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  <p:sldMasterId id="2147483673" r:id="rId3"/>
  </p:sldMasterIdLst>
  <p:sldIdLst>
    <p:sldId id="262" r:id="rId4"/>
    <p:sldId id="301" r:id="rId5"/>
    <p:sldId id="302" r:id="rId6"/>
    <p:sldId id="303" r:id="rId7"/>
    <p:sldId id="265" r:id="rId8"/>
    <p:sldId id="268" r:id="rId9"/>
    <p:sldId id="266" r:id="rId10"/>
    <p:sldId id="272" r:id="rId11"/>
    <p:sldId id="273" r:id="rId12"/>
    <p:sldId id="274" r:id="rId13"/>
    <p:sldId id="276" r:id="rId14"/>
    <p:sldId id="277" r:id="rId15"/>
    <p:sldId id="275" r:id="rId16"/>
    <p:sldId id="278" r:id="rId17"/>
    <p:sldId id="281" r:id="rId18"/>
    <p:sldId id="279" r:id="rId19"/>
    <p:sldId id="280" r:id="rId20"/>
    <p:sldId id="284" r:id="rId21"/>
    <p:sldId id="285" r:id="rId22"/>
    <p:sldId id="286" r:id="rId23"/>
    <p:sldId id="287" r:id="rId24"/>
    <p:sldId id="288" r:id="rId25"/>
    <p:sldId id="283" r:id="rId26"/>
    <p:sldId id="289" r:id="rId27"/>
    <p:sldId id="290" r:id="rId28"/>
    <p:sldId id="291" r:id="rId29"/>
    <p:sldId id="292" r:id="rId30"/>
    <p:sldId id="293" r:id="rId31"/>
    <p:sldId id="294" r:id="rId32"/>
    <p:sldId id="295" r:id="rId33"/>
    <p:sldId id="297" r:id="rId34"/>
    <p:sldId id="261" r:id="rId35"/>
    <p:sldId id="298" r:id="rId36"/>
    <p:sldId id="299" r:id="rId37"/>
  </p:sldIdLst>
  <p:sldSz cx="12192000" cy="6858000"/>
  <p:notesSz cx="6858000" cy="9144000"/>
  <p:embeddedFontLst>
    <p:embeddedFont>
      <p:font typeface="KaiTi" panose="02010609060101010101" pitchFamily="49" charset="-122"/>
      <p:regular r:id="rId38"/>
    </p:embeddedFont>
    <p:embeddedFont>
      <p:font typeface="微软雅黑" panose="020B0503020204020204" pitchFamily="34" charset="-122"/>
      <p:regular r:id="rId39"/>
      <p:bold r:id="rId40"/>
    </p:embeddedFont>
    <p:embeddedFont>
      <p:font typeface="Calibri" panose="020F0502020204030204" pitchFamily="34" charset="0"/>
      <p:regular r:id="rId41"/>
      <p:bold r:id="rId42"/>
      <p:italic r:id="rId43"/>
      <p:boldItalic r:id="rId44"/>
    </p:embeddedFont>
    <p:embeddedFont>
      <p:font typeface="Nunito Black" panose="00000A00000000000000" pitchFamily="2" charset="0"/>
      <p:bold r:id="rId45"/>
      <p:boldItalic r:id="rId46"/>
    </p:embeddedFont>
    <p:embeddedFont>
      <p:font typeface="Sigmar One" panose="020B0604020202020204" charset="0"/>
      <p:regular r:id="rId47"/>
    </p:embeddedFont>
  </p:embeddedFontLst>
  <p:defaultTextStyle>
    <a:defPPr>
      <a:defRPr lang="en-US"/>
    </a:defPPr>
    <a:lvl1pPr marL="0" algn="l" defTabSz="6095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304770" algn="l" defTabSz="6095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609539" algn="l" defTabSz="6095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914309" algn="l" defTabSz="6095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219078" algn="l" defTabSz="6095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1523848" algn="l" defTabSz="6095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1828617" algn="l" defTabSz="6095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2133387" algn="l" defTabSz="6095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2438156" algn="l" defTabSz="6095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40" userDrawn="1">
          <p15:clr>
            <a:srgbClr val="A4A3A4"/>
          </p15:clr>
        </p15:guide>
        <p15:guide id="2" pos="1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FE502D"/>
    <a:srgbClr val="99FF99"/>
    <a:srgbClr val="66FF66"/>
    <a:srgbClr val="FFFF66"/>
    <a:srgbClr val="FFFF99"/>
    <a:srgbClr val="FFCC99"/>
    <a:srgbClr val="43B14B"/>
    <a:srgbClr val="46A0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0" autoAdjust="0"/>
    <p:restoredTop sz="94622" autoAdjust="0"/>
  </p:normalViewPr>
  <p:slideViewPr>
    <p:cSldViewPr>
      <p:cViewPr varScale="1">
        <p:scale>
          <a:sx n="62" d="100"/>
          <a:sy n="62" d="100"/>
        </p:scale>
        <p:origin x="774" y="54"/>
      </p:cViewPr>
      <p:guideLst>
        <p:guide orient="horz" pos="1440"/>
        <p:guide pos="19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77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font" Target="fonts/font2.fntdata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font" Target="fonts/font5.fntdata"/><Relationship Id="rId47" Type="http://schemas.openxmlformats.org/officeDocument/2006/relationships/font" Target="fonts/font10.fntdata"/><Relationship Id="rId50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font" Target="fonts/font7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font" Target="fonts/font6.fntdata"/><Relationship Id="rId48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font" Target="fonts/font1.fntdata"/><Relationship Id="rId46" Type="http://schemas.openxmlformats.org/officeDocument/2006/relationships/font" Target="fonts/font9.fntdata"/><Relationship Id="rId20" Type="http://schemas.openxmlformats.org/officeDocument/2006/relationships/slide" Target="slides/slide17.xml"/><Relationship Id="rId41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22680"/>
            <a:ext cx="10515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3602359"/>
            <a:ext cx="10515600" cy="165544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914400">
              <a:defRPr/>
            </a:pPr>
            <a:fld id="{B8E1E159-BAAB-4040-8DE1-ADC9D3B21055}" type="datetimeFigureOut">
              <a:rPr lang="zh-CN" altLang="en-US" sz="1800">
                <a:solidFill>
                  <a:prstClr val="black"/>
                </a:solidFill>
              </a:rPr>
              <a:pPr defTabSz="914400">
                <a:defRPr/>
              </a:pPr>
              <a:t>2024/9/23</a:t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914400">
              <a:defRPr/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panose="020B0604020202020204" pitchFamily="34" charset="0"/>
                <a:cs typeface="汉仪跳跳体简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36008EC1-46B4-431B-B1AB-512EA3BF41D7}" type="slidenum">
              <a:rPr lang="zh-CN" altLang="en-US" sz="1800">
                <a:solidFill>
                  <a:prstClr val="black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3141495"/>
      </p:ext>
    </p:extLst>
  </p:cSld>
  <p:clrMapOvr>
    <a:masterClrMapping/>
  </p:clrMapOvr>
  <p:transition spd="slow" advClick="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9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914400">
              <a:defRPr/>
            </a:pPr>
            <a:fld id="{F3C9A975-F755-4760-AC00-0D1FA614BEB1}" type="datetimeFigureOut">
              <a:rPr lang="zh-CN" altLang="en-US" sz="1800">
                <a:solidFill>
                  <a:prstClr val="black"/>
                </a:solidFill>
              </a:rPr>
              <a:pPr defTabSz="914400">
                <a:defRPr/>
              </a:pPr>
              <a:t>2024/9/23</a:t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914400">
              <a:defRPr/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panose="020B0604020202020204" pitchFamily="34" charset="0"/>
                <a:cs typeface="汉仪跳跳体简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06366546-5998-49BF-BAE7-56DF37253D48}" type="slidenum">
              <a:rPr lang="zh-CN" altLang="en-US" sz="1800">
                <a:solidFill>
                  <a:prstClr val="black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577815"/>
      </p:ext>
    </p:extLst>
  </p:cSld>
  <p:clrMapOvr>
    <a:masterClrMapping/>
  </p:clrMapOvr>
  <p:transition spd="slow" advClick="0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959100"/>
            <a:ext cx="10515600" cy="2781300"/>
          </a:xfrm>
        </p:spPr>
        <p:txBody>
          <a:bodyPr anchor="t" anchorCtr="0"/>
          <a:lstStyle>
            <a:lvl1pPr>
              <a:defRPr sz="4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722124"/>
            <a:ext cx="10515600" cy="1102995"/>
          </a:xfrm>
        </p:spPr>
        <p:txBody>
          <a:bodyPr lIns="144145" anchor="b" anchorCtr="0"/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914400">
              <a:defRPr/>
            </a:pPr>
            <a:fld id="{DE0656AD-E3BB-4DBB-A6C5-FF38AAA761AF}" type="datetimeFigureOut">
              <a:rPr lang="zh-CN" altLang="en-US" sz="1800">
                <a:solidFill>
                  <a:prstClr val="black"/>
                </a:solidFill>
              </a:rPr>
              <a:pPr defTabSz="914400">
                <a:defRPr/>
              </a:pPr>
              <a:t>2024/9/23</a:t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914400">
              <a:defRPr/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panose="020B0604020202020204" pitchFamily="34" charset="0"/>
                <a:cs typeface="汉仪跳跳体简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91367C6D-98C0-4923-83C4-D9F11C089E1C}" type="slidenum">
              <a:rPr lang="zh-CN" altLang="en-US" sz="1800">
                <a:solidFill>
                  <a:prstClr val="black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285970"/>
      </p:ext>
    </p:extLst>
  </p:cSld>
  <p:clrMapOvr>
    <a:masterClrMapping/>
  </p:clrMapOvr>
  <p:transition spd="slow" advClick="0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914400">
              <a:defRPr/>
            </a:pPr>
            <a:fld id="{90209885-39AC-4F8A-9721-D3A697ADCF08}" type="datetimeFigureOut">
              <a:rPr lang="zh-CN" altLang="en-US" sz="1800">
                <a:solidFill>
                  <a:prstClr val="black"/>
                </a:solidFill>
              </a:rPr>
              <a:pPr defTabSz="914400">
                <a:defRPr/>
              </a:pPr>
              <a:t>2024/9/23</a:t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914400">
              <a:defRPr/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panose="020B0604020202020204" pitchFamily="34" charset="0"/>
                <a:cs typeface="汉仪跳跳体简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F5AA48A2-A59A-47D8-9A95-1509EDE9389D}" type="slidenum">
              <a:rPr lang="zh-CN" altLang="en-US" sz="1800">
                <a:solidFill>
                  <a:prstClr val="black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765044"/>
      </p:ext>
    </p:extLst>
  </p:cSld>
  <p:clrMapOvr>
    <a:masterClrMapping/>
  </p:clrMapOvr>
  <p:transition spd="slow" advClick="0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0"/>
          <p:cNvSpPr>
            <a:spLocks noChangeArrowheads="1"/>
          </p:cNvSpPr>
          <p:nvPr userDrawn="1"/>
        </p:nvSpPr>
        <p:spPr bwMode="auto">
          <a:xfrm>
            <a:off x="8472488" y="4438650"/>
            <a:ext cx="774700" cy="231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PPT</a:t>
            </a:r>
            <a:r>
              <a:rPr lang="zh-CN" altLang="en-US" sz="100">
                <a:solidFill>
                  <a:srgbClr val="FFFFFF"/>
                </a:solidFill>
                <a:ea typeface="SimSun" panose="02010600030101010101" pitchFamily="2" charset="-122"/>
              </a:rPr>
              <a:t>模板下载：</a:t>
            </a: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www.1ppt.com/moban/          </a:t>
            </a:r>
            <a:r>
              <a:rPr lang="zh-CN" altLang="en-US" sz="100">
                <a:solidFill>
                  <a:srgbClr val="FFFFFF"/>
                </a:solidFill>
                <a:ea typeface="SimSun" panose="02010600030101010101" pitchFamily="2" charset="-122"/>
              </a:rPr>
              <a:t>行业</a:t>
            </a: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PPT</a:t>
            </a:r>
            <a:r>
              <a:rPr lang="zh-CN" altLang="en-US" sz="100">
                <a:solidFill>
                  <a:srgbClr val="FFFFFF"/>
                </a:solidFill>
                <a:ea typeface="SimSun" panose="02010600030101010101" pitchFamily="2" charset="-122"/>
              </a:rPr>
              <a:t>模板：</a:t>
            </a: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www.1ppt.com/hangye/ 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">
                <a:solidFill>
                  <a:srgbClr val="FFFFFF"/>
                </a:solidFill>
                <a:ea typeface="SimSun" panose="02010600030101010101" pitchFamily="2" charset="-122"/>
              </a:rPr>
              <a:t>节日</a:t>
            </a: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PPT</a:t>
            </a:r>
            <a:r>
              <a:rPr lang="zh-CN" altLang="en-US" sz="100">
                <a:solidFill>
                  <a:srgbClr val="FFFFFF"/>
                </a:solidFill>
                <a:ea typeface="SimSun" panose="02010600030101010101" pitchFamily="2" charset="-122"/>
              </a:rPr>
              <a:t>模板：</a:t>
            </a: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www.1ppt.com/jieri/          PPT</a:t>
            </a:r>
            <a:r>
              <a:rPr lang="zh-CN" altLang="en-US" sz="100">
                <a:solidFill>
                  <a:srgbClr val="FFFFFF"/>
                </a:solidFill>
                <a:ea typeface="SimSun" panose="02010600030101010101" pitchFamily="2" charset="-122"/>
              </a:rPr>
              <a:t>素材：</a:t>
            </a: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www.1ppt.com/sucai/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PPT</a:t>
            </a:r>
            <a:r>
              <a:rPr lang="zh-CN" altLang="en-US" sz="100">
                <a:solidFill>
                  <a:srgbClr val="FFFFFF"/>
                </a:solidFill>
                <a:ea typeface="SimSun" panose="02010600030101010101" pitchFamily="2" charset="-122"/>
              </a:rPr>
              <a:t>背景图片：</a:t>
            </a: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www.1ppt.com/beijing/        PPT</a:t>
            </a:r>
            <a:r>
              <a:rPr lang="zh-CN" altLang="en-US" sz="100">
                <a:solidFill>
                  <a:srgbClr val="FFFFFF"/>
                </a:solidFill>
                <a:ea typeface="SimSun" panose="02010600030101010101" pitchFamily="2" charset="-122"/>
              </a:rPr>
              <a:t>图表：</a:t>
            </a: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www.1ppt.com/tubiao/      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">
                <a:solidFill>
                  <a:srgbClr val="FFFFFF"/>
                </a:solidFill>
                <a:ea typeface="SimSun" panose="02010600030101010101" pitchFamily="2" charset="-122"/>
              </a:rPr>
              <a:t>精美</a:t>
            </a: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PPT</a:t>
            </a:r>
            <a:r>
              <a:rPr lang="zh-CN" altLang="en-US" sz="100">
                <a:solidFill>
                  <a:srgbClr val="FFFFFF"/>
                </a:solidFill>
                <a:ea typeface="SimSun" panose="02010600030101010101" pitchFamily="2" charset="-122"/>
              </a:rPr>
              <a:t>下载：</a:t>
            </a: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www.1ppt.com/xiazai/         PPT</a:t>
            </a:r>
            <a:r>
              <a:rPr lang="zh-CN" altLang="en-US" sz="100">
                <a:solidFill>
                  <a:srgbClr val="FFFFFF"/>
                </a:solidFill>
                <a:ea typeface="SimSun" panose="02010600030101010101" pitchFamily="2" charset="-122"/>
              </a:rPr>
              <a:t>教程： </a:t>
            </a: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www.1ppt.com/powerpoint/      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PPT</a:t>
            </a:r>
            <a:r>
              <a:rPr lang="zh-CN" altLang="en-US" sz="100">
                <a:solidFill>
                  <a:srgbClr val="FFFFFF"/>
                </a:solidFill>
                <a:ea typeface="SimSun" panose="02010600030101010101" pitchFamily="2" charset="-122"/>
              </a:rPr>
              <a:t>课件：</a:t>
            </a: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www.1ppt.com/kejian/             </a:t>
            </a:r>
            <a:r>
              <a:rPr lang="zh-CN" altLang="en-US" sz="100">
                <a:solidFill>
                  <a:srgbClr val="FFFFFF"/>
                </a:solidFill>
                <a:ea typeface="SimSun" panose="02010600030101010101" pitchFamily="2" charset="-122"/>
              </a:rPr>
              <a:t>字体下载：</a:t>
            </a: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www.1ppt.com/ziti/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">
                <a:solidFill>
                  <a:srgbClr val="FFFFFF"/>
                </a:solidFill>
                <a:ea typeface="SimSun" panose="02010600030101010101" pitchFamily="2" charset="-122"/>
              </a:rPr>
              <a:t>工作总结</a:t>
            </a: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PPT</a:t>
            </a:r>
            <a:r>
              <a:rPr lang="zh-CN" altLang="en-US" sz="100">
                <a:solidFill>
                  <a:srgbClr val="FFFFFF"/>
                </a:solidFill>
                <a:ea typeface="SimSun" panose="02010600030101010101" pitchFamily="2" charset="-122"/>
              </a:rPr>
              <a:t>：</a:t>
            </a: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www.1ppt.com/xiazai/zongjie/ </a:t>
            </a:r>
            <a:r>
              <a:rPr lang="zh-CN" altLang="en-US" sz="100">
                <a:solidFill>
                  <a:srgbClr val="FFFFFF"/>
                </a:solidFill>
                <a:ea typeface="SimSun" panose="02010600030101010101" pitchFamily="2" charset="-122"/>
              </a:rPr>
              <a:t>工作计划：</a:t>
            </a: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www.1ppt.com/xiazai/jihua/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">
                <a:solidFill>
                  <a:srgbClr val="FFFFFF"/>
                </a:solidFill>
                <a:ea typeface="SimSun" panose="02010600030101010101" pitchFamily="2" charset="-122"/>
              </a:rPr>
              <a:t>商务</a:t>
            </a: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PPT</a:t>
            </a:r>
            <a:r>
              <a:rPr lang="zh-CN" altLang="en-US" sz="100">
                <a:solidFill>
                  <a:srgbClr val="FFFFFF"/>
                </a:solidFill>
                <a:ea typeface="SimSun" panose="02010600030101010101" pitchFamily="2" charset="-122"/>
              </a:rPr>
              <a:t>模板：</a:t>
            </a: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www.1ppt.com/moban/shangwu/  </a:t>
            </a:r>
            <a:r>
              <a:rPr lang="zh-CN" altLang="en-US" sz="100">
                <a:solidFill>
                  <a:srgbClr val="FFFFFF"/>
                </a:solidFill>
                <a:ea typeface="SimSun" panose="02010600030101010101" pitchFamily="2" charset="-122"/>
              </a:rPr>
              <a:t>个人简历</a:t>
            </a: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PPT</a:t>
            </a:r>
            <a:r>
              <a:rPr lang="zh-CN" altLang="en-US" sz="100">
                <a:solidFill>
                  <a:srgbClr val="FFFFFF"/>
                </a:solidFill>
                <a:ea typeface="SimSun" panose="02010600030101010101" pitchFamily="2" charset="-122"/>
              </a:rPr>
              <a:t>：</a:t>
            </a: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www.1ppt.com/xiazai/jianli/  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">
                <a:solidFill>
                  <a:srgbClr val="FFFFFF"/>
                </a:solidFill>
                <a:ea typeface="SimSun" panose="02010600030101010101" pitchFamily="2" charset="-122"/>
              </a:rPr>
              <a:t>毕业答辩</a:t>
            </a: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PPT</a:t>
            </a:r>
            <a:r>
              <a:rPr lang="zh-CN" altLang="en-US" sz="100">
                <a:solidFill>
                  <a:srgbClr val="FFFFFF"/>
                </a:solidFill>
                <a:ea typeface="SimSun" panose="02010600030101010101" pitchFamily="2" charset="-122"/>
              </a:rPr>
              <a:t>：</a:t>
            </a: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www.1ppt.com/xiazai/dabian/  </a:t>
            </a:r>
            <a:r>
              <a:rPr lang="zh-CN" altLang="en-US" sz="100">
                <a:solidFill>
                  <a:srgbClr val="FFFFFF"/>
                </a:solidFill>
                <a:ea typeface="SimSun" panose="02010600030101010101" pitchFamily="2" charset="-122"/>
              </a:rPr>
              <a:t>工作汇报</a:t>
            </a: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PPT</a:t>
            </a:r>
            <a:r>
              <a:rPr lang="zh-CN" altLang="en-US" sz="100">
                <a:solidFill>
                  <a:srgbClr val="FFFFFF"/>
                </a:solidFill>
                <a:ea typeface="SimSun" panose="02010600030101010101" pitchFamily="2" charset="-122"/>
              </a:rPr>
              <a:t>：</a:t>
            </a: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www.1ppt.com/xiazai/huibao/    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 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05" y="365125"/>
            <a:ext cx="10515600" cy="8001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469" y="1482091"/>
            <a:ext cx="5220971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200" y="2368554"/>
            <a:ext cx="5222240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658" y="1482091"/>
            <a:ext cx="5097145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658" y="2368554"/>
            <a:ext cx="5097145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8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914400">
              <a:defRPr/>
            </a:pPr>
            <a:fld id="{BC684C0F-BF22-4875-A6C2-48F16AF0A875}" type="datetimeFigureOut">
              <a:rPr lang="zh-CN" altLang="en-US" sz="1800">
                <a:solidFill>
                  <a:prstClr val="black"/>
                </a:solidFill>
              </a:rPr>
              <a:pPr defTabSz="914400">
                <a:defRPr/>
              </a:pPr>
              <a:t>2024/9/23</a:t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9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914400">
              <a:defRPr/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0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panose="020B0604020202020204" pitchFamily="34" charset="0"/>
                <a:cs typeface="汉仪跳跳体简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702761EA-8B9D-4B56-B92C-7D5DCC17DBCB}" type="slidenum">
              <a:rPr lang="zh-CN" altLang="en-US" sz="1800">
                <a:solidFill>
                  <a:prstClr val="black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35282"/>
      </p:ext>
    </p:extLst>
  </p:cSld>
  <p:clrMapOvr>
    <a:masterClrMapping/>
  </p:clrMapOvr>
  <p:transition spd="slow" advClick="0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914400">
              <a:defRPr/>
            </a:pPr>
            <a:fld id="{D74E0BF0-B2F1-4DF9-A1A6-24D3161DFD76}" type="datetimeFigureOut">
              <a:rPr lang="zh-CN" altLang="en-US" sz="1800">
                <a:solidFill>
                  <a:prstClr val="black"/>
                </a:solidFill>
              </a:rPr>
              <a:pPr defTabSz="914400">
                <a:defRPr/>
              </a:pPr>
              <a:t>2024/9/23</a:t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914400">
              <a:defRPr/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panose="020B0604020202020204" pitchFamily="34" charset="0"/>
                <a:cs typeface="汉仪跳跳体简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F2099972-05AE-48F7-80B1-5A8DB8E7A544}" type="slidenum">
              <a:rPr lang="zh-CN" altLang="en-US" sz="1800">
                <a:solidFill>
                  <a:prstClr val="black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9762970"/>
      </p:ext>
    </p:extLst>
  </p:cSld>
  <p:clrMapOvr>
    <a:masterClrMapping/>
  </p:clrMapOvr>
  <p:transition spd="slow" advClick="0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 +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12698" y="-1905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50127" y="457200"/>
            <a:ext cx="4392295" cy="1055370"/>
          </a:xfrm>
        </p:spPr>
        <p:txBody>
          <a:bodyPr anchor="b" anchorCtr="0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349492" y="1694180"/>
            <a:ext cx="439356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914400">
              <a:defRPr/>
            </a:pPr>
            <a:fld id="{6F142AFB-3B32-4EB3-9FB9-DFE255268FE6}" type="datetimeFigureOut">
              <a:rPr lang="zh-CN" altLang="en-US" sz="1800">
                <a:solidFill>
                  <a:prstClr val="black"/>
                </a:solidFill>
              </a:rPr>
              <a:pPr defTabSz="914400">
                <a:defRPr/>
              </a:pPr>
              <a:t>2024/9/23</a:t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914400">
              <a:defRPr/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panose="020B0604020202020204" pitchFamily="34" charset="0"/>
                <a:cs typeface="汉仪跳跳体简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1A59D54A-2CBF-4276-BE2A-673C42F36771}" type="slidenum">
              <a:rPr lang="zh-CN" altLang="en-US" sz="1800">
                <a:solidFill>
                  <a:prstClr val="black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3602934"/>
      </p:ext>
    </p:extLst>
  </p:cSld>
  <p:clrMapOvr>
    <a:masterClrMapping/>
  </p:clrMapOvr>
  <p:transition spd="slow" advClick="0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文本 + 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508" y="-7620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9575" y="457200"/>
            <a:ext cx="4279900" cy="105537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09578" y="1694180"/>
            <a:ext cx="428053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914400">
              <a:defRPr/>
            </a:pPr>
            <a:fld id="{659CFCE3-63F5-4BDD-AC37-18CA194052D8}" type="datetimeFigureOut">
              <a:rPr lang="zh-CN" altLang="en-US" sz="1800">
                <a:solidFill>
                  <a:prstClr val="black"/>
                </a:solidFill>
              </a:rPr>
              <a:pPr defTabSz="914400">
                <a:defRPr/>
              </a:pPr>
              <a:t>2024/9/23</a:t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914400">
              <a:defRPr/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panose="020B0604020202020204" pitchFamily="34" charset="0"/>
                <a:cs typeface="汉仪跳跳体简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7D157ACE-91B1-4FC6-8961-0202EFE5E63F}" type="slidenum">
              <a:rPr lang="zh-CN" altLang="en-US" sz="1800">
                <a:solidFill>
                  <a:prstClr val="black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3283721"/>
      </p:ext>
    </p:extLst>
  </p:cSld>
  <p:clrMapOvr>
    <a:masterClrMapping/>
  </p:clrMapOvr>
  <p:transition spd="slow" advClick="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914400">
              <a:defRPr/>
            </a:pPr>
            <a:fld id="{36E0EFD6-6D59-45A3-BA44-6F8F72519C78}" type="datetimeFigureOut">
              <a:rPr lang="zh-CN" altLang="en-US" sz="1800">
                <a:solidFill>
                  <a:prstClr val="black"/>
                </a:solidFill>
              </a:rPr>
              <a:pPr defTabSz="914400">
                <a:defRPr/>
              </a:pPr>
              <a:t>2024/9/23</a:t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914400">
              <a:defRPr/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panose="020B0604020202020204" pitchFamily="34" charset="0"/>
                <a:cs typeface="汉仪跳跳体简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D4FAE93E-C4CD-4D61-989B-C522B040CC61}" type="slidenum">
              <a:rPr lang="zh-CN" altLang="en-US" sz="1800">
                <a:solidFill>
                  <a:prstClr val="black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973020"/>
      </p:ext>
    </p:extLst>
  </p:cSld>
  <p:clrMapOvr>
    <a:masterClrMapping/>
  </p:clrMapOvr>
  <p:transition spd="slow" advClick="0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27029"/>
            <a:ext cx="10515600" cy="585025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914400">
              <a:defRPr/>
            </a:pPr>
            <a:fld id="{994D63A9-1117-49EB-B2BF-ED9601DD6E63}" type="datetimeFigureOut">
              <a:rPr lang="zh-CN" altLang="en-US" sz="1800">
                <a:solidFill>
                  <a:prstClr val="black"/>
                </a:solidFill>
              </a:rPr>
              <a:pPr defTabSz="914400">
                <a:defRPr/>
              </a:pPr>
              <a:t>2024/9/23</a:t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914400">
              <a:defRPr/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panose="020B0604020202020204" pitchFamily="34" charset="0"/>
                <a:cs typeface="汉仪跳跳体简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763173D0-C7F0-46FE-87FD-DE4E7DDECC60}" type="slidenum">
              <a:rPr lang="zh-CN" altLang="en-US" sz="1800">
                <a:solidFill>
                  <a:prstClr val="black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970568"/>
      </p:ext>
    </p:extLst>
  </p:cSld>
  <p:clrMapOvr>
    <a:masterClrMapping/>
  </p:clrMapOvr>
  <p:transition spd="slow" advClick="0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914400">
              <a:defRPr/>
            </a:pPr>
            <a:fld id="{1B456368-801C-4033-84B1-6994F11CB1D2}" type="datetimeFigureOut">
              <a:rPr lang="zh-CN" altLang="en-US" sz="1800">
                <a:solidFill>
                  <a:prstClr val="black"/>
                </a:solidFill>
              </a:rPr>
              <a:pPr defTabSz="914400">
                <a:defRPr/>
              </a:pPr>
              <a:t>2024/9/23</a:t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914400">
              <a:defRPr/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panose="020B0604020202020204" pitchFamily="34" charset="0"/>
                <a:cs typeface="汉仪跳跳体简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B460C7FE-3574-4572-96E7-39B1A7F0BAD7}" type="slidenum">
              <a:rPr lang="zh-CN" altLang="en-US" sz="1800">
                <a:solidFill>
                  <a:prstClr val="black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1885675"/>
      </p:ext>
    </p:extLst>
  </p:cSld>
  <p:clrMapOvr>
    <a:masterClrMapping/>
  </p:clrMapOvr>
  <p:transition spd="slow" advClick="0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914400">
              <a:defRPr/>
            </a:pPr>
            <a:fld id="{AB3430D8-C960-4D75-AFC1-48D4AD56EA9E}" type="datetimeFigureOut">
              <a:rPr lang="zh-CN" altLang="en-US" sz="1800">
                <a:solidFill>
                  <a:prstClr val="black"/>
                </a:solidFill>
              </a:rPr>
              <a:pPr defTabSz="914400">
                <a:defRPr/>
              </a:pPr>
              <a:t>2024/9/23</a:t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914400">
              <a:defRPr/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panose="020B0604020202020204" pitchFamily="34" charset="0"/>
                <a:cs typeface="汉仪跳跳体简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AA5AB85D-F5D9-4F9C-8342-5CB36B056599}" type="slidenum">
              <a:rPr lang="zh-CN" altLang="en-US" sz="1800">
                <a:solidFill>
                  <a:prstClr val="black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447470"/>
      </p:ext>
    </p:extLst>
  </p:cSld>
  <p:clrMapOvr>
    <a:masterClrMapping/>
  </p:clrMapOvr>
  <p:transition spd="slow" advClick="0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93A803B-0A97-F746-A650-63BA122E036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7000"/>
          <a:stretch/>
        </p:blipFill>
        <p:spPr>
          <a:xfrm>
            <a:off x="22860" y="4892038"/>
            <a:ext cx="11902401" cy="196596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D3E38C0-FCF9-A140-9396-B81E6B4ECB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108"/>
          <a:stretch/>
        </p:blipFill>
        <p:spPr>
          <a:xfrm>
            <a:off x="3261399" y="0"/>
            <a:ext cx="9022041" cy="6858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B5B92B45-448A-6A46-9BB2-3361D586A06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323"/>
          <a:stretch/>
        </p:blipFill>
        <p:spPr>
          <a:xfrm>
            <a:off x="-205739" y="-182880"/>
            <a:ext cx="3017166" cy="638937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09DF7C2-3152-F84C-AD3B-9F62B9E0DC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667" r="71323" b="9000"/>
          <a:stretch/>
        </p:blipFill>
        <p:spPr>
          <a:xfrm>
            <a:off x="-205740" y="1897380"/>
            <a:ext cx="3238461" cy="43434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3D9D354-CE28-4E42-AF0E-575F9E306E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82881" y="0"/>
            <a:ext cx="2567901" cy="685800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D0E970F7-6FCF-1C40-ADF2-D7514CBFC7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67839" y="3429000"/>
            <a:ext cx="3238461" cy="342900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52724E58-FF42-9E4E-BF08-46909DA3BBF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1539" y="4892040"/>
            <a:ext cx="2141181" cy="1965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3679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0BAD1B7-6007-5144-A449-5BFAE4C0B36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6000"/>
          <a:stretch/>
        </p:blipFill>
        <p:spPr>
          <a:xfrm>
            <a:off x="0" y="4526280"/>
            <a:ext cx="12192000" cy="233172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45AFE1EF-5F81-534D-818D-D6AD354A18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" y="-5270"/>
            <a:ext cx="2661234" cy="685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DC08072-655D-F44B-A424-E1A7848236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131"/>
          <a:stretch/>
        </p:blipFill>
        <p:spPr>
          <a:xfrm>
            <a:off x="3172553" y="0"/>
            <a:ext cx="9019446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E6DB0598-E811-4771-AEFE-93C86E68B47A}"/>
              </a:ext>
            </a:extLst>
          </p:cNvPr>
          <p:cNvSpPr/>
          <p:nvPr userDrawn="1"/>
        </p:nvSpPr>
        <p:spPr>
          <a:xfrm>
            <a:off x="511320" y="540305"/>
            <a:ext cx="11169359" cy="5777390"/>
          </a:xfrm>
          <a:prstGeom prst="rect">
            <a:avLst/>
          </a:prstGeom>
          <a:solidFill>
            <a:schemeClr val="bg1">
              <a:alpha val="92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7"/>
            <a:endParaRPr lang="zh-CN" altLang="en-US" sz="1800" dirty="0">
              <a:solidFill>
                <a:prstClr val="black">
                  <a:lumMod val="95000"/>
                  <a:lumOff val="5000"/>
                </a:prstClr>
              </a:solidFill>
              <a:latin typeface="KaiTi" panose="02010609060101010101" pitchFamily="49" charset="-122"/>
              <a:ea typeface="KaiTi" panose="02010609060101010101" pitchFamily="49" charset="-122"/>
              <a:sym typeface="KaiTi" panose="02010609060101010101" pitchFamily="49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958AB104-0F35-A640-A0BC-47E02437E62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7896" y="5508702"/>
            <a:ext cx="1597738" cy="1566626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ECCD47F6-A2EC-BA4D-9D34-B8C63F9AF82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94328" y="5508702"/>
            <a:ext cx="1419626" cy="1344028"/>
          </a:xfrm>
          <a:prstGeom prst="rect">
            <a:avLst/>
          </a:prstGeom>
        </p:spPr>
      </p:pic>
      <p:pic>
        <p:nvPicPr>
          <p:cNvPr id="23" name="图形 22" descr="森林场景">
            <a:extLst>
              <a:ext uri="{FF2B5EF4-FFF2-40B4-BE49-F238E27FC236}">
                <a16:creationId xmlns:a16="http://schemas.microsoft.com/office/drawing/2014/main" id="{361C764B-32E9-5A43-AD80-354DCC920F4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91376" y="767575"/>
            <a:ext cx="486936" cy="486936"/>
          </a:xfrm>
          <a:prstGeom prst="rect">
            <a:avLst/>
          </a:prstGeom>
        </p:spPr>
      </p:pic>
      <p:sp>
        <p:nvSpPr>
          <p:cNvPr id="24" name="文本框 12">
            <a:extLst>
              <a:ext uri="{FF2B5EF4-FFF2-40B4-BE49-F238E27FC236}">
                <a16:creationId xmlns:a16="http://schemas.microsoft.com/office/drawing/2014/main" id="{590129CA-1B9B-3F42-94F4-AF91E142D24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28188" y="728127"/>
            <a:ext cx="32152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/>
            <a:r>
              <a:rPr lang="en-US" altLang="zh-CN" sz="3200" dirty="0">
                <a:solidFill>
                  <a:srgbClr val="217875"/>
                </a:solidFill>
                <a:latin typeface="义启小魏楷"/>
                <a:ea typeface="+mj-ea"/>
                <a:cs typeface="Alibaba PuHuiTi" pitchFamily="18" charset="-122"/>
              </a:rPr>
              <a:t>Add title text</a:t>
            </a:r>
            <a:endParaRPr lang="zh-CN" altLang="en-US" sz="3200" dirty="0">
              <a:solidFill>
                <a:srgbClr val="217875"/>
              </a:solidFill>
              <a:latin typeface="义启小魏楷"/>
              <a:ea typeface="+mj-ea"/>
              <a:cs typeface="Alibaba PuHuiTi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59340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573F4B-476D-4BFF-81E1-2913B6B143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659F8AD-BFC6-4753-A5E0-99AADCD645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  <a:lvl2pPr>
              <a:defRPr b="0" i="0">
                <a:latin typeface="Alibaba PuHuiTi" pitchFamily="18" charset="-122"/>
                <a:ea typeface="Alibaba PuHuiTi" pitchFamily="18" charset="-122"/>
              </a:defRPr>
            </a:lvl2pPr>
            <a:lvl3pPr>
              <a:defRPr b="0" i="0">
                <a:latin typeface="Alibaba PuHuiTi" pitchFamily="18" charset="-122"/>
                <a:ea typeface="Alibaba PuHuiTi" pitchFamily="18" charset="-122"/>
              </a:defRPr>
            </a:lvl3pPr>
            <a:lvl4pPr>
              <a:defRPr b="0" i="0">
                <a:latin typeface="Alibaba PuHuiTi" pitchFamily="18" charset="-122"/>
                <a:ea typeface="Alibaba PuHuiTi" pitchFamily="18" charset="-122"/>
              </a:defRPr>
            </a:lvl4pPr>
            <a:lvl5pPr>
              <a:defRPr b="0" i="0">
                <a:latin typeface="Alibaba PuHuiTi" pitchFamily="18" charset="-122"/>
                <a:ea typeface="Alibaba PuHuiTi" pitchFamily="18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6B3DDEB-211D-45C0-B013-D7422776E9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fld id="{E03BAA36-83D7-4306-A588-FDD11218D5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2024/9/23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4CAD85-F988-49FE-B2DF-36DF795433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8CC41DA-4295-4104-8D49-01F05A1F4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fld id="{8DE7874E-35F5-4B15-9F30-4780D0F8F6C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1193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F41C99-B9AC-4C20-983D-A87BAD9FC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B9D56E1-004C-4257-9378-437E7671D6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 b="0" i="0">
                <a:solidFill>
                  <a:schemeClr val="tx1">
                    <a:tint val="75000"/>
                  </a:schemeClr>
                </a:solidFill>
                <a:latin typeface="Alibaba PuHuiTi" pitchFamily="18" charset="-122"/>
                <a:ea typeface="Alibaba PuHuiTi" pitchFamily="18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069AB6B-EECF-455B-9FFA-768A4B6D3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fld id="{E03BAA36-83D7-4306-A588-FDD11218D5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2024/9/23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9CE22D4-6ADE-41C5-9B14-1C2FBB280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32184D-9BFF-4992-8D90-61D6E07C9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fld id="{8DE7874E-35F5-4B15-9F30-4780D0F8F6C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4427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ACD9B9-8D70-4F32-8BCF-A6D6E6F91B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059CB31-FAB9-4797-9F87-08662457A0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  <a:lvl2pPr>
              <a:defRPr b="0" i="0">
                <a:latin typeface="Alibaba PuHuiTi" pitchFamily="18" charset="-122"/>
                <a:ea typeface="Alibaba PuHuiTi" pitchFamily="18" charset="-122"/>
              </a:defRPr>
            </a:lvl2pPr>
            <a:lvl3pPr>
              <a:defRPr b="0" i="0">
                <a:latin typeface="Alibaba PuHuiTi" pitchFamily="18" charset="-122"/>
                <a:ea typeface="Alibaba PuHuiTi" pitchFamily="18" charset="-122"/>
              </a:defRPr>
            </a:lvl3pPr>
            <a:lvl4pPr>
              <a:defRPr b="0" i="0">
                <a:latin typeface="Alibaba PuHuiTi" pitchFamily="18" charset="-122"/>
                <a:ea typeface="Alibaba PuHuiTi" pitchFamily="18" charset="-122"/>
              </a:defRPr>
            </a:lvl4pPr>
            <a:lvl5pPr>
              <a:defRPr b="0" i="0">
                <a:latin typeface="Alibaba PuHuiTi" pitchFamily="18" charset="-122"/>
                <a:ea typeface="Alibaba PuHuiTi" pitchFamily="18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D7E2A11-6BBC-49F0-B07C-E0E154DDA8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  <a:lvl2pPr>
              <a:defRPr b="0" i="0">
                <a:latin typeface="Alibaba PuHuiTi" pitchFamily="18" charset="-122"/>
                <a:ea typeface="Alibaba PuHuiTi" pitchFamily="18" charset="-122"/>
              </a:defRPr>
            </a:lvl2pPr>
            <a:lvl3pPr>
              <a:defRPr b="0" i="0">
                <a:latin typeface="Alibaba PuHuiTi" pitchFamily="18" charset="-122"/>
                <a:ea typeface="Alibaba PuHuiTi" pitchFamily="18" charset="-122"/>
              </a:defRPr>
            </a:lvl3pPr>
            <a:lvl4pPr>
              <a:defRPr b="0" i="0">
                <a:latin typeface="Alibaba PuHuiTi" pitchFamily="18" charset="-122"/>
                <a:ea typeface="Alibaba PuHuiTi" pitchFamily="18" charset="-122"/>
              </a:defRPr>
            </a:lvl4pPr>
            <a:lvl5pPr>
              <a:defRPr b="0" i="0">
                <a:latin typeface="Alibaba PuHuiTi" pitchFamily="18" charset="-122"/>
                <a:ea typeface="Alibaba PuHuiTi" pitchFamily="18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1E7575-A71B-4911-989F-EE91732F1C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fld id="{E03BAA36-83D7-4306-A588-FDD11218D5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2024/9/23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5E05285-3348-4A85-B637-47FA09A7D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DA02FEB-D2EC-4808-8DCC-3AA966D3CC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fld id="{8DE7874E-35F5-4B15-9F30-4780D0F8F6C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5262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760E08-EC5B-40D6-BEB8-B47E43D63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1E0DB61-8D2C-4FC6-A741-C2DA312762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0" i="0">
                <a:latin typeface="Alibaba PuHuiTi" pitchFamily="18" charset="-122"/>
                <a:ea typeface="Alibaba PuHuiTi" pitchFamily="18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C5BF652-0606-49BF-ADBC-AE084BA35D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  <a:lvl2pPr>
              <a:defRPr b="0" i="0">
                <a:latin typeface="Alibaba PuHuiTi" pitchFamily="18" charset="-122"/>
                <a:ea typeface="Alibaba PuHuiTi" pitchFamily="18" charset="-122"/>
              </a:defRPr>
            </a:lvl2pPr>
            <a:lvl3pPr>
              <a:defRPr b="0" i="0">
                <a:latin typeface="Alibaba PuHuiTi" pitchFamily="18" charset="-122"/>
                <a:ea typeface="Alibaba PuHuiTi" pitchFamily="18" charset="-122"/>
              </a:defRPr>
            </a:lvl3pPr>
            <a:lvl4pPr>
              <a:defRPr b="0" i="0">
                <a:latin typeface="Alibaba PuHuiTi" pitchFamily="18" charset="-122"/>
                <a:ea typeface="Alibaba PuHuiTi" pitchFamily="18" charset="-122"/>
              </a:defRPr>
            </a:lvl4pPr>
            <a:lvl5pPr>
              <a:defRPr b="0" i="0">
                <a:latin typeface="Alibaba PuHuiTi" pitchFamily="18" charset="-122"/>
                <a:ea typeface="Alibaba PuHuiTi" pitchFamily="18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501F980-0F66-4E50-8B4C-807A37CD11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0" i="0">
                <a:latin typeface="Alibaba PuHuiTi" pitchFamily="18" charset="-122"/>
                <a:ea typeface="Alibaba PuHuiTi" pitchFamily="18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026C062-EE44-4449-902D-C99D775D3E8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  <a:lvl2pPr>
              <a:defRPr b="0" i="0">
                <a:latin typeface="Alibaba PuHuiTi" pitchFamily="18" charset="-122"/>
                <a:ea typeface="Alibaba PuHuiTi" pitchFamily="18" charset="-122"/>
              </a:defRPr>
            </a:lvl2pPr>
            <a:lvl3pPr>
              <a:defRPr b="0" i="0">
                <a:latin typeface="Alibaba PuHuiTi" pitchFamily="18" charset="-122"/>
                <a:ea typeface="Alibaba PuHuiTi" pitchFamily="18" charset="-122"/>
              </a:defRPr>
            </a:lvl3pPr>
            <a:lvl4pPr>
              <a:defRPr b="0" i="0">
                <a:latin typeface="Alibaba PuHuiTi" pitchFamily="18" charset="-122"/>
                <a:ea typeface="Alibaba PuHuiTi" pitchFamily="18" charset="-122"/>
              </a:defRPr>
            </a:lvl4pPr>
            <a:lvl5pPr>
              <a:defRPr b="0" i="0">
                <a:latin typeface="Alibaba PuHuiTi" pitchFamily="18" charset="-122"/>
                <a:ea typeface="Alibaba PuHuiTi" pitchFamily="18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A3B2839-3D39-4AD2-AA5B-D47B45460A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fld id="{E03BAA36-83D7-4306-A588-FDD11218D5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2024/9/23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0330BB1-B6FA-46E9-9B86-F67416502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6413A95-FCF6-4294-B389-1001877ED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fld id="{8DE7874E-35F5-4B15-9F30-4780D0F8F6C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821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760E08-EC5B-40D6-BEB8-B47E43D63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1E0DB61-8D2C-4FC6-A741-C2DA312762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0" i="0">
                <a:latin typeface="Alibaba PuHuiTi" pitchFamily="18" charset="-122"/>
                <a:ea typeface="Alibaba PuHuiTi" pitchFamily="18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C5BF652-0606-49BF-ADBC-AE084BA35D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  <a:lvl2pPr>
              <a:defRPr b="0" i="0">
                <a:latin typeface="Alibaba PuHuiTi" pitchFamily="18" charset="-122"/>
                <a:ea typeface="Alibaba PuHuiTi" pitchFamily="18" charset="-122"/>
              </a:defRPr>
            </a:lvl2pPr>
            <a:lvl3pPr>
              <a:defRPr b="0" i="0">
                <a:latin typeface="Alibaba PuHuiTi" pitchFamily="18" charset="-122"/>
                <a:ea typeface="Alibaba PuHuiTi" pitchFamily="18" charset="-122"/>
              </a:defRPr>
            </a:lvl3pPr>
            <a:lvl4pPr>
              <a:defRPr b="0" i="0">
                <a:latin typeface="Alibaba PuHuiTi" pitchFamily="18" charset="-122"/>
                <a:ea typeface="Alibaba PuHuiTi" pitchFamily="18" charset="-122"/>
              </a:defRPr>
            </a:lvl4pPr>
            <a:lvl5pPr>
              <a:defRPr b="0" i="0">
                <a:latin typeface="Alibaba PuHuiTi" pitchFamily="18" charset="-122"/>
                <a:ea typeface="Alibaba PuHuiTi" pitchFamily="18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501F980-0F66-4E50-8B4C-807A37CD11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0" i="0">
                <a:latin typeface="Alibaba PuHuiTi" pitchFamily="18" charset="-122"/>
                <a:ea typeface="Alibaba PuHuiTi" pitchFamily="18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026C062-EE44-4449-902D-C99D775D3E8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  <a:lvl2pPr>
              <a:defRPr b="0" i="0">
                <a:latin typeface="Alibaba PuHuiTi" pitchFamily="18" charset="-122"/>
                <a:ea typeface="Alibaba PuHuiTi" pitchFamily="18" charset="-122"/>
              </a:defRPr>
            </a:lvl2pPr>
            <a:lvl3pPr>
              <a:defRPr b="0" i="0">
                <a:latin typeface="Alibaba PuHuiTi" pitchFamily="18" charset="-122"/>
                <a:ea typeface="Alibaba PuHuiTi" pitchFamily="18" charset="-122"/>
              </a:defRPr>
            </a:lvl3pPr>
            <a:lvl4pPr>
              <a:defRPr b="0" i="0">
                <a:latin typeface="Alibaba PuHuiTi" pitchFamily="18" charset="-122"/>
                <a:ea typeface="Alibaba PuHuiTi" pitchFamily="18" charset="-122"/>
              </a:defRPr>
            </a:lvl4pPr>
            <a:lvl5pPr>
              <a:defRPr b="0" i="0">
                <a:latin typeface="Alibaba PuHuiTi" pitchFamily="18" charset="-122"/>
                <a:ea typeface="Alibaba PuHuiTi" pitchFamily="18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A3B2839-3D39-4AD2-AA5B-D47B45460A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fld id="{E03BAA36-83D7-4306-A588-FDD11218D5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2024/9/23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0330BB1-B6FA-46E9-9B86-F67416502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6413A95-FCF6-4294-B389-1001877ED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fld id="{8DE7874E-35F5-4B15-9F30-4780D0F8F6C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1475443" y="6733102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200000"/>
              </a:lnSpc>
            </a:pP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endParaRPr lang="en-US" altLang="zh-CN" sz="100" dirty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91083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8B82EEE-87E8-4E6E-BCDA-CE4F0ED74A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9BB196D-E7D7-49A3-8462-956EFD8077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fld id="{E03BAA36-83D7-4306-A588-FDD11218D5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2024/9/23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9C208EA-E8E7-43DC-A4BC-9C53B26993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5C5EDCD-39C0-4F7A-9E19-B57F3083AF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fld id="{8DE7874E-35F5-4B15-9F30-4780D0F8F6C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53022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0C23D66-D83F-4014-A8B4-8DCD9997A4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fld id="{E03BAA36-83D7-4306-A588-FDD11218D5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2024/9/23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20EA144-D34E-4A77-AB3B-6805BB0B05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4286206-A366-4124-853A-FEC7F13A2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fld id="{8DE7874E-35F5-4B15-9F30-4780D0F8F6C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2307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12D7C82-45BF-42C4-BB03-EB2635A133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32C3B7-F8B0-40AD-922D-5CA43082E7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 b="0" i="0">
                <a:latin typeface="Alibaba PuHuiTi" pitchFamily="18" charset="-122"/>
                <a:ea typeface="Alibaba PuHuiTi" pitchFamily="18" charset="-122"/>
              </a:defRPr>
            </a:lvl1pPr>
            <a:lvl2pPr>
              <a:defRPr sz="2800" b="0" i="0">
                <a:latin typeface="Alibaba PuHuiTi" pitchFamily="18" charset="-122"/>
                <a:ea typeface="Alibaba PuHuiTi" pitchFamily="18" charset="-122"/>
              </a:defRPr>
            </a:lvl2pPr>
            <a:lvl3pPr>
              <a:defRPr sz="2400" b="0" i="0">
                <a:latin typeface="Alibaba PuHuiTi" pitchFamily="18" charset="-122"/>
                <a:ea typeface="Alibaba PuHuiTi" pitchFamily="18" charset="-122"/>
              </a:defRPr>
            </a:lvl3pPr>
            <a:lvl4pPr>
              <a:defRPr sz="2000" b="0" i="0">
                <a:latin typeface="Alibaba PuHuiTi" pitchFamily="18" charset="-122"/>
                <a:ea typeface="Alibaba PuHuiTi" pitchFamily="18" charset="-122"/>
              </a:defRPr>
            </a:lvl4pPr>
            <a:lvl5pPr>
              <a:defRPr sz="2000" b="0" i="0">
                <a:latin typeface="Alibaba PuHuiTi" pitchFamily="18" charset="-122"/>
                <a:ea typeface="Alibaba PuHuiTi" pitchFamily="18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1C1F0BA-51A0-43F5-93C8-AE07CB8ABE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 b="0" i="0">
                <a:latin typeface="Alibaba PuHuiTi" pitchFamily="18" charset="-122"/>
                <a:ea typeface="Alibaba PuHuiTi" pitchFamily="18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31D9D48-BAFB-4EF4-8AEA-D81F19665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fld id="{E03BAA36-83D7-4306-A588-FDD11218D5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2024/9/23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19E6E0E-5BDC-45AD-8B75-1CD801F9B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E108B90-A0BB-40B7-8D5D-67DFAD281B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fld id="{8DE7874E-35F5-4B15-9F30-4780D0F8F6C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2344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4736BAB-AE27-40EC-A8F2-096CEC2898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C623A35-1B60-4FC4-9CAF-E190BA3E43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 b="0" i="0">
                <a:latin typeface="Alibaba PuHuiTi" pitchFamily="18" charset="-122"/>
                <a:ea typeface="Alibaba PuHuiTi" pitchFamily="18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4B66B7F-3F31-4FD6-BF1E-69FD6A18DF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 b="0" i="0">
                <a:latin typeface="Alibaba PuHuiTi" pitchFamily="18" charset="-122"/>
                <a:ea typeface="Alibaba PuHuiTi" pitchFamily="18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8F2739C-5817-465C-BCB8-FD7D39E93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fld id="{E03BAA36-83D7-4306-A588-FDD11218D5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2024/9/23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644EA8-0DA7-4EB9-95D1-CA413158EC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F21CCCA-3266-4D3C-802E-0720824F5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fld id="{8DE7874E-35F5-4B15-9F30-4780D0F8F6C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46533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81E01D-4FBD-4A60-8631-1DF5DB9F84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CC2518-D43B-46FB-B483-10338766531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  <a:lvl2pPr>
              <a:defRPr b="0" i="0">
                <a:latin typeface="Alibaba PuHuiTi" pitchFamily="18" charset="-122"/>
                <a:ea typeface="Alibaba PuHuiTi" pitchFamily="18" charset="-122"/>
              </a:defRPr>
            </a:lvl2pPr>
            <a:lvl3pPr>
              <a:defRPr b="0" i="0">
                <a:latin typeface="Alibaba PuHuiTi" pitchFamily="18" charset="-122"/>
                <a:ea typeface="Alibaba PuHuiTi" pitchFamily="18" charset="-122"/>
              </a:defRPr>
            </a:lvl3pPr>
            <a:lvl4pPr>
              <a:defRPr b="0" i="0">
                <a:latin typeface="Alibaba PuHuiTi" pitchFamily="18" charset="-122"/>
                <a:ea typeface="Alibaba PuHuiTi" pitchFamily="18" charset="-122"/>
              </a:defRPr>
            </a:lvl4pPr>
            <a:lvl5pPr>
              <a:defRPr b="0" i="0">
                <a:latin typeface="Alibaba PuHuiTi" pitchFamily="18" charset="-122"/>
                <a:ea typeface="Alibaba PuHuiTi" pitchFamily="18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ADA9CF7-4EE4-4FFE-B3B5-A3BDE4384D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fld id="{E03BAA36-83D7-4306-A588-FDD11218D5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2024/9/23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456ECCF-8082-496F-AD53-3AD9EF886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DA18224-ED6E-4BEC-A274-D395EE082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fld id="{8DE7874E-35F5-4B15-9F30-4780D0F8F6C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23926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18E743E-6B14-4812-919D-5E7ADBFEE0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6679F42-7C53-476C-A5A1-B19629551D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  <a:lvl2pPr>
              <a:defRPr b="0" i="0">
                <a:latin typeface="Alibaba PuHuiTi" pitchFamily="18" charset="-122"/>
                <a:ea typeface="Alibaba PuHuiTi" pitchFamily="18" charset="-122"/>
              </a:defRPr>
            </a:lvl2pPr>
            <a:lvl3pPr>
              <a:defRPr b="0" i="0">
                <a:latin typeface="Alibaba PuHuiTi" pitchFamily="18" charset="-122"/>
                <a:ea typeface="Alibaba PuHuiTi" pitchFamily="18" charset="-122"/>
              </a:defRPr>
            </a:lvl3pPr>
            <a:lvl4pPr>
              <a:defRPr b="0" i="0">
                <a:latin typeface="Alibaba PuHuiTi" pitchFamily="18" charset="-122"/>
                <a:ea typeface="Alibaba PuHuiTi" pitchFamily="18" charset="-122"/>
              </a:defRPr>
            </a:lvl4pPr>
            <a:lvl5pPr>
              <a:defRPr b="0" i="0">
                <a:latin typeface="Alibaba PuHuiTi" pitchFamily="18" charset="-122"/>
                <a:ea typeface="Alibaba PuHuiTi" pitchFamily="18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B137755-32BB-424F-BC96-080069C4E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fld id="{E03BAA36-83D7-4306-A588-FDD11218D5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2024/9/23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3CEF99-409C-42D3-9492-C4C2042058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3A52D60-EB74-42F7-96D8-5F5248C5D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fld id="{8DE7874E-35F5-4B15-9F30-4780D0F8F6C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153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A logo with a book and a flower&#10;&#10;Description automatically generated">
            <a:extLst>
              <a:ext uri="{FF2B5EF4-FFF2-40B4-BE49-F238E27FC236}">
                <a16:creationId xmlns:a16="http://schemas.microsoft.com/office/drawing/2014/main" id="{36A883E2-23D1-7EE8-B54F-736776470A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54" y="-23247"/>
            <a:ext cx="1422400" cy="1255259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1">
          <a:gsLst>
            <a:gs pos="0">
              <a:srgbClr val="FFFFFF"/>
            </a:gs>
            <a:gs pos="100000">
              <a:srgbClr val="FFFFFF"/>
            </a:gs>
            <a:gs pos="100000">
              <a:srgbClr val="B5D2EC"/>
            </a:gs>
            <a:gs pos="100000">
              <a:srgbClr val="B5D2E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025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slow" advClick="0"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rgbClr val="202020"/>
          </a:solidFill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latin typeface="微软雅黑" panose="020B0503020204020204" charset="-122"/>
          <a:ea typeface="微软雅黑" panose="020B050302020402020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202020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202020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202020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202020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202020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202020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202020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202020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120000"/>
        </a:lnSpc>
        <a:spcBef>
          <a:spcPts val="1000"/>
        </a:spcBef>
        <a:spcAft>
          <a:spcPct val="0"/>
        </a:spcAft>
        <a:buSzPct val="75000"/>
        <a:buFont typeface="Arial" panose="020B0604020202020204" pitchFamily="34" charset="0"/>
        <a:buChar char="•"/>
        <a:defRPr sz="2800" kern="1200">
          <a:solidFill>
            <a:srgbClr val="262626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574675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SzPct val="75000"/>
        <a:buFont typeface="Arial" panose="020B0604020202020204" pitchFamily="34" charset="0"/>
        <a:buChar char="•"/>
        <a:defRPr sz="2200" kern="1200">
          <a:solidFill>
            <a:srgbClr val="404040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006475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SzPct val="75000"/>
        <a:buFont typeface="Arial" panose="020B0604020202020204" pitchFamily="34" charset="0"/>
        <a:buChar char="‒"/>
        <a:defRPr sz="2000" kern="1200">
          <a:solidFill>
            <a:srgbClr val="595959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511300" indent="-228600" algn="l" rtl="0" eaLnBrk="0" fontAlgn="base" hangingPunct="0">
        <a:spcBef>
          <a:spcPts val="500"/>
        </a:spcBef>
        <a:spcAft>
          <a:spcPct val="0"/>
        </a:spcAft>
        <a:buSzPct val="75000"/>
        <a:buFont typeface="Arial" panose="020B0604020202020204" pitchFamily="34" charset="0"/>
        <a:buChar char="˃"/>
        <a:defRPr kern="1200">
          <a:solidFill>
            <a:srgbClr val="7F7F7F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19431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SzPct val="75000"/>
        <a:buFont typeface="Arial" panose="020B0604020202020204" pitchFamily="34" charset="0"/>
        <a:buChar char="˃"/>
        <a:defRPr kern="1200">
          <a:solidFill>
            <a:srgbClr val="7F7F7F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C1A58CE-DB0B-4B28-A79B-6BB92D7A08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0EE108A-936F-4EFE-B97C-EB83F60E71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A213275-B3FF-4FBD-AD95-61ED89916E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Alibaba PuHuiTi" pitchFamily="18" charset="-122"/>
                <a:ea typeface="Alibaba PuHuiTi" pitchFamily="18" charset="-122"/>
              </a:defRPr>
            </a:lvl1pPr>
          </a:lstStyle>
          <a:p>
            <a:pPr defTabSz="914400"/>
            <a:fld id="{E03BAA36-83D7-4306-A588-FDD11218D5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2024/9/23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1DBC311-2380-4A92-BF13-8E11D29998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Alibaba PuHuiTi" pitchFamily="18" charset="-122"/>
                <a:ea typeface="Alibaba PuHuiTi" pitchFamily="18" charset="-122"/>
              </a:defRPr>
            </a:lvl1pPr>
          </a:lstStyle>
          <a:p>
            <a:pPr defTabSz="9144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C28BADB-5275-4E13-97D8-0DEE15AF37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Alibaba PuHuiTi" pitchFamily="18" charset="-122"/>
                <a:ea typeface="Alibaba PuHuiTi" pitchFamily="18" charset="-122"/>
              </a:defRPr>
            </a:lvl1pPr>
          </a:lstStyle>
          <a:p>
            <a:pPr defTabSz="914400"/>
            <a:fld id="{8DE7874E-35F5-4B15-9F30-4780D0F8F6C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673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Alibaba PuHuiTi" pitchFamily="18" charset="-122"/>
          <a:ea typeface="Alibaba PuHuiTi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Alibaba PuHuiTi" pitchFamily="18" charset="-122"/>
          <a:ea typeface="Alibaba PuHuiTi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Alibaba PuHuiTi" pitchFamily="18" charset="-122"/>
          <a:ea typeface="Alibaba PuHuiTi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libaba PuHuiTi" pitchFamily="18" charset="-122"/>
          <a:ea typeface="Alibaba PuHuiTi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libaba PuHuiTi" pitchFamily="18" charset="-122"/>
          <a:ea typeface="Alibaba PuHuiTi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libaba PuHuiTi" pitchFamily="18" charset="-122"/>
          <a:ea typeface="Alibaba PuHuiTi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21.png"/><Relationship Id="rId3" Type="http://schemas.microsoft.com/office/2007/relationships/hdphoto" Target="../media/hdphoto1.wdp"/><Relationship Id="rId7" Type="http://schemas.openxmlformats.org/officeDocument/2006/relationships/image" Target="../media/image18.png"/><Relationship Id="rId12" Type="http://schemas.microsoft.com/office/2007/relationships/hdphoto" Target="../media/hdphoto5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0.png"/><Relationship Id="rId5" Type="http://schemas.microsoft.com/office/2007/relationships/hdphoto" Target="../media/hdphoto2.wdp"/><Relationship Id="rId10" Type="http://schemas.microsoft.com/office/2007/relationships/hdphoto" Target="../media/hdphoto4.wdp"/><Relationship Id="rId4" Type="http://schemas.openxmlformats.org/officeDocument/2006/relationships/image" Target="../media/image16.png"/><Relationship Id="rId9" Type="http://schemas.openxmlformats.org/officeDocument/2006/relationships/image" Target="../media/image1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9.png"/><Relationship Id="rId7" Type="http://schemas.microsoft.com/office/2007/relationships/hdphoto" Target="../media/hdphoto8.wdp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11" Type="http://schemas.microsoft.com/office/2007/relationships/hdphoto" Target="../media/hdphoto9.wdp"/><Relationship Id="rId5" Type="http://schemas.microsoft.com/office/2007/relationships/hdphoto" Target="../media/hdphoto7.wdp"/><Relationship Id="rId10" Type="http://schemas.openxmlformats.org/officeDocument/2006/relationships/image" Target="../media/image64.png"/><Relationship Id="rId4" Type="http://schemas.openxmlformats.org/officeDocument/2006/relationships/image" Target="../media/image60.png"/><Relationship Id="rId9" Type="http://schemas.openxmlformats.org/officeDocument/2006/relationships/image" Target="../media/image63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49.png"/><Relationship Id="rId7" Type="http://schemas.openxmlformats.org/officeDocument/2006/relationships/image" Target="../media/image67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0.wdp"/><Relationship Id="rId5" Type="http://schemas.openxmlformats.org/officeDocument/2006/relationships/image" Target="../media/image66.png"/><Relationship Id="rId4" Type="http://schemas.openxmlformats.org/officeDocument/2006/relationships/image" Target="../media/image4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png"/><Relationship Id="rId4" Type="http://schemas.openxmlformats.org/officeDocument/2006/relationships/image" Target="../media/image7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png"/><Relationship Id="rId4" Type="http://schemas.openxmlformats.org/officeDocument/2006/relationships/image" Target="../media/image7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6.png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png"/><Relationship Id="rId5" Type="http://schemas.microsoft.com/office/2007/relationships/hdphoto" Target="../media/hdphoto13.wdp"/><Relationship Id="rId4" Type="http://schemas.openxmlformats.org/officeDocument/2006/relationships/image" Target="../media/image10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sv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 txBox="1">
            <a:spLocks/>
          </p:cNvSpPr>
          <p:nvPr/>
        </p:nvSpPr>
        <p:spPr>
          <a:xfrm>
            <a:off x="743056" y="1353574"/>
            <a:ext cx="10972800" cy="1971556"/>
          </a:xfrm>
        </p:spPr>
        <p:txBody>
          <a:bodyPr anchor="b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kern="1200">
                <a:solidFill>
                  <a:srgbClr val="202020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20202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20202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20202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20202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20202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20202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20202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20202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 defTabSz="914400" eaLnBrk="1" fontAlgn="auto" hangingPunct="1">
              <a:spcAft>
                <a:spcPts val="0"/>
              </a:spcAft>
              <a:defRPr/>
            </a:pPr>
            <a:r>
              <a:rPr lang="vi-VN" sz="60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Nunito Black" pitchFamily="2" charset="0"/>
              </a:rPr>
              <a:t>Chào mừng các em đã đến với tiết học </a:t>
            </a:r>
            <a:r>
              <a:rPr lang="en-US" sz="60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Nunito Black" pitchFamily="2" charset="0"/>
              </a:rPr>
              <a:t>Công nghệ </a:t>
            </a:r>
            <a:r>
              <a:rPr lang="vi-VN" sz="60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Nunito Black" pitchFamily="2" charset="0"/>
              </a:rPr>
              <a:t>Lớp 3</a:t>
            </a:r>
            <a:endParaRPr lang="en-US" sz="60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Nunito Black" pitchFamily="2" charset="0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97" b="99338" l="257" r="98458">
                        <a14:foregroundMark x1="90488" y1="93212" x2="92288" y2="9735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765816" y="2971608"/>
            <a:ext cx="2372979" cy="368452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61" b="100000" l="355" r="100000">
                        <a14:foregroundMark x1="23050" y1="14114" x2="72163" y2="11360"/>
                        <a14:foregroundMark x1="86702" y1="34079" x2="81383" y2="77453"/>
                        <a14:foregroundMark x1="65603" y1="19449" x2="82624" y2="38898"/>
                        <a14:foregroundMark x1="71454" y1="23752" x2="71454" y2="23752"/>
                        <a14:foregroundMark x1="76064" y1="27367" x2="76064" y2="27367"/>
                        <a14:foregroundMark x1="73759" y1="24785" x2="80674" y2="34079"/>
                        <a14:foregroundMark x1="4078" y1="28399" x2="15426" y2="75043"/>
                        <a14:foregroundMark x1="35461" y1="83993" x2="65603" y2="88812"/>
                        <a14:foregroundMark x1="22872" y1="68330" x2="45745" y2="82444"/>
                        <a14:foregroundMark x1="54965" y1="80895" x2="75709" y2="72633"/>
                        <a14:foregroundMark x1="25887" y1="72806" x2="36702" y2="79518"/>
                        <a14:foregroundMark x1="9752" y1="41997" x2="16667" y2="55766"/>
                        <a14:foregroundMark x1="33865" y1="20310" x2="17021" y2="38898"/>
                        <a14:foregroundMark x1="26950" y1="24441" x2="26950" y2="24441"/>
                        <a14:foregroundMark x1="25887" y1="26334" x2="25887" y2="26334"/>
                        <a14:foregroundMark x1="22163" y1="29432" x2="22163" y2="29432"/>
                        <a14:foregroundMark x1="24113" y1="27022" x2="26773" y2="2530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824" y="82137"/>
            <a:ext cx="1842194" cy="1897721"/>
          </a:xfrm>
          <a:prstGeom prst="rect">
            <a:avLst/>
          </a:prstGeom>
        </p:spPr>
      </p:pic>
      <p:sp>
        <p:nvSpPr>
          <p:cNvPr id="36" name="Right Triangle 35"/>
          <p:cNvSpPr/>
          <p:nvPr/>
        </p:nvSpPr>
        <p:spPr>
          <a:xfrm>
            <a:off x="107820" y="2202718"/>
            <a:ext cx="4366696" cy="4492701"/>
          </a:xfrm>
          <a:prstGeom prst="rt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03575" y="3703535"/>
            <a:ext cx="3081353" cy="308135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6154" l="0" r="100000">
                        <a14:foregroundMark x1="28099" y1="28365" x2="64876" y2="32212"/>
                        <a14:foregroundMark x1="56198" y1="21635" x2="65702" y2="32692"/>
                        <a14:foregroundMark x1="8678" y1="65385" x2="65289" y2="85577"/>
                        <a14:foregroundMark x1="7025" y1="64423" x2="15289" y2="85096"/>
                        <a14:foregroundMark x1="9504" y1="54808" x2="14463" y2="58173"/>
                        <a14:foregroundMark x1="4545" y1="77404" x2="7851" y2="90385"/>
                        <a14:foregroundMark x1="22727" y1="85096" x2="59504" y2="87981"/>
                        <a14:foregroundMark x1="64463" y1="69712" x2="66942" y2="78365"/>
                      </a14:backgroundRemoval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65428" y="109703"/>
            <a:ext cx="2112249" cy="1815487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111" b="95278" l="8099" r="89789">
                        <a14:foregroundMark x1="33099" y1="67500" x2="65141" y2="77500"/>
                        <a14:foregroundMark x1="80282" y1="61667" x2="80282" y2="74167"/>
                        <a14:foregroundMark x1="45775" y1="57500" x2="54225" y2="67222"/>
                        <a14:foregroundMark x1="60915" y1="59167" x2="73592" y2="65000"/>
                      </a14:backgroundRemoval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72043" y="3228024"/>
            <a:ext cx="1234260" cy="1564555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6653" l="0" r="9872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03792" y="5613678"/>
            <a:ext cx="1147770" cy="108174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43076" y="3352222"/>
            <a:ext cx="5953752" cy="4720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942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70087" y="375278"/>
            <a:ext cx="90685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F0"/>
                </a:solidFill>
                <a:latin typeface="Nunito Black" pitchFamily="2" charset="0"/>
              </a:rPr>
              <a:t>1. ĐỐI TƯỢNG TỰ NHIÊN VÀ SẢN PHẨM CỦA CÔNG NGHỆ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36" y="818212"/>
            <a:ext cx="822903" cy="111525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9789" y="3451198"/>
            <a:ext cx="2008729" cy="293190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683" y="3621295"/>
            <a:ext cx="2229793" cy="2755278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63226" y="3448940"/>
            <a:ext cx="1826305" cy="2903288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02960" y="3727091"/>
            <a:ext cx="2933540" cy="2631430"/>
          </a:xfrm>
          <a:prstGeom prst="rect">
            <a:avLst/>
          </a:prstGeom>
        </p:spPr>
      </p:pic>
      <p:grpSp>
        <p:nvGrpSpPr>
          <p:cNvPr id="33" name="Group 32"/>
          <p:cNvGrpSpPr/>
          <p:nvPr/>
        </p:nvGrpSpPr>
        <p:grpSpPr>
          <a:xfrm>
            <a:off x="4648200" y="1685102"/>
            <a:ext cx="2250496" cy="1448690"/>
            <a:chOff x="416504" y="2180438"/>
            <a:chExt cx="2250496" cy="1448690"/>
          </a:xfrm>
        </p:grpSpPr>
        <p:sp>
          <p:nvSpPr>
            <p:cNvPr id="31" name="Oval 30"/>
            <p:cNvSpPr/>
            <p:nvPr/>
          </p:nvSpPr>
          <p:spPr>
            <a:xfrm>
              <a:off x="416504" y="2180438"/>
              <a:ext cx="2250496" cy="141622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08804" y="2428799"/>
              <a:ext cx="212370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err="1">
                  <a:solidFill>
                    <a:schemeClr val="bg1"/>
                  </a:solidFill>
                  <a:latin typeface="Nunito Black" pitchFamily="2" charset="0"/>
                </a:rPr>
                <a:t>Đối</a:t>
              </a:r>
              <a:r>
                <a:rPr lang="en-US" sz="2400" dirty="0">
                  <a:solidFill>
                    <a:schemeClr val="bg1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Nunito Black" pitchFamily="2" charset="0"/>
                </a:rPr>
                <a:t>tượng</a:t>
              </a:r>
              <a:r>
                <a:rPr lang="en-US" sz="2400" dirty="0">
                  <a:solidFill>
                    <a:schemeClr val="bg1"/>
                  </a:solidFill>
                  <a:latin typeface="Nunito Black" pitchFamily="2" charset="0"/>
                </a:rPr>
                <a:t> do con </a:t>
              </a:r>
              <a:r>
                <a:rPr lang="en-US" sz="2400" dirty="0" err="1">
                  <a:solidFill>
                    <a:schemeClr val="bg1"/>
                  </a:solidFill>
                  <a:latin typeface="Nunito Black" pitchFamily="2" charset="0"/>
                </a:rPr>
                <a:t>người</a:t>
              </a:r>
              <a:r>
                <a:rPr lang="en-US" sz="2400" dirty="0">
                  <a:solidFill>
                    <a:schemeClr val="bg1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Nunito Black" pitchFamily="2" charset="0"/>
                </a:rPr>
                <a:t>làm</a:t>
              </a:r>
              <a:r>
                <a:rPr lang="en-US" sz="2400" dirty="0">
                  <a:solidFill>
                    <a:schemeClr val="bg1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Nunito Black" pitchFamily="2" charset="0"/>
                </a:rPr>
                <a:t>ra</a:t>
              </a:r>
              <a:endParaRPr lang="en-US" sz="2400" dirty="0">
                <a:solidFill>
                  <a:schemeClr val="bg1"/>
                </a:solidFill>
                <a:latin typeface="Nunito Black" pitchFamily="2" charset="0"/>
              </a:endParaRPr>
            </a:p>
          </p:txBody>
        </p:sp>
      </p:grpSp>
      <p:sp>
        <p:nvSpPr>
          <p:cNvPr id="9" name="Rectangle 8"/>
          <p:cNvSpPr/>
          <p:nvPr/>
        </p:nvSpPr>
        <p:spPr>
          <a:xfrm>
            <a:off x="1084474" y="854105"/>
            <a:ext cx="100987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2400" dirty="0">
                <a:latin typeface="Nunito Black" pitchFamily="2" charset="0"/>
              </a:rPr>
              <a:t>Trong những đối tượng đó, đối tượng nào do con người làm ra, đối tượng nào không phải do con người làm ra?</a:t>
            </a:r>
          </a:p>
        </p:txBody>
      </p:sp>
      <p:grpSp>
        <p:nvGrpSpPr>
          <p:cNvPr id="41" name="Group 40"/>
          <p:cNvGrpSpPr/>
          <p:nvPr/>
        </p:nvGrpSpPr>
        <p:grpSpPr>
          <a:xfrm>
            <a:off x="7897114" y="1386411"/>
            <a:ext cx="3359737" cy="2412658"/>
            <a:chOff x="8781133" y="4091677"/>
            <a:chExt cx="3359737" cy="2412658"/>
          </a:xfrm>
        </p:grpSpPr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639505" y="4508775"/>
              <a:ext cx="2501365" cy="1995560"/>
            </a:xfrm>
            <a:prstGeom prst="rect">
              <a:avLst/>
            </a:prstGeom>
          </p:spPr>
        </p:pic>
        <p:sp>
          <p:nvSpPr>
            <p:cNvPr id="40" name="Oval Callout 39"/>
            <p:cNvSpPr/>
            <p:nvPr/>
          </p:nvSpPr>
          <p:spPr>
            <a:xfrm>
              <a:off x="8781133" y="4091677"/>
              <a:ext cx="2057400" cy="1143732"/>
            </a:xfrm>
            <a:prstGeom prst="wedgeEllipseCallout">
              <a:avLst>
                <a:gd name="adj1" fmla="val 44056"/>
                <a:gd name="adj2" fmla="val 58912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Vì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sao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em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biết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36940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70087" y="375278"/>
            <a:ext cx="90685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F0"/>
                </a:solidFill>
                <a:latin typeface="Nunito Black" pitchFamily="2" charset="0"/>
              </a:rPr>
              <a:t>1. ĐỐI TƯỢNG TỰ NHIÊN VÀ SẢN PHẨM CỦA CÔNG NGHỆ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36" y="818212"/>
            <a:ext cx="822903" cy="1115251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6891" y="3255348"/>
            <a:ext cx="2564150" cy="3306657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4104" y="3657600"/>
            <a:ext cx="3927621" cy="2976160"/>
          </a:xfrm>
          <a:prstGeom prst="rect">
            <a:avLst/>
          </a:prstGeom>
        </p:spPr>
      </p:pic>
      <p:grpSp>
        <p:nvGrpSpPr>
          <p:cNvPr id="34" name="Group 33"/>
          <p:cNvGrpSpPr/>
          <p:nvPr/>
        </p:nvGrpSpPr>
        <p:grpSpPr>
          <a:xfrm>
            <a:off x="4746020" y="1709687"/>
            <a:ext cx="2775675" cy="1405250"/>
            <a:chOff x="258637" y="4800600"/>
            <a:chExt cx="2408364" cy="1405250"/>
          </a:xfrm>
        </p:grpSpPr>
        <p:sp>
          <p:nvSpPr>
            <p:cNvPr id="32" name="Oval 31"/>
            <p:cNvSpPr/>
            <p:nvPr/>
          </p:nvSpPr>
          <p:spPr>
            <a:xfrm>
              <a:off x="258637" y="4800600"/>
              <a:ext cx="2408364" cy="140525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81668" y="4934544"/>
              <a:ext cx="227650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err="1">
                  <a:solidFill>
                    <a:schemeClr val="bg1"/>
                  </a:solidFill>
                  <a:latin typeface="Nunito Black" pitchFamily="2" charset="0"/>
                </a:rPr>
                <a:t>Đối</a:t>
              </a:r>
              <a:r>
                <a:rPr lang="en-US" sz="2000" dirty="0">
                  <a:solidFill>
                    <a:schemeClr val="bg1"/>
                  </a:solidFill>
                  <a:latin typeface="Nunito Black" pitchFamily="2" charset="0"/>
                </a:rPr>
                <a:t> </a:t>
              </a:r>
              <a:r>
                <a:rPr lang="en-US" sz="2000" dirty="0" err="1">
                  <a:solidFill>
                    <a:schemeClr val="bg1"/>
                  </a:solidFill>
                  <a:latin typeface="Nunito Black" pitchFamily="2" charset="0"/>
                </a:rPr>
                <a:t>tượng</a:t>
              </a:r>
              <a:r>
                <a:rPr lang="en-US" sz="2000" dirty="0">
                  <a:solidFill>
                    <a:schemeClr val="bg1"/>
                  </a:solidFill>
                  <a:latin typeface="Nunito Black" pitchFamily="2" charset="0"/>
                </a:rPr>
                <a:t> </a:t>
              </a:r>
            </a:p>
            <a:p>
              <a:pPr algn="ctr"/>
              <a:r>
                <a:rPr lang="en-US" sz="2000" dirty="0" err="1">
                  <a:solidFill>
                    <a:schemeClr val="bg1"/>
                  </a:solidFill>
                  <a:latin typeface="Nunito Black" pitchFamily="2" charset="0"/>
                </a:rPr>
                <a:t>không</a:t>
              </a:r>
              <a:r>
                <a:rPr lang="en-US" sz="2000" dirty="0">
                  <a:solidFill>
                    <a:schemeClr val="bg1"/>
                  </a:solidFill>
                  <a:latin typeface="Nunito Black" pitchFamily="2" charset="0"/>
                </a:rPr>
                <a:t> </a:t>
              </a:r>
              <a:r>
                <a:rPr lang="en-US" sz="2000" dirty="0" err="1">
                  <a:solidFill>
                    <a:schemeClr val="bg1"/>
                  </a:solidFill>
                  <a:latin typeface="Nunito Black" pitchFamily="2" charset="0"/>
                </a:rPr>
                <a:t>phải</a:t>
              </a:r>
              <a:r>
                <a:rPr lang="en-US" sz="2000" dirty="0">
                  <a:solidFill>
                    <a:schemeClr val="bg1"/>
                  </a:solidFill>
                  <a:latin typeface="Nunito Black" pitchFamily="2" charset="0"/>
                </a:rPr>
                <a:t> do con </a:t>
              </a:r>
              <a:r>
                <a:rPr lang="en-US" sz="2000" dirty="0" err="1">
                  <a:solidFill>
                    <a:schemeClr val="bg1"/>
                  </a:solidFill>
                  <a:latin typeface="Nunito Black" pitchFamily="2" charset="0"/>
                </a:rPr>
                <a:t>người</a:t>
              </a:r>
              <a:r>
                <a:rPr lang="en-US" sz="2000" dirty="0">
                  <a:solidFill>
                    <a:schemeClr val="bg1"/>
                  </a:solidFill>
                  <a:latin typeface="Nunito Black" pitchFamily="2" charset="0"/>
                </a:rPr>
                <a:t> </a:t>
              </a:r>
              <a:r>
                <a:rPr lang="en-US" sz="2000" dirty="0" err="1">
                  <a:solidFill>
                    <a:schemeClr val="bg1"/>
                  </a:solidFill>
                  <a:latin typeface="Nunito Black" pitchFamily="2" charset="0"/>
                </a:rPr>
                <a:t>làm</a:t>
              </a:r>
              <a:r>
                <a:rPr lang="en-US" sz="2000" dirty="0">
                  <a:solidFill>
                    <a:schemeClr val="bg1"/>
                  </a:solidFill>
                  <a:latin typeface="Nunito Black" pitchFamily="2" charset="0"/>
                </a:rPr>
                <a:t> </a:t>
              </a:r>
              <a:r>
                <a:rPr lang="en-US" sz="2000" dirty="0" err="1">
                  <a:solidFill>
                    <a:schemeClr val="bg1"/>
                  </a:solidFill>
                  <a:latin typeface="Nunito Black" pitchFamily="2" charset="0"/>
                </a:rPr>
                <a:t>ra</a:t>
              </a:r>
              <a:endParaRPr lang="en-US" sz="2000" dirty="0">
                <a:solidFill>
                  <a:schemeClr val="bg1"/>
                </a:solidFill>
                <a:latin typeface="Nunito Black" pitchFamily="2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482839" y="1927346"/>
            <a:ext cx="2868908" cy="2882651"/>
            <a:chOff x="26692" y="3581400"/>
            <a:chExt cx="2868908" cy="2882651"/>
          </a:xfrm>
        </p:grpSpPr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6692" y="4708251"/>
              <a:ext cx="2243522" cy="1755800"/>
            </a:xfrm>
            <a:prstGeom prst="rect">
              <a:avLst/>
            </a:prstGeom>
          </p:spPr>
        </p:pic>
        <p:sp>
          <p:nvSpPr>
            <p:cNvPr id="38" name="Oval Callout 37"/>
            <p:cNvSpPr/>
            <p:nvPr/>
          </p:nvSpPr>
          <p:spPr>
            <a:xfrm>
              <a:off x="838200" y="3581400"/>
              <a:ext cx="2057400" cy="1143732"/>
            </a:xfrm>
            <a:prstGeom prst="wedgeEllipseCallout">
              <a:avLst>
                <a:gd name="adj1" fmla="val -31734"/>
                <a:gd name="adj2" fmla="val 65645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Vì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sao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em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biết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?</a:t>
              </a:r>
            </a:p>
          </p:txBody>
        </p:sp>
      </p:grpSp>
      <p:sp>
        <p:nvSpPr>
          <p:cNvPr id="9" name="Rectangle 8"/>
          <p:cNvSpPr/>
          <p:nvPr/>
        </p:nvSpPr>
        <p:spPr>
          <a:xfrm>
            <a:off x="1084474" y="854105"/>
            <a:ext cx="100987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2400" dirty="0">
                <a:latin typeface="Nunito Black" pitchFamily="2" charset="0"/>
              </a:rPr>
              <a:t>Trong những đối tượng đó, đối tượng nào do con người làm ra, đối tượng nào không phải do con người làm ra?</a:t>
            </a:r>
          </a:p>
        </p:txBody>
      </p:sp>
    </p:spTree>
    <p:extLst>
      <p:ext uri="{BB962C8B-B14F-4D97-AF65-F5344CB8AC3E}">
        <p14:creationId xmlns:p14="http://schemas.microsoft.com/office/powerpoint/2010/main" val="514664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85800" y="390956"/>
            <a:ext cx="90685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F0"/>
                </a:solidFill>
                <a:latin typeface="Nunito Black" pitchFamily="2" charset="0"/>
              </a:rPr>
              <a:t>1. ĐỐI TƯỢNG TỰ NHIÊN VÀ SẢN PHẨM CỦA CÔNG NGHỆ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254140" y="893165"/>
            <a:ext cx="98935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dirty="0">
                <a:solidFill>
                  <a:srgbClr val="002060"/>
                </a:solidFill>
                <a:latin typeface="Nunito Black" pitchFamily="2" charset="0"/>
              </a:rPr>
              <a:t> Em hãy kể tên một số đối tượng tự nhiên và sản phẩm công nghệ mà em biết?</a:t>
            </a:r>
            <a:endParaRPr lang="en-US" sz="2400" dirty="0">
              <a:solidFill>
                <a:srgbClr val="002060"/>
              </a:solidFill>
              <a:latin typeface="Nunito Black" pitchFamily="2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005" y="714923"/>
            <a:ext cx="876329" cy="993173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4768877" y="1499587"/>
            <a:ext cx="2057400" cy="1210498"/>
            <a:chOff x="416504" y="2180438"/>
            <a:chExt cx="2250496" cy="1416226"/>
          </a:xfrm>
        </p:grpSpPr>
        <p:sp>
          <p:nvSpPr>
            <p:cNvPr id="17" name="Oval 16"/>
            <p:cNvSpPr/>
            <p:nvPr/>
          </p:nvSpPr>
          <p:spPr>
            <a:xfrm>
              <a:off x="416504" y="2180438"/>
              <a:ext cx="2250496" cy="141622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78725" y="2434671"/>
              <a:ext cx="1926053" cy="9722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err="1">
                  <a:solidFill>
                    <a:schemeClr val="bg1"/>
                  </a:solidFill>
                  <a:latin typeface="Nunito Black" pitchFamily="2" charset="0"/>
                </a:rPr>
                <a:t>Đối</a:t>
              </a:r>
              <a:r>
                <a:rPr lang="en-US" sz="2400" dirty="0">
                  <a:solidFill>
                    <a:schemeClr val="bg1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Nunito Black" pitchFamily="2" charset="0"/>
                </a:rPr>
                <a:t>tượng</a:t>
              </a:r>
              <a:r>
                <a:rPr lang="en-US" sz="2400" dirty="0">
                  <a:solidFill>
                    <a:schemeClr val="bg1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Nunito Black" pitchFamily="2" charset="0"/>
                </a:rPr>
                <a:t>tự</a:t>
              </a:r>
              <a:r>
                <a:rPr lang="en-US" sz="2400" dirty="0">
                  <a:solidFill>
                    <a:schemeClr val="bg1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Nunito Black" pitchFamily="2" charset="0"/>
                </a:rPr>
                <a:t>nhiên</a:t>
              </a:r>
              <a:endParaRPr lang="en-US" sz="2400" dirty="0">
                <a:solidFill>
                  <a:schemeClr val="bg1"/>
                </a:solidFill>
                <a:latin typeface="Nunito Black" pitchFamily="2" charset="0"/>
              </a:endParaRPr>
            </a:p>
          </p:txBody>
        </p:sp>
      </p:grpSp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600" y="2765188"/>
            <a:ext cx="5539168" cy="37118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7400" y="2765187"/>
            <a:ext cx="6096000" cy="37118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" name="Flowchart: Alternate Process 14"/>
          <p:cNvSpPr/>
          <p:nvPr/>
        </p:nvSpPr>
        <p:spPr>
          <a:xfrm>
            <a:off x="1996360" y="2224004"/>
            <a:ext cx="1676400" cy="505890"/>
          </a:xfrm>
          <a:prstGeom prst="flowChartAlternateProcess">
            <a:avLst/>
          </a:prstGeom>
          <a:solidFill>
            <a:srgbClr val="FFFF66"/>
          </a:solidFill>
          <a:ln>
            <a:solidFill>
              <a:srgbClr val="FF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Mặt</a:t>
            </a:r>
            <a:r>
              <a:rPr lang="en-US" sz="2400" dirty="0">
                <a:solidFill>
                  <a:srgbClr val="FF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trời</a:t>
            </a:r>
            <a:endParaRPr lang="en-US" sz="2400" dirty="0">
              <a:solidFill>
                <a:srgbClr val="FF0000"/>
              </a:solidFill>
              <a:latin typeface="Nunito Black" pitchFamily="2" charset="0"/>
            </a:endParaRPr>
          </a:p>
        </p:txBody>
      </p:sp>
      <p:sp>
        <p:nvSpPr>
          <p:cNvPr id="22" name="Flowchart: Alternate Process 21"/>
          <p:cNvSpPr/>
          <p:nvPr/>
        </p:nvSpPr>
        <p:spPr>
          <a:xfrm>
            <a:off x="7924800" y="2224004"/>
            <a:ext cx="1829508" cy="505890"/>
          </a:xfrm>
          <a:prstGeom prst="flowChartAlternateProcess">
            <a:avLst/>
          </a:prstGeom>
          <a:solidFill>
            <a:srgbClr val="FFFF66"/>
          </a:solidFill>
          <a:ln>
            <a:solidFill>
              <a:srgbClr val="FF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Mặt</a:t>
            </a:r>
            <a:r>
              <a:rPr lang="en-US" sz="2400" dirty="0">
                <a:solidFill>
                  <a:srgbClr val="FF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trăng</a:t>
            </a:r>
            <a:endParaRPr lang="en-US" sz="2400" dirty="0">
              <a:solidFill>
                <a:srgbClr val="FF0000"/>
              </a:solidFill>
              <a:latin typeface="Nunito Blac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2593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 animBg="1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85800" y="390956"/>
            <a:ext cx="90685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F0"/>
                </a:solidFill>
                <a:latin typeface="Nunito Black" pitchFamily="2" charset="0"/>
              </a:rPr>
              <a:t>1. ĐỐI TƯỢNG TỰ NHIÊN VÀ SẢN PHẨM CỦA CÔNG NGHỆ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254140" y="893165"/>
            <a:ext cx="98935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dirty="0">
                <a:solidFill>
                  <a:srgbClr val="002060"/>
                </a:solidFill>
                <a:latin typeface="Nunito Black" pitchFamily="2" charset="0"/>
              </a:rPr>
              <a:t> Em hãy kể tên một số đối tượng tự nhiên và sản phẩm công nghệ mà em biết?</a:t>
            </a:r>
            <a:endParaRPr lang="en-US" sz="2400" dirty="0">
              <a:solidFill>
                <a:srgbClr val="002060"/>
              </a:solidFill>
              <a:latin typeface="Nunito Black" pitchFamily="2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005" y="714923"/>
            <a:ext cx="876329" cy="993173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5034606" y="1460792"/>
            <a:ext cx="2057400" cy="1210498"/>
            <a:chOff x="416504" y="2180438"/>
            <a:chExt cx="2250496" cy="1416226"/>
          </a:xfrm>
        </p:grpSpPr>
        <p:sp>
          <p:nvSpPr>
            <p:cNvPr id="17" name="Oval 16"/>
            <p:cNvSpPr/>
            <p:nvPr/>
          </p:nvSpPr>
          <p:spPr>
            <a:xfrm>
              <a:off x="416504" y="2180438"/>
              <a:ext cx="2250496" cy="141622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78725" y="2434671"/>
              <a:ext cx="1926053" cy="9722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err="1">
                  <a:solidFill>
                    <a:schemeClr val="bg1"/>
                  </a:solidFill>
                  <a:latin typeface="Nunito Black" pitchFamily="2" charset="0"/>
                </a:rPr>
                <a:t>Đối</a:t>
              </a:r>
              <a:r>
                <a:rPr lang="en-US" sz="2400" dirty="0">
                  <a:solidFill>
                    <a:schemeClr val="bg1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Nunito Black" pitchFamily="2" charset="0"/>
                </a:rPr>
                <a:t>tượng</a:t>
              </a:r>
              <a:r>
                <a:rPr lang="en-US" sz="2400" dirty="0">
                  <a:solidFill>
                    <a:schemeClr val="bg1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Nunito Black" pitchFamily="2" charset="0"/>
                </a:rPr>
                <a:t>tự</a:t>
              </a:r>
              <a:r>
                <a:rPr lang="en-US" sz="2400" dirty="0">
                  <a:solidFill>
                    <a:schemeClr val="bg1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Nunito Black" pitchFamily="2" charset="0"/>
                </a:rPr>
                <a:t>nhiên</a:t>
              </a:r>
              <a:endParaRPr lang="en-US" sz="2400" dirty="0">
                <a:solidFill>
                  <a:schemeClr val="bg1"/>
                </a:solidFill>
                <a:latin typeface="Nunito Black" pitchFamily="2" charset="0"/>
              </a:endParaRPr>
            </a:p>
          </p:txBody>
        </p:sp>
      </p:grpSp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843275"/>
            <a:ext cx="5803985" cy="37880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9360" y="1469107"/>
            <a:ext cx="4191000" cy="5238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3" name="Flowchart: Alternate Process 22"/>
          <p:cNvSpPr/>
          <p:nvPr/>
        </p:nvSpPr>
        <p:spPr>
          <a:xfrm>
            <a:off x="3000198" y="2337385"/>
            <a:ext cx="1289008" cy="505890"/>
          </a:xfrm>
          <a:prstGeom prst="flowChartAlternateProcess">
            <a:avLst/>
          </a:prstGeom>
          <a:solidFill>
            <a:srgbClr val="FFFF00"/>
          </a:solidFill>
          <a:ln>
            <a:solidFill>
              <a:srgbClr val="FF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Đất</a:t>
            </a:r>
            <a:endParaRPr lang="en-US" sz="2400" dirty="0">
              <a:solidFill>
                <a:srgbClr val="FF0000"/>
              </a:solidFill>
              <a:latin typeface="Nunito Black" pitchFamily="2" charset="0"/>
            </a:endParaRPr>
          </a:p>
        </p:txBody>
      </p:sp>
      <p:sp>
        <p:nvSpPr>
          <p:cNvPr id="24" name="Flowchart: Alternate Process 23"/>
          <p:cNvSpPr/>
          <p:nvPr/>
        </p:nvSpPr>
        <p:spPr>
          <a:xfrm>
            <a:off x="10244400" y="1451946"/>
            <a:ext cx="1243122" cy="505890"/>
          </a:xfrm>
          <a:prstGeom prst="flowChartAlternateProcess">
            <a:avLst/>
          </a:prstGeom>
          <a:solidFill>
            <a:srgbClr val="FFFF00"/>
          </a:solidFill>
          <a:ln>
            <a:solidFill>
              <a:srgbClr val="FF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Núi</a:t>
            </a:r>
            <a:endParaRPr lang="en-US" sz="2400" dirty="0">
              <a:solidFill>
                <a:srgbClr val="FF0000"/>
              </a:solidFill>
              <a:latin typeface="Nunito Blac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0720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85800" y="390956"/>
            <a:ext cx="90685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F0"/>
                </a:solidFill>
                <a:latin typeface="Nunito Black" pitchFamily="2" charset="0"/>
              </a:rPr>
              <a:t>1. ĐỐI TƯỢNG TỰ NHIÊN VÀ SẢN PHẨM CỦA CÔNG NGHỆ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254140" y="893165"/>
            <a:ext cx="98935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dirty="0">
                <a:solidFill>
                  <a:srgbClr val="002060"/>
                </a:solidFill>
                <a:latin typeface="Nunito Black" pitchFamily="2" charset="0"/>
              </a:rPr>
              <a:t> Em hãy kể tên một số đối tượng tự nhiên và sản phẩm công nghệ mà em biết?</a:t>
            </a:r>
            <a:endParaRPr lang="en-US" sz="2400" dirty="0">
              <a:solidFill>
                <a:srgbClr val="002060"/>
              </a:solidFill>
              <a:latin typeface="Nunito Black" pitchFamily="2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005" y="714923"/>
            <a:ext cx="876329" cy="993173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5034606" y="1460792"/>
            <a:ext cx="2057400" cy="1210498"/>
            <a:chOff x="416504" y="2180438"/>
            <a:chExt cx="2250496" cy="1416226"/>
          </a:xfrm>
        </p:grpSpPr>
        <p:sp>
          <p:nvSpPr>
            <p:cNvPr id="17" name="Oval 16"/>
            <p:cNvSpPr/>
            <p:nvPr/>
          </p:nvSpPr>
          <p:spPr>
            <a:xfrm>
              <a:off x="416504" y="2180438"/>
              <a:ext cx="2250496" cy="141622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78725" y="2434671"/>
              <a:ext cx="1926053" cy="9722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err="1">
                  <a:solidFill>
                    <a:schemeClr val="bg1"/>
                  </a:solidFill>
                  <a:latin typeface="Nunito Black" pitchFamily="2" charset="0"/>
                </a:rPr>
                <a:t>Đối</a:t>
              </a:r>
              <a:r>
                <a:rPr lang="en-US" sz="2400" dirty="0">
                  <a:solidFill>
                    <a:schemeClr val="bg1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Nunito Black" pitchFamily="2" charset="0"/>
                </a:rPr>
                <a:t>tượng</a:t>
              </a:r>
              <a:r>
                <a:rPr lang="en-US" sz="2400" dirty="0">
                  <a:solidFill>
                    <a:schemeClr val="bg1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Nunito Black" pitchFamily="2" charset="0"/>
                </a:rPr>
                <a:t>tự</a:t>
              </a:r>
              <a:r>
                <a:rPr lang="en-US" sz="2400" dirty="0">
                  <a:solidFill>
                    <a:schemeClr val="bg1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Nunito Black" pitchFamily="2" charset="0"/>
                </a:rPr>
                <a:t>nhiên</a:t>
              </a:r>
              <a:endParaRPr lang="en-US" sz="2400" dirty="0">
                <a:solidFill>
                  <a:schemeClr val="bg1"/>
                </a:solidFill>
                <a:latin typeface="Nunito Black" pitchFamily="2" charset="0"/>
              </a:endParaRPr>
            </a:p>
          </p:txBody>
        </p:sp>
      </p:grpSp>
      <p:sp>
        <p:nvSpPr>
          <p:cNvPr id="23" name="Flowchart: Alternate Process 22"/>
          <p:cNvSpPr/>
          <p:nvPr/>
        </p:nvSpPr>
        <p:spPr>
          <a:xfrm>
            <a:off x="2106002" y="2066041"/>
            <a:ext cx="1902969" cy="505890"/>
          </a:xfrm>
          <a:prstGeom prst="flowChartAlternateProcess">
            <a:avLst/>
          </a:prstGeom>
          <a:solidFill>
            <a:srgbClr val="FFFF00"/>
          </a:solidFill>
          <a:ln>
            <a:solidFill>
              <a:srgbClr val="FF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Sông</a:t>
            </a:r>
            <a:r>
              <a:rPr lang="en-US" sz="2400" dirty="0">
                <a:solidFill>
                  <a:srgbClr val="FF0000"/>
                </a:solidFill>
                <a:latin typeface="Nunito Black" pitchFamily="2" charset="0"/>
              </a:rPr>
              <a:t>, </a:t>
            </a:r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biển</a:t>
            </a:r>
            <a:endParaRPr lang="en-US" sz="2400" dirty="0">
              <a:solidFill>
                <a:srgbClr val="FF0000"/>
              </a:solidFill>
              <a:latin typeface="Nunito Black" pitchFamily="2" charset="0"/>
            </a:endParaRPr>
          </a:p>
        </p:txBody>
      </p:sp>
      <p:sp>
        <p:nvSpPr>
          <p:cNvPr id="24" name="Flowchart: Alternate Process 23"/>
          <p:cNvSpPr/>
          <p:nvPr/>
        </p:nvSpPr>
        <p:spPr>
          <a:xfrm>
            <a:off x="8246247" y="2117799"/>
            <a:ext cx="1739172" cy="505890"/>
          </a:xfrm>
          <a:prstGeom prst="flowChartAlternateProcess">
            <a:avLst/>
          </a:prstGeom>
          <a:solidFill>
            <a:srgbClr val="FFFF00"/>
          </a:solidFill>
          <a:ln>
            <a:solidFill>
              <a:srgbClr val="FF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Thác</a:t>
            </a:r>
            <a:r>
              <a:rPr lang="en-US" sz="2400" dirty="0">
                <a:solidFill>
                  <a:srgbClr val="FF0000"/>
                </a:solidFill>
                <a:latin typeface="Nunito Black" pitchFamily="2" charset="0"/>
              </a:rPr>
              <a:t>, </a:t>
            </a:r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suối</a:t>
            </a:r>
            <a:endParaRPr lang="en-US" sz="2400" dirty="0">
              <a:solidFill>
                <a:srgbClr val="FF0000"/>
              </a:solidFill>
              <a:latin typeface="Nunito Black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2671290"/>
            <a:ext cx="5879267" cy="40365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39954" y="2688452"/>
            <a:ext cx="5754071" cy="40194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938391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85800" y="390956"/>
            <a:ext cx="90685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F0"/>
                </a:solidFill>
                <a:latin typeface="Nunito Black" pitchFamily="2" charset="0"/>
              </a:rPr>
              <a:t>1. ĐỐI TƯỢNG TỰ NHIÊN VÀ SẢN PHẨM CỦA CÔNG NGHỆ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254140" y="893165"/>
            <a:ext cx="98935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dirty="0">
                <a:solidFill>
                  <a:srgbClr val="002060"/>
                </a:solidFill>
                <a:latin typeface="Nunito Black" pitchFamily="2" charset="0"/>
              </a:rPr>
              <a:t> Em hãy kể tên một số đối tượng tự nhiên và sản phẩm công nghệ mà em biết?</a:t>
            </a:r>
            <a:endParaRPr lang="en-US" sz="2400" dirty="0">
              <a:solidFill>
                <a:srgbClr val="002060"/>
              </a:solidFill>
              <a:latin typeface="Nunito Black" pitchFamily="2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005" y="714923"/>
            <a:ext cx="876329" cy="993173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5034606" y="1460792"/>
            <a:ext cx="2057400" cy="1210498"/>
            <a:chOff x="416504" y="2180438"/>
            <a:chExt cx="2250496" cy="1416226"/>
          </a:xfrm>
        </p:grpSpPr>
        <p:sp>
          <p:nvSpPr>
            <p:cNvPr id="17" name="Oval 16"/>
            <p:cNvSpPr/>
            <p:nvPr/>
          </p:nvSpPr>
          <p:spPr>
            <a:xfrm>
              <a:off x="416504" y="2180438"/>
              <a:ext cx="2250496" cy="141622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78725" y="2434671"/>
              <a:ext cx="1926053" cy="9722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err="1">
                  <a:solidFill>
                    <a:schemeClr val="bg1"/>
                  </a:solidFill>
                  <a:latin typeface="Nunito Black" pitchFamily="2" charset="0"/>
                </a:rPr>
                <a:t>Đối</a:t>
              </a:r>
              <a:r>
                <a:rPr lang="en-US" sz="2400" dirty="0">
                  <a:solidFill>
                    <a:schemeClr val="bg1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Nunito Black" pitchFamily="2" charset="0"/>
                </a:rPr>
                <a:t>tượng</a:t>
              </a:r>
              <a:r>
                <a:rPr lang="en-US" sz="2400" dirty="0">
                  <a:solidFill>
                    <a:schemeClr val="bg1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Nunito Black" pitchFamily="2" charset="0"/>
                </a:rPr>
                <a:t>tự</a:t>
              </a:r>
              <a:r>
                <a:rPr lang="en-US" sz="2400" dirty="0">
                  <a:solidFill>
                    <a:schemeClr val="bg1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Nunito Black" pitchFamily="2" charset="0"/>
                </a:rPr>
                <a:t>nhiên</a:t>
              </a:r>
              <a:endParaRPr lang="en-US" sz="2400" dirty="0">
                <a:solidFill>
                  <a:schemeClr val="bg1"/>
                </a:solidFill>
                <a:latin typeface="Nunito Black" pitchFamily="2" charset="0"/>
              </a:endParaRPr>
            </a:p>
          </p:txBody>
        </p:sp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6262" y="1336821"/>
            <a:ext cx="3664514" cy="54479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Flowchart: Alternate Process 18"/>
          <p:cNvSpPr/>
          <p:nvPr/>
        </p:nvSpPr>
        <p:spPr>
          <a:xfrm>
            <a:off x="7145263" y="3248542"/>
            <a:ext cx="1064212" cy="1521555"/>
          </a:xfrm>
          <a:prstGeom prst="flowChartAlternateProcess">
            <a:avLst/>
          </a:prstGeom>
          <a:solidFill>
            <a:srgbClr val="FFFF00"/>
          </a:solidFill>
          <a:ln>
            <a:solidFill>
              <a:srgbClr val="FF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Các</a:t>
            </a:r>
            <a:r>
              <a:rPr lang="en-US" sz="2400" dirty="0">
                <a:solidFill>
                  <a:srgbClr val="FF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loại</a:t>
            </a:r>
            <a:r>
              <a:rPr lang="en-US" sz="2400" dirty="0">
                <a:solidFill>
                  <a:srgbClr val="FF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thực</a:t>
            </a:r>
            <a:r>
              <a:rPr lang="en-US" sz="2400" dirty="0">
                <a:solidFill>
                  <a:srgbClr val="FF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vật</a:t>
            </a:r>
            <a:endParaRPr lang="en-US" sz="2400" dirty="0">
              <a:solidFill>
                <a:srgbClr val="FF0000"/>
              </a:solidFill>
              <a:latin typeface="Nunito Black" pitchFamily="2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25" y="3048001"/>
            <a:ext cx="6826065" cy="3649734"/>
          </a:xfrm>
          <a:prstGeom prst="rect">
            <a:avLst/>
          </a:prstGeom>
        </p:spPr>
      </p:pic>
      <p:sp>
        <p:nvSpPr>
          <p:cNvPr id="24" name="Flowchart: Alternate Process 23"/>
          <p:cNvSpPr/>
          <p:nvPr/>
        </p:nvSpPr>
        <p:spPr>
          <a:xfrm>
            <a:off x="2603923" y="2186225"/>
            <a:ext cx="1713603" cy="970130"/>
          </a:xfrm>
          <a:prstGeom prst="flowChartAlternateProcess">
            <a:avLst/>
          </a:prstGeom>
          <a:solidFill>
            <a:srgbClr val="FFFF00"/>
          </a:solidFill>
          <a:ln>
            <a:solidFill>
              <a:srgbClr val="FF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Các</a:t>
            </a:r>
            <a:r>
              <a:rPr lang="en-US" sz="2400" dirty="0">
                <a:solidFill>
                  <a:srgbClr val="FF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loài</a:t>
            </a:r>
            <a:r>
              <a:rPr lang="en-US" sz="2400" dirty="0">
                <a:solidFill>
                  <a:srgbClr val="FF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động</a:t>
            </a:r>
            <a:r>
              <a:rPr lang="en-US" sz="2400" dirty="0">
                <a:solidFill>
                  <a:srgbClr val="FF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vật</a:t>
            </a:r>
            <a:endParaRPr lang="en-US" sz="2400" dirty="0">
              <a:solidFill>
                <a:srgbClr val="FF0000"/>
              </a:solidFill>
              <a:latin typeface="Nunito Blac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0214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85800" y="390956"/>
            <a:ext cx="90685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F0"/>
                </a:solidFill>
                <a:latin typeface="Nunito Black" pitchFamily="2" charset="0"/>
              </a:rPr>
              <a:t>1. ĐỐI TƯỢNG TỰ NHIÊN VÀ SẢN PHẨM CỦA CÔNG NGHỆ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254140" y="893165"/>
            <a:ext cx="98935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dirty="0">
                <a:solidFill>
                  <a:srgbClr val="002060"/>
                </a:solidFill>
                <a:latin typeface="Nunito Black" pitchFamily="2" charset="0"/>
              </a:rPr>
              <a:t> Em hãy kể tên một số đối tượng tự nhiên và sản phẩm công nghệ mà em biết?</a:t>
            </a:r>
            <a:endParaRPr lang="en-US" sz="2400" dirty="0">
              <a:solidFill>
                <a:srgbClr val="002060"/>
              </a:solidFill>
              <a:latin typeface="Nunito Black" pitchFamily="2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005" y="714923"/>
            <a:ext cx="876329" cy="993173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5144280" y="2887544"/>
            <a:ext cx="2057400" cy="1210498"/>
            <a:chOff x="416504" y="2180438"/>
            <a:chExt cx="2250496" cy="1416226"/>
          </a:xfrm>
        </p:grpSpPr>
        <p:sp>
          <p:nvSpPr>
            <p:cNvPr id="17" name="Oval 16"/>
            <p:cNvSpPr/>
            <p:nvPr/>
          </p:nvSpPr>
          <p:spPr>
            <a:xfrm>
              <a:off x="416504" y="2180438"/>
              <a:ext cx="2250496" cy="141622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78725" y="2434671"/>
              <a:ext cx="1926053" cy="9722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err="1">
                  <a:solidFill>
                    <a:schemeClr val="bg1"/>
                  </a:solidFill>
                  <a:latin typeface="Nunito Black" pitchFamily="2" charset="0"/>
                </a:rPr>
                <a:t>Sản</a:t>
              </a:r>
              <a:r>
                <a:rPr lang="en-US" sz="2400" dirty="0">
                  <a:solidFill>
                    <a:schemeClr val="bg1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Nunito Black" pitchFamily="2" charset="0"/>
                </a:rPr>
                <a:t>phẩm</a:t>
              </a:r>
              <a:r>
                <a:rPr lang="en-US" sz="2400" dirty="0">
                  <a:solidFill>
                    <a:schemeClr val="bg1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Nunito Black" pitchFamily="2" charset="0"/>
                </a:rPr>
                <a:t>công</a:t>
              </a:r>
              <a:r>
                <a:rPr lang="en-US" sz="2400" dirty="0">
                  <a:solidFill>
                    <a:schemeClr val="bg1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Nunito Black" pitchFamily="2" charset="0"/>
                </a:rPr>
                <a:t>nghệ</a:t>
              </a:r>
              <a:endParaRPr lang="en-US" sz="2400" dirty="0">
                <a:solidFill>
                  <a:schemeClr val="bg1"/>
                </a:solidFill>
                <a:latin typeface="Nunito Black" pitchFamily="2" charset="0"/>
              </a:endParaRPr>
            </a:p>
          </p:txBody>
        </p:sp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776" y="1756108"/>
            <a:ext cx="4252672" cy="221916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644" b="96436" l="625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4357" y="3699797"/>
            <a:ext cx="4122866" cy="307282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8667" b="91667" l="4750" r="100000">
                        <a14:foregroundMark x1="75250" y1="47667" x2="75250" y2="47667"/>
                        <a14:foregroundMark x1="74750" y1="47333" x2="80250" y2="443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68703" y="509953"/>
            <a:ext cx="4452356" cy="333926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94165" y="3968217"/>
            <a:ext cx="2455468" cy="327461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52512" y="2509872"/>
            <a:ext cx="6450115" cy="4224233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22" b="99556" l="8667" r="904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791525">
            <a:off x="7669018" y="3455775"/>
            <a:ext cx="1742758" cy="1877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069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33400" y="406385"/>
            <a:ext cx="90685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F0"/>
                </a:solidFill>
                <a:latin typeface="Nunito Black" pitchFamily="2" charset="0"/>
              </a:rPr>
              <a:t>1. ĐỐI TƯỢNG TỰ NHIÊN VÀ SẢN PHẨM CỦA CÔNG NGHỆ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363" y="2450388"/>
            <a:ext cx="11110828" cy="1708598"/>
          </a:xfrm>
          <a:prstGeom prst="rect">
            <a:avLst/>
          </a:prstGeom>
        </p:spPr>
      </p:pic>
      <p:grpSp>
        <p:nvGrpSpPr>
          <p:cNvPr id="28" name="Group 27"/>
          <p:cNvGrpSpPr/>
          <p:nvPr/>
        </p:nvGrpSpPr>
        <p:grpSpPr>
          <a:xfrm>
            <a:off x="228600" y="2819400"/>
            <a:ext cx="4038600" cy="3568451"/>
            <a:chOff x="228600" y="2819400"/>
            <a:chExt cx="4038600" cy="3568451"/>
          </a:xfrm>
        </p:grpSpPr>
        <p:grpSp>
          <p:nvGrpSpPr>
            <p:cNvPr id="19" name="Group 18"/>
            <p:cNvGrpSpPr/>
            <p:nvPr/>
          </p:nvGrpSpPr>
          <p:grpSpPr>
            <a:xfrm>
              <a:off x="228600" y="2819400"/>
              <a:ext cx="4038600" cy="3568451"/>
              <a:chOff x="26692" y="3581401"/>
              <a:chExt cx="3419514" cy="2882650"/>
            </a:xfrm>
          </p:grpSpPr>
          <p:pic>
            <p:nvPicPr>
              <p:cNvPr id="21" name="Picture 20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6692" y="4708251"/>
                <a:ext cx="2243522" cy="1755800"/>
              </a:xfrm>
              <a:prstGeom prst="rect">
                <a:avLst/>
              </a:prstGeom>
            </p:spPr>
          </p:pic>
          <p:sp>
            <p:nvSpPr>
              <p:cNvPr id="22" name="Oval Callout 21"/>
              <p:cNvSpPr/>
              <p:nvPr/>
            </p:nvSpPr>
            <p:spPr>
              <a:xfrm>
                <a:off x="843205" y="3581401"/>
                <a:ext cx="2603001" cy="1186278"/>
              </a:xfrm>
              <a:prstGeom prst="wedgeEllipseCallout">
                <a:avLst>
                  <a:gd name="adj1" fmla="val -31734"/>
                  <a:gd name="adj2" fmla="val 65645"/>
                </a:avLst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solidFill>
                    <a:srgbClr val="C00000"/>
                  </a:solidFill>
                  <a:latin typeface="Nunito Black" pitchFamily="2" charset="0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1493589" y="3046371"/>
              <a:ext cx="235706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Theo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em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,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đối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tượng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tự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nhiên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là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gì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?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7114291" y="2880286"/>
            <a:ext cx="4703649" cy="3627137"/>
            <a:chOff x="7114291" y="2880286"/>
            <a:chExt cx="4703649" cy="3627137"/>
          </a:xfrm>
        </p:grpSpPr>
        <p:grpSp>
          <p:nvGrpSpPr>
            <p:cNvPr id="23" name="Group 22"/>
            <p:cNvGrpSpPr/>
            <p:nvPr/>
          </p:nvGrpSpPr>
          <p:grpSpPr>
            <a:xfrm>
              <a:off x="7114291" y="2880286"/>
              <a:ext cx="4703649" cy="3627137"/>
              <a:chOff x="8436318" y="3795724"/>
              <a:chExt cx="3704552" cy="2708611"/>
            </a:xfrm>
          </p:grpSpPr>
          <p:pic>
            <p:nvPicPr>
              <p:cNvPr id="24" name="Picture 2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639505" y="4508775"/>
                <a:ext cx="2501365" cy="1995560"/>
              </a:xfrm>
              <a:prstGeom prst="rect">
                <a:avLst/>
              </a:prstGeom>
            </p:spPr>
          </p:pic>
          <p:sp>
            <p:nvSpPr>
              <p:cNvPr id="25" name="Oval Callout 24"/>
              <p:cNvSpPr/>
              <p:nvPr/>
            </p:nvSpPr>
            <p:spPr>
              <a:xfrm>
                <a:off x="8436318" y="3795724"/>
                <a:ext cx="2183965" cy="1143732"/>
              </a:xfrm>
              <a:prstGeom prst="wedgeEllipseCallout">
                <a:avLst>
                  <a:gd name="adj1" fmla="val 44056"/>
                  <a:gd name="adj2" fmla="val 58912"/>
                </a:avLst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solidFill>
                    <a:srgbClr val="C00000"/>
                  </a:solidFill>
                  <a:latin typeface="Nunito Black" pitchFamily="2" charset="0"/>
                </a:endParaRPr>
              </a:p>
            </p:txBody>
          </p:sp>
        </p:grpSp>
        <p:sp>
          <p:nvSpPr>
            <p:cNvPr id="26" name="Rectangle 25"/>
            <p:cNvSpPr/>
            <p:nvPr/>
          </p:nvSpPr>
          <p:spPr>
            <a:xfrm flipH="1">
              <a:off x="7114291" y="3087572"/>
              <a:ext cx="281940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Theo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em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,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sản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phẩm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công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nghệ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là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gì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?</a:t>
              </a:r>
            </a:p>
          </p:txBody>
        </p:sp>
      </p:grpSp>
      <p:pic>
        <p:nvPicPr>
          <p:cNvPr id="30" name="Picture 29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4000" b="96750" l="429" r="99571">
                        <a14:foregroundMark x1="7714" y1="56250" x2="7714" y2="56250"/>
                        <a14:foregroundMark x1="3571" y1="58000" x2="9143" y2="79250"/>
                        <a14:foregroundMark x1="13571" y1="68500" x2="13571" y2="68500"/>
                        <a14:foregroundMark x1="11857" y1="67250" x2="13429" y2="80250"/>
                        <a14:foregroundMark x1="14286" y1="66500" x2="15286" y2="78000"/>
                        <a14:foregroundMark x1="17000" y1="62500" x2="18857" y2="63250"/>
                        <a14:foregroundMark x1="26429" y1="53250" x2="36571" y2="75000"/>
                        <a14:foregroundMark x1="24857" y1="52000" x2="35571" y2="51500"/>
                        <a14:foregroundMark x1="30429" y1="48000" x2="30429" y2="48000"/>
                        <a14:foregroundMark x1="36143" y1="51750" x2="37571" y2="51250"/>
                        <a14:foregroundMark x1="22143" y1="61000" x2="32857" y2="82500"/>
                        <a14:foregroundMark x1="45857" y1="67000" x2="68143" y2="64500"/>
                        <a14:foregroundMark x1="75143" y1="78250" x2="90714" y2="78000"/>
                        <a14:foregroundMark x1="75857" y1="82750" x2="92429" y2="82500"/>
                        <a14:foregroundMark x1="87143" y1="86000" x2="90571" y2="84000"/>
                        <a14:foregroundMark x1="81143" y1="90500" x2="87714" y2="88250"/>
                        <a14:foregroundMark x1="11143" y1="78500" x2="11143" y2="785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71734" y="-897857"/>
            <a:ext cx="6667500" cy="381000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67" b="98889" l="750" r="99750">
                        <a14:foregroundMark x1="21000" y1="42000" x2="37875" y2="52889"/>
                        <a14:foregroundMark x1="20375" y1="48444" x2="32000" y2="53778"/>
                        <a14:foregroundMark x1="50250" y1="57778" x2="55750" y2="92444"/>
                        <a14:foregroundMark x1="29250" y1="81778" x2="48375" y2="94889"/>
                        <a14:foregroundMark x1="5250" y1="65111" x2="17000" y2="91333"/>
                        <a14:foregroundMark x1="11250" y1="60889" x2="19250" y2="68667"/>
                        <a14:foregroundMark x1="7875" y1="60889" x2="13875" y2="70889"/>
                        <a14:foregroundMark x1="4500" y1="67556" x2="5125" y2="93333"/>
                        <a14:foregroundMark x1="5875" y1="95333" x2="11500" y2="94889"/>
                        <a14:foregroundMark x1="80000" y1="33333" x2="96750" y2="95333"/>
                        <a14:foregroundMark x1="81500" y1="32667" x2="97125" y2="47111"/>
                        <a14:foregroundMark x1="84375" y1="32444" x2="97500" y2="43556"/>
                        <a14:foregroundMark x1="79875" y1="30667" x2="79875" y2="93333"/>
                        <a14:foregroundMark x1="79250" y1="97333" x2="96125" y2="91556"/>
                        <a14:foregroundMark x1="78625" y1="34222" x2="78500" y2="90222"/>
                        <a14:foregroundMark x1="97500" y1="44222" x2="99125" y2="76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76130" y="4200789"/>
            <a:ext cx="5365841" cy="2383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799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109236" y="115503"/>
            <a:ext cx="11945037" cy="6641011"/>
          </a:xfrm>
          <a:custGeom>
            <a:avLst/>
            <a:gdLst/>
            <a:ahLst/>
            <a:cxnLst/>
            <a:rect l="l" t="t" r="r" b="b"/>
            <a:pathLst>
              <a:path w="22098868" h="12286175">
                <a:moveTo>
                  <a:pt x="21974409" y="59690"/>
                </a:moveTo>
                <a:cubicBezTo>
                  <a:pt x="22009968" y="59690"/>
                  <a:pt x="22039179" y="88900"/>
                  <a:pt x="22039179" y="124460"/>
                </a:cubicBezTo>
                <a:lnTo>
                  <a:pt x="22039179" y="12161715"/>
                </a:lnTo>
                <a:cubicBezTo>
                  <a:pt x="22039179" y="12197275"/>
                  <a:pt x="22009968" y="12226485"/>
                  <a:pt x="21974409" y="12226485"/>
                </a:cubicBezTo>
                <a:lnTo>
                  <a:pt x="124460" y="12226485"/>
                </a:lnTo>
                <a:cubicBezTo>
                  <a:pt x="88900" y="12226485"/>
                  <a:pt x="59690" y="12197275"/>
                  <a:pt x="59690" y="12161715"/>
                </a:cubicBezTo>
                <a:lnTo>
                  <a:pt x="59690" y="124460"/>
                </a:lnTo>
                <a:cubicBezTo>
                  <a:pt x="59690" y="88900"/>
                  <a:pt x="88900" y="59690"/>
                  <a:pt x="124460" y="59690"/>
                </a:cubicBezTo>
                <a:lnTo>
                  <a:pt x="21974409" y="59690"/>
                </a:lnTo>
                <a:moveTo>
                  <a:pt x="21974409" y="0"/>
                </a:moveTo>
                <a:lnTo>
                  <a:pt x="124460" y="0"/>
                </a:lnTo>
                <a:cubicBezTo>
                  <a:pt x="55880" y="0"/>
                  <a:pt x="0" y="55880"/>
                  <a:pt x="0" y="124460"/>
                </a:cubicBezTo>
                <a:lnTo>
                  <a:pt x="0" y="12161715"/>
                </a:lnTo>
                <a:cubicBezTo>
                  <a:pt x="0" y="12230295"/>
                  <a:pt x="55880" y="12286175"/>
                  <a:pt x="124460" y="12286175"/>
                </a:cubicBezTo>
                <a:lnTo>
                  <a:pt x="21974409" y="12286175"/>
                </a:lnTo>
                <a:cubicBezTo>
                  <a:pt x="22042989" y="12286175"/>
                  <a:pt x="22098868" y="12230295"/>
                  <a:pt x="22098868" y="12161715"/>
                </a:cubicBezTo>
                <a:lnTo>
                  <a:pt x="22098868" y="124460"/>
                </a:lnTo>
                <a:cubicBezTo>
                  <a:pt x="22098868" y="55880"/>
                  <a:pt x="22042989" y="0"/>
                  <a:pt x="21974409" y="0"/>
                </a:cubicBezTo>
                <a:close/>
              </a:path>
            </a:pathLst>
          </a:custGeom>
          <a:solidFill>
            <a:srgbClr val="C7D0D8"/>
          </a:solidFill>
        </p:spPr>
      </p:sp>
      <p:sp>
        <p:nvSpPr>
          <p:cNvPr id="7" name="TextBox 6"/>
          <p:cNvSpPr txBox="1"/>
          <p:nvPr/>
        </p:nvSpPr>
        <p:spPr>
          <a:xfrm>
            <a:off x="266179" y="372169"/>
            <a:ext cx="108815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F0"/>
                </a:solidFill>
                <a:latin typeface="Nunito Black" pitchFamily="2" charset="0"/>
              </a:rPr>
              <a:t>2. </a:t>
            </a:r>
            <a:r>
              <a:rPr lang="en-US" sz="2400" b="1" dirty="0">
                <a:solidFill>
                  <a:srgbClr val="00B0F0"/>
                </a:solidFill>
                <a:latin typeface="Nunito Black" pitchFamily="2" charset="0"/>
              </a:rPr>
              <a:t>TÁC DỤNG CỦA MỘT SỐ SẢN PHẨM CÔNG NGHỆ TRONG GIA ĐÌNH</a:t>
            </a:r>
            <a:endParaRPr lang="en-US" sz="2400" dirty="0">
              <a:solidFill>
                <a:srgbClr val="00B0F0"/>
              </a:solidFill>
              <a:latin typeface="Nunito Black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87331" y="930376"/>
            <a:ext cx="4419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err="1">
                <a:solidFill>
                  <a:srgbClr val="002060"/>
                </a:solidFill>
                <a:latin typeface="Nunito Black" pitchFamily="2" charset="0"/>
              </a:rPr>
              <a:t>Quan</a:t>
            </a:r>
            <a:r>
              <a:rPr lang="en-US" sz="24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Nunito Black" pitchFamily="2" charset="0"/>
              </a:rPr>
              <a:t>sát</a:t>
            </a:r>
            <a:r>
              <a:rPr lang="en-US" sz="24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Nunito Black" pitchFamily="2" charset="0"/>
              </a:rPr>
              <a:t>các</a:t>
            </a:r>
            <a:r>
              <a:rPr lang="en-US" sz="24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Nunito Black" pitchFamily="2" charset="0"/>
              </a:rPr>
              <a:t>hình</a:t>
            </a:r>
            <a:r>
              <a:rPr lang="en-US" sz="24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Nunito Black" pitchFamily="2" charset="0"/>
              </a:rPr>
              <a:t>dưới</a:t>
            </a:r>
            <a:r>
              <a:rPr lang="en-US" sz="24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Nunito Black" pitchFamily="2" charset="0"/>
              </a:rPr>
              <a:t>đây</a:t>
            </a:r>
            <a:r>
              <a:rPr lang="en-US" sz="2400" dirty="0">
                <a:solidFill>
                  <a:srgbClr val="002060"/>
                </a:solidFill>
                <a:latin typeface="Nunito Black" pitchFamily="2" charset="0"/>
              </a:rPr>
              <a:t> 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878" y="714823"/>
            <a:ext cx="685263" cy="928712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533399" y="1828801"/>
            <a:ext cx="3306865" cy="1828799"/>
            <a:chOff x="8284889" y="1637019"/>
            <a:chExt cx="3306865" cy="1828799"/>
          </a:xfrm>
        </p:grpSpPr>
        <p:sp>
          <p:nvSpPr>
            <p:cNvPr id="10" name="Cloud 9"/>
            <p:cNvSpPr/>
            <p:nvPr/>
          </p:nvSpPr>
          <p:spPr>
            <a:xfrm>
              <a:off x="8284889" y="1637019"/>
              <a:ext cx="3306865" cy="1828799"/>
            </a:xfrm>
            <a:prstGeom prst="cloud">
              <a:avLst/>
            </a:prstGeom>
            <a:solidFill>
              <a:srgbClr val="00C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sz="2400" dirty="0">
                <a:solidFill>
                  <a:prstClr val="white"/>
                </a:solidFill>
                <a:latin typeface="Nunito Black" pitchFamily="2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8566721" y="1994588"/>
              <a:ext cx="274320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sz="2400" dirty="0" err="1">
                  <a:solidFill>
                    <a:prstClr val="white"/>
                  </a:solidFill>
                  <a:latin typeface="Nunito Black" pitchFamily="2" charset="0"/>
                </a:rPr>
                <a:t>Đọc</a:t>
              </a:r>
              <a:r>
                <a:rPr lang="en-US" sz="2400" dirty="0">
                  <a:solidFill>
                    <a:prstClr val="white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Nunito Black" pitchFamily="2" charset="0"/>
                </a:rPr>
                <a:t>tên</a:t>
              </a:r>
              <a:r>
                <a:rPr lang="en-US" sz="2400" dirty="0">
                  <a:solidFill>
                    <a:prstClr val="white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Nunito Black" pitchFamily="2" charset="0"/>
                </a:rPr>
                <a:t>các</a:t>
              </a:r>
              <a:r>
                <a:rPr lang="en-US" sz="2400" dirty="0">
                  <a:solidFill>
                    <a:prstClr val="white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Nunito Black" pitchFamily="2" charset="0"/>
                </a:rPr>
                <a:t>sản</a:t>
              </a:r>
              <a:r>
                <a:rPr lang="en-US" sz="2400" dirty="0">
                  <a:solidFill>
                    <a:prstClr val="white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Nunito Black" pitchFamily="2" charset="0"/>
                </a:rPr>
                <a:t>phẩm</a:t>
              </a:r>
              <a:r>
                <a:rPr lang="en-US" sz="2400" dirty="0">
                  <a:solidFill>
                    <a:prstClr val="white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Nunito Black" pitchFamily="2" charset="0"/>
                </a:rPr>
                <a:t>công</a:t>
              </a:r>
              <a:r>
                <a:rPr lang="en-US" sz="2400" dirty="0">
                  <a:solidFill>
                    <a:prstClr val="white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Nunito Black" pitchFamily="2" charset="0"/>
                </a:rPr>
                <a:t>nghệ</a:t>
              </a:r>
              <a:r>
                <a:rPr lang="en-US" sz="2400" dirty="0">
                  <a:solidFill>
                    <a:prstClr val="white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Nunito Black" pitchFamily="2" charset="0"/>
                </a:rPr>
                <a:t>trong</a:t>
              </a:r>
              <a:r>
                <a:rPr lang="en-US" sz="2400" dirty="0">
                  <a:solidFill>
                    <a:prstClr val="white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Nunito Black" pitchFamily="2" charset="0"/>
                </a:rPr>
                <a:t>hình</a:t>
              </a:r>
              <a:r>
                <a:rPr lang="en-US" sz="2400" dirty="0">
                  <a:solidFill>
                    <a:prstClr val="white"/>
                  </a:solidFill>
                  <a:latin typeface="Nunito Black" pitchFamily="2" charset="0"/>
                </a:rPr>
                <a:t> </a:t>
              </a:r>
            </a:p>
          </p:txBody>
        </p:sp>
      </p:grp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6332" y="1953928"/>
            <a:ext cx="8000553" cy="2727680"/>
          </a:xfrm>
          <a:prstGeom prst="rect">
            <a:avLst/>
          </a:prstGeom>
        </p:spPr>
      </p:pic>
      <p:sp>
        <p:nvSpPr>
          <p:cNvPr id="14" name="Flowchart: Alternate Process 13"/>
          <p:cNvSpPr/>
          <p:nvPr/>
        </p:nvSpPr>
        <p:spPr>
          <a:xfrm>
            <a:off x="5105400" y="4907547"/>
            <a:ext cx="1289008" cy="505890"/>
          </a:xfrm>
          <a:prstGeom prst="flowChartAlternateProcess">
            <a:avLst/>
          </a:prstGeom>
          <a:solidFill>
            <a:srgbClr val="FFFF00"/>
          </a:solidFill>
          <a:ln>
            <a:solidFill>
              <a:srgbClr val="FF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Nunito Black" pitchFamily="2" charset="0"/>
              </a:rPr>
              <a:t>Ti vi</a:t>
            </a:r>
          </a:p>
        </p:txBody>
      </p:sp>
      <p:sp>
        <p:nvSpPr>
          <p:cNvPr id="15" name="Flowchart: Alternate Process 14"/>
          <p:cNvSpPr/>
          <p:nvPr/>
        </p:nvSpPr>
        <p:spPr>
          <a:xfrm>
            <a:off x="9448800" y="4907547"/>
            <a:ext cx="1524000" cy="505890"/>
          </a:xfrm>
          <a:prstGeom prst="flowChartAlternateProcess">
            <a:avLst/>
          </a:prstGeom>
          <a:solidFill>
            <a:srgbClr val="FFFF00"/>
          </a:solidFill>
          <a:ln>
            <a:solidFill>
              <a:srgbClr val="FF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Tủ</a:t>
            </a:r>
            <a:r>
              <a:rPr lang="en-US" sz="2400" dirty="0">
                <a:solidFill>
                  <a:srgbClr val="FF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lạnh</a:t>
            </a:r>
            <a:endParaRPr lang="en-US" sz="2400" dirty="0">
              <a:solidFill>
                <a:srgbClr val="FF0000"/>
              </a:solidFill>
              <a:latin typeface="Nunito Black" pitchFamily="2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805" y="4800600"/>
            <a:ext cx="1646063" cy="1798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517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4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66179" y="372169"/>
            <a:ext cx="108815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F0"/>
                </a:solidFill>
                <a:latin typeface="Nunito Black" pitchFamily="2" charset="0"/>
              </a:rPr>
              <a:t>2. </a:t>
            </a:r>
            <a:r>
              <a:rPr lang="en-US" sz="2400" b="1" dirty="0">
                <a:solidFill>
                  <a:srgbClr val="00B0F0"/>
                </a:solidFill>
                <a:latin typeface="Nunito Black" pitchFamily="2" charset="0"/>
              </a:rPr>
              <a:t>TÁC DỤNG CỦA MỘT SỐ SẢN PHẨM CÔNG NGHỆ TRONG GIA ĐÌNH</a:t>
            </a:r>
            <a:endParaRPr lang="en-US" sz="2400" dirty="0">
              <a:solidFill>
                <a:srgbClr val="00B0F0"/>
              </a:solidFill>
              <a:latin typeface="Nunito Black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87331" y="930376"/>
            <a:ext cx="4419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err="1">
                <a:solidFill>
                  <a:srgbClr val="002060"/>
                </a:solidFill>
                <a:latin typeface="Nunito Black" pitchFamily="2" charset="0"/>
              </a:rPr>
              <a:t>Quan</a:t>
            </a:r>
            <a:r>
              <a:rPr lang="en-US" sz="24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Nunito Black" pitchFamily="2" charset="0"/>
              </a:rPr>
              <a:t>sát</a:t>
            </a:r>
            <a:r>
              <a:rPr lang="en-US" sz="24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Nunito Black" pitchFamily="2" charset="0"/>
              </a:rPr>
              <a:t>các</a:t>
            </a:r>
            <a:r>
              <a:rPr lang="en-US" sz="24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Nunito Black" pitchFamily="2" charset="0"/>
              </a:rPr>
              <a:t>hình</a:t>
            </a:r>
            <a:r>
              <a:rPr lang="en-US" sz="24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Nunito Black" pitchFamily="2" charset="0"/>
              </a:rPr>
              <a:t>dưới</a:t>
            </a:r>
            <a:r>
              <a:rPr lang="en-US" sz="24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Nunito Black" pitchFamily="2" charset="0"/>
              </a:rPr>
              <a:t>đây</a:t>
            </a:r>
            <a:r>
              <a:rPr lang="en-US" sz="2400" dirty="0">
                <a:solidFill>
                  <a:srgbClr val="002060"/>
                </a:solidFill>
                <a:latin typeface="Nunito Black" pitchFamily="2" charset="0"/>
              </a:rPr>
              <a:t> 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878" y="714823"/>
            <a:ext cx="685263" cy="928712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516881" y="1848290"/>
            <a:ext cx="3331088" cy="1904537"/>
            <a:chOff x="8268371" y="1656508"/>
            <a:chExt cx="3331088" cy="1904537"/>
          </a:xfrm>
        </p:grpSpPr>
        <p:sp>
          <p:nvSpPr>
            <p:cNvPr id="10" name="Cloud 9"/>
            <p:cNvSpPr/>
            <p:nvPr/>
          </p:nvSpPr>
          <p:spPr>
            <a:xfrm>
              <a:off x="8268371" y="1656508"/>
              <a:ext cx="3331088" cy="1904537"/>
            </a:xfrm>
            <a:prstGeom prst="cloud">
              <a:avLst/>
            </a:prstGeom>
            <a:solidFill>
              <a:srgbClr val="00C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sz="2400" dirty="0">
                <a:solidFill>
                  <a:prstClr val="white"/>
                </a:solidFill>
                <a:latin typeface="Nunito Black" pitchFamily="2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8505421" y="2031711"/>
              <a:ext cx="274320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sz="2400" dirty="0" err="1">
                  <a:solidFill>
                    <a:prstClr val="white"/>
                  </a:solidFill>
                  <a:latin typeface="Nunito Black" pitchFamily="2" charset="0"/>
                </a:rPr>
                <a:t>Đọc</a:t>
              </a:r>
              <a:r>
                <a:rPr lang="en-US" sz="2400" dirty="0">
                  <a:solidFill>
                    <a:prstClr val="white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Nunito Black" pitchFamily="2" charset="0"/>
                </a:rPr>
                <a:t>tên</a:t>
              </a:r>
              <a:r>
                <a:rPr lang="en-US" sz="2400" dirty="0">
                  <a:solidFill>
                    <a:prstClr val="white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Nunito Black" pitchFamily="2" charset="0"/>
                </a:rPr>
                <a:t>các</a:t>
              </a:r>
              <a:r>
                <a:rPr lang="en-US" sz="2400" dirty="0">
                  <a:solidFill>
                    <a:prstClr val="white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Nunito Black" pitchFamily="2" charset="0"/>
                </a:rPr>
                <a:t>sản</a:t>
              </a:r>
              <a:r>
                <a:rPr lang="en-US" sz="2400" dirty="0">
                  <a:solidFill>
                    <a:prstClr val="white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Nunito Black" pitchFamily="2" charset="0"/>
                </a:rPr>
                <a:t>phẩm</a:t>
              </a:r>
              <a:r>
                <a:rPr lang="en-US" sz="2400" dirty="0">
                  <a:solidFill>
                    <a:prstClr val="white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Nunito Black" pitchFamily="2" charset="0"/>
                </a:rPr>
                <a:t>công</a:t>
              </a:r>
              <a:r>
                <a:rPr lang="en-US" sz="2400" dirty="0">
                  <a:solidFill>
                    <a:prstClr val="white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Nunito Black" pitchFamily="2" charset="0"/>
                </a:rPr>
                <a:t>nghệ</a:t>
              </a:r>
              <a:r>
                <a:rPr lang="en-US" sz="2400" dirty="0">
                  <a:solidFill>
                    <a:prstClr val="white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Nunito Black" pitchFamily="2" charset="0"/>
                </a:rPr>
                <a:t>có</a:t>
              </a:r>
              <a:r>
                <a:rPr lang="en-US" sz="2400" dirty="0">
                  <a:solidFill>
                    <a:prstClr val="white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Nunito Black" pitchFamily="2" charset="0"/>
                </a:rPr>
                <a:t>trong</a:t>
              </a:r>
              <a:r>
                <a:rPr lang="en-US" sz="2400" dirty="0">
                  <a:solidFill>
                    <a:prstClr val="white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Nunito Black" pitchFamily="2" charset="0"/>
                </a:rPr>
                <a:t>hình</a:t>
              </a:r>
              <a:r>
                <a:rPr lang="en-US" sz="2400" dirty="0">
                  <a:solidFill>
                    <a:prstClr val="white"/>
                  </a:solidFill>
                  <a:latin typeface="Nunito Black" pitchFamily="2" charset="0"/>
                </a:rPr>
                <a:t> </a:t>
              </a:r>
            </a:p>
          </p:txBody>
        </p:sp>
      </p:grpSp>
      <p:sp>
        <p:nvSpPr>
          <p:cNvPr id="14" name="Flowchart: Alternate Process 13"/>
          <p:cNvSpPr/>
          <p:nvPr/>
        </p:nvSpPr>
        <p:spPr>
          <a:xfrm>
            <a:off x="4648200" y="4857988"/>
            <a:ext cx="2514600" cy="792977"/>
          </a:xfrm>
          <a:prstGeom prst="flowChartAlternateProcess">
            <a:avLst/>
          </a:prstGeom>
          <a:solidFill>
            <a:srgbClr val="FFFF00"/>
          </a:solidFill>
          <a:ln>
            <a:solidFill>
              <a:srgbClr val="FF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Máy</a:t>
            </a:r>
            <a:r>
              <a:rPr lang="en-US" sz="2400" dirty="0">
                <a:solidFill>
                  <a:srgbClr val="FF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thu</a:t>
            </a:r>
            <a:r>
              <a:rPr lang="en-US" sz="2400" dirty="0">
                <a:solidFill>
                  <a:srgbClr val="FF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thanh</a:t>
            </a:r>
            <a:r>
              <a:rPr lang="en-US" sz="2400" dirty="0">
                <a:solidFill>
                  <a:srgbClr val="FF0000"/>
                </a:solidFill>
                <a:latin typeface="Nunito Black" pitchFamily="2" charset="0"/>
              </a:rPr>
              <a:t> (radio)</a:t>
            </a:r>
          </a:p>
        </p:txBody>
      </p:sp>
      <p:sp>
        <p:nvSpPr>
          <p:cNvPr id="15" name="Flowchart: Alternate Process 14"/>
          <p:cNvSpPr/>
          <p:nvPr/>
        </p:nvSpPr>
        <p:spPr>
          <a:xfrm>
            <a:off x="8991600" y="4981395"/>
            <a:ext cx="1752600" cy="505890"/>
          </a:xfrm>
          <a:prstGeom prst="flowChartAlternateProcess">
            <a:avLst/>
          </a:prstGeom>
          <a:solidFill>
            <a:srgbClr val="FFFF00"/>
          </a:solidFill>
          <a:ln>
            <a:solidFill>
              <a:srgbClr val="FF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Quạt</a:t>
            </a:r>
            <a:r>
              <a:rPr lang="en-US" sz="2400" dirty="0">
                <a:solidFill>
                  <a:srgbClr val="FF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điện</a:t>
            </a:r>
            <a:endParaRPr lang="en-US" sz="2400" dirty="0">
              <a:solidFill>
                <a:srgbClr val="FF0000"/>
              </a:solidFill>
              <a:latin typeface="Nunito Black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1016" y="1971779"/>
            <a:ext cx="7653601" cy="25908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1910" y="1643535"/>
            <a:ext cx="6965372" cy="3245514"/>
          </a:xfrm>
          <a:prstGeom prst="rect">
            <a:avLst/>
          </a:prstGeom>
        </p:spPr>
      </p:pic>
      <p:sp>
        <p:nvSpPr>
          <p:cNvPr id="17" name="Flowchart: Alternate Process 16"/>
          <p:cNvSpPr/>
          <p:nvPr/>
        </p:nvSpPr>
        <p:spPr>
          <a:xfrm>
            <a:off x="6675827" y="5102637"/>
            <a:ext cx="2494214" cy="524265"/>
          </a:xfrm>
          <a:prstGeom prst="flowChartAlternateProcess">
            <a:avLst/>
          </a:prstGeom>
          <a:solidFill>
            <a:srgbClr val="FFFF00"/>
          </a:solidFill>
          <a:ln>
            <a:solidFill>
              <a:srgbClr val="FF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Bóng</a:t>
            </a:r>
            <a:r>
              <a:rPr lang="en-US" sz="2400" dirty="0">
                <a:solidFill>
                  <a:srgbClr val="FF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đèn</a:t>
            </a:r>
            <a:r>
              <a:rPr lang="en-US" sz="2400" dirty="0">
                <a:solidFill>
                  <a:srgbClr val="FF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điện</a:t>
            </a:r>
            <a:endParaRPr lang="en-US" sz="2400" dirty="0">
              <a:solidFill>
                <a:srgbClr val="FF0000"/>
              </a:solidFill>
              <a:latin typeface="Nunito Black" pitchFamily="2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453852" y="1791289"/>
            <a:ext cx="3429000" cy="2166465"/>
            <a:chOff x="342499" y="2955482"/>
            <a:chExt cx="3429000" cy="2166465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19" name="Cloud 18"/>
            <p:cNvSpPr/>
            <p:nvPr/>
          </p:nvSpPr>
          <p:spPr>
            <a:xfrm>
              <a:off x="342499" y="2955482"/>
              <a:ext cx="3429000" cy="2166465"/>
            </a:xfrm>
            <a:prstGeom prst="cloud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sz="2400" dirty="0">
                <a:solidFill>
                  <a:prstClr val="white"/>
                </a:solidFill>
                <a:latin typeface="Nunito Black" pitchFamily="2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61417" y="3274805"/>
              <a:ext cx="274320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/>
              <a:r>
                <a:rPr lang="en-US" sz="2400" dirty="0" err="1">
                  <a:solidFill>
                    <a:prstClr val="white"/>
                  </a:solidFill>
                  <a:latin typeface="Nunito Black" pitchFamily="2" charset="0"/>
                </a:rPr>
                <a:t>Gia</a:t>
              </a:r>
              <a:r>
                <a:rPr lang="en-US" sz="2400" dirty="0">
                  <a:solidFill>
                    <a:prstClr val="white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Nunito Black" pitchFamily="2" charset="0"/>
                </a:rPr>
                <a:t>đình</a:t>
              </a:r>
              <a:r>
                <a:rPr lang="en-US" sz="2400" dirty="0">
                  <a:solidFill>
                    <a:prstClr val="white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Nunito Black" pitchFamily="2" charset="0"/>
                </a:rPr>
                <a:t>em</a:t>
              </a:r>
              <a:r>
                <a:rPr lang="en-US" sz="2400" dirty="0">
                  <a:solidFill>
                    <a:prstClr val="white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Nunito Black" pitchFamily="2" charset="0"/>
                </a:rPr>
                <a:t>có</a:t>
              </a:r>
              <a:r>
                <a:rPr lang="en-US" sz="2400" dirty="0">
                  <a:solidFill>
                    <a:prstClr val="white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Nunito Black" pitchFamily="2" charset="0"/>
                </a:rPr>
                <a:t>sử</a:t>
              </a:r>
              <a:r>
                <a:rPr lang="en-US" sz="2400" dirty="0">
                  <a:solidFill>
                    <a:prstClr val="white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Nunito Black" pitchFamily="2" charset="0"/>
                </a:rPr>
                <a:t>dụng</a:t>
              </a:r>
              <a:r>
                <a:rPr lang="en-US" sz="2400" dirty="0">
                  <a:solidFill>
                    <a:prstClr val="white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Nunito Black" pitchFamily="2" charset="0"/>
                </a:rPr>
                <a:t>sản</a:t>
              </a:r>
              <a:r>
                <a:rPr lang="en-US" sz="2400" dirty="0">
                  <a:solidFill>
                    <a:prstClr val="white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Nunito Black" pitchFamily="2" charset="0"/>
                </a:rPr>
                <a:t>phẩm</a:t>
              </a:r>
              <a:r>
                <a:rPr lang="en-US" sz="2400" dirty="0">
                  <a:solidFill>
                    <a:prstClr val="white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Nunito Black" pitchFamily="2" charset="0"/>
                </a:rPr>
                <a:t>công</a:t>
              </a:r>
              <a:r>
                <a:rPr lang="en-US" sz="2400" dirty="0">
                  <a:solidFill>
                    <a:prstClr val="white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Nunito Black" pitchFamily="2" charset="0"/>
                </a:rPr>
                <a:t>nghệ</a:t>
              </a:r>
              <a:r>
                <a:rPr lang="en-US" sz="2400" dirty="0">
                  <a:solidFill>
                    <a:prstClr val="white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Nunito Black" pitchFamily="2" charset="0"/>
                </a:rPr>
                <a:t>đó</a:t>
              </a:r>
              <a:r>
                <a:rPr lang="en-US" sz="2400" dirty="0">
                  <a:solidFill>
                    <a:prstClr val="white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Nunito Black" pitchFamily="2" charset="0"/>
                </a:rPr>
                <a:t>không</a:t>
              </a:r>
              <a:r>
                <a:rPr lang="en-US" sz="2400" dirty="0">
                  <a:solidFill>
                    <a:prstClr val="white"/>
                  </a:solidFill>
                  <a:latin typeface="Nunito Black" pitchFamily="2" charset="0"/>
                </a:rPr>
                <a:t>?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53852" y="1791288"/>
            <a:ext cx="3429000" cy="2166465"/>
            <a:chOff x="2213884" y="4434089"/>
            <a:chExt cx="3429000" cy="2166465"/>
          </a:xfrm>
        </p:grpSpPr>
        <p:sp>
          <p:nvSpPr>
            <p:cNvPr id="22" name="Cloud 21"/>
            <p:cNvSpPr/>
            <p:nvPr/>
          </p:nvSpPr>
          <p:spPr>
            <a:xfrm>
              <a:off x="2213884" y="4434089"/>
              <a:ext cx="3429000" cy="2166465"/>
            </a:xfrm>
            <a:prstGeom prst="cloud">
              <a:avLst/>
            </a:prstGeom>
            <a:solidFill>
              <a:srgbClr val="FE50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sz="2400" dirty="0">
                <a:solidFill>
                  <a:prstClr val="white"/>
                </a:solidFill>
                <a:latin typeface="Nunito Black" pitchFamily="2" charset="0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2501590" y="4770936"/>
              <a:ext cx="2743200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sz="2400" dirty="0" err="1">
                  <a:solidFill>
                    <a:schemeClr val="bg1"/>
                  </a:solidFill>
                  <a:latin typeface="Nunito Black" pitchFamily="2" charset="0"/>
                </a:rPr>
                <a:t>Gia</a:t>
              </a:r>
              <a:r>
                <a:rPr lang="en-US" sz="2400" dirty="0">
                  <a:solidFill>
                    <a:schemeClr val="bg1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Nunito Black" pitchFamily="2" charset="0"/>
                </a:rPr>
                <a:t>đình</a:t>
              </a:r>
              <a:r>
                <a:rPr lang="en-US" sz="2400" dirty="0">
                  <a:solidFill>
                    <a:schemeClr val="bg1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Nunito Black" pitchFamily="2" charset="0"/>
                </a:rPr>
                <a:t>em</a:t>
              </a:r>
              <a:r>
                <a:rPr lang="en-US" sz="2400" dirty="0">
                  <a:solidFill>
                    <a:schemeClr val="bg1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Nunito Black" pitchFamily="2" charset="0"/>
                </a:rPr>
                <a:t>sử</a:t>
              </a:r>
              <a:r>
                <a:rPr lang="en-US" sz="2400" dirty="0">
                  <a:solidFill>
                    <a:schemeClr val="bg1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Nunito Black" pitchFamily="2" charset="0"/>
                </a:rPr>
                <a:t>dụng</a:t>
              </a:r>
              <a:r>
                <a:rPr lang="en-US" sz="2400" dirty="0">
                  <a:solidFill>
                    <a:schemeClr val="bg1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Nunito Black" pitchFamily="2" charset="0"/>
                </a:rPr>
                <a:t>các</a:t>
              </a:r>
              <a:r>
                <a:rPr lang="en-US" sz="2400" dirty="0">
                  <a:solidFill>
                    <a:schemeClr val="bg1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Nunito Black" pitchFamily="2" charset="0"/>
                </a:rPr>
                <a:t>sản</a:t>
              </a:r>
              <a:r>
                <a:rPr lang="en-US" sz="2400" dirty="0">
                  <a:solidFill>
                    <a:schemeClr val="bg1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Nunito Black" pitchFamily="2" charset="0"/>
                </a:rPr>
                <a:t>phẩm</a:t>
              </a:r>
              <a:r>
                <a:rPr lang="en-US" sz="2400" dirty="0">
                  <a:solidFill>
                    <a:schemeClr val="bg1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Nunito Black" pitchFamily="2" charset="0"/>
                </a:rPr>
                <a:t>công</a:t>
              </a:r>
              <a:r>
                <a:rPr lang="en-US" sz="2400" dirty="0">
                  <a:solidFill>
                    <a:schemeClr val="bg1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Nunito Black" pitchFamily="2" charset="0"/>
                </a:rPr>
                <a:t>nghệ</a:t>
              </a:r>
              <a:r>
                <a:rPr lang="en-US" sz="2400" dirty="0">
                  <a:solidFill>
                    <a:schemeClr val="bg1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Nunito Black" pitchFamily="2" charset="0"/>
                </a:rPr>
                <a:t>đó</a:t>
              </a:r>
              <a:r>
                <a:rPr lang="en-US" sz="2400" dirty="0">
                  <a:solidFill>
                    <a:schemeClr val="bg1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Nunito Black" pitchFamily="2" charset="0"/>
                </a:rPr>
                <a:t>để</a:t>
              </a:r>
              <a:r>
                <a:rPr lang="en-US" sz="2400" dirty="0">
                  <a:solidFill>
                    <a:schemeClr val="bg1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Nunito Black" pitchFamily="2" charset="0"/>
                </a:rPr>
                <a:t>làm</a:t>
              </a:r>
              <a:r>
                <a:rPr lang="en-US" sz="2400" dirty="0">
                  <a:solidFill>
                    <a:schemeClr val="bg1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Nunito Black" pitchFamily="2" charset="0"/>
                </a:rPr>
                <a:t>gì</a:t>
              </a:r>
              <a:r>
                <a:rPr lang="en-US" sz="2400" dirty="0">
                  <a:solidFill>
                    <a:schemeClr val="bg1"/>
                  </a:solidFill>
                  <a:latin typeface="Nunito Black" pitchFamily="2" charset="0"/>
                </a:rPr>
                <a:t>?</a:t>
              </a:r>
            </a:p>
          </p:txBody>
        </p:sp>
      </p:grpSp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066" y="4915210"/>
            <a:ext cx="1646063" cy="1798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152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oup of cartoon animals&#10;&#10;Description automatically generated">
            <a:extLst>
              <a:ext uri="{FF2B5EF4-FFF2-40B4-BE49-F238E27FC236}">
                <a16:creationId xmlns:a16="http://schemas.microsoft.com/office/drawing/2014/main" id="{30E08044-A97A-F025-558B-D4C8C972D0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2286000"/>
            <a:ext cx="5410200" cy="4572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D69EB60-5DB9-6C96-7763-118F95F1EB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0" y="228599"/>
            <a:ext cx="5572227" cy="466384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CB6E0EF-D74B-C2EE-9508-27E24F30B76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9901" t="12081" r="20398" b="12551"/>
          <a:stretch/>
        </p:blipFill>
        <p:spPr>
          <a:xfrm>
            <a:off x="2481313" y="1303221"/>
            <a:ext cx="3657600" cy="2514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8516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66179" y="372169"/>
            <a:ext cx="108815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F0"/>
                </a:solidFill>
                <a:latin typeface="Nunito Black" pitchFamily="2" charset="0"/>
              </a:rPr>
              <a:t>2. </a:t>
            </a:r>
            <a:r>
              <a:rPr lang="en-US" sz="2400" b="1" dirty="0">
                <a:solidFill>
                  <a:srgbClr val="00B0F0"/>
                </a:solidFill>
                <a:latin typeface="Nunito Black" pitchFamily="2" charset="0"/>
              </a:rPr>
              <a:t>TÁC DỤNG CỦA MỘT SỐ SẢN PHẨM CÔNG NGHỆ TRONG GIA ĐÌNH</a:t>
            </a:r>
            <a:endParaRPr lang="en-US" sz="2400" dirty="0">
              <a:solidFill>
                <a:srgbClr val="00B0F0"/>
              </a:solidFill>
              <a:latin typeface="Nunito Black" pitchFamily="2" charset="0"/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878" y="714823"/>
            <a:ext cx="685263" cy="92871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3752" y="2508418"/>
            <a:ext cx="8955378" cy="3054181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336073" y="754730"/>
            <a:ext cx="1023431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Dựa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vào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các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từ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gợi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ý: </a:t>
            </a:r>
          </a:p>
          <a:p>
            <a:pPr algn="ctr"/>
            <a:endParaRPr lang="en-US" sz="2400" dirty="0">
              <a:solidFill>
                <a:srgbClr val="002060"/>
              </a:solidFill>
              <a:latin typeface="Nunito Black" pitchFamily="2" charset="0"/>
            </a:endParaRPr>
          </a:p>
          <a:p>
            <a:pPr algn="ctr"/>
            <a:endParaRPr lang="en-US" sz="2400" dirty="0">
              <a:solidFill>
                <a:srgbClr val="002060"/>
              </a:solidFill>
              <a:latin typeface="Nunito Black" pitchFamily="2" charset="0"/>
            </a:endParaRPr>
          </a:p>
          <a:p>
            <a:pPr algn="just"/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Em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hãy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nêu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tác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dụng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của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các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sản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phẩm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công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nghệ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có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tên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trong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hình</a:t>
            </a:r>
            <a:endParaRPr lang="en-US" sz="2400" dirty="0">
              <a:solidFill>
                <a:schemeClr val="tx2"/>
              </a:solidFill>
              <a:latin typeface="Nunito Black" pitchFamily="2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1907348" y="1179179"/>
            <a:ext cx="1561725" cy="569761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Giải</a:t>
            </a:r>
            <a:r>
              <a:rPr lang="en-US" sz="2400" dirty="0">
                <a:solidFill>
                  <a:srgbClr val="FF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trí</a:t>
            </a:r>
            <a:endParaRPr lang="en-US" sz="2400" dirty="0">
              <a:solidFill>
                <a:srgbClr val="FF0000"/>
              </a:solidFill>
              <a:latin typeface="Nunito Black" pitchFamily="2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3771499" y="1179179"/>
            <a:ext cx="1561725" cy="569761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Làm</a:t>
            </a:r>
            <a:r>
              <a:rPr lang="en-US" sz="2400" dirty="0">
                <a:solidFill>
                  <a:srgbClr val="FF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mát</a:t>
            </a:r>
            <a:endParaRPr lang="en-US" sz="2400" dirty="0">
              <a:solidFill>
                <a:srgbClr val="FF0000"/>
              </a:solidFill>
              <a:latin typeface="Nunito Black" pitchFamily="2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5668399" y="1216395"/>
            <a:ext cx="1886372" cy="532545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Chiếu</a:t>
            </a:r>
            <a:r>
              <a:rPr lang="en-US" sz="2400" dirty="0">
                <a:solidFill>
                  <a:srgbClr val="FF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sáng</a:t>
            </a:r>
            <a:endParaRPr lang="en-US" sz="2400" dirty="0">
              <a:solidFill>
                <a:srgbClr val="FF0000"/>
              </a:solidFill>
              <a:latin typeface="Nunito Black" pitchFamily="2" charset="0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7889946" y="1221208"/>
            <a:ext cx="3299108" cy="563748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Bảo</a:t>
            </a:r>
            <a:r>
              <a:rPr lang="en-US" sz="2400" dirty="0">
                <a:solidFill>
                  <a:srgbClr val="FF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quản</a:t>
            </a:r>
            <a:r>
              <a:rPr lang="en-US" sz="2400" dirty="0">
                <a:solidFill>
                  <a:srgbClr val="FF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thực</a:t>
            </a:r>
            <a:r>
              <a:rPr lang="en-US" sz="2400" dirty="0">
                <a:solidFill>
                  <a:srgbClr val="FF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phẩm</a:t>
            </a:r>
            <a:endParaRPr lang="en-US" sz="2400" dirty="0">
              <a:solidFill>
                <a:srgbClr val="FF0000"/>
              </a:solidFill>
              <a:latin typeface="Nunito Black" pitchFamily="2" charset="0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398" y="4924835"/>
            <a:ext cx="1646063" cy="1798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546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4.07407E-6 L 0.08894 0.6532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40" y="32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1.48148E-6 L -0.08242 0.6588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28" y="329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8" grpId="0" animBg="1"/>
      <p:bldP spid="18" grpId="1" animBg="1"/>
      <p:bldP spid="20" grpId="0" animBg="1"/>
      <p:bldP spid="21" grpId="0" animBg="1"/>
      <p:bldP spid="22" grpId="0" animBg="1"/>
      <p:bldP spid="22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66179" y="372169"/>
            <a:ext cx="108815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F0"/>
                </a:solidFill>
                <a:latin typeface="Nunito Black" pitchFamily="2" charset="0"/>
              </a:rPr>
              <a:t>2. </a:t>
            </a:r>
            <a:r>
              <a:rPr lang="en-US" sz="2400" b="1" dirty="0">
                <a:solidFill>
                  <a:srgbClr val="00B0F0"/>
                </a:solidFill>
                <a:latin typeface="Nunito Black" pitchFamily="2" charset="0"/>
              </a:rPr>
              <a:t>TÁC DỤNG CỦA MỘT SỐ SẢN PHẨM CÔNG NGHỆ TRONG GIA ĐÌNH</a:t>
            </a:r>
            <a:endParaRPr lang="en-US" sz="2400" dirty="0">
              <a:solidFill>
                <a:srgbClr val="00B0F0"/>
              </a:solidFill>
              <a:latin typeface="Nunito Black" pitchFamily="2" charset="0"/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878" y="714823"/>
            <a:ext cx="685263" cy="92871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336073" y="754730"/>
            <a:ext cx="1023431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Dựa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vào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các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từ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gợi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ý: </a:t>
            </a:r>
          </a:p>
          <a:p>
            <a:pPr algn="ctr"/>
            <a:endParaRPr lang="en-US" sz="2400" dirty="0">
              <a:solidFill>
                <a:srgbClr val="002060"/>
              </a:solidFill>
              <a:latin typeface="Nunito Black" pitchFamily="2" charset="0"/>
            </a:endParaRPr>
          </a:p>
          <a:p>
            <a:pPr algn="ctr"/>
            <a:endParaRPr lang="en-US" sz="2400" dirty="0">
              <a:solidFill>
                <a:srgbClr val="002060"/>
              </a:solidFill>
              <a:latin typeface="Nunito Black" pitchFamily="2" charset="0"/>
            </a:endParaRPr>
          </a:p>
          <a:p>
            <a:pPr algn="just"/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Em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hãy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nêu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tác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dụng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của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các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sản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phẩm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công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nghệ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có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tên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trong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hình</a:t>
            </a:r>
            <a:endParaRPr lang="en-US" sz="2400" dirty="0">
              <a:solidFill>
                <a:schemeClr val="tx2"/>
              </a:solidFill>
              <a:latin typeface="Nunito Black" pitchFamily="2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1907348" y="1179179"/>
            <a:ext cx="1561725" cy="569761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Giải</a:t>
            </a:r>
            <a:r>
              <a:rPr lang="en-US" sz="2400" dirty="0">
                <a:solidFill>
                  <a:srgbClr val="FF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trí</a:t>
            </a:r>
            <a:endParaRPr lang="en-US" sz="2400" dirty="0">
              <a:solidFill>
                <a:srgbClr val="FF0000"/>
              </a:solidFill>
              <a:latin typeface="Nunito Black" pitchFamily="2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3771499" y="1179179"/>
            <a:ext cx="1561725" cy="569761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Làm</a:t>
            </a:r>
            <a:r>
              <a:rPr lang="en-US" sz="2400" dirty="0">
                <a:solidFill>
                  <a:srgbClr val="FF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mát</a:t>
            </a:r>
            <a:endParaRPr lang="en-US" sz="2400" dirty="0">
              <a:solidFill>
                <a:srgbClr val="FF0000"/>
              </a:solidFill>
              <a:latin typeface="Nunito Black" pitchFamily="2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5668399" y="1216395"/>
            <a:ext cx="1886372" cy="532545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Chiếu</a:t>
            </a:r>
            <a:r>
              <a:rPr lang="en-US" sz="2400" dirty="0">
                <a:solidFill>
                  <a:srgbClr val="FF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sáng</a:t>
            </a:r>
            <a:endParaRPr lang="en-US" sz="2400" dirty="0">
              <a:solidFill>
                <a:srgbClr val="FF0000"/>
              </a:solidFill>
              <a:latin typeface="Nunito Black" pitchFamily="2" charset="0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7889946" y="1221208"/>
            <a:ext cx="3299108" cy="563748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Bảo</a:t>
            </a:r>
            <a:r>
              <a:rPr lang="en-US" sz="2400" dirty="0">
                <a:solidFill>
                  <a:srgbClr val="FF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quản</a:t>
            </a:r>
            <a:r>
              <a:rPr lang="en-US" sz="2400" dirty="0">
                <a:solidFill>
                  <a:srgbClr val="FF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thực</a:t>
            </a:r>
            <a:r>
              <a:rPr lang="en-US" sz="2400" dirty="0">
                <a:solidFill>
                  <a:srgbClr val="FF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phẩm</a:t>
            </a:r>
            <a:endParaRPr lang="en-US" sz="2400" dirty="0">
              <a:solidFill>
                <a:srgbClr val="FF0000"/>
              </a:solidFill>
              <a:latin typeface="Nunito Black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2651182"/>
            <a:ext cx="8664439" cy="293183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236" y="4804078"/>
            <a:ext cx="1646063" cy="1798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947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 0.40324 L 0.1 0.65324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903 -0.00232 L 0.32031 0.65324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57" y="3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8" grpId="0" animBg="1"/>
      <p:bldP spid="18" grpId="1" animBg="1"/>
      <p:bldP spid="20" grpId="0" animBg="1"/>
      <p:bldP spid="20" grpId="1" animBg="1"/>
      <p:bldP spid="21" grpId="0" animBg="1"/>
      <p:bldP spid="2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66179" y="372169"/>
            <a:ext cx="108815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F0"/>
                </a:solidFill>
                <a:latin typeface="Nunito Black" pitchFamily="2" charset="0"/>
              </a:rPr>
              <a:t>2. </a:t>
            </a:r>
            <a:r>
              <a:rPr lang="en-US" sz="2400" b="1" dirty="0">
                <a:solidFill>
                  <a:srgbClr val="00B0F0"/>
                </a:solidFill>
                <a:latin typeface="Nunito Black" pitchFamily="2" charset="0"/>
              </a:rPr>
              <a:t>TÁC DỤNG CỦA MỘT SỐ SẢN PHẨM CÔNG NGHỆ TRONG GIA ĐÌNH</a:t>
            </a:r>
            <a:endParaRPr lang="en-US" sz="2400" dirty="0">
              <a:solidFill>
                <a:srgbClr val="00B0F0"/>
              </a:solidFill>
              <a:latin typeface="Nunito Black" pitchFamily="2" charset="0"/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878" y="714823"/>
            <a:ext cx="685263" cy="92871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336073" y="754730"/>
            <a:ext cx="1023431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Dựa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vào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các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từ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gợi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ý: </a:t>
            </a:r>
          </a:p>
          <a:p>
            <a:pPr algn="ctr"/>
            <a:endParaRPr lang="en-US" sz="2400" dirty="0">
              <a:solidFill>
                <a:srgbClr val="002060"/>
              </a:solidFill>
              <a:latin typeface="Nunito Black" pitchFamily="2" charset="0"/>
            </a:endParaRPr>
          </a:p>
          <a:p>
            <a:pPr algn="ctr"/>
            <a:endParaRPr lang="en-US" sz="2400" dirty="0">
              <a:solidFill>
                <a:srgbClr val="002060"/>
              </a:solidFill>
              <a:latin typeface="Nunito Black" pitchFamily="2" charset="0"/>
            </a:endParaRPr>
          </a:p>
          <a:p>
            <a:pPr algn="just"/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Em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hãy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nêu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tác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dụng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của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các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sản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phẩm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công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nghệ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có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tên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trong</a:t>
            </a:r>
            <a:r>
              <a:rPr lang="en-US" sz="2400" dirty="0">
                <a:solidFill>
                  <a:schemeClr val="tx2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Nunito Black" pitchFamily="2" charset="0"/>
              </a:rPr>
              <a:t>hình</a:t>
            </a:r>
            <a:endParaRPr lang="en-US" sz="2400" dirty="0">
              <a:solidFill>
                <a:schemeClr val="tx2"/>
              </a:solidFill>
              <a:latin typeface="Nunito Black" pitchFamily="2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1907348" y="1179179"/>
            <a:ext cx="1561725" cy="569761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Giải</a:t>
            </a:r>
            <a:r>
              <a:rPr lang="en-US" sz="2400" dirty="0">
                <a:solidFill>
                  <a:srgbClr val="FF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trí</a:t>
            </a:r>
            <a:endParaRPr lang="en-US" sz="2400" dirty="0">
              <a:solidFill>
                <a:srgbClr val="FF0000"/>
              </a:solidFill>
              <a:latin typeface="Nunito Black" pitchFamily="2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3771499" y="1179179"/>
            <a:ext cx="1561725" cy="569761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Làm</a:t>
            </a:r>
            <a:r>
              <a:rPr lang="en-US" sz="2400" dirty="0">
                <a:solidFill>
                  <a:srgbClr val="FF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mát</a:t>
            </a:r>
            <a:endParaRPr lang="en-US" sz="2400" dirty="0">
              <a:solidFill>
                <a:srgbClr val="FF0000"/>
              </a:solidFill>
              <a:latin typeface="Nunito Black" pitchFamily="2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5668399" y="1216395"/>
            <a:ext cx="1886372" cy="532545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Chiếu</a:t>
            </a:r>
            <a:r>
              <a:rPr lang="en-US" sz="2400" dirty="0">
                <a:solidFill>
                  <a:srgbClr val="FF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sáng</a:t>
            </a:r>
            <a:endParaRPr lang="en-US" sz="2400" dirty="0">
              <a:solidFill>
                <a:srgbClr val="FF0000"/>
              </a:solidFill>
              <a:latin typeface="Nunito Black" pitchFamily="2" charset="0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7889946" y="1221208"/>
            <a:ext cx="3299108" cy="563748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Bảo</a:t>
            </a:r>
            <a:r>
              <a:rPr lang="en-US" sz="2400" dirty="0">
                <a:solidFill>
                  <a:srgbClr val="FF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quản</a:t>
            </a:r>
            <a:r>
              <a:rPr lang="en-US" sz="2400" dirty="0">
                <a:solidFill>
                  <a:srgbClr val="FF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thực</a:t>
            </a:r>
            <a:r>
              <a:rPr lang="en-US" sz="2400" dirty="0">
                <a:solidFill>
                  <a:srgbClr val="FF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phẩm</a:t>
            </a:r>
            <a:endParaRPr lang="en-US" sz="2400" dirty="0">
              <a:solidFill>
                <a:srgbClr val="FF0000"/>
              </a:solidFill>
              <a:latin typeface="Nunito Black" pitchFamily="2" charset="0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8209" y="2341552"/>
            <a:ext cx="7403475" cy="344964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576" y="4891962"/>
            <a:ext cx="1646063" cy="1798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105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3.7037E-6 L -0.04805 0.6838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9" y="34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8" grpId="0" animBg="1"/>
      <p:bldP spid="20" grpId="0" animBg="1"/>
      <p:bldP spid="21" grpId="0" animBg="1"/>
      <p:bldP spid="21" grpId="1" animBg="1"/>
      <p:bldP spid="2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85430" y="407774"/>
            <a:ext cx="108815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F0"/>
                </a:solidFill>
                <a:latin typeface="Nunito Black" pitchFamily="2" charset="0"/>
              </a:rPr>
              <a:t>2. </a:t>
            </a:r>
            <a:r>
              <a:rPr lang="en-US" sz="2400" b="1" dirty="0">
                <a:solidFill>
                  <a:srgbClr val="00B0F0"/>
                </a:solidFill>
                <a:latin typeface="Nunito Black" pitchFamily="2" charset="0"/>
              </a:rPr>
              <a:t>TÁC DỤNG CỦA MỘT SỐ SẢN PHẨM CÔNG NGHỆ TRONG GIA ĐÌNH</a:t>
            </a:r>
            <a:endParaRPr lang="en-US" sz="2400" dirty="0">
              <a:solidFill>
                <a:srgbClr val="00B0F0"/>
              </a:solidFill>
              <a:latin typeface="Nunito Black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178" y="802552"/>
            <a:ext cx="833765" cy="88873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125126" y="898662"/>
            <a:ext cx="100418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dirty="0">
                <a:latin typeface="Nunito Black" pitchFamily="2" charset="0"/>
              </a:rPr>
              <a:t>Hãy kể tên các sản phẩm công nghệ mà em biết có tác dụng như mô tả dưới đây.</a:t>
            </a:r>
            <a:endParaRPr lang="en-US" sz="2400" dirty="0">
              <a:latin typeface="Nunito Black" pitchFamily="2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5088" y="1931326"/>
            <a:ext cx="4791172" cy="438413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76207" y="3505200"/>
            <a:ext cx="3663456" cy="2380854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8153400" y="2094135"/>
            <a:ext cx="2500313" cy="1331088"/>
            <a:chOff x="3025588" y="3361765"/>
            <a:chExt cx="2918012" cy="1828800"/>
          </a:xfrm>
          <a:solidFill>
            <a:srgbClr val="0DA33B"/>
          </a:solidFill>
        </p:grpSpPr>
        <p:sp>
          <p:nvSpPr>
            <p:cNvPr id="15" name="Cloud 14"/>
            <p:cNvSpPr/>
            <p:nvPr/>
          </p:nvSpPr>
          <p:spPr>
            <a:xfrm>
              <a:off x="3025588" y="3361765"/>
              <a:ext cx="2918012" cy="1828800"/>
            </a:xfrm>
            <a:prstGeom prst="cloud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230109" y="3644576"/>
              <a:ext cx="2508968" cy="1263178"/>
            </a:xfrm>
            <a:prstGeom prst="roundRect">
              <a:avLst/>
            </a:prstGeom>
            <a:noFill/>
            <a:ln w="28575" cap="flat" cmpd="sng" algn="ctr">
              <a:noFill/>
              <a:prstDash val="dash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 </a:t>
              </a:r>
              <a:r>
                <a:rPr kumimoji="0" lang="en-US" sz="24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Nunito Black" panose="020B0604020202020204" charset="0"/>
                </a:rPr>
                <a:t>Hoạt</a:t>
              </a: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Nunito Black" panose="020B0604020202020204" charset="0"/>
                </a:rPr>
                <a:t> </a:t>
              </a:r>
              <a:r>
                <a:rPr kumimoji="0" lang="en-US" sz="24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Nunito Black" panose="020B0604020202020204" charset="0"/>
                </a:rPr>
                <a:t>động</a:t>
              </a: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Nunito Black" panose="020B0604020202020204" charset="0"/>
                </a:rPr>
                <a:t> </a:t>
              </a:r>
              <a:r>
                <a:rPr kumimoji="0" lang="en-US" sz="24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Nunito Black" panose="020B0604020202020204" charset="0"/>
                </a:rPr>
                <a:t>nhóm</a:t>
              </a: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Nunito Black" panose="020B0604020202020204" charset="0"/>
                </a:rPr>
                <a:t> </a:t>
              </a:r>
              <a:endPara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Nunito Black" panose="020B060402020202020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8153399" y="2094134"/>
            <a:ext cx="2500313" cy="1331088"/>
            <a:chOff x="3025588" y="3361765"/>
            <a:chExt cx="2918012" cy="1828800"/>
          </a:xfrm>
          <a:solidFill>
            <a:srgbClr val="0DA33B"/>
          </a:solidFill>
        </p:grpSpPr>
        <p:sp>
          <p:nvSpPr>
            <p:cNvPr id="18" name="Cloud 17"/>
            <p:cNvSpPr/>
            <p:nvPr/>
          </p:nvSpPr>
          <p:spPr>
            <a:xfrm>
              <a:off x="3025588" y="3361765"/>
              <a:ext cx="2918012" cy="1828800"/>
            </a:xfrm>
            <a:prstGeom prst="cloud">
              <a:avLst/>
            </a:prstGeom>
            <a:solidFill>
              <a:srgbClr val="00CC0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230109" y="3644576"/>
              <a:ext cx="2508968" cy="1263178"/>
            </a:xfrm>
            <a:prstGeom prst="roundRect">
              <a:avLst/>
            </a:prstGeom>
            <a:noFill/>
            <a:ln w="28575" cap="flat" cmpd="sng" algn="ctr">
              <a:noFill/>
              <a:prstDash val="dash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 </a:t>
              </a:r>
              <a:r>
                <a:rPr kumimoji="0" lang="en-US" sz="24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Nunito Black" panose="020B0604020202020204" charset="0"/>
                </a:rPr>
                <a:t>Các</a:t>
              </a:r>
              <a:r>
                <a:rPr kumimoji="0" lang="en-US" sz="2400" b="1" i="0" u="none" strike="noStrike" kern="0" cap="none" spc="0" normalizeH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Nunito Black" panose="020B0604020202020204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Nunito Black" panose="020B0604020202020204" charset="0"/>
                </a:rPr>
                <a:t>nhóm</a:t>
              </a:r>
              <a:r>
                <a:rPr kumimoji="0" lang="en-US" sz="2400" b="1" i="0" u="none" strike="noStrike" kern="0" cap="none" spc="0" normalizeH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Nunito Black" panose="020B0604020202020204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Nunito Black" panose="020B0604020202020204" charset="0"/>
                </a:rPr>
                <a:t>trình</a:t>
              </a:r>
              <a:r>
                <a:rPr kumimoji="0" lang="en-US" sz="2400" b="1" i="0" u="none" strike="noStrike" kern="0" cap="none" spc="0" normalizeH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Nunito Black" panose="020B0604020202020204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Nunito Black" panose="020B0604020202020204" charset="0"/>
                </a:rPr>
                <a:t>bày</a:t>
              </a:r>
              <a:endPara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Nunito Black" panose="020B0604020202020204" charset="0"/>
              </a:endParaRPr>
            </a:p>
          </p:txBody>
        </p:sp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787" y="4983613"/>
            <a:ext cx="1646063" cy="1798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515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85430" y="407774"/>
            <a:ext cx="108815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F0"/>
                </a:solidFill>
                <a:latin typeface="Nunito Black" pitchFamily="2" charset="0"/>
              </a:rPr>
              <a:t>2. </a:t>
            </a:r>
            <a:r>
              <a:rPr lang="en-US" sz="2400" b="1" dirty="0">
                <a:solidFill>
                  <a:srgbClr val="00B0F0"/>
                </a:solidFill>
                <a:latin typeface="Nunito Black" pitchFamily="2" charset="0"/>
              </a:rPr>
              <a:t>TÁC DỤNG CỦA MỘT SỐ SẢN PHẨM CÔNG NGHỆ TRONG GIA ĐÌNH</a:t>
            </a:r>
            <a:endParaRPr lang="en-US" sz="2400" dirty="0">
              <a:solidFill>
                <a:srgbClr val="00B0F0"/>
              </a:solidFill>
              <a:latin typeface="Nunito Black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178" y="802552"/>
            <a:ext cx="833765" cy="88873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125126" y="898662"/>
            <a:ext cx="100418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dirty="0">
                <a:latin typeface="Nunito Black" pitchFamily="2" charset="0"/>
              </a:rPr>
              <a:t>Hãy kể tên các sản phẩm công nghệ mà em biết có tác dụng như mô tả dưới đây.</a:t>
            </a:r>
            <a:endParaRPr lang="en-US" sz="2400" dirty="0">
              <a:latin typeface="Nunito Black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752" y="1758882"/>
            <a:ext cx="5213430" cy="80430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0600" y="2537518"/>
            <a:ext cx="4015110" cy="40151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8400" y="1811556"/>
            <a:ext cx="4999226" cy="76767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88360" y="2921254"/>
            <a:ext cx="5670940" cy="34957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817723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85430" y="407774"/>
            <a:ext cx="108815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F0"/>
                </a:solidFill>
                <a:latin typeface="Nunito Black" pitchFamily="2" charset="0"/>
              </a:rPr>
              <a:t>2. </a:t>
            </a:r>
            <a:r>
              <a:rPr lang="en-US" sz="2400" b="1" dirty="0">
                <a:solidFill>
                  <a:srgbClr val="00B0F0"/>
                </a:solidFill>
                <a:latin typeface="Nunito Black" pitchFamily="2" charset="0"/>
              </a:rPr>
              <a:t>TÁC DỤNG CỦA MỘT SỐ SẢN PHẨM CÔNG NGHỆ TRONG GIA ĐÌNH</a:t>
            </a:r>
            <a:endParaRPr lang="en-US" sz="2400" dirty="0">
              <a:solidFill>
                <a:srgbClr val="00B0F0"/>
              </a:solidFill>
              <a:latin typeface="Nunito Black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178" y="802552"/>
            <a:ext cx="833765" cy="88873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125126" y="898662"/>
            <a:ext cx="100418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dirty="0">
                <a:latin typeface="Nunito Black" pitchFamily="2" charset="0"/>
              </a:rPr>
              <a:t>Hãy kể tên các sản phẩm công nghệ mà em biết có tác dụng như mô tả dưới đây.</a:t>
            </a:r>
            <a:endParaRPr lang="en-US" sz="2400" dirty="0">
              <a:latin typeface="Nunito Black" pitchFamily="2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319" y="1758881"/>
            <a:ext cx="4870728" cy="74143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728" y="2500319"/>
            <a:ext cx="5920894" cy="440090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81574" y="1782293"/>
            <a:ext cx="4532877" cy="74143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50947" y="2367015"/>
            <a:ext cx="6054081" cy="4543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735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85430" y="407774"/>
            <a:ext cx="108815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F0"/>
                </a:solidFill>
                <a:latin typeface="Nunito Black" pitchFamily="2" charset="0"/>
              </a:rPr>
              <a:t>2. </a:t>
            </a:r>
            <a:r>
              <a:rPr lang="en-US" sz="2400" b="1" dirty="0">
                <a:solidFill>
                  <a:srgbClr val="00B0F0"/>
                </a:solidFill>
                <a:latin typeface="Nunito Black" pitchFamily="2" charset="0"/>
              </a:rPr>
              <a:t>TÁC DỤNG CỦA MỘT SỐ SẢN PHẨM CÔNG NGHỆ TRONG GIA ĐÌNH</a:t>
            </a:r>
            <a:endParaRPr lang="en-US" sz="2400" dirty="0">
              <a:solidFill>
                <a:srgbClr val="00B0F0"/>
              </a:solidFill>
              <a:latin typeface="Nunito Black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178" y="802552"/>
            <a:ext cx="833765" cy="88873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125126" y="898662"/>
            <a:ext cx="100418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dirty="0">
                <a:latin typeface="Nunito Black" pitchFamily="2" charset="0"/>
              </a:rPr>
              <a:t>Hãy kể tên các sản phẩm công nghệ mà em biết có tác dụng như mô tả dưới đây.</a:t>
            </a:r>
            <a:endParaRPr lang="en-US" sz="2400" dirty="0">
              <a:latin typeface="Nunito Black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0" y="1758882"/>
            <a:ext cx="4863125" cy="79250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4600" y="2895600"/>
            <a:ext cx="7239000" cy="3290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385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126081" y="62339"/>
            <a:ext cx="11945037" cy="6641011"/>
          </a:xfrm>
          <a:custGeom>
            <a:avLst/>
            <a:gdLst/>
            <a:ahLst/>
            <a:cxnLst/>
            <a:rect l="l" t="t" r="r" b="b"/>
            <a:pathLst>
              <a:path w="22098868" h="12286175">
                <a:moveTo>
                  <a:pt x="21974409" y="59690"/>
                </a:moveTo>
                <a:cubicBezTo>
                  <a:pt x="22009968" y="59690"/>
                  <a:pt x="22039179" y="88900"/>
                  <a:pt x="22039179" y="124460"/>
                </a:cubicBezTo>
                <a:lnTo>
                  <a:pt x="22039179" y="12161715"/>
                </a:lnTo>
                <a:cubicBezTo>
                  <a:pt x="22039179" y="12197275"/>
                  <a:pt x="22009968" y="12226485"/>
                  <a:pt x="21974409" y="12226485"/>
                </a:cubicBezTo>
                <a:lnTo>
                  <a:pt x="124460" y="12226485"/>
                </a:lnTo>
                <a:cubicBezTo>
                  <a:pt x="88900" y="12226485"/>
                  <a:pt x="59690" y="12197275"/>
                  <a:pt x="59690" y="12161715"/>
                </a:cubicBezTo>
                <a:lnTo>
                  <a:pt x="59690" y="124460"/>
                </a:lnTo>
                <a:cubicBezTo>
                  <a:pt x="59690" y="88900"/>
                  <a:pt x="88900" y="59690"/>
                  <a:pt x="124460" y="59690"/>
                </a:cubicBezTo>
                <a:lnTo>
                  <a:pt x="21974409" y="59690"/>
                </a:lnTo>
                <a:moveTo>
                  <a:pt x="21974409" y="0"/>
                </a:moveTo>
                <a:lnTo>
                  <a:pt x="124460" y="0"/>
                </a:lnTo>
                <a:cubicBezTo>
                  <a:pt x="55880" y="0"/>
                  <a:pt x="0" y="55880"/>
                  <a:pt x="0" y="124460"/>
                </a:cubicBezTo>
                <a:lnTo>
                  <a:pt x="0" y="12161715"/>
                </a:lnTo>
                <a:cubicBezTo>
                  <a:pt x="0" y="12230295"/>
                  <a:pt x="55880" y="12286175"/>
                  <a:pt x="124460" y="12286175"/>
                </a:cubicBezTo>
                <a:lnTo>
                  <a:pt x="21974409" y="12286175"/>
                </a:lnTo>
                <a:cubicBezTo>
                  <a:pt x="22042989" y="12286175"/>
                  <a:pt x="22098868" y="12230295"/>
                  <a:pt x="22098868" y="12161715"/>
                </a:cubicBezTo>
                <a:lnTo>
                  <a:pt x="22098868" y="124460"/>
                </a:lnTo>
                <a:cubicBezTo>
                  <a:pt x="22098868" y="55880"/>
                  <a:pt x="22042989" y="0"/>
                  <a:pt x="21974409" y="0"/>
                </a:cubicBezTo>
                <a:close/>
              </a:path>
            </a:pathLst>
          </a:custGeom>
          <a:solidFill>
            <a:srgbClr val="C7D0D8"/>
          </a:solidFill>
        </p:spPr>
      </p:sp>
      <p:sp>
        <p:nvSpPr>
          <p:cNvPr id="7" name="TextBox 6"/>
          <p:cNvSpPr txBox="1"/>
          <p:nvPr/>
        </p:nvSpPr>
        <p:spPr>
          <a:xfrm>
            <a:off x="266179" y="462681"/>
            <a:ext cx="108815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F0"/>
                </a:solidFill>
                <a:latin typeface="Nunito Black" pitchFamily="2" charset="0"/>
              </a:rPr>
              <a:t>2. </a:t>
            </a:r>
            <a:r>
              <a:rPr lang="en-US" sz="2400" b="1" dirty="0">
                <a:solidFill>
                  <a:srgbClr val="00B0F0"/>
                </a:solidFill>
                <a:latin typeface="Nunito Black" pitchFamily="2" charset="0"/>
              </a:rPr>
              <a:t>TÁC DỤNG CỦA MỘT SỐ SẢN PHẨM CÔNG NGHỆ TRONG GIA ĐÌNH</a:t>
            </a:r>
            <a:endParaRPr lang="en-US" sz="2400" dirty="0">
              <a:solidFill>
                <a:srgbClr val="00B0F0"/>
              </a:solidFill>
              <a:latin typeface="Nunito Black" pitchFamily="2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55427" y="1122390"/>
            <a:ext cx="25763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Sigmar One" panose="00000500000000000000" pitchFamily="2" charset="0"/>
              </a:rPr>
              <a:t>KẾT LUẬN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1717099" y="1715746"/>
            <a:ext cx="8763000" cy="1425491"/>
            <a:chOff x="1682245" y="1807725"/>
            <a:chExt cx="8353514" cy="1425491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15" name="Rounded Rectangle 14"/>
            <p:cNvSpPr/>
            <p:nvPr/>
          </p:nvSpPr>
          <p:spPr>
            <a:xfrm>
              <a:off x="1682245" y="1807725"/>
              <a:ext cx="8353514" cy="1425491"/>
            </a:xfrm>
            <a:prstGeom prst="roundRect">
              <a:avLst/>
            </a:prstGeom>
            <a:grp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787528" y="1836031"/>
              <a:ext cx="8142948" cy="13849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just"/>
              <a:r>
                <a:rPr lang="en-US" sz="2800" dirty="0" err="1">
                  <a:latin typeface="Nunito Black" pitchFamily="2" charset="0"/>
                </a:rPr>
                <a:t>Những</a:t>
              </a:r>
              <a:r>
                <a:rPr lang="en-US" sz="2800" dirty="0">
                  <a:latin typeface="Nunito Black" pitchFamily="2" charset="0"/>
                </a:rPr>
                <a:t> </a:t>
              </a:r>
              <a:r>
                <a:rPr lang="en-US" sz="2800" dirty="0" err="1">
                  <a:latin typeface="Nunito Black" pitchFamily="2" charset="0"/>
                </a:rPr>
                <a:t>sản</a:t>
              </a:r>
              <a:r>
                <a:rPr lang="en-US" sz="2800" dirty="0">
                  <a:latin typeface="Nunito Black" pitchFamily="2" charset="0"/>
                </a:rPr>
                <a:t> </a:t>
              </a:r>
              <a:r>
                <a:rPr lang="en-US" sz="2800" dirty="0" err="1">
                  <a:latin typeface="Nunito Black" pitchFamily="2" charset="0"/>
                </a:rPr>
                <a:t>phẩm</a:t>
              </a:r>
              <a:r>
                <a:rPr lang="en-US" sz="2800" dirty="0">
                  <a:latin typeface="Nunito Black" pitchFamily="2" charset="0"/>
                </a:rPr>
                <a:t> </a:t>
              </a:r>
              <a:r>
                <a:rPr lang="en-US" sz="2800" dirty="0" err="1">
                  <a:latin typeface="Nunito Black" pitchFamily="2" charset="0"/>
                </a:rPr>
                <a:t>công</a:t>
              </a:r>
              <a:r>
                <a:rPr lang="en-US" sz="2800" dirty="0">
                  <a:latin typeface="Nunito Black" pitchFamily="2" charset="0"/>
                </a:rPr>
                <a:t> </a:t>
              </a:r>
              <a:r>
                <a:rPr lang="en-US" sz="2800" dirty="0" err="1">
                  <a:latin typeface="Nunito Black" pitchFamily="2" charset="0"/>
                </a:rPr>
                <a:t>nghệ</a:t>
              </a:r>
              <a:r>
                <a:rPr lang="en-US" sz="2800" dirty="0">
                  <a:latin typeface="Nunito Black" pitchFamily="2" charset="0"/>
                </a:rPr>
                <a:t> </a:t>
              </a:r>
              <a:r>
                <a:rPr lang="en-US" sz="2800" dirty="0" err="1">
                  <a:latin typeface="Nunito Black" pitchFamily="2" charset="0"/>
                </a:rPr>
                <a:t>trong</a:t>
              </a:r>
              <a:r>
                <a:rPr lang="en-US" sz="2800" dirty="0">
                  <a:latin typeface="Nunito Black" pitchFamily="2" charset="0"/>
                </a:rPr>
                <a:t> </a:t>
              </a:r>
              <a:r>
                <a:rPr lang="en-US" sz="2800" dirty="0" err="1">
                  <a:latin typeface="Nunito Black" pitchFamily="2" charset="0"/>
                </a:rPr>
                <a:t>gia</a:t>
              </a:r>
              <a:r>
                <a:rPr lang="en-US" sz="2800" dirty="0">
                  <a:latin typeface="Nunito Black" pitchFamily="2" charset="0"/>
                </a:rPr>
                <a:t> </a:t>
              </a:r>
              <a:r>
                <a:rPr lang="en-US" sz="2800" dirty="0" err="1">
                  <a:latin typeface="Nunito Black" pitchFamily="2" charset="0"/>
                </a:rPr>
                <a:t>đình</a:t>
              </a:r>
              <a:r>
                <a:rPr lang="en-US" sz="2800" dirty="0">
                  <a:latin typeface="Nunito Black" pitchFamily="2" charset="0"/>
                </a:rPr>
                <a:t> </a:t>
              </a:r>
              <a:r>
                <a:rPr lang="en-US" sz="2800" dirty="0" err="1">
                  <a:latin typeface="Nunito Black" pitchFamily="2" charset="0"/>
                </a:rPr>
                <a:t>thường</a:t>
              </a:r>
              <a:r>
                <a:rPr lang="en-US" sz="2800" dirty="0">
                  <a:latin typeface="Nunito Black" pitchFamily="2" charset="0"/>
                </a:rPr>
                <a:t> </a:t>
              </a:r>
              <a:r>
                <a:rPr lang="en-US" sz="2800" dirty="0" err="1">
                  <a:latin typeface="Nunito Black" pitchFamily="2" charset="0"/>
                </a:rPr>
                <a:t>được</a:t>
              </a:r>
              <a:r>
                <a:rPr lang="en-US" sz="2800" dirty="0">
                  <a:latin typeface="Nunito Black" pitchFamily="2" charset="0"/>
                </a:rPr>
                <a:t> </a:t>
              </a:r>
              <a:r>
                <a:rPr lang="en-US" sz="2800" dirty="0" err="1">
                  <a:latin typeface="Nunito Black" pitchFamily="2" charset="0"/>
                </a:rPr>
                <a:t>dùng</a:t>
              </a:r>
              <a:r>
                <a:rPr lang="en-US" sz="2800" dirty="0">
                  <a:latin typeface="Nunito Black" pitchFamily="2" charset="0"/>
                </a:rPr>
                <a:t> </a:t>
              </a:r>
              <a:r>
                <a:rPr lang="en-US" sz="2800" dirty="0" err="1">
                  <a:latin typeface="Nunito Black" pitchFamily="2" charset="0"/>
                </a:rPr>
                <a:t>để</a:t>
              </a:r>
              <a:r>
                <a:rPr lang="en-US" sz="2800" dirty="0">
                  <a:latin typeface="Nunito Black" pitchFamily="2" charset="0"/>
                </a:rPr>
                <a:t> </a:t>
              </a:r>
              <a:r>
                <a:rPr lang="en-US" sz="2800" dirty="0" err="1">
                  <a:latin typeface="Nunito Black" pitchFamily="2" charset="0"/>
                </a:rPr>
                <a:t>phục</a:t>
              </a:r>
              <a:r>
                <a:rPr lang="en-US" sz="2800" dirty="0">
                  <a:latin typeface="Nunito Black" pitchFamily="2" charset="0"/>
                </a:rPr>
                <a:t> </a:t>
              </a:r>
              <a:r>
                <a:rPr lang="en-US" sz="2800" dirty="0" err="1">
                  <a:latin typeface="Nunito Black" pitchFamily="2" charset="0"/>
                </a:rPr>
                <a:t>vụ</a:t>
              </a:r>
              <a:r>
                <a:rPr lang="en-US" sz="2800" dirty="0">
                  <a:latin typeface="Nunito Black" pitchFamily="2" charset="0"/>
                </a:rPr>
                <a:t> </a:t>
              </a:r>
              <a:r>
                <a:rPr lang="en-US" sz="2800" dirty="0" err="1">
                  <a:latin typeface="Nunito Black" pitchFamily="2" charset="0"/>
                </a:rPr>
                <a:t>các</a:t>
              </a:r>
              <a:r>
                <a:rPr lang="en-US" sz="2800" dirty="0">
                  <a:latin typeface="Nunito Black" pitchFamily="2" charset="0"/>
                </a:rPr>
                <a:t> </a:t>
              </a:r>
              <a:r>
                <a:rPr lang="en-US" sz="2800" dirty="0" err="1">
                  <a:latin typeface="Nunito Black" pitchFamily="2" charset="0"/>
                </a:rPr>
                <a:t>nhu</a:t>
              </a:r>
              <a:r>
                <a:rPr lang="en-US" sz="2800" dirty="0">
                  <a:latin typeface="Nunito Black" pitchFamily="2" charset="0"/>
                </a:rPr>
                <a:t> </a:t>
              </a:r>
              <a:r>
                <a:rPr lang="en-US" sz="2800" dirty="0" err="1">
                  <a:latin typeface="Nunito Black" pitchFamily="2" charset="0"/>
                </a:rPr>
                <a:t>cầu</a:t>
              </a:r>
              <a:r>
                <a:rPr lang="en-US" sz="2800" dirty="0">
                  <a:latin typeface="Nunito Black" pitchFamily="2" charset="0"/>
                </a:rPr>
                <a:t> </a:t>
              </a:r>
              <a:r>
                <a:rPr lang="en-US" sz="2800" dirty="0" err="1">
                  <a:latin typeface="Nunito Black" pitchFamily="2" charset="0"/>
                </a:rPr>
                <a:t>ăn</a:t>
              </a:r>
              <a:r>
                <a:rPr lang="en-US" sz="2800" dirty="0">
                  <a:latin typeface="Nunito Black" pitchFamily="2" charset="0"/>
                </a:rPr>
                <a:t> </a:t>
              </a:r>
              <a:r>
                <a:rPr lang="en-US" sz="2800" dirty="0" err="1">
                  <a:latin typeface="Nunito Black" pitchFamily="2" charset="0"/>
                </a:rPr>
                <a:t>mặc</a:t>
              </a:r>
              <a:r>
                <a:rPr lang="en-US" sz="2800" dirty="0">
                  <a:latin typeface="Nunito Black" pitchFamily="2" charset="0"/>
                </a:rPr>
                <a:t>, </a:t>
              </a:r>
              <a:r>
                <a:rPr lang="en-US" sz="2800" dirty="0" err="1">
                  <a:latin typeface="Nunito Black" pitchFamily="2" charset="0"/>
                </a:rPr>
                <a:t>nghỉ</a:t>
              </a:r>
              <a:r>
                <a:rPr lang="en-US" sz="2800" dirty="0">
                  <a:latin typeface="Nunito Black" pitchFamily="2" charset="0"/>
                </a:rPr>
                <a:t> </a:t>
              </a:r>
              <a:r>
                <a:rPr lang="en-US" sz="2800" dirty="0" err="1">
                  <a:latin typeface="Nunito Black" pitchFamily="2" charset="0"/>
                </a:rPr>
                <a:t>ngơi</a:t>
              </a:r>
              <a:r>
                <a:rPr lang="en-US" sz="2800" dirty="0">
                  <a:latin typeface="Nunito Black" pitchFamily="2" charset="0"/>
                </a:rPr>
                <a:t>, </a:t>
              </a:r>
              <a:r>
                <a:rPr lang="en-US" sz="2800" dirty="0" err="1">
                  <a:latin typeface="Nunito Black" pitchFamily="2" charset="0"/>
                </a:rPr>
                <a:t>học</a:t>
              </a:r>
              <a:r>
                <a:rPr lang="en-US" sz="2800" dirty="0">
                  <a:latin typeface="Nunito Black" pitchFamily="2" charset="0"/>
                </a:rPr>
                <a:t> </a:t>
              </a:r>
              <a:r>
                <a:rPr lang="en-US" sz="2800" dirty="0" err="1">
                  <a:latin typeface="Nunito Black" pitchFamily="2" charset="0"/>
                </a:rPr>
                <a:t>tập</a:t>
              </a:r>
              <a:r>
                <a:rPr lang="en-US" sz="2800" dirty="0">
                  <a:latin typeface="Nunito Black" pitchFamily="2" charset="0"/>
                </a:rPr>
                <a:t> </a:t>
              </a:r>
              <a:r>
                <a:rPr lang="en-US" sz="2800" dirty="0" err="1">
                  <a:latin typeface="Nunito Black" pitchFamily="2" charset="0"/>
                </a:rPr>
                <a:t>và</a:t>
              </a:r>
              <a:r>
                <a:rPr lang="en-US" sz="2800" dirty="0">
                  <a:latin typeface="Nunito Black" pitchFamily="2" charset="0"/>
                </a:rPr>
                <a:t> </a:t>
              </a:r>
              <a:r>
                <a:rPr lang="en-US" sz="2800" dirty="0" err="1">
                  <a:latin typeface="Nunito Black" pitchFamily="2" charset="0"/>
                </a:rPr>
                <a:t>giải</a:t>
              </a:r>
              <a:r>
                <a:rPr lang="en-US" sz="2800" dirty="0">
                  <a:latin typeface="Nunito Black" pitchFamily="2" charset="0"/>
                </a:rPr>
                <a:t> </a:t>
              </a:r>
              <a:r>
                <a:rPr lang="en-US" sz="2800" dirty="0" err="1">
                  <a:latin typeface="Nunito Black" pitchFamily="2" charset="0"/>
                </a:rPr>
                <a:t>trí</a:t>
              </a:r>
              <a:r>
                <a:rPr lang="en-US" sz="2800" dirty="0">
                  <a:latin typeface="Nunito Black" pitchFamily="2" charset="0"/>
                </a:rPr>
                <a:t> </a:t>
              </a:r>
              <a:r>
                <a:rPr lang="en-US" sz="2800" dirty="0" err="1">
                  <a:latin typeface="Nunito Black" pitchFamily="2" charset="0"/>
                </a:rPr>
                <a:t>của</a:t>
              </a:r>
              <a:r>
                <a:rPr lang="en-US" sz="2800" dirty="0">
                  <a:latin typeface="Nunito Black" pitchFamily="2" charset="0"/>
                </a:rPr>
                <a:t> con </a:t>
              </a:r>
              <a:r>
                <a:rPr lang="en-US" sz="2800" dirty="0" err="1">
                  <a:latin typeface="Nunito Black" pitchFamily="2" charset="0"/>
                </a:rPr>
                <a:t>người</a:t>
              </a:r>
              <a:r>
                <a:rPr lang="en-US" sz="2800" dirty="0">
                  <a:latin typeface="Nunito Black" pitchFamily="2" charset="0"/>
                </a:rPr>
                <a:t>.</a:t>
              </a:r>
            </a:p>
          </p:txBody>
        </p:sp>
      </p:grpSp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778" l="0" r="100000">
                        <a14:foregroundMark x1="5801" y1="8444" x2="86464" y2="2222"/>
                        <a14:foregroundMark x1="38950" y1="35556" x2="78729" y2="33333"/>
                        <a14:foregroundMark x1="40331" y1="24667" x2="55801" y2="47111"/>
                        <a14:foregroundMark x1="61602" y1="24889" x2="80939" y2="43111"/>
                        <a14:foregroundMark x1="61326" y1="35556" x2="76243" y2="46667"/>
                        <a14:foregroundMark x1="37569" y1="37556" x2="54420" y2="47556"/>
                        <a14:foregroundMark x1="56630" y1="35778" x2="70166" y2="44222"/>
                        <a14:foregroundMark x1="40884" y1="63778" x2="64365" y2="73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55427" y="3320752"/>
            <a:ext cx="2638900" cy="3280401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35706" y="3848228"/>
            <a:ext cx="3034637" cy="3034637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9898" y="3992330"/>
            <a:ext cx="2213075" cy="2719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52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456244"/>
            <a:ext cx="83070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F0"/>
                </a:solidFill>
                <a:latin typeface="Nunito Black" pitchFamily="2" charset="0"/>
              </a:rPr>
              <a:t>3. </a:t>
            </a:r>
            <a:r>
              <a:rPr lang="en-US" sz="2400" b="1" dirty="0">
                <a:solidFill>
                  <a:srgbClr val="00B0F0"/>
                </a:solidFill>
                <a:latin typeface="Nunito Black" pitchFamily="2" charset="0"/>
              </a:rPr>
              <a:t>GIỮ GÌN SẢN PHẨM CÔNG NGHỆ TRONG GIA ĐÌNH</a:t>
            </a:r>
            <a:endParaRPr lang="en-US" sz="2400" dirty="0">
              <a:solidFill>
                <a:srgbClr val="00B0F0"/>
              </a:solidFill>
              <a:latin typeface="Nunito Black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768" y="935071"/>
            <a:ext cx="773458" cy="95051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983919" y="917909"/>
            <a:ext cx="101067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Em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cùng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bạn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thảo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luận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về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hành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động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của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các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bạn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nhỏ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trong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Hình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3</a:t>
            </a:r>
          </a:p>
          <a:p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và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Hình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4.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Hành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động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nào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có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thể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làm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hỏng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đồ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vật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trong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nhà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?</a:t>
            </a:r>
            <a:endParaRPr lang="en-US" sz="2400" dirty="0">
              <a:latin typeface="Nunito Black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2687" y="1981200"/>
            <a:ext cx="9495050" cy="350442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153" y="4933868"/>
            <a:ext cx="1646063" cy="1798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92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87558" y="158931"/>
            <a:ext cx="11945037" cy="6641011"/>
          </a:xfrm>
          <a:custGeom>
            <a:avLst/>
            <a:gdLst/>
            <a:ahLst/>
            <a:cxnLst/>
            <a:rect l="l" t="t" r="r" b="b"/>
            <a:pathLst>
              <a:path w="22098868" h="12286175">
                <a:moveTo>
                  <a:pt x="21974409" y="59690"/>
                </a:moveTo>
                <a:cubicBezTo>
                  <a:pt x="22009968" y="59690"/>
                  <a:pt x="22039179" y="88900"/>
                  <a:pt x="22039179" y="124460"/>
                </a:cubicBezTo>
                <a:lnTo>
                  <a:pt x="22039179" y="12161715"/>
                </a:lnTo>
                <a:cubicBezTo>
                  <a:pt x="22039179" y="12197275"/>
                  <a:pt x="22009968" y="12226485"/>
                  <a:pt x="21974409" y="12226485"/>
                </a:cubicBezTo>
                <a:lnTo>
                  <a:pt x="124460" y="12226485"/>
                </a:lnTo>
                <a:cubicBezTo>
                  <a:pt x="88900" y="12226485"/>
                  <a:pt x="59690" y="12197275"/>
                  <a:pt x="59690" y="12161715"/>
                </a:cubicBezTo>
                <a:lnTo>
                  <a:pt x="59690" y="124460"/>
                </a:lnTo>
                <a:cubicBezTo>
                  <a:pt x="59690" y="88900"/>
                  <a:pt x="88900" y="59690"/>
                  <a:pt x="124460" y="59690"/>
                </a:cubicBezTo>
                <a:lnTo>
                  <a:pt x="21974409" y="59690"/>
                </a:lnTo>
                <a:moveTo>
                  <a:pt x="21974409" y="0"/>
                </a:moveTo>
                <a:lnTo>
                  <a:pt x="124460" y="0"/>
                </a:lnTo>
                <a:cubicBezTo>
                  <a:pt x="55880" y="0"/>
                  <a:pt x="0" y="55880"/>
                  <a:pt x="0" y="124460"/>
                </a:cubicBezTo>
                <a:lnTo>
                  <a:pt x="0" y="12161715"/>
                </a:lnTo>
                <a:cubicBezTo>
                  <a:pt x="0" y="12230295"/>
                  <a:pt x="55880" y="12286175"/>
                  <a:pt x="124460" y="12286175"/>
                </a:cubicBezTo>
                <a:lnTo>
                  <a:pt x="21974409" y="12286175"/>
                </a:lnTo>
                <a:cubicBezTo>
                  <a:pt x="22042989" y="12286175"/>
                  <a:pt x="22098868" y="12230295"/>
                  <a:pt x="22098868" y="12161715"/>
                </a:cubicBezTo>
                <a:lnTo>
                  <a:pt x="22098868" y="124460"/>
                </a:lnTo>
                <a:cubicBezTo>
                  <a:pt x="22098868" y="55880"/>
                  <a:pt x="22042989" y="0"/>
                  <a:pt x="21974409" y="0"/>
                </a:cubicBezTo>
                <a:close/>
              </a:path>
            </a:pathLst>
          </a:custGeom>
          <a:solidFill>
            <a:srgbClr val="C7D0D8"/>
          </a:solidFill>
        </p:spPr>
      </p:sp>
      <p:sp>
        <p:nvSpPr>
          <p:cNvPr id="7" name="TextBox 6"/>
          <p:cNvSpPr txBox="1"/>
          <p:nvPr/>
        </p:nvSpPr>
        <p:spPr>
          <a:xfrm>
            <a:off x="457200" y="456244"/>
            <a:ext cx="83070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F0"/>
                </a:solidFill>
                <a:latin typeface="Nunito Black" pitchFamily="2" charset="0"/>
              </a:rPr>
              <a:t>3. </a:t>
            </a:r>
            <a:r>
              <a:rPr lang="en-US" sz="2400" b="1" dirty="0">
                <a:solidFill>
                  <a:srgbClr val="00B0F0"/>
                </a:solidFill>
                <a:latin typeface="Nunito Black" pitchFamily="2" charset="0"/>
              </a:rPr>
              <a:t>GIỮ GÌN SẢN PHẨM CÔNG NGHỆ TRONG GIA ĐÌNH</a:t>
            </a:r>
            <a:endParaRPr lang="en-US" sz="2400" dirty="0">
              <a:solidFill>
                <a:srgbClr val="00B0F0"/>
              </a:solidFill>
              <a:latin typeface="Nunito Black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768" y="935071"/>
            <a:ext cx="773458" cy="95051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983919" y="917909"/>
            <a:ext cx="101067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Em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cùng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bạn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thảo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luận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về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hành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động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của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các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bạn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nhỏ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trong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Hình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3</a:t>
            </a:r>
          </a:p>
          <a:p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và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Hình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4.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Hành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động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nào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có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thể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làm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hỏng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đồ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vật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trong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nhà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?</a:t>
            </a:r>
            <a:endParaRPr lang="en-US" sz="2400" dirty="0">
              <a:latin typeface="Nunito Black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2057400"/>
            <a:ext cx="5244638" cy="3962400"/>
          </a:xfrm>
          <a:prstGeom prst="rect">
            <a:avLst/>
          </a:prstGeom>
        </p:spPr>
      </p:pic>
      <p:grpSp>
        <p:nvGrpSpPr>
          <p:cNvPr id="23" name="Group 22"/>
          <p:cNvGrpSpPr/>
          <p:nvPr/>
        </p:nvGrpSpPr>
        <p:grpSpPr>
          <a:xfrm>
            <a:off x="6319675" y="2986649"/>
            <a:ext cx="5554429" cy="568919"/>
            <a:chOff x="8954158" y="1865675"/>
            <a:chExt cx="2961675" cy="1070236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6" name="Rounded Rectangle 15"/>
            <p:cNvSpPr/>
            <p:nvPr/>
          </p:nvSpPr>
          <p:spPr>
            <a:xfrm>
              <a:off x="8954158" y="1865675"/>
              <a:ext cx="2926038" cy="1070236"/>
            </a:xfrm>
            <a:prstGeom prst="roundRect">
              <a:avLst/>
            </a:prstGeom>
            <a:grpFill/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C00000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8989795" y="1985295"/>
              <a:ext cx="2926038" cy="868472"/>
            </a:xfrm>
            <a:prstGeom prst="rect">
              <a:avLst/>
            </a:prstGeom>
            <a:grpFill/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Bạn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nhỏ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đá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bóng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vào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màn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hình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ti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 vi. </a:t>
              </a:r>
              <a:endParaRPr lang="en-US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7665245" y="1738631"/>
            <a:ext cx="2597582" cy="1169830"/>
            <a:chOff x="6263969" y="1796548"/>
            <a:chExt cx="2597582" cy="1331088"/>
          </a:xfrm>
        </p:grpSpPr>
        <p:sp>
          <p:nvSpPr>
            <p:cNvPr id="13" name="Cloud 12"/>
            <p:cNvSpPr/>
            <p:nvPr/>
          </p:nvSpPr>
          <p:spPr>
            <a:xfrm>
              <a:off x="6263969" y="1796548"/>
              <a:ext cx="2500313" cy="1331088"/>
            </a:xfrm>
            <a:prstGeom prst="cloud">
              <a:avLst/>
            </a:prstGeom>
            <a:noFill/>
            <a:ln w="25400" cap="flat" cmpd="sng" algn="ctr">
              <a:solidFill>
                <a:schemeClr val="accent6">
                  <a:lumMod val="75000"/>
                </a:scheme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346951" y="2092839"/>
              <a:ext cx="25146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err="1">
                  <a:solidFill>
                    <a:srgbClr val="002060"/>
                  </a:solidFill>
                  <a:latin typeface="Nunito Black" pitchFamily="2" charset="0"/>
                </a:rPr>
                <a:t>Bạn</a:t>
              </a:r>
              <a:r>
                <a:rPr lang="en-US" sz="2400" dirty="0">
                  <a:solidFill>
                    <a:srgbClr val="00206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Nunito Black" pitchFamily="2" charset="0"/>
                </a:rPr>
                <a:t>nhỏ</a:t>
              </a:r>
              <a:r>
                <a:rPr lang="en-US" sz="2400" dirty="0">
                  <a:solidFill>
                    <a:srgbClr val="00206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Nunito Black" pitchFamily="2" charset="0"/>
                </a:rPr>
                <a:t>đang</a:t>
              </a:r>
              <a:r>
                <a:rPr lang="en-US" sz="2400" dirty="0">
                  <a:solidFill>
                    <a:srgbClr val="00206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Nunito Black" pitchFamily="2" charset="0"/>
                </a:rPr>
                <a:t>làm</a:t>
              </a:r>
              <a:r>
                <a:rPr lang="en-US" sz="2400" dirty="0">
                  <a:solidFill>
                    <a:srgbClr val="00206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Nunito Black" pitchFamily="2" charset="0"/>
                </a:rPr>
                <a:t>gì</a:t>
              </a:r>
              <a:r>
                <a:rPr lang="en-US" sz="2400" dirty="0">
                  <a:solidFill>
                    <a:srgbClr val="002060"/>
                  </a:solidFill>
                  <a:latin typeface="Nunito Black" pitchFamily="2" charset="0"/>
                </a:rPr>
                <a:t>?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985880" y="3806800"/>
            <a:ext cx="3910720" cy="1669510"/>
            <a:chOff x="6159039" y="3215271"/>
            <a:chExt cx="3746961" cy="1669510"/>
          </a:xfrm>
        </p:grpSpPr>
        <p:sp>
          <p:nvSpPr>
            <p:cNvPr id="19" name="Cloud 18"/>
            <p:cNvSpPr/>
            <p:nvPr/>
          </p:nvSpPr>
          <p:spPr>
            <a:xfrm>
              <a:off x="6159039" y="3215271"/>
              <a:ext cx="3746961" cy="1669510"/>
            </a:xfrm>
            <a:prstGeom prst="cloud">
              <a:avLst/>
            </a:prstGeom>
            <a:noFill/>
            <a:ln w="25400" cap="flat" cmpd="sng" algn="ctr">
              <a:solidFill>
                <a:schemeClr val="accent6">
                  <a:lumMod val="75000"/>
                </a:scheme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476999" y="3523194"/>
              <a:ext cx="3211759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sz="2400" dirty="0" err="1">
                  <a:solidFill>
                    <a:srgbClr val="002060"/>
                  </a:solidFill>
                  <a:latin typeface="Nunito Black" pitchFamily="2" charset="0"/>
                </a:rPr>
                <a:t>Hành</a:t>
              </a:r>
              <a:r>
                <a:rPr lang="en-US" sz="2400" dirty="0">
                  <a:solidFill>
                    <a:srgbClr val="00206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Nunito Black" pitchFamily="2" charset="0"/>
                </a:rPr>
                <a:t>động</a:t>
              </a:r>
              <a:r>
                <a:rPr lang="en-US" sz="2400" dirty="0">
                  <a:solidFill>
                    <a:srgbClr val="00206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Nunito Black" pitchFamily="2" charset="0"/>
                </a:rPr>
                <a:t>đó</a:t>
              </a:r>
              <a:r>
                <a:rPr lang="en-US" sz="2400" dirty="0">
                  <a:solidFill>
                    <a:srgbClr val="00206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Nunito Black" pitchFamily="2" charset="0"/>
                </a:rPr>
                <a:t>có</a:t>
              </a:r>
              <a:r>
                <a:rPr lang="en-US" sz="2400" dirty="0">
                  <a:solidFill>
                    <a:srgbClr val="00206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Nunito Black" pitchFamily="2" charset="0"/>
                </a:rPr>
                <a:t>thể</a:t>
              </a:r>
              <a:r>
                <a:rPr lang="en-US" sz="2400" dirty="0">
                  <a:solidFill>
                    <a:srgbClr val="00206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Nunito Black" pitchFamily="2" charset="0"/>
                </a:rPr>
                <a:t>làm</a:t>
              </a:r>
              <a:r>
                <a:rPr lang="en-US" sz="2400" dirty="0">
                  <a:solidFill>
                    <a:srgbClr val="00206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Nunito Black" pitchFamily="2" charset="0"/>
                </a:rPr>
                <a:t>hỏng</a:t>
              </a:r>
              <a:r>
                <a:rPr lang="en-US" sz="2400" dirty="0">
                  <a:solidFill>
                    <a:srgbClr val="00206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Nunito Black" pitchFamily="2" charset="0"/>
                </a:rPr>
                <a:t>đồ</a:t>
              </a:r>
              <a:r>
                <a:rPr lang="en-US" sz="2400" dirty="0">
                  <a:solidFill>
                    <a:srgbClr val="00206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Nunito Black" pitchFamily="2" charset="0"/>
                </a:rPr>
                <a:t>vật</a:t>
              </a:r>
              <a:r>
                <a:rPr lang="en-US" sz="2400" dirty="0">
                  <a:solidFill>
                    <a:srgbClr val="00206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Nunito Black" pitchFamily="2" charset="0"/>
                </a:rPr>
                <a:t>trong</a:t>
              </a:r>
              <a:r>
                <a:rPr lang="en-US" sz="2400" dirty="0">
                  <a:solidFill>
                    <a:srgbClr val="00206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Nunito Black" pitchFamily="2" charset="0"/>
                </a:rPr>
                <a:t>nhà</a:t>
              </a:r>
              <a:r>
                <a:rPr lang="en-US" sz="2400" dirty="0">
                  <a:solidFill>
                    <a:srgbClr val="00206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Nunito Black" pitchFamily="2" charset="0"/>
                </a:rPr>
                <a:t>không</a:t>
              </a:r>
              <a:r>
                <a:rPr lang="en-US" sz="2400" dirty="0">
                  <a:solidFill>
                    <a:srgbClr val="002060"/>
                  </a:solidFill>
                  <a:latin typeface="Nunito Black" pitchFamily="2" charset="0"/>
                </a:rPr>
                <a:t>?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6567585" y="5557068"/>
            <a:ext cx="4991773" cy="830997"/>
            <a:chOff x="8743308" y="2148105"/>
            <a:chExt cx="2926038" cy="1101538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26" name="Rounded Rectangle 25"/>
            <p:cNvSpPr/>
            <p:nvPr/>
          </p:nvSpPr>
          <p:spPr>
            <a:xfrm>
              <a:off x="8743308" y="2148105"/>
              <a:ext cx="2926038" cy="1070236"/>
            </a:xfrm>
            <a:prstGeom prst="roundRect">
              <a:avLst/>
            </a:prstGeom>
            <a:grpFill/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8890780" y="2148105"/>
              <a:ext cx="2669013" cy="1101538"/>
            </a:xfrm>
            <a:prstGeom prst="rect">
              <a:avLst/>
            </a:prstGeom>
            <a:grpFill/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Đá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bóng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trong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nhà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rất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dễ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làm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hỏng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đồ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dùng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trong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nhà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.</a:t>
              </a:r>
            </a:p>
          </p:txBody>
        </p:sp>
      </p:grpSp>
      <p:pic>
        <p:nvPicPr>
          <p:cNvPr id="29" name="Picture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131" y="5214634"/>
            <a:ext cx="1365787" cy="1492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398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m Yêu Cây Xanh - Bài hát thiếu nhi vui nhộn cho trẻ mầm non">
            <a:hlinkClick r:id="" action="ppaction://media"/>
            <a:extLst>
              <a:ext uri="{FF2B5EF4-FFF2-40B4-BE49-F238E27FC236}">
                <a16:creationId xmlns:a16="http://schemas.microsoft.com/office/drawing/2014/main" id="{A1D1608F-F0F4-9539-C7C5-9A3F80224C8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514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3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87558" y="158931"/>
            <a:ext cx="11945037" cy="6641011"/>
          </a:xfrm>
          <a:custGeom>
            <a:avLst/>
            <a:gdLst/>
            <a:ahLst/>
            <a:cxnLst/>
            <a:rect l="l" t="t" r="r" b="b"/>
            <a:pathLst>
              <a:path w="22098868" h="12286175">
                <a:moveTo>
                  <a:pt x="21974409" y="59690"/>
                </a:moveTo>
                <a:cubicBezTo>
                  <a:pt x="22009968" y="59690"/>
                  <a:pt x="22039179" y="88900"/>
                  <a:pt x="22039179" y="124460"/>
                </a:cubicBezTo>
                <a:lnTo>
                  <a:pt x="22039179" y="12161715"/>
                </a:lnTo>
                <a:cubicBezTo>
                  <a:pt x="22039179" y="12197275"/>
                  <a:pt x="22009968" y="12226485"/>
                  <a:pt x="21974409" y="12226485"/>
                </a:cubicBezTo>
                <a:lnTo>
                  <a:pt x="124460" y="12226485"/>
                </a:lnTo>
                <a:cubicBezTo>
                  <a:pt x="88900" y="12226485"/>
                  <a:pt x="59690" y="12197275"/>
                  <a:pt x="59690" y="12161715"/>
                </a:cubicBezTo>
                <a:lnTo>
                  <a:pt x="59690" y="124460"/>
                </a:lnTo>
                <a:cubicBezTo>
                  <a:pt x="59690" y="88900"/>
                  <a:pt x="88900" y="59690"/>
                  <a:pt x="124460" y="59690"/>
                </a:cubicBezTo>
                <a:lnTo>
                  <a:pt x="21974409" y="59690"/>
                </a:lnTo>
                <a:moveTo>
                  <a:pt x="21974409" y="0"/>
                </a:moveTo>
                <a:lnTo>
                  <a:pt x="124460" y="0"/>
                </a:lnTo>
                <a:cubicBezTo>
                  <a:pt x="55880" y="0"/>
                  <a:pt x="0" y="55880"/>
                  <a:pt x="0" y="124460"/>
                </a:cubicBezTo>
                <a:lnTo>
                  <a:pt x="0" y="12161715"/>
                </a:lnTo>
                <a:cubicBezTo>
                  <a:pt x="0" y="12230295"/>
                  <a:pt x="55880" y="12286175"/>
                  <a:pt x="124460" y="12286175"/>
                </a:cubicBezTo>
                <a:lnTo>
                  <a:pt x="21974409" y="12286175"/>
                </a:lnTo>
                <a:cubicBezTo>
                  <a:pt x="22042989" y="12286175"/>
                  <a:pt x="22098868" y="12230295"/>
                  <a:pt x="22098868" y="12161715"/>
                </a:cubicBezTo>
                <a:lnTo>
                  <a:pt x="22098868" y="124460"/>
                </a:lnTo>
                <a:cubicBezTo>
                  <a:pt x="22098868" y="55880"/>
                  <a:pt x="22042989" y="0"/>
                  <a:pt x="21974409" y="0"/>
                </a:cubicBezTo>
                <a:close/>
              </a:path>
            </a:pathLst>
          </a:custGeom>
          <a:solidFill>
            <a:srgbClr val="C7D0D8"/>
          </a:solidFill>
        </p:spPr>
      </p:sp>
      <p:sp>
        <p:nvSpPr>
          <p:cNvPr id="7" name="TextBox 6"/>
          <p:cNvSpPr txBox="1"/>
          <p:nvPr/>
        </p:nvSpPr>
        <p:spPr>
          <a:xfrm>
            <a:off x="457200" y="456244"/>
            <a:ext cx="83070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F0"/>
                </a:solidFill>
                <a:latin typeface="Nunito Black" pitchFamily="2" charset="0"/>
              </a:rPr>
              <a:t>3. </a:t>
            </a:r>
            <a:r>
              <a:rPr lang="en-US" sz="2400" b="1" dirty="0">
                <a:solidFill>
                  <a:srgbClr val="00B0F0"/>
                </a:solidFill>
                <a:latin typeface="Nunito Black" pitchFamily="2" charset="0"/>
              </a:rPr>
              <a:t>GIỮ GÌN SẢN PHẨM CÔNG NGHỆ TRONG GIA ĐÌNH</a:t>
            </a:r>
            <a:endParaRPr lang="en-US" sz="2400" dirty="0">
              <a:solidFill>
                <a:srgbClr val="00B0F0"/>
              </a:solidFill>
              <a:latin typeface="Nunito Black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768" y="935071"/>
            <a:ext cx="773458" cy="95051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983919" y="917909"/>
            <a:ext cx="101067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Em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cùng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bạn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thảo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luận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về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hành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động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của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các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bạn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nhỏ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trong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Hình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3</a:t>
            </a:r>
          </a:p>
          <a:p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và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Hình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4.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Hành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động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nào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có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thể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làm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hỏng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đồ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vật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trong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nhà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?</a:t>
            </a:r>
            <a:endParaRPr lang="en-US" sz="2400" dirty="0">
              <a:latin typeface="Nunito Black" pitchFamily="2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6319675" y="2986649"/>
            <a:ext cx="5567525" cy="568919"/>
            <a:chOff x="8954158" y="1865675"/>
            <a:chExt cx="2926038" cy="1070236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6" name="Rounded Rectangle 15"/>
            <p:cNvSpPr/>
            <p:nvPr/>
          </p:nvSpPr>
          <p:spPr>
            <a:xfrm>
              <a:off x="8954158" y="1865675"/>
              <a:ext cx="2926038" cy="1070236"/>
            </a:xfrm>
            <a:prstGeom prst="roundRect">
              <a:avLst/>
            </a:prstGeom>
            <a:grpFill/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C00000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9018270" y="2003883"/>
              <a:ext cx="2811129" cy="868472"/>
            </a:xfrm>
            <a:prstGeom prst="rect">
              <a:avLst/>
            </a:prstGeom>
            <a:grpFill/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Bạn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nhỏ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giúp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đỡ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bố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lau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cánh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quạt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.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7665245" y="1738631"/>
            <a:ext cx="2597582" cy="1169830"/>
            <a:chOff x="6263969" y="1796548"/>
            <a:chExt cx="2597582" cy="1331088"/>
          </a:xfrm>
        </p:grpSpPr>
        <p:sp>
          <p:nvSpPr>
            <p:cNvPr id="13" name="Cloud 12"/>
            <p:cNvSpPr/>
            <p:nvPr/>
          </p:nvSpPr>
          <p:spPr>
            <a:xfrm>
              <a:off x="6263969" y="1796548"/>
              <a:ext cx="2500313" cy="1331088"/>
            </a:xfrm>
            <a:prstGeom prst="cloud">
              <a:avLst/>
            </a:prstGeom>
            <a:noFill/>
            <a:ln w="25400" cap="flat" cmpd="sng" algn="ctr">
              <a:solidFill>
                <a:schemeClr val="accent6">
                  <a:lumMod val="75000"/>
                </a:scheme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346951" y="2092839"/>
              <a:ext cx="25146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err="1">
                  <a:solidFill>
                    <a:srgbClr val="002060"/>
                  </a:solidFill>
                  <a:latin typeface="Nunito Black" pitchFamily="2" charset="0"/>
                </a:rPr>
                <a:t>Bạn</a:t>
              </a:r>
              <a:r>
                <a:rPr lang="en-US" sz="2400" dirty="0">
                  <a:solidFill>
                    <a:srgbClr val="00206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Nunito Black" pitchFamily="2" charset="0"/>
                </a:rPr>
                <a:t>nhỏ</a:t>
              </a:r>
              <a:r>
                <a:rPr lang="en-US" sz="2400" dirty="0">
                  <a:solidFill>
                    <a:srgbClr val="00206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Nunito Black" pitchFamily="2" charset="0"/>
                </a:rPr>
                <a:t>đang</a:t>
              </a:r>
              <a:r>
                <a:rPr lang="en-US" sz="2400" dirty="0">
                  <a:solidFill>
                    <a:srgbClr val="00206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Nunito Black" pitchFamily="2" charset="0"/>
                </a:rPr>
                <a:t>làm</a:t>
              </a:r>
              <a:r>
                <a:rPr lang="en-US" sz="2400" dirty="0">
                  <a:solidFill>
                    <a:srgbClr val="00206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Nunito Black" pitchFamily="2" charset="0"/>
                </a:rPr>
                <a:t>gì</a:t>
              </a:r>
              <a:r>
                <a:rPr lang="en-US" sz="2400" dirty="0">
                  <a:solidFill>
                    <a:srgbClr val="002060"/>
                  </a:solidFill>
                  <a:latin typeface="Nunito Black" pitchFamily="2" charset="0"/>
                </a:rPr>
                <a:t>?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7010828" y="3854726"/>
            <a:ext cx="3986920" cy="1669510"/>
            <a:chOff x="6159039" y="3215271"/>
            <a:chExt cx="3746961" cy="1669510"/>
          </a:xfrm>
        </p:grpSpPr>
        <p:sp>
          <p:nvSpPr>
            <p:cNvPr id="19" name="Cloud 18"/>
            <p:cNvSpPr/>
            <p:nvPr/>
          </p:nvSpPr>
          <p:spPr>
            <a:xfrm>
              <a:off x="6159039" y="3215271"/>
              <a:ext cx="3746961" cy="1669510"/>
            </a:xfrm>
            <a:prstGeom prst="cloud">
              <a:avLst/>
            </a:prstGeom>
            <a:noFill/>
            <a:ln w="25400" cap="flat" cmpd="sng" algn="ctr">
              <a:solidFill>
                <a:schemeClr val="accent6">
                  <a:lumMod val="75000"/>
                </a:scheme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476999" y="3523194"/>
              <a:ext cx="3287959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sz="2400" dirty="0" err="1">
                  <a:solidFill>
                    <a:srgbClr val="002060"/>
                  </a:solidFill>
                  <a:latin typeface="Nunito Black" pitchFamily="2" charset="0"/>
                </a:rPr>
                <a:t>Hành</a:t>
              </a:r>
              <a:r>
                <a:rPr lang="en-US" sz="2400" dirty="0">
                  <a:solidFill>
                    <a:srgbClr val="00206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Nunito Black" pitchFamily="2" charset="0"/>
                </a:rPr>
                <a:t>động</a:t>
              </a:r>
              <a:r>
                <a:rPr lang="en-US" sz="2400" dirty="0">
                  <a:solidFill>
                    <a:srgbClr val="00206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Nunito Black" pitchFamily="2" charset="0"/>
                </a:rPr>
                <a:t>đó</a:t>
              </a:r>
              <a:r>
                <a:rPr lang="en-US" sz="2400" dirty="0">
                  <a:solidFill>
                    <a:srgbClr val="00206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Nunito Black" pitchFamily="2" charset="0"/>
                </a:rPr>
                <a:t>có</a:t>
              </a:r>
              <a:r>
                <a:rPr lang="en-US" sz="2400" dirty="0">
                  <a:solidFill>
                    <a:srgbClr val="00206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Nunito Black" pitchFamily="2" charset="0"/>
                </a:rPr>
                <a:t>thể</a:t>
              </a:r>
              <a:r>
                <a:rPr lang="en-US" sz="2400" dirty="0">
                  <a:solidFill>
                    <a:srgbClr val="00206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Nunito Black" pitchFamily="2" charset="0"/>
                </a:rPr>
                <a:t>làm</a:t>
              </a:r>
              <a:r>
                <a:rPr lang="en-US" sz="2400" dirty="0">
                  <a:solidFill>
                    <a:srgbClr val="00206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Nunito Black" pitchFamily="2" charset="0"/>
                </a:rPr>
                <a:t>hỏng</a:t>
              </a:r>
              <a:r>
                <a:rPr lang="en-US" sz="2400" dirty="0">
                  <a:solidFill>
                    <a:srgbClr val="00206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Nunito Black" pitchFamily="2" charset="0"/>
                </a:rPr>
                <a:t>đồ</a:t>
              </a:r>
              <a:r>
                <a:rPr lang="en-US" sz="2400" dirty="0">
                  <a:solidFill>
                    <a:srgbClr val="00206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Nunito Black" pitchFamily="2" charset="0"/>
                </a:rPr>
                <a:t>vật</a:t>
              </a:r>
              <a:r>
                <a:rPr lang="en-US" sz="2400" dirty="0">
                  <a:solidFill>
                    <a:srgbClr val="00206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Nunito Black" pitchFamily="2" charset="0"/>
                </a:rPr>
                <a:t>trong</a:t>
              </a:r>
              <a:r>
                <a:rPr lang="en-US" sz="2400" dirty="0">
                  <a:solidFill>
                    <a:srgbClr val="00206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Nunito Black" pitchFamily="2" charset="0"/>
                </a:rPr>
                <a:t>nhà</a:t>
              </a:r>
              <a:r>
                <a:rPr lang="en-US" sz="2400" dirty="0">
                  <a:solidFill>
                    <a:srgbClr val="00206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Nunito Black" pitchFamily="2" charset="0"/>
                </a:rPr>
                <a:t>không</a:t>
              </a:r>
              <a:r>
                <a:rPr lang="en-US" sz="2400" dirty="0">
                  <a:solidFill>
                    <a:srgbClr val="002060"/>
                  </a:solidFill>
                  <a:latin typeface="Nunito Black" pitchFamily="2" charset="0"/>
                </a:rPr>
                <a:t>?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6030862" y="5661388"/>
            <a:ext cx="6304223" cy="549226"/>
            <a:chOff x="8657490" y="2262771"/>
            <a:chExt cx="3695360" cy="95557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26" name="Rounded Rectangle 25"/>
            <p:cNvSpPr/>
            <p:nvPr/>
          </p:nvSpPr>
          <p:spPr>
            <a:xfrm>
              <a:off x="8657490" y="2262771"/>
              <a:ext cx="3485879" cy="955570"/>
            </a:xfrm>
            <a:prstGeom prst="roundRect">
              <a:avLst/>
            </a:prstGeom>
            <a:grpFill/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8659384" y="2374080"/>
              <a:ext cx="3693466" cy="803227"/>
            </a:xfrm>
            <a:prstGeom prst="rect">
              <a:avLst/>
            </a:prstGeom>
            <a:noFill/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Giúp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đỡ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bố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làm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việc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nhà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là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việc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làm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 </a:t>
              </a:r>
              <a:r>
                <a:rPr lang="en-US" sz="2400" dirty="0" err="1">
                  <a:solidFill>
                    <a:srgbClr val="C00000"/>
                  </a:solidFill>
                  <a:latin typeface="Nunito Black" pitchFamily="2" charset="0"/>
                </a:rPr>
                <a:t>tốt</a:t>
              </a:r>
              <a:r>
                <a:rPr lang="en-US" sz="2400" dirty="0">
                  <a:solidFill>
                    <a:srgbClr val="C00000"/>
                  </a:solidFill>
                  <a:latin typeface="Nunito Black" pitchFamily="2" charset="0"/>
                </a:rPr>
                <a:t>.</a:t>
              </a: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019" y="2123144"/>
            <a:ext cx="5673274" cy="4236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48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87558" y="158931"/>
            <a:ext cx="11945037" cy="6641011"/>
          </a:xfrm>
          <a:custGeom>
            <a:avLst/>
            <a:gdLst/>
            <a:ahLst/>
            <a:cxnLst/>
            <a:rect l="l" t="t" r="r" b="b"/>
            <a:pathLst>
              <a:path w="22098868" h="12286175">
                <a:moveTo>
                  <a:pt x="21974409" y="59690"/>
                </a:moveTo>
                <a:cubicBezTo>
                  <a:pt x="22009968" y="59690"/>
                  <a:pt x="22039179" y="88900"/>
                  <a:pt x="22039179" y="124460"/>
                </a:cubicBezTo>
                <a:lnTo>
                  <a:pt x="22039179" y="12161715"/>
                </a:lnTo>
                <a:cubicBezTo>
                  <a:pt x="22039179" y="12197275"/>
                  <a:pt x="22009968" y="12226485"/>
                  <a:pt x="21974409" y="12226485"/>
                </a:cubicBezTo>
                <a:lnTo>
                  <a:pt x="124460" y="12226485"/>
                </a:lnTo>
                <a:cubicBezTo>
                  <a:pt x="88900" y="12226485"/>
                  <a:pt x="59690" y="12197275"/>
                  <a:pt x="59690" y="12161715"/>
                </a:cubicBezTo>
                <a:lnTo>
                  <a:pt x="59690" y="124460"/>
                </a:lnTo>
                <a:cubicBezTo>
                  <a:pt x="59690" y="88900"/>
                  <a:pt x="88900" y="59690"/>
                  <a:pt x="124460" y="59690"/>
                </a:cubicBezTo>
                <a:lnTo>
                  <a:pt x="21974409" y="59690"/>
                </a:lnTo>
                <a:moveTo>
                  <a:pt x="21974409" y="0"/>
                </a:moveTo>
                <a:lnTo>
                  <a:pt x="124460" y="0"/>
                </a:lnTo>
                <a:cubicBezTo>
                  <a:pt x="55880" y="0"/>
                  <a:pt x="0" y="55880"/>
                  <a:pt x="0" y="124460"/>
                </a:cubicBezTo>
                <a:lnTo>
                  <a:pt x="0" y="12161715"/>
                </a:lnTo>
                <a:cubicBezTo>
                  <a:pt x="0" y="12230295"/>
                  <a:pt x="55880" y="12286175"/>
                  <a:pt x="124460" y="12286175"/>
                </a:cubicBezTo>
                <a:lnTo>
                  <a:pt x="21974409" y="12286175"/>
                </a:lnTo>
                <a:cubicBezTo>
                  <a:pt x="22042989" y="12286175"/>
                  <a:pt x="22098868" y="12230295"/>
                  <a:pt x="22098868" y="12161715"/>
                </a:cubicBezTo>
                <a:lnTo>
                  <a:pt x="22098868" y="124460"/>
                </a:lnTo>
                <a:cubicBezTo>
                  <a:pt x="22098868" y="55880"/>
                  <a:pt x="22042989" y="0"/>
                  <a:pt x="21974409" y="0"/>
                </a:cubicBezTo>
                <a:close/>
              </a:path>
            </a:pathLst>
          </a:custGeom>
          <a:solidFill>
            <a:srgbClr val="C7D0D8"/>
          </a:solidFill>
        </p:spPr>
      </p:sp>
      <p:sp>
        <p:nvSpPr>
          <p:cNvPr id="7" name="TextBox 6"/>
          <p:cNvSpPr txBox="1"/>
          <p:nvPr/>
        </p:nvSpPr>
        <p:spPr>
          <a:xfrm>
            <a:off x="457200" y="456244"/>
            <a:ext cx="83070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F0"/>
                </a:solidFill>
                <a:latin typeface="Nunito Black" pitchFamily="2" charset="0"/>
              </a:rPr>
              <a:t>3. </a:t>
            </a:r>
            <a:r>
              <a:rPr lang="en-US" sz="2400" b="1" dirty="0">
                <a:solidFill>
                  <a:srgbClr val="00B0F0"/>
                </a:solidFill>
                <a:latin typeface="Nunito Black" pitchFamily="2" charset="0"/>
              </a:rPr>
              <a:t>GIỮ GÌN SẢN PHẨM CÔNG NGHỆ TRONG GIA ĐÌNH</a:t>
            </a:r>
            <a:endParaRPr lang="en-US" sz="2400" dirty="0">
              <a:solidFill>
                <a:srgbClr val="00B0F0"/>
              </a:solidFill>
              <a:latin typeface="Nunito Black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384172" y="928887"/>
            <a:ext cx="976028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latin typeface="Nunito Black" pitchFamily="2" charset="0"/>
              </a:rPr>
              <a:t>Vì</a:t>
            </a:r>
            <a:r>
              <a:rPr lang="en-US" sz="2400" dirty="0">
                <a:latin typeface="Nunito Black" pitchFamily="2" charset="0"/>
              </a:rPr>
              <a:t> </a:t>
            </a:r>
            <a:r>
              <a:rPr lang="en-US" sz="2400" dirty="0" err="1">
                <a:latin typeface="Nunito Black" pitchFamily="2" charset="0"/>
              </a:rPr>
              <a:t>sao</a:t>
            </a:r>
            <a:r>
              <a:rPr lang="en-US" sz="2400" dirty="0">
                <a:latin typeface="Nunito Black" pitchFamily="2" charset="0"/>
              </a:rPr>
              <a:t> </a:t>
            </a:r>
            <a:r>
              <a:rPr lang="en-US" sz="2400" dirty="0" err="1">
                <a:latin typeface="Nunito Black" pitchFamily="2" charset="0"/>
              </a:rPr>
              <a:t>cần</a:t>
            </a:r>
            <a:r>
              <a:rPr lang="en-US" sz="2400" dirty="0">
                <a:latin typeface="Nunito Black" pitchFamily="2" charset="0"/>
              </a:rPr>
              <a:t> </a:t>
            </a:r>
            <a:r>
              <a:rPr lang="en-US" sz="2400" dirty="0" err="1">
                <a:latin typeface="Nunito Black" pitchFamily="2" charset="0"/>
              </a:rPr>
              <a:t>phải</a:t>
            </a:r>
            <a:r>
              <a:rPr lang="en-US" sz="2400" dirty="0">
                <a:latin typeface="Nunito Black" pitchFamily="2" charset="0"/>
              </a:rPr>
              <a:t> </a:t>
            </a:r>
            <a:r>
              <a:rPr lang="en-US" sz="2400" dirty="0" err="1">
                <a:latin typeface="Nunito Black" pitchFamily="2" charset="0"/>
              </a:rPr>
              <a:t>giữ</a:t>
            </a:r>
            <a:r>
              <a:rPr lang="en-US" sz="2400" dirty="0">
                <a:latin typeface="Nunito Black" pitchFamily="2" charset="0"/>
              </a:rPr>
              <a:t> </a:t>
            </a:r>
            <a:r>
              <a:rPr lang="en-US" sz="2400" dirty="0" err="1">
                <a:latin typeface="Nunito Black" pitchFamily="2" charset="0"/>
              </a:rPr>
              <a:t>gìn</a:t>
            </a:r>
            <a:r>
              <a:rPr lang="en-US" sz="2400" dirty="0">
                <a:latin typeface="Nunito Black" pitchFamily="2" charset="0"/>
              </a:rPr>
              <a:t> </a:t>
            </a:r>
            <a:r>
              <a:rPr lang="en-US" sz="2400" dirty="0" err="1">
                <a:latin typeface="Nunito Black" pitchFamily="2" charset="0"/>
              </a:rPr>
              <a:t>các</a:t>
            </a:r>
            <a:r>
              <a:rPr lang="en-US" sz="2400" dirty="0">
                <a:latin typeface="Nunito Black" pitchFamily="2" charset="0"/>
              </a:rPr>
              <a:t> </a:t>
            </a:r>
            <a:r>
              <a:rPr lang="en-US" sz="2400" dirty="0" err="1">
                <a:latin typeface="Nunito Black" pitchFamily="2" charset="0"/>
              </a:rPr>
              <a:t>sản</a:t>
            </a:r>
            <a:r>
              <a:rPr lang="en-US" sz="2400" dirty="0">
                <a:latin typeface="Nunito Black" pitchFamily="2" charset="0"/>
              </a:rPr>
              <a:t> </a:t>
            </a:r>
            <a:r>
              <a:rPr lang="en-US" sz="2400" dirty="0" err="1">
                <a:latin typeface="Nunito Black" pitchFamily="2" charset="0"/>
              </a:rPr>
              <a:t>phẩm</a:t>
            </a:r>
            <a:r>
              <a:rPr lang="en-US" sz="2400" dirty="0">
                <a:latin typeface="Nunito Black" pitchFamily="2" charset="0"/>
              </a:rPr>
              <a:t> </a:t>
            </a:r>
            <a:r>
              <a:rPr lang="en-US" sz="2400" dirty="0" err="1">
                <a:latin typeface="Nunito Black" pitchFamily="2" charset="0"/>
              </a:rPr>
              <a:t>công</a:t>
            </a:r>
            <a:r>
              <a:rPr lang="en-US" sz="2400" dirty="0">
                <a:latin typeface="Nunito Black" pitchFamily="2" charset="0"/>
              </a:rPr>
              <a:t> </a:t>
            </a:r>
            <a:r>
              <a:rPr lang="en-US" sz="2400" dirty="0" err="1">
                <a:latin typeface="Nunito Black" pitchFamily="2" charset="0"/>
              </a:rPr>
              <a:t>nghệ</a:t>
            </a:r>
            <a:r>
              <a:rPr lang="en-US" sz="2400" dirty="0">
                <a:latin typeface="Nunito Black" pitchFamily="2" charset="0"/>
              </a:rPr>
              <a:t> </a:t>
            </a:r>
            <a:r>
              <a:rPr lang="en-US" sz="2400" dirty="0" err="1">
                <a:latin typeface="Nunito Black" pitchFamily="2" charset="0"/>
              </a:rPr>
              <a:t>trong</a:t>
            </a:r>
            <a:r>
              <a:rPr lang="en-US" sz="2400" dirty="0">
                <a:latin typeface="Nunito Black" pitchFamily="2" charset="0"/>
              </a:rPr>
              <a:t> </a:t>
            </a:r>
            <a:r>
              <a:rPr lang="en-US" sz="2400" dirty="0" err="1">
                <a:latin typeface="Nunito Black" pitchFamily="2" charset="0"/>
              </a:rPr>
              <a:t>gia</a:t>
            </a:r>
            <a:r>
              <a:rPr lang="en-US" sz="2400" dirty="0">
                <a:latin typeface="Nunito Black" pitchFamily="2" charset="0"/>
              </a:rPr>
              <a:t> </a:t>
            </a:r>
            <a:r>
              <a:rPr lang="en-US" sz="2400" dirty="0" err="1">
                <a:latin typeface="Nunito Black" pitchFamily="2" charset="0"/>
              </a:rPr>
              <a:t>đình</a:t>
            </a:r>
            <a:r>
              <a:rPr lang="en-US" sz="2400" dirty="0">
                <a:latin typeface="Nunito Black" pitchFamily="2" charset="0"/>
              </a:rPr>
              <a:t>? </a:t>
            </a:r>
          </a:p>
          <a:p>
            <a:r>
              <a:rPr lang="en-US" sz="2400" dirty="0" err="1">
                <a:latin typeface="Nunito Black" pitchFamily="2" charset="0"/>
              </a:rPr>
              <a:t>Giữ</a:t>
            </a:r>
            <a:r>
              <a:rPr lang="en-US" sz="2400" dirty="0">
                <a:latin typeface="Nunito Black" pitchFamily="2" charset="0"/>
              </a:rPr>
              <a:t> </a:t>
            </a:r>
            <a:r>
              <a:rPr lang="en-US" sz="2400" dirty="0" err="1">
                <a:latin typeface="Nunito Black" pitchFamily="2" charset="0"/>
              </a:rPr>
              <a:t>gìn</a:t>
            </a:r>
            <a:r>
              <a:rPr lang="en-US" sz="2400" dirty="0">
                <a:latin typeface="Nunito Black" pitchFamily="2" charset="0"/>
              </a:rPr>
              <a:t> </a:t>
            </a:r>
            <a:r>
              <a:rPr lang="en-US" sz="2400" dirty="0" err="1">
                <a:latin typeface="Nunito Black" pitchFamily="2" charset="0"/>
              </a:rPr>
              <a:t>bằng</a:t>
            </a:r>
            <a:r>
              <a:rPr lang="en-US" sz="2400" dirty="0">
                <a:latin typeface="Nunito Black" pitchFamily="2" charset="0"/>
              </a:rPr>
              <a:t> </a:t>
            </a:r>
            <a:r>
              <a:rPr lang="en-US" sz="2400" dirty="0" err="1">
                <a:latin typeface="Nunito Black" pitchFamily="2" charset="0"/>
              </a:rPr>
              <a:t>cách</a:t>
            </a:r>
            <a:r>
              <a:rPr lang="en-US" sz="2400" dirty="0">
                <a:latin typeface="Nunito Black" pitchFamily="2" charset="0"/>
              </a:rPr>
              <a:t> </a:t>
            </a:r>
            <a:r>
              <a:rPr lang="en-US" sz="2400" dirty="0" err="1">
                <a:latin typeface="Nunito Black" pitchFamily="2" charset="0"/>
              </a:rPr>
              <a:t>nào</a:t>
            </a:r>
            <a:r>
              <a:rPr lang="en-US" sz="2400" dirty="0">
                <a:latin typeface="Nunito Black" pitchFamily="2" charset="0"/>
              </a:rPr>
              <a:t>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030" y="826115"/>
            <a:ext cx="871518" cy="93376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832510"/>
            <a:ext cx="3521902" cy="493111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90582" y="5190886"/>
            <a:ext cx="29979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>
                <a:latin typeface="Nunito Black" pitchFamily="2" charset="0"/>
              </a:rPr>
              <a:t>Thảo</a:t>
            </a:r>
            <a:r>
              <a:rPr lang="en-US" sz="2800" dirty="0">
                <a:latin typeface="Nunito Black" pitchFamily="2" charset="0"/>
              </a:rPr>
              <a:t> </a:t>
            </a:r>
            <a:r>
              <a:rPr lang="en-US" sz="2800" dirty="0" err="1">
                <a:latin typeface="Nunito Black" pitchFamily="2" charset="0"/>
              </a:rPr>
              <a:t>luận</a:t>
            </a:r>
            <a:r>
              <a:rPr lang="en-US" sz="2800" dirty="0">
                <a:latin typeface="Nunito Black" pitchFamily="2" charset="0"/>
              </a:rPr>
              <a:t> </a:t>
            </a:r>
            <a:r>
              <a:rPr lang="en-US" sz="2800" dirty="0" err="1">
                <a:latin typeface="Nunito Black" pitchFamily="2" charset="0"/>
              </a:rPr>
              <a:t>nhóm</a:t>
            </a:r>
            <a:endParaRPr lang="en-US" sz="2800" dirty="0">
              <a:latin typeface="Nunito Black" pitchFamily="2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257800" y="1616872"/>
            <a:ext cx="4648200" cy="830997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Nunito Black" pitchFamily="2" charset="0"/>
              </a:rPr>
              <a:t>Cần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Nunito Black" pitchFamily="2" charset="0"/>
              </a:rPr>
              <a:t>phải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Nunito Black" pitchFamily="2" charset="0"/>
              </a:rPr>
              <a:t>giữ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Nunito Black" pitchFamily="2" charset="0"/>
              </a:rPr>
              <a:t>gìn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Nunito Black" pitchFamily="2" charset="0"/>
              </a:rPr>
              <a:t>các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Nunito Black" pitchFamily="2" charset="0"/>
              </a:rPr>
              <a:t>sản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Nunito Black" pitchFamily="2" charset="0"/>
              </a:rPr>
              <a:t>phẩm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Nunito Black" pitchFamily="2" charset="0"/>
              </a:rPr>
              <a:t>công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Nunito Black" pitchFamily="2" charset="0"/>
              </a:rPr>
              <a:t>nghệ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Nunito Black" pitchFamily="2" charset="0"/>
              </a:rPr>
              <a:t>trong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Nunito Black" pitchFamily="2" charset="0"/>
              </a:rPr>
              <a:t>gia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Nunito Black" pitchFamily="2" charset="0"/>
              </a:rPr>
              <a:t>đình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Nunito Black" pitchFamily="2" charset="0"/>
              </a:rPr>
              <a:t>vì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Nunito Black" pitchFamily="2" charset="0"/>
              </a:rPr>
              <a:t>: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4724400" y="2582779"/>
            <a:ext cx="5715000" cy="1250101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400">
                <a:solidFill>
                  <a:srgbClr val="0070C0"/>
                </a:solidFill>
                <a:latin typeface="Nunito Black" pitchFamily="2" charset="0"/>
              </a:rPr>
              <a:t>Các</a:t>
            </a:r>
            <a:r>
              <a:rPr lang="en-US" sz="2400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Nunito Black" pitchFamily="2" charset="0"/>
              </a:rPr>
              <a:t>sản</a:t>
            </a:r>
            <a:r>
              <a:rPr lang="en-US" sz="2400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Nunito Black" pitchFamily="2" charset="0"/>
              </a:rPr>
              <a:t>phẩm</a:t>
            </a:r>
            <a:r>
              <a:rPr lang="en-US" sz="2400" dirty="0">
                <a:solidFill>
                  <a:srgbClr val="0070C0"/>
                </a:solidFill>
                <a:latin typeface="Nunito Black" pitchFamily="2" charset="0"/>
              </a:rPr>
              <a:t> do </a:t>
            </a:r>
            <a:r>
              <a:rPr lang="en-US" sz="2400" dirty="0" err="1">
                <a:solidFill>
                  <a:srgbClr val="0070C0"/>
                </a:solidFill>
                <a:latin typeface="Nunito Black" pitchFamily="2" charset="0"/>
              </a:rPr>
              <a:t>bố</a:t>
            </a:r>
            <a:r>
              <a:rPr lang="en-US" sz="2400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Nunito Black" pitchFamily="2" charset="0"/>
              </a:rPr>
              <a:t>mẹ</a:t>
            </a:r>
            <a:r>
              <a:rPr lang="en-US" sz="2400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Nunito Black" pitchFamily="2" charset="0"/>
              </a:rPr>
              <a:t>bỏ</a:t>
            </a:r>
            <a:r>
              <a:rPr lang="en-US" sz="2400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Nunito Black" pitchFamily="2" charset="0"/>
              </a:rPr>
              <a:t>tiền</a:t>
            </a:r>
            <a:r>
              <a:rPr lang="en-US" sz="2400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Nunito Black" pitchFamily="2" charset="0"/>
              </a:rPr>
              <a:t>mua</a:t>
            </a:r>
            <a:r>
              <a:rPr lang="en-US" sz="2400" dirty="0">
                <a:solidFill>
                  <a:srgbClr val="0070C0"/>
                </a:solidFill>
                <a:latin typeface="Nunito Black" pitchFamily="2" charset="0"/>
              </a:rPr>
              <a:t>, </a:t>
            </a:r>
            <a:r>
              <a:rPr lang="en-US" sz="2400" dirty="0" err="1">
                <a:solidFill>
                  <a:srgbClr val="0070C0"/>
                </a:solidFill>
                <a:latin typeface="Nunito Black" pitchFamily="2" charset="0"/>
              </a:rPr>
              <a:t>nếu</a:t>
            </a:r>
            <a:r>
              <a:rPr lang="en-US" sz="2400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Nunito Black" pitchFamily="2" charset="0"/>
              </a:rPr>
              <a:t>chúng</a:t>
            </a:r>
            <a:r>
              <a:rPr lang="en-US" sz="2400" dirty="0">
                <a:solidFill>
                  <a:srgbClr val="0070C0"/>
                </a:solidFill>
                <a:latin typeface="Nunito Black" pitchFamily="2" charset="0"/>
              </a:rPr>
              <a:t> ta </a:t>
            </a:r>
            <a:r>
              <a:rPr lang="en-US" sz="2400" dirty="0" err="1">
                <a:solidFill>
                  <a:srgbClr val="0070C0"/>
                </a:solidFill>
                <a:latin typeface="Nunito Black" pitchFamily="2" charset="0"/>
              </a:rPr>
              <a:t>không</a:t>
            </a:r>
            <a:r>
              <a:rPr lang="en-US" sz="2400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Nunito Black" pitchFamily="2" charset="0"/>
              </a:rPr>
              <a:t>biết</a:t>
            </a:r>
            <a:r>
              <a:rPr lang="en-US" sz="2400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Nunito Black" pitchFamily="2" charset="0"/>
              </a:rPr>
              <a:t>cách</a:t>
            </a:r>
            <a:r>
              <a:rPr lang="en-US" sz="2400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Nunito Black" pitchFamily="2" charset="0"/>
              </a:rPr>
              <a:t>giữ</a:t>
            </a:r>
            <a:r>
              <a:rPr lang="en-US" sz="2400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Nunito Black" pitchFamily="2" charset="0"/>
              </a:rPr>
              <a:t>gìn</a:t>
            </a:r>
            <a:r>
              <a:rPr lang="en-US" sz="2400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Nunito Black" pitchFamily="2" charset="0"/>
              </a:rPr>
              <a:t>sẽ</a:t>
            </a:r>
            <a:r>
              <a:rPr lang="en-US" sz="2400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Nunito Black" pitchFamily="2" charset="0"/>
              </a:rPr>
              <a:t>gây</a:t>
            </a:r>
            <a:r>
              <a:rPr lang="en-US" sz="2400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Nunito Black" pitchFamily="2" charset="0"/>
              </a:rPr>
              <a:t>hỏng</a:t>
            </a:r>
            <a:r>
              <a:rPr lang="en-US" sz="2400" dirty="0">
                <a:solidFill>
                  <a:srgbClr val="0070C0"/>
                </a:solidFill>
                <a:latin typeface="Nunito Black" pitchFamily="2" charset="0"/>
              </a:rPr>
              <a:t>, </a:t>
            </a:r>
            <a:r>
              <a:rPr lang="en-US" sz="2400" dirty="0" err="1">
                <a:solidFill>
                  <a:srgbClr val="0070C0"/>
                </a:solidFill>
                <a:latin typeface="Nunito Black" pitchFamily="2" charset="0"/>
              </a:rPr>
              <a:t>dẫn</a:t>
            </a:r>
            <a:r>
              <a:rPr lang="en-US" sz="2400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Nunito Black" pitchFamily="2" charset="0"/>
              </a:rPr>
              <a:t>đến</a:t>
            </a:r>
            <a:r>
              <a:rPr lang="en-US" sz="2400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Nunito Black" pitchFamily="2" charset="0"/>
              </a:rPr>
              <a:t>lãng</a:t>
            </a:r>
            <a:r>
              <a:rPr lang="en-US" sz="2400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Nunito Black" pitchFamily="2" charset="0"/>
              </a:rPr>
              <a:t>phí</a:t>
            </a:r>
            <a:r>
              <a:rPr lang="en-US" sz="2400" dirty="0">
                <a:solidFill>
                  <a:srgbClr val="0070C0"/>
                </a:solidFill>
                <a:latin typeface="Nunito Black" pitchFamily="2" charset="0"/>
              </a:rPr>
              <a:t>.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782369" y="4027422"/>
            <a:ext cx="3599062" cy="461665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lvl="0"/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Nunito Black" pitchFamily="2" charset="0"/>
              </a:rPr>
              <a:t>Giữ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Nunito Black" pitchFamily="2" charset="0"/>
              </a:rPr>
              <a:t>gìn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Nunito Black" pitchFamily="2" charset="0"/>
              </a:rPr>
              <a:t>bằng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Nunito Black" pitchFamily="2" charset="0"/>
              </a:rPr>
              <a:t>cách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Nunito Black" pitchFamily="2" charset="0"/>
              </a:rPr>
              <a:t>nào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Nunito Black" pitchFamily="2" charset="0"/>
              </a:rPr>
              <a:t>?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343400" y="4630614"/>
            <a:ext cx="2743200" cy="743046"/>
          </a:xfrm>
          <a:prstGeom prst="roundRect">
            <a:avLst/>
          </a:prstGeom>
          <a:solidFill>
            <a:srgbClr val="FF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00B050"/>
                </a:solidFill>
                <a:latin typeface="Nunito Black" pitchFamily="2" charset="0"/>
              </a:rPr>
              <a:t>Sử</a:t>
            </a:r>
            <a:r>
              <a:rPr lang="en-US" sz="2400" dirty="0">
                <a:solidFill>
                  <a:srgbClr val="00B05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Nunito Black" pitchFamily="2" charset="0"/>
              </a:rPr>
              <a:t>dụng</a:t>
            </a:r>
            <a:r>
              <a:rPr lang="en-US" sz="2400" dirty="0">
                <a:solidFill>
                  <a:srgbClr val="00B05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Nunito Black" pitchFamily="2" charset="0"/>
              </a:rPr>
              <a:t>nhẹ</a:t>
            </a:r>
            <a:r>
              <a:rPr lang="en-US" sz="2400" dirty="0">
                <a:solidFill>
                  <a:srgbClr val="00B05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Nunito Black" pitchFamily="2" charset="0"/>
              </a:rPr>
              <a:t>nhàng</a:t>
            </a:r>
            <a:r>
              <a:rPr lang="en-US" sz="2400" dirty="0">
                <a:solidFill>
                  <a:srgbClr val="00B050"/>
                </a:solidFill>
                <a:latin typeface="Nunito Black" pitchFamily="2" charset="0"/>
              </a:rPr>
              <a:t>, </a:t>
            </a:r>
            <a:r>
              <a:rPr lang="en-US" sz="2400" dirty="0" err="1">
                <a:solidFill>
                  <a:srgbClr val="00B050"/>
                </a:solidFill>
                <a:latin typeface="Nunito Black" pitchFamily="2" charset="0"/>
              </a:rPr>
              <a:t>cẩn</a:t>
            </a:r>
            <a:r>
              <a:rPr lang="en-US" sz="2400" dirty="0">
                <a:solidFill>
                  <a:srgbClr val="00B05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Nunito Black" pitchFamily="2" charset="0"/>
              </a:rPr>
              <a:t>thận</a:t>
            </a:r>
            <a:r>
              <a:rPr lang="en-US" sz="2400" dirty="0">
                <a:solidFill>
                  <a:srgbClr val="00B050"/>
                </a:solidFill>
                <a:latin typeface="Nunito Black" pitchFamily="2" charset="0"/>
              </a:rPr>
              <a:t>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329168" y="4643991"/>
            <a:ext cx="2460859" cy="743046"/>
          </a:xfrm>
          <a:prstGeom prst="roundRect">
            <a:avLst/>
          </a:prstGeom>
          <a:solidFill>
            <a:srgbClr val="FF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dirty="0">
                <a:solidFill>
                  <a:srgbClr val="00B050"/>
                </a:solidFill>
                <a:latin typeface="Nunito Black" pitchFamily="2" charset="0"/>
              </a:rPr>
              <a:t>Thường xuyên lau chùi.</a:t>
            </a:r>
            <a:endParaRPr lang="en-US" sz="2400" dirty="0">
              <a:solidFill>
                <a:srgbClr val="00B050"/>
              </a:solidFill>
              <a:latin typeface="Nunito Black" pitchFamily="2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4220269" y="5751609"/>
            <a:ext cx="3124200" cy="743046"/>
          </a:xfrm>
          <a:prstGeom prst="roundRect">
            <a:avLst/>
          </a:prstGeom>
          <a:solidFill>
            <a:srgbClr val="FF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dirty="0">
                <a:solidFill>
                  <a:srgbClr val="00B050"/>
                </a:solidFill>
                <a:latin typeface="Nunito Black" pitchFamily="2" charset="0"/>
              </a:rPr>
              <a:t>Không nô đùa, chơi thể thao trong nhà.</a:t>
            </a:r>
            <a:endParaRPr lang="en-US" sz="2400" dirty="0">
              <a:solidFill>
                <a:srgbClr val="00B050"/>
              </a:solidFill>
              <a:latin typeface="Nunito Black" pitchFamily="2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7696200" y="5541941"/>
            <a:ext cx="4190999" cy="1221683"/>
          </a:xfrm>
          <a:prstGeom prst="roundRect">
            <a:avLst/>
          </a:prstGeom>
          <a:solidFill>
            <a:srgbClr val="FF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00B050"/>
                </a:solidFill>
                <a:latin typeface="Nunito Black" pitchFamily="2" charset="0"/>
              </a:rPr>
              <a:t>Cất</a:t>
            </a:r>
            <a:r>
              <a:rPr lang="en-US" sz="2400" dirty="0">
                <a:solidFill>
                  <a:srgbClr val="00B05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Nunito Black" pitchFamily="2" charset="0"/>
              </a:rPr>
              <a:t>gọn</a:t>
            </a:r>
            <a:r>
              <a:rPr lang="en-US" sz="2400" dirty="0">
                <a:solidFill>
                  <a:srgbClr val="00B05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Nunito Black" pitchFamily="2" charset="0"/>
              </a:rPr>
              <a:t>gàng</a:t>
            </a:r>
            <a:r>
              <a:rPr lang="en-US" sz="2400" dirty="0">
                <a:solidFill>
                  <a:srgbClr val="00B05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Nunito Black" pitchFamily="2" charset="0"/>
              </a:rPr>
              <a:t>hoặc</a:t>
            </a:r>
            <a:r>
              <a:rPr lang="en-US" sz="2400" dirty="0">
                <a:solidFill>
                  <a:srgbClr val="00B05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Nunito Black" pitchFamily="2" charset="0"/>
              </a:rPr>
              <a:t>ngắt</a:t>
            </a:r>
            <a:r>
              <a:rPr lang="en-US" sz="2400" dirty="0">
                <a:solidFill>
                  <a:srgbClr val="00B05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Nunito Black" pitchFamily="2" charset="0"/>
              </a:rPr>
              <a:t>điện</a:t>
            </a:r>
            <a:r>
              <a:rPr lang="en-US" sz="2400" dirty="0">
                <a:solidFill>
                  <a:srgbClr val="00B050"/>
                </a:solidFill>
                <a:latin typeface="Nunito Black" pitchFamily="2" charset="0"/>
              </a:rPr>
              <a:t> (</a:t>
            </a:r>
            <a:r>
              <a:rPr lang="en-US" sz="2400" dirty="0" err="1">
                <a:solidFill>
                  <a:srgbClr val="00B050"/>
                </a:solidFill>
                <a:latin typeface="Nunito Black" pitchFamily="2" charset="0"/>
              </a:rPr>
              <a:t>đối</a:t>
            </a:r>
            <a:r>
              <a:rPr lang="en-US" sz="2400" dirty="0">
                <a:solidFill>
                  <a:srgbClr val="00B05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Nunito Black" pitchFamily="2" charset="0"/>
              </a:rPr>
              <a:t>với</a:t>
            </a:r>
            <a:r>
              <a:rPr lang="en-US" sz="2400" dirty="0">
                <a:solidFill>
                  <a:srgbClr val="00B05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Nunito Black" pitchFamily="2" charset="0"/>
              </a:rPr>
              <a:t>thiết</a:t>
            </a:r>
            <a:r>
              <a:rPr lang="en-US" sz="2400" dirty="0">
                <a:solidFill>
                  <a:srgbClr val="00B05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Nunito Black" pitchFamily="2" charset="0"/>
              </a:rPr>
              <a:t>bị</a:t>
            </a:r>
            <a:r>
              <a:rPr lang="en-US" sz="2400" dirty="0">
                <a:solidFill>
                  <a:srgbClr val="00B05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Nunito Black" pitchFamily="2" charset="0"/>
              </a:rPr>
              <a:t>điện</a:t>
            </a:r>
            <a:r>
              <a:rPr lang="en-US" sz="2400" dirty="0">
                <a:solidFill>
                  <a:srgbClr val="00B050"/>
                </a:solidFill>
                <a:latin typeface="Nunito Black" pitchFamily="2" charset="0"/>
              </a:rPr>
              <a:t>) </a:t>
            </a:r>
            <a:r>
              <a:rPr lang="en-US" sz="2400" dirty="0" err="1">
                <a:solidFill>
                  <a:srgbClr val="00B050"/>
                </a:solidFill>
                <a:latin typeface="Nunito Black" pitchFamily="2" charset="0"/>
              </a:rPr>
              <a:t>khi</a:t>
            </a:r>
            <a:r>
              <a:rPr lang="en-US" sz="2400" dirty="0">
                <a:solidFill>
                  <a:srgbClr val="00B05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Nunito Black" pitchFamily="2" charset="0"/>
              </a:rPr>
              <a:t>không</a:t>
            </a:r>
            <a:r>
              <a:rPr lang="en-US" sz="2400" dirty="0">
                <a:solidFill>
                  <a:srgbClr val="00B05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Nunito Black" pitchFamily="2" charset="0"/>
              </a:rPr>
              <a:t>sử</a:t>
            </a:r>
            <a:r>
              <a:rPr lang="en-US" sz="2400" dirty="0">
                <a:solidFill>
                  <a:srgbClr val="00B05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Nunito Black" pitchFamily="2" charset="0"/>
              </a:rPr>
              <a:t>dụng</a:t>
            </a:r>
            <a:r>
              <a:rPr lang="en-US" sz="2400" dirty="0">
                <a:solidFill>
                  <a:srgbClr val="00B050"/>
                </a:solidFill>
                <a:latin typeface="Nunito Black" pitchFamily="2" charset="0"/>
              </a:rPr>
              <a:t>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10859" y="5228389"/>
            <a:ext cx="35573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>
                <a:latin typeface="Nunito Black" pitchFamily="2" charset="0"/>
              </a:rPr>
              <a:t>Các</a:t>
            </a:r>
            <a:r>
              <a:rPr lang="en-US" sz="2800" dirty="0">
                <a:latin typeface="Nunito Black" pitchFamily="2" charset="0"/>
              </a:rPr>
              <a:t> </a:t>
            </a:r>
            <a:r>
              <a:rPr lang="en-US" sz="2800" dirty="0" err="1">
                <a:latin typeface="Nunito Black" pitchFamily="2" charset="0"/>
              </a:rPr>
              <a:t>nhóm</a:t>
            </a:r>
            <a:r>
              <a:rPr lang="en-US" sz="2800" dirty="0">
                <a:latin typeface="Nunito Black" pitchFamily="2" charset="0"/>
              </a:rPr>
              <a:t> </a:t>
            </a:r>
            <a:r>
              <a:rPr lang="en-US" sz="2800" dirty="0" err="1">
                <a:latin typeface="Nunito Black" pitchFamily="2" charset="0"/>
              </a:rPr>
              <a:t>trình</a:t>
            </a:r>
            <a:r>
              <a:rPr lang="en-US" sz="2800" dirty="0">
                <a:latin typeface="Nunito Black" pitchFamily="2" charset="0"/>
              </a:rPr>
              <a:t> </a:t>
            </a:r>
            <a:r>
              <a:rPr lang="en-US" sz="2800" dirty="0" err="1">
                <a:latin typeface="Nunito Black" pitchFamily="2" charset="0"/>
              </a:rPr>
              <a:t>bày</a:t>
            </a:r>
            <a:endParaRPr lang="en-US" sz="2800" dirty="0">
              <a:latin typeface="Nunito Blac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3406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allAtOnce"/>
      <p:bldP spid="14" grpId="0" animBg="1"/>
      <p:bldP spid="18" grpId="0" animBg="1"/>
      <p:bldP spid="21" grpId="0" animBg="1"/>
      <p:bldP spid="12" grpId="0" animBg="1"/>
      <p:bldP spid="13" grpId="0" animBg="1"/>
      <p:bldP spid="15" grpId="0" animBg="1"/>
      <p:bldP spid="1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1">
            <a:extLst>
              <a:ext uri="{FF2B5EF4-FFF2-40B4-BE49-F238E27FC236}">
                <a16:creationId xmlns:a16="http://schemas.microsoft.com/office/drawing/2014/main" id="{2BE746F2-0A69-7FBA-9307-BE194CC6AE96}"/>
              </a:ext>
            </a:extLst>
          </p:cNvPr>
          <p:cNvGrpSpPr/>
          <p:nvPr/>
        </p:nvGrpSpPr>
        <p:grpSpPr>
          <a:xfrm>
            <a:off x="76200" y="457200"/>
            <a:ext cx="6408040" cy="5006855"/>
            <a:chOff x="0" y="0"/>
            <a:chExt cx="2047836" cy="1876268"/>
          </a:xfrm>
        </p:grpSpPr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48F85439-C6F8-4C8E-D4C6-A1947081089A}"/>
                </a:ext>
              </a:extLst>
            </p:cNvPr>
            <p:cNvSpPr/>
            <p:nvPr/>
          </p:nvSpPr>
          <p:spPr>
            <a:xfrm>
              <a:off x="92710" y="106680"/>
              <a:ext cx="1943696" cy="1756888"/>
            </a:xfrm>
            <a:custGeom>
              <a:avLst/>
              <a:gdLst/>
              <a:ahLst/>
              <a:cxnLst/>
              <a:rect l="l" t="t" r="r" b="b"/>
              <a:pathLst>
                <a:path w="1943696" h="1756888">
                  <a:moveTo>
                    <a:pt x="1917026" y="1567658"/>
                  </a:moveTo>
                  <a:cubicBezTo>
                    <a:pt x="1917026" y="1655288"/>
                    <a:pt x="1840826" y="1726408"/>
                    <a:pt x="1759546" y="1726408"/>
                  </a:cubicBezTo>
                  <a:lnTo>
                    <a:pt x="66040" y="1726408"/>
                  </a:lnTo>
                  <a:cubicBezTo>
                    <a:pt x="43180" y="1726408"/>
                    <a:pt x="20320" y="1721328"/>
                    <a:pt x="0" y="1712438"/>
                  </a:cubicBezTo>
                  <a:cubicBezTo>
                    <a:pt x="26670" y="1740378"/>
                    <a:pt x="63500" y="1756888"/>
                    <a:pt x="106515" y="1756888"/>
                  </a:cubicBezTo>
                  <a:lnTo>
                    <a:pt x="1797646" y="1756888"/>
                  </a:lnTo>
                  <a:cubicBezTo>
                    <a:pt x="1877656" y="1756888"/>
                    <a:pt x="1943696" y="1690848"/>
                    <a:pt x="1943696" y="1610838"/>
                  </a:cubicBezTo>
                  <a:lnTo>
                    <a:pt x="1943696" y="95250"/>
                  </a:lnTo>
                  <a:cubicBezTo>
                    <a:pt x="1943696" y="58420"/>
                    <a:pt x="1929726" y="25400"/>
                    <a:pt x="1908136" y="0"/>
                  </a:cubicBezTo>
                  <a:cubicBezTo>
                    <a:pt x="1914486" y="16510"/>
                    <a:pt x="1917026" y="34290"/>
                    <a:pt x="1917026" y="52070"/>
                  </a:cubicBezTo>
                  <a:lnTo>
                    <a:pt x="1917026" y="1567658"/>
                  </a:lnTo>
                  <a:lnTo>
                    <a:pt x="1917026" y="1567658"/>
                  </a:lnTo>
                  <a:close/>
                </a:path>
              </a:pathLst>
            </a:custGeom>
            <a:solidFill>
              <a:srgbClr val="C7D0D8"/>
            </a:solidFill>
          </p:spPr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5F0C9D4E-7C55-FE4D-DDFD-9D1EF59EC64A}"/>
                </a:ext>
              </a:extLst>
            </p:cNvPr>
            <p:cNvSpPr/>
            <p:nvPr/>
          </p:nvSpPr>
          <p:spPr>
            <a:xfrm>
              <a:off x="12700" y="12700"/>
              <a:ext cx="1983066" cy="1807688"/>
            </a:xfrm>
            <a:custGeom>
              <a:avLst/>
              <a:gdLst/>
              <a:ahLst/>
              <a:cxnLst/>
              <a:rect l="l" t="t" r="r" b="b"/>
              <a:pathLst>
                <a:path w="1983066" h="1807688">
                  <a:moveTo>
                    <a:pt x="146050" y="1807688"/>
                  </a:moveTo>
                  <a:lnTo>
                    <a:pt x="1837016" y="1807688"/>
                  </a:lnTo>
                  <a:cubicBezTo>
                    <a:pt x="1917026" y="1807688"/>
                    <a:pt x="1983066" y="1741648"/>
                    <a:pt x="1983066" y="1661638"/>
                  </a:cubicBezTo>
                  <a:lnTo>
                    <a:pt x="1983066" y="146050"/>
                  </a:lnTo>
                  <a:cubicBezTo>
                    <a:pt x="1983066" y="66040"/>
                    <a:pt x="1917026" y="0"/>
                    <a:pt x="1837016" y="0"/>
                  </a:cubicBezTo>
                  <a:lnTo>
                    <a:pt x="146050" y="0"/>
                  </a:lnTo>
                  <a:cubicBezTo>
                    <a:pt x="66040" y="0"/>
                    <a:pt x="0" y="66040"/>
                    <a:pt x="0" y="146050"/>
                  </a:cubicBezTo>
                  <a:lnTo>
                    <a:pt x="0" y="1661638"/>
                  </a:lnTo>
                  <a:cubicBezTo>
                    <a:pt x="0" y="1742918"/>
                    <a:pt x="66040" y="1807688"/>
                    <a:pt x="146050" y="180768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58901ED5-E651-364C-9F37-9DE63BF75B77}"/>
                </a:ext>
              </a:extLst>
            </p:cNvPr>
            <p:cNvSpPr/>
            <p:nvPr/>
          </p:nvSpPr>
          <p:spPr>
            <a:xfrm>
              <a:off x="0" y="0"/>
              <a:ext cx="2047836" cy="1876268"/>
            </a:xfrm>
            <a:custGeom>
              <a:avLst/>
              <a:gdLst/>
              <a:ahLst/>
              <a:cxnLst/>
              <a:rect l="l" t="t" r="r" b="b"/>
              <a:pathLst>
                <a:path w="2047836" h="1876268">
                  <a:moveTo>
                    <a:pt x="1984336" y="74930"/>
                  </a:moveTo>
                  <a:cubicBezTo>
                    <a:pt x="1956396" y="30480"/>
                    <a:pt x="1906866" y="0"/>
                    <a:pt x="1849716" y="0"/>
                  </a:cubicBezTo>
                  <a:lnTo>
                    <a:pt x="158750" y="0"/>
                  </a:lnTo>
                  <a:cubicBezTo>
                    <a:pt x="71120" y="0"/>
                    <a:pt x="0" y="71120"/>
                    <a:pt x="0" y="158750"/>
                  </a:cubicBezTo>
                  <a:lnTo>
                    <a:pt x="0" y="1674338"/>
                  </a:lnTo>
                  <a:cubicBezTo>
                    <a:pt x="0" y="1726408"/>
                    <a:pt x="25400" y="1772128"/>
                    <a:pt x="63500" y="1801338"/>
                  </a:cubicBezTo>
                  <a:cubicBezTo>
                    <a:pt x="91440" y="1845788"/>
                    <a:pt x="140970" y="1876268"/>
                    <a:pt x="200866" y="1876268"/>
                  </a:cubicBezTo>
                  <a:lnTo>
                    <a:pt x="1889086" y="1876268"/>
                  </a:lnTo>
                  <a:cubicBezTo>
                    <a:pt x="1976716" y="1876268"/>
                    <a:pt x="2047836" y="1805148"/>
                    <a:pt x="2047836" y="1717518"/>
                  </a:cubicBezTo>
                  <a:lnTo>
                    <a:pt x="2047836" y="201930"/>
                  </a:lnTo>
                  <a:cubicBezTo>
                    <a:pt x="2047836" y="149860"/>
                    <a:pt x="2022436" y="104140"/>
                    <a:pt x="1984336" y="74930"/>
                  </a:cubicBezTo>
                  <a:close/>
                  <a:moveTo>
                    <a:pt x="12700" y="1674338"/>
                  </a:moveTo>
                  <a:lnTo>
                    <a:pt x="12700" y="158750"/>
                  </a:lnTo>
                  <a:cubicBezTo>
                    <a:pt x="12700" y="78740"/>
                    <a:pt x="78740" y="12700"/>
                    <a:pt x="158750" y="12700"/>
                  </a:cubicBezTo>
                  <a:lnTo>
                    <a:pt x="1849716" y="12700"/>
                  </a:lnTo>
                  <a:cubicBezTo>
                    <a:pt x="1929726" y="12700"/>
                    <a:pt x="1995766" y="78740"/>
                    <a:pt x="1995766" y="158750"/>
                  </a:cubicBezTo>
                  <a:lnTo>
                    <a:pt x="1995766" y="1674338"/>
                  </a:lnTo>
                  <a:cubicBezTo>
                    <a:pt x="1995766" y="1754348"/>
                    <a:pt x="1929726" y="1820388"/>
                    <a:pt x="1849716" y="1820388"/>
                  </a:cubicBezTo>
                  <a:lnTo>
                    <a:pt x="158750" y="1820388"/>
                  </a:lnTo>
                  <a:cubicBezTo>
                    <a:pt x="78740" y="1820388"/>
                    <a:pt x="12700" y="1755618"/>
                    <a:pt x="12700" y="1674338"/>
                  </a:cubicBezTo>
                  <a:close/>
                  <a:moveTo>
                    <a:pt x="2036406" y="1717518"/>
                  </a:moveTo>
                  <a:cubicBezTo>
                    <a:pt x="2036406" y="1797528"/>
                    <a:pt x="1969096" y="1863568"/>
                    <a:pt x="1889086" y="1863568"/>
                  </a:cubicBezTo>
                  <a:lnTo>
                    <a:pt x="200866" y="1863568"/>
                  </a:lnTo>
                  <a:cubicBezTo>
                    <a:pt x="157480" y="1863568"/>
                    <a:pt x="120650" y="1847058"/>
                    <a:pt x="93980" y="1819118"/>
                  </a:cubicBezTo>
                  <a:cubicBezTo>
                    <a:pt x="114300" y="1828008"/>
                    <a:pt x="135890" y="1833088"/>
                    <a:pt x="160020" y="1833088"/>
                  </a:cubicBezTo>
                  <a:lnTo>
                    <a:pt x="1850986" y="1833088"/>
                  </a:lnTo>
                  <a:cubicBezTo>
                    <a:pt x="1938616" y="1833088"/>
                    <a:pt x="2009736" y="1761968"/>
                    <a:pt x="2009736" y="1674338"/>
                  </a:cubicBezTo>
                  <a:lnTo>
                    <a:pt x="2009736" y="158750"/>
                  </a:lnTo>
                  <a:cubicBezTo>
                    <a:pt x="2009736" y="140970"/>
                    <a:pt x="2005926" y="123190"/>
                    <a:pt x="2000846" y="106680"/>
                  </a:cubicBezTo>
                  <a:cubicBezTo>
                    <a:pt x="2022436" y="132080"/>
                    <a:pt x="2036406" y="165100"/>
                    <a:pt x="2036406" y="201930"/>
                  </a:cubicBezTo>
                  <a:lnTo>
                    <a:pt x="2036406" y="1717518"/>
                  </a:lnTo>
                  <a:cubicBezTo>
                    <a:pt x="2036406" y="1717518"/>
                    <a:pt x="2036406" y="1717518"/>
                    <a:pt x="2036406" y="1717518"/>
                  </a:cubicBezTo>
                  <a:close/>
                </a:path>
              </a:pathLst>
            </a:custGeom>
            <a:solidFill>
              <a:srgbClr val="77838D"/>
            </a:solidFill>
          </p:spPr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9F8821BC-023B-DCAE-EFDB-6093D4CE7ADD}"/>
              </a:ext>
            </a:extLst>
          </p:cNvPr>
          <p:cNvSpPr txBox="1"/>
          <p:nvPr/>
        </p:nvSpPr>
        <p:spPr>
          <a:xfrm>
            <a:off x="546615" y="1219200"/>
            <a:ext cx="60794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>
                <a:solidFill>
                  <a:srgbClr val="FE502D"/>
                </a:solidFill>
                <a:latin typeface="Sigmar One" panose="00000500000000000000" pitchFamily="2" charset="0"/>
              </a:rPr>
              <a:t>VẬN DỤNG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216" y="2209800"/>
            <a:ext cx="5193449" cy="48690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956" y="228600"/>
            <a:ext cx="10776554" cy="12192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7629959" y="2374434"/>
            <a:ext cx="4365114" cy="438502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224" b="98776" l="1064" r="95213">
                        <a14:foregroundMark x1="14894" y1="43531" x2="28191" y2="89685"/>
                        <a14:foregroundMark x1="34574" y1="37937" x2="17376" y2="85140"/>
                        <a14:foregroundMark x1="11525" y1="93357" x2="4078" y2="98776"/>
                        <a14:foregroundMark x1="41489" y1="91783" x2="52305" y2="9108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44000" y="3782734"/>
            <a:ext cx="3048000" cy="309772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0731" y="1669516"/>
            <a:ext cx="7696200" cy="5048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89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id="{81058290-CF20-FC47-AE82-7D01242BC161}"/>
              </a:ext>
            </a:extLst>
          </p:cNvPr>
          <p:cNvSpPr/>
          <p:nvPr/>
        </p:nvSpPr>
        <p:spPr>
          <a:xfrm>
            <a:off x="1560610" y="1447800"/>
            <a:ext cx="8968351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en-US" altLang="zh-CN" sz="9600" dirty="0" err="1">
                <a:ln w="9525">
                  <a:solidFill>
                    <a:srgbClr val="00CC00"/>
                  </a:solidFill>
                </a:ln>
                <a:solidFill>
                  <a:srgbClr val="00CC00"/>
                </a:solidFill>
                <a:latin typeface="Sigmar One" panose="00000500000000000000" pitchFamily="2" charset="0"/>
                <a:cs typeface="+mn-ea"/>
                <a:sym typeface="+mn-lt"/>
              </a:rPr>
              <a:t>Hẹn</a:t>
            </a:r>
            <a:r>
              <a:rPr lang="en-US" altLang="zh-CN" sz="9600" dirty="0">
                <a:ln w="9525">
                  <a:solidFill>
                    <a:srgbClr val="00CC00"/>
                  </a:solidFill>
                </a:ln>
                <a:solidFill>
                  <a:srgbClr val="00CC00"/>
                </a:solidFill>
                <a:latin typeface="Sigmar One" panose="00000500000000000000" pitchFamily="2" charset="0"/>
                <a:cs typeface="+mn-ea"/>
                <a:sym typeface="+mn-lt"/>
              </a:rPr>
              <a:t> </a:t>
            </a:r>
            <a:r>
              <a:rPr lang="en-US" altLang="zh-CN" sz="9600" dirty="0" err="1">
                <a:ln w="9525">
                  <a:solidFill>
                    <a:srgbClr val="00CC00"/>
                  </a:solidFill>
                </a:ln>
                <a:solidFill>
                  <a:srgbClr val="00CC00"/>
                </a:solidFill>
                <a:latin typeface="Sigmar One" panose="00000500000000000000" pitchFamily="2" charset="0"/>
                <a:cs typeface="+mn-ea"/>
                <a:sym typeface="+mn-lt"/>
              </a:rPr>
              <a:t>gặp</a:t>
            </a:r>
            <a:r>
              <a:rPr lang="en-US" altLang="zh-CN" sz="9600" dirty="0">
                <a:ln w="9525">
                  <a:solidFill>
                    <a:srgbClr val="00CC00"/>
                  </a:solidFill>
                </a:ln>
                <a:solidFill>
                  <a:srgbClr val="00CC00"/>
                </a:solidFill>
                <a:latin typeface="Sigmar One" panose="00000500000000000000" pitchFamily="2" charset="0"/>
                <a:cs typeface="+mn-ea"/>
                <a:sym typeface="+mn-lt"/>
              </a:rPr>
              <a:t> </a:t>
            </a:r>
            <a:r>
              <a:rPr lang="en-US" altLang="zh-CN" sz="9600" dirty="0" err="1">
                <a:ln w="9525">
                  <a:solidFill>
                    <a:srgbClr val="00CC00"/>
                  </a:solidFill>
                </a:ln>
                <a:solidFill>
                  <a:srgbClr val="00CC00"/>
                </a:solidFill>
                <a:latin typeface="Sigmar One" panose="00000500000000000000" pitchFamily="2" charset="0"/>
                <a:cs typeface="+mn-ea"/>
                <a:sym typeface="+mn-lt"/>
              </a:rPr>
              <a:t>lại</a:t>
            </a:r>
            <a:r>
              <a:rPr lang="en-US" altLang="zh-CN" sz="9600" dirty="0">
                <a:ln w="9525">
                  <a:solidFill>
                    <a:srgbClr val="00CC00"/>
                  </a:solidFill>
                </a:ln>
                <a:solidFill>
                  <a:srgbClr val="00CC00"/>
                </a:solidFill>
                <a:latin typeface="Sigmar One" panose="00000500000000000000" pitchFamily="2" charset="0"/>
                <a:cs typeface="+mn-ea"/>
                <a:sym typeface="+mn-lt"/>
              </a:rPr>
              <a:t> </a:t>
            </a:r>
            <a:r>
              <a:rPr lang="en-US" altLang="zh-CN" sz="9600" dirty="0" err="1">
                <a:ln w="9525">
                  <a:solidFill>
                    <a:srgbClr val="00CC00"/>
                  </a:solidFill>
                </a:ln>
                <a:solidFill>
                  <a:srgbClr val="00CC00"/>
                </a:solidFill>
                <a:latin typeface="Sigmar One" panose="00000500000000000000" pitchFamily="2" charset="0"/>
                <a:cs typeface="+mn-ea"/>
                <a:sym typeface="+mn-lt"/>
              </a:rPr>
              <a:t>các</a:t>
            </a:r>
            <a:r>
              <a:rPr lang="en-US" altLang="zh-CN" sz="9600" dirty="0">
                <a:ln w="9525">
                  <a:solidFill>
                    <a:srgbClr val="00CC00"/>
                  </a:solidFill>
                </a:ln>
                <a:solidFill>
                  <a:srgbClr val="00CC00"/>
                </a:solidFill>
                <a:latin typeface="Sigmar One" panose="00000500000000000000" pitchFamily="2" charset="0"/>
                <a:cs typeface="+mn-ea"/>
                <a:sym typeface="+mn-lt"/>
              </a:rPr>
              <a:t> </a:t>
            </a:r>
            <a:r>
              <a:rPr lang="en-US" altLang="zh-CN" sz="9600" dirty="0" err="1">
                <a:ln w="9525">
                  <a:solidFill>
                    <a:srgbClr val="00CC00"/>
                  </a:solidFill>
                </a:ln>
                <a:solidFill>
                  <a:srgbClr val="00CC00"/>
                </a:solidFill>
                <a:latin typeface="Sigmar One" panose="00000500000000000000" pitchFamily="2" charset="0"/>
                <a:cs typeface="+mn-ea"/>
                <a:sym typeface="+mn-lt"/>
              </a:rPr>
              <a:t>em</a:t>
            </a:r>
            <a:r>
              <a:rPr lang="en-US" altLang="zh-CN" sz="9600" dirty="0">
                <a:ln w="9525">
                  <a:solidFill>
                    <a:srgbClr val="00CC00"/>
                  </a:solidFill>
                </a:ln>
                <a:solidFill>
                  <a:srgbClr val="00CC00"/>
                </a:solidFill>
                <a:latin typeface="Sigmar One" panose="00000500000000000000" pitchFamily="2" charset="0"/>
                <a:cs typeface="+mn-ea"/>
                <a:sym typeface="+mn-lt"/>
              </a:rPr>
              <a:t>!</a:t>
            </a:r>
            <a:endParaRPr lang="zh-CN" altLang="en-US" sz="9600" dirty="0">
              <a:ln w="9525">
                <a:solidFill>
                  <a:srgbClr val="00CC00"/>
                </a:solidFill>
              </a:ln>
              <a:solidFill>
                <a:srgbClr val="00CC00"/>
              </a:solidFill>
              <a:latin typeface="Sigmar One" panose="00000500000000000000" pitchFamily="2" charset="0"/>
              <a:cs typeface="+mn-ea"/>
              <a:sym typeface="+mn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283" y="2590800"/>
            <a:ext cx="4689356" cy="4142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891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527B62AA-BB5F-8B10-2389-0E2C5906A175}"/>
              </a:ext>
            </a:extLst>
          </p:cNvPr>
          <p:cNvSpPr txBox="1"/>
          <p:nvPr/>
        </p:nvSpPr>
        <p:spPr>
          <a:xfrm>
            <a:off x="3276600" y="1838235"/>
            <a:ext cx="6324600" cy="1590765"/>
          </a:xfrm>
          <a:prstGeom prst="rect">
            <a:avLst/>
          </a:prstGeom>
          <a:noFill/>
        </p:spPr>
        <p:txBody>
          <a:bodyPr wrap="square">
            <a:prstTxWarp prst="textChevron">
              <a:avLst>
                <a:gd name="adj" fmla="val 7463"/>
              </a:avLst>
            </a:prstTxWarp>
            <a:spAutoFit/>
          </a:bodyPr>
          <a:lstStyle/>
          <a:p>
            <a:pPr algn="ctr"/>
            <a:r>
              <a:rPr lang="en-US" sz="3500" b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PHẦN 1: </a:t>
            </a:r>
            <a:endParaRPr lang="vi-VN" sz="3500" b="1">
              <a:ln w="12700">
                <a:solidFill>
                  <a:srgbClr val="FF0000"/>
                </a:solidFill>
                <a:prstDash val="solid"/>
              </a:ln>
              <a:solidFill>
                <a:srgbClr val="00206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500" b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CÔNG NGHỆ VÀ ĐỜI SỐNG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68C5C39-6955-49EF-BA95-79CA9AB11887}"/>
              </a:ext>
            </a:extLst>
          </p:cNvPr>
          <p:cNvSpPr txBox="1"/>
          <p:nvPr/>
        </p:nvSpPr>
        <p:spPr>
          <a:xfrm>
            <a:off x="3352800" y="3404461"/>
            <a:ext cx="6172200" cy="646331"/>
          </a:xfrm>
          <a:prstGeom prst="rect">
            <a:avLst/>
          </a:prstGeom>
          <a:noFill/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r>
              <a:rPr lang="en-US" sz="36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Bài 1: Tự nhiên và công nghệ</a:t>
            </a:r>
          </a:p>
        </p:txBody>
      </p:sp>
    </p:spTree>
    <p:extLst>
      <p:ext uri="{BB962C8B-B14F-4D97-AF65-F5344CB8AC3E}">
        <p14:creationId xmlns:p14="http://schemas.microsoft.com/office/powerpoint/2010/main" val="1216596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7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2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0788" y="46094"/>
            <a:ext cx="11945038" cy="6641011"/>
            <a:chOff x="0" y="0"/>
            <a:chExt cx="22098869" cy="12286175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22035368" cy="12222675"/>
            </a:xfrm>
            <a:custGeom>
              <a:avLst/>
              <a:gdLst/>
              <a:ahLst/>
              <a:cxnLst/>
              <a:rect l="l" t="t" r="r" b="b"/>
              <a:pathLst>
                <a:path w="22035368" h="12222675">
                  <a:moveTo>
                    <a:pt x="21942659" y="12222675"/>
                  </a:moveTo>
                  <a:lnTo>
                    <a:pt x="92710" y="12222675"/>
                  </a:lnTo>
                  <a:cubicBezTo>
                    <a:pt x="41910" y="12222675"/>
                    <a:pt x="0" y="12180765"/>
                    <a:pt x="0" y="12129965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21941389" y="0"/>
                  </a:lnTo>
                  <a:cubicBezTo>
                    <a:pt x="21992189" y="0"/>
                    <a:pt x="22034098" y="41910"/>
                    <a:pt x="22034098" y="92710"/>
                  </a:cubicBezTo>
                  <a:lnTo>
                    <a:pt x="22034098" y="12128695"/>
                  </a:lnTo>
                  <a:cubicBezTo>
                    <a:pt x="22035368" y="12180765"/>
                    <a:pt x="21993459" y="12222675"/>
                    <a:pt x="21942659" y="122226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22098868" cy="12286175"/>
            </a:xfrm>
            <a:custGeom>
              <a:avLst/>
              <a:gdLst/>
              <a:ahLst/>
              <a:cxnLst/>
              <a:rect l="l" t="t" r="r" b="b"/>
              <a:pathLst>
                <a:path w="22098868" h="12286175">
                  <a:moveTo>
                    <a:pt x="21974409" y="59690"/>
                  </a:moveTo>
                  <a:cubicBezTo>
                    <a:pt x="22009968" y="59690"/>
                    <a:pt x="22039179" y="88900"/>
                    <a:pt x="22039179" y="124460"/>
                  </a:cubicBezTo>
                  <a:lnTo>
                    <a:pt x="22039179" y="12161715"/>
                  </a:lnTo>
                  <a:cubicBezTo>
                    <a:pt x="22039179" y="12197275"/>
                    <a:pt x="22009968" y="12226485"/>
                    <a:pt x="21974409" y="12226485"/>
                  </a:cubicBezTo>
                  <a:lnTo>
                    <a:pt x="124460" y="12226485"/>
                  </a:lnTo>
                  <a:cubicBezTo>
                    <a:pt x="88900" y="12226485"/>
                    <a:pt x="59690" y="12197275"/>
                    <a:pt x="59690" y="12161715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21974409" y="59690"/>
                  </a:lnTo>
                  <a:moveTo>
                    <a:pt x="21974409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12161715"/>
                  </a:lnTo>
                  <a:cubicBezTo>
                    <a:pt x="0" y="12230295"/>
                    <a:pt x="55880" y="12286175"/>
                    <a:pt x="124460" y="12286175"/>
                  </a:cubicBezTo>
                  <a:lnTo>
                    <a:pt x="21974409" y="12286175"/>
                  </a:lnTo>
                  <a:cubicBezTo>
                    <a:pt x="22042989" y="12286175"/>
                    <a:pt x="22098868" y="12230295"/>
                    <a:pt x="22098868" y="12161715"/>
                  </a:cubicBezTo>
                  <a:lnTo>
                    <a:pt x="22098868" y="124460"/>
                  </a:lnTo>
                  <a:cubicBezTo>
                    <a:pt x="22098868" y="55880"/>
                    <a:pt x="22042989" y="0"/>
                    <a:pt x="21974409" y="0"/>
                  </a:cubicBezTo>
                  <a:close/>
                </a:path>
              </a:pathLst>
            </a:custGeom>
            <a:solidFill>
              <a:srgbClr val="C7D0D8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32557" y="4566287"/>
            <a:ext cx="1927898" cy="211223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2608" y="662571"/>
            <a:ext cx="9905076" cy="292628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52400" y="158931"/>
            <a:ext cx="2056785" cy="205678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780028" y="3887070"/>
            <a:ext cx="1905000" cy="461665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Giống</a:t>
            </a:r>
            <a:r>
              <a:rPr lang="en-US" sz="2400" dirty="0">
                <a:solidFill>
                  <a:srgbClr val="FF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nhau</a:t>
            </a:r>
            <a:endParaRPr lang="en-US" sz="2400" dirty="0">
              <a:solidFill>
                <a:srgbClr val="FF0000"/>
              </a:solidFill>
              <a:latin typeface="Nunito Black" pitchFamily="2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673365" y="4769915"/>
            <a:ext cx="2049146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dirty="0" err="1">
                <a:solidFill>
                  <a:srgbClr val="002060"/>
                </a:solidFill>
                <a:latin typeface="Nunito Black" pitchFamily="2" charset="0"/>
              </a:rPr>
              <a:t>Có</a:t>
            </a:r>
            <a:r>
              <a:rPr lang="en-US" sz="24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Nunito Black" pitchFamily="2" charset="0"/>
              </a:rPr>
              <a:t>tác</a:t>
            </a:r>
            <a:r>
              <a:rPr lang="en-US" sz="24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Nunito Black" pitchFamily="2" charset="0"/>
              </a:rPr>
              <a:t>dụng</a:t>
            </a:r>
            <a:r>
              <a:rPr lang="en-US" sz="24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Nunito Black" pitchFamily="2" charset="0"/>
              </a:rPr>
              <a:t>chiếu</a:t>
            </a:r>
            <a:r>
              <a:rPr lang="en-US" sz="24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Nunito Black" pitchFamily="2" charset="0"/>
              </a:rPr>
              <a:t>sáng</a:t>
            </a:r>
            <a:endParaRPr lang="en-US" sz="2400" dirty="0">
              <a:solidFill>
                <a:srgbClr val="002060"/>
              </a:solidFill>
              <a:latin typeface="Nunito Black" pitchFamily="2" charset="0"/>
            </a:endParaRPr>
          </a:p>
        </p:txBody>
      </p:sp>
      <p:sp>
        <p:nvSpPr>
          <p:cNvPr id="13" name="Diamond 12"/>
          <p:cNvSpPr/>
          <p:nvPr/>
        </p:nvSpPr>
        <p:spPr>
          <a:xfrm>
            <a:off x="259081" y="3320881"/>
            <a:ext cx="45719" cy="45719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7848600" y="3730505"/>
            <a:ext cx="1905000" cy="461665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Khác</a:t>
            </a:r>
            <a:r>
              <a:rPr lang="en-US" sz="2400" dirty="0">
                <a:solidFill>
                  <a:srgbClr val="FF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Nunito Black" pitchFamily="2" charset="0"/>
              </a:rPr>
              <a:t>nhau</a:t>
            </a:r>
            <a:endParaRPr lang="en-US" sz="2400" dirty="0">
              <a:solidFill>
                <a:srgbClr val="FF0000"/>
              </a:solidFill>
              <a:latin typeface="Nunito Black" pitchFamily="2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93233" y="4033381"/>
            <a:ext cx="923206" cy="116465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88432" y="5367307"/>
            <a:ext cx="1228007" cy="1117486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7294591" y="5571048"/>
            <a:ext cx="3126177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en-US" sz="2400" dirty="0" err="1">
                <a:solidFill>
                  <a:srgbClr val="002060"/>
                </a:solidFill>
                <a:latin typeface="Nunito Black" pitchFamily="2" charset="0"/>
              </a:rPr>
              <a:t>Chiếu</a:t>
            </a:r>
            <a:r>
              <a:rPr lang="en-US" sz="24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Nunito Black" pitchFamily="2" charset="0"/>
              </a:rPr>
              <a:t>sáng</a:t>
            </a:r>
            <a:r>
              <a:rPr lang="en-US" sz="24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Nunito Black" pitchFamily="2" charset="0"/>
              </a:rPr>
              <a:t>tự</a:t>
            </a:r>
            <a:r>
              <a:rPr lang="en-US" sz="24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Nunito Black" pitchFamily="2" charset="0"/>
              </a:rPr>
              <a:t>nhiên</a:t>
            </a:r>
            <a:endParaRPr lang="en-US" sz="2400" dirty="0">
              <a:solidFill>
                <a:srgbClr val="002060"/>
              </a:solidFill>
              <a:latin typeface="Nunito Black" pitchFamily="2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206647" y="4257165"/>
            <a:ext cx="3302066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n-US" sz="2400" dirty="0" err="1">
                <a:solidFill>
                  <a:srgbClr val="002060"/>
                </a:solidFill>
                <a:latin typeface="Nunito Black" pitchFamily="2" charset="0"/>
              </a:rPr>
              <a:t>Chiếu</a:t>
            </a:r>
            <a:r>
              <a:rPr lang="en-US" sz="24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Nunito Black" pitchFamily="2" charset="0"/>
              </a:rPr>
              <a:t>sáng</a:t>
            </a:r>
            <a:r>
              <a:rPr lang="en-US" sz="24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Nunito Black" pitchFamily="2" charset="0"/>
              </a:rPr>
              <a:t>nhân</a:t>
            </a:r>
            <a:r>
              <a:rPr lang="en-US" sz="24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Nunito Black" pitchFamily="2" charset="0"/>
              </a:rPr>
              <a:t>tạo</a:t>
            </a:r>
            <a:r>
              <a:rPr lang="en-US" sz="2400" dirty="0">
                <a:solidFill>
                  <a:srgbClr val="002060"/>
                </a:solidFill>
                <a:latin typeface="Nunito Black" pitchFamily="2" charset="0"/>
              </a:rPr>
              <a:t>, do con </a:t>
            </a:r>
            <a:r>
              <a:rPr lang="en-US" sz="2400" dirty="0" err="1">
                <a:solidFill>
                  <a:srgbClr val="002060"/>
                </a:solidFill>
                <a:latin typeface="Nunito Black" pitchFamily="2" charset="0"/>
              </a:rPr>
              <a:t>người</a:t>
            </a:r>
            <a:r>
              <a:rPr lang="en-US" sz="24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Nunito Black" pitchFamily="2" charset="0"/>
              </a:rPr>
              <a:t>tạo</a:t>
            </a:r>
            <a:r>
              <a:rPr lang="en-US" sz="24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Nunito Black" pitchFamily="2" charset="0"/>
              </a:rPr>
              <a:t>ra</a:t>
            </a:r>
            <a:endParaRPr lang="en-US" sz="2400" dirty="0">
              <a:solidFill>
                <a:srgbClr val="002060"/>
              </a:solidFill>
              <a:latin typeface="Nunito Blac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899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F19B711-C590-44D1-9AA8-9F143B0ED5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>
              <a:solidFill>
                <a:prstClr val="white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0C79CF2-6A1C-4636-84CE-ABB2BE191D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A5D17DF-AD65-402C-A95C-F13C770C9F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6" y="643468"/>
            <a:ext cx="10905067" cy="55710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>
              <a:solidFill>
                <a:prstClr val="white"/>
              </a:solidFill>
            </a:endParaRPr>
          </a:p>
        </p:txBody>
      </p:sp>
      <p:pic>
        <p:nvPicPr>
          <p:cNvPr id="5" name="Picture 11">
            <a:extLst>
              <a:ext uri="{FF2B5EF4-FFF2-40B4-BE49-F238E27FC236}">
                <a16:creationId xmlns:a16="http://schemas.microsoft.com/office/drawing/2014/main" id="{D2BF21FF-F40E-20C9-9A3E-948335DAFB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03149" y="3826800"/>
            <a:ext cx="3987625" cy="207526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3F78383-08B4-8072-A611-E22385B21675}"/>
              </a:ext>
            </a:extLst>
          </p:cNvPr>
          <p:cNvSpPr txBox="1"/>
          <p:nvPr/>
        </p:nvSpPr>
        <p:spPr>
          <a:xfrm>
            <a:off x="5445275" y="2077498"/>
            <a:ext cx="5888785" cy="1952947"/>
          </a:xfrm>
          <a:prstGeom prst="rect">
            <a:avLst/>
          </a:prstGeom>
          <a:noFill/>
        </p:spPr>
        <p:txBody>
          <a:bodyPr vert="horz" lIns="60960" tIns="30480" rIns="60960" bIns="3048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</a:pPr>
            <a:r>
              <a:rPr lang="en-US" sz="6600" dirty="0">
                <a:solidFill>
                  <a:srgbClr val="F46F18"/>
                </a:solidFill>
                <a:latin typeface="Sigmar One" panose="00000500000000000000" pitchFamily="2" charset="0"/>
                <a:ea typeface="+mj-ea"/>
                <a:cs typeface="+mj-cs"/>
              </a:rPr>
              <a:t>KHÁM PHÁ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111974">
            <a:off x="459181" y="1475619"/>
            <a:ext cx="5516777" cy="501734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22" b="77057" l="10778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76081" y="681522"/>
            <a:ext cx="2223844" cy="2132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91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65108" y="931861"/>
            <a:ext cx="11945038" cy="6641011"/>
          </a:xfrm>
          <a:custGeom>
            <a:avLst/>
            <a:gdLst/>
            <a:ahLst/>
            <a:cxnLst/>
            <a:rect l="l" t="t" r="r" b="b"/>
            <a:pathLst>
              <a:path w="22098868" h="12286175">
                <a:moveTo>
                  <a:pt x="21974409" y="59690"/>
                </a:moveTo>
                <a:cubicBezTo>
                  <a:pt x="22009968" y="59690"/>
                  <a:pt x="22039179" y="88900"/>
                  <a:pt x="22039179" y="124460"/>
                </a:cubicBezTo>
                <a:lnTo>
                  <a:pt x="22039179" y="12161715"/>
                </a:lnTo>
                <a:cubicBezTo>
                  <a:pt x="22039179" y="12197275"/>
                  <a:pt x="22009968" y="12226485"/>
                  <a:pt x="21974409" y="12226485"/>
                </a:cubicBezTo>
                <a:lnTo>
                  <a:pt x="124460" y="12226485"/>
                </a:lnTo>
                <a:cubicBezTo>
                  <a:pt x="88900" y="12226485"/>
                  <a:pt x="59690" y="12197275"/>
                  <a:pt x="59690" y="12161715"/>
                </a:cubicBezTo>
                <a:lnTo>
                  <a:pt x="59690" y="124460"/>
                </a:lnTo>
                <a:cubicBezTo>
                  <a:pt x="59690" y="88900"/>
                  <a:pt x="88900" y="59690"/>
                  <a:pt x="124460" y="59690"/>
                </a:cubicBezTo>
                <a:lnTo>
                  <a:pt x="21974409" y="59690"/>
                </a:lnTo>
                <a:moveTo>
                  <a:pt x="21974409" y="0"/>
                </a:moveTo>
                <a:lnTo>
                  <a:pt x="124460" y="0"/>
                </a:lnTo>
                <a:cubicBezTo>
                  <a:pt x="55880" y="0"/>
                  <a:pt x="0" y="55880"/>
                  <a:pt x="0" y="124460"/>
                </a:cubicBezTo>
                <a:lnTo>
                  <a:pt x="0" y="12161715"/>
                </a:lnTo>
                <a:cubicBezTo>
                  <a:pt x="0" y="12230295"/>
                  <a:pt x="55880" y="12286175"/>
                  <a:pt x="124460" y="12286175"/>
                </a:cubicBezTo>
                <a:lnTo>
                  <a:pt x="21974409" y="12286175"/>
                </a:lnTo>
                <a:cubicBezTo>
                  <a:pt x="22042989" y="12286175"/>
                  <a:pt x="22098868" y="12230295"/>
                  <a:pt x="22098868" y="12161715"/>
                </a:cubicBezTo>
                <a:lnTo>
                  <a:pt x="22098868" y="124460"/>
                </a:lnTo>
                <a:cubicBezTo>
                  <a:pt x="22098868" y="55880"/>
                  <a:pt x="22042989" y="0"/>
                  <a:pt x="21974409" y="0"/>
                </a:cubicBezTo>
                <a:close/>
              </a:path>
            </a:pathLst>
          </a:custGeom>
          <a:solidFill>
            <a:srgbClr val="C7D0D8"/>
          </a:solidFill>
        </p:spPr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42588" y="5060573"/>
            <a:ext cx="1640561" cy="179742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70087" y="375278"/>
            <a:ext cx="90685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F0"/>
                </a:solidFill>
                <a:latin typeface="Nunito Black" pitchFamily="2" charset="0"/>
              </a:rPr>
              <a:t>1. ĐỐI TƯỢNG TỰ NHIÊN VÀ SẢN PHẨM CỦA CÔNG NGHỆ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636" y="818212"/>
            <a:ext cx="822903" cy="111525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048914" y="894833"/>
            <a:ext cx="91406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dirty="0">
                <a:solidFill>
                  <a:srgbClr val="000000"/>
                </a:solidFill>
                <a:latin typeface="Nunito Black" pitchFamily="2" charset="0"/>
              </a:rPr>
              <a:t>Em hãy quan sát và gọi tên những đối tượng có trong Hình 1</a:t>
            </a:r>
            <a:endParaRPr lang="en-US" sz="2400" dirty="0">
              <a:latin typeface="Nunito Black" pitchFamily="2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31146" y="1449948"/>
            <a:ext cx="7803453" cy="5032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623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42588" y="5060573"/>
            <a:ext cx="1640561" cy="179742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70087" y="375278"/>
            <a:ext cx="90685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F0"/>
                </a:solidFill>
                <a:latin typeface="Nunito Black" pitchFamily="2" charset="0"/>
              </a:rPr>
              <a:t>1. ĐỐI TƯỢNG TỰ NHIÊN VÀ SẢN PHẨM CỦA CÔNG NGHỆ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636" y="818212"/>
            <a:ext cx="822903" cy="111525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048914" y="894833"/>
            <a:ext cx="91406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dirty="0">
                <a:solidFill>
                  <a:srgbClr val="000000"/>
                </a:solidFill>
                <a:latin typeface="Nunito Black" pitchFamily="2" charset="0"/>
              </a:rPr>
              <a:t>Em hãy quan sát và gọi tên những đối tượng có trong Hình 1</a:t>
            </a:r>
            <a:endParaRPr lang="en-US" sz="2400" dirty="0">
              <a:latin typeface="Nunito Black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92148" y="1779964"/>
            <a:ext cx="9956162" cy="2985645"/>
          </a:xfrm>
          <a:prstGeom prst="rect">
            <a:avLst/>
          </a:prstGeom>
        </p:spPr>
      </p:pic>
      <p:sp>
        <p:nvSpPr>
          <p:cNvPr id="12" name="Flowchart: Alternate Process 11"/>
          <p:cNvSpPr/>
          <p:nvPr/>
        </p:nvSpPr>
        <p:spPr>
          <a:xfrm>
            <a:off x="1873451" y="4938765"/>
            <a:ext cx="1905000" cy="485663"/>
          </a:xfrm>
          <a:prstGeom prst="flowChartAlternateProcess">
            <a:avLst/>
          </a:prstGeom>
          <a:solidFill>
            <a:srgbClr val="FFFF66"/>
          </a:solidFill>
          <a:ln>
            <a:solidFill>
              <a:srgbClr val="FF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002060"/>
                </a:solidFill>
                <a:latin typeface="Nunito Black" pitchFamily="2" charset="0"/>
              </a:rPr>
              <a:t>Cây</a:t>
            </a:r>
            <a:r>
              <a:rPr lang="en-US" sz="24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Nunito Black" pitchFamily="2" charset="0"/>
              </a:rPr>
              <a:t>xanh</a:t>
            </a:r>
            <a:endParaRPr lang="en-US" sz="2400" dirty="0">
              <a:solidFill>
                <a:srgbClr val="002060"/>
              </a:solidFill>
              <a:latin typeface="Nunito Black" pitchFamily="2" charset="0"/>
            </a:endParaRPr>
          </a:p>
        </p:txBody>
      </p:sp>
      <p:sp>
        <p:nvSpPr>
          <p:cNvPr id="13" name="Flowchart: Alternate Process 12"/>
          <p:cNvSpPr/>
          <p:nvPr/>
        </p:nvSpPr>
        <p:spPr>
          <a:xfrm>
            <a:off x="5083927" y="4928658"/>
            <a:ext cx="1679951" cy="495770"/>
          </a:xfrm>
          <a:prstGeom prst="flowChartAlternateProcess">
            <a:avLst/>
          </a:prstGeom>
          <a:solidFill>
            <a:srgbClr val="FFFF66"/>
          </a:solidFill>
          <a:ln>
            <a:solidFill>
              <a:srgbClr val="FF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002060"/>
                </a:solidFill>
                <a:latin typeface="Nunito Black" pitchFamily="2" charset="0"/>
              </a:rPr>
              <a:t>Chiếc</a:t>
            </a:r>
            <a:r>
              <a:rPr lang="en-US" sz="24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Nunito Black" pitchFamily="2" charset="0"/>
              </a:rPr>
              <a:t>nón</a:t>
            </a:r>
            <a:endParaRPr lang="en-US" sz="2400" dirty="0">
              <a:solidFill>
                <a:srgbClr val="002060"/>
              </a:solidFill>
              <a:latin typeface="Nunito Black" pitchFamily="2" charset="0"/>
            </a:endParaRPr>
          </a:p>
        </p:txBody>
      </p:sp>
      <p:sp>
        <p:nvSpPr>
          <p:cNvPr id="14" name="Flowchart: Alternate Process 13"/>
          <p:cNvSpPr/>
          <p:nvPr/>
        </p:nvSpPr>
        <p:spPr>
          <a:xfrm>
            <a:off x="8069355" y="4719955"/>
            <a:ext cx="2918084" cy="938239"/>
          </a:xfrm>
          <a:prstGeom prst="flowChartAlternateProcess">
            <a:avLst/>
          </a:prstGeom>
          <a:solidFill>
            <a:srgbClr val="FFFF66"/>
          </a:solidFill>
          <a:ln>
            <a:solidFill>
              <a:srgbClr val="FF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002060"/>
                </a:solidFill>
                <a:latin typeface="Nunito Black" pitchFamily="2" charset="0"/>
              </a:rPr>
              <a:t>Hòn</a:t>
            </a:r>
            <a:r>
              <a:rPr lang="en-US" sz="2400" dirty="0">
                <a:solidFill>
                  <a:srgbClr val="002060"/>
                </a:solidFill>
                <a:latin typeface="Nunito Black" pitchFamily="2" charset="0"/>
              </a:rPr>
              <a:t> non </a:t>
            </a:r>
            <a:r>
              <a:rPr lang="en-US" sz="2400" dirty="0" err="1">
                <a:solidFill>
                  <a:srgbClr val="002060"/>
                </a:solidFill>
                <a:latin typeface="Nunito Black" pitchFamily="2" charset="0"/>
              </a:rPr>
              <a:t>bộ</a:t>
            </a:r>
            <a:r>
              <a:rPr lang="en-US" sz="2400" dirty="0">
                <a:solidFill>
                  <a:srgbClr val="002060"/>
                </a:solidFill>
                <a:latin typeface="Nunito Black" pitchFamily="2" charset="0"/>
              </a:rPr>
              <a:t> (</a:t>
            </a:r>
            <a:r>
              <a:rPr lang="en-US" sz="2400" dirty="0" err="1">
                <a:solidFill>
                  <a:srgbClr val="002060"/>
                </a:solidFill>
                <a:latin typeface="Nunito Black" pitchFamily="2" charset="0"/>
              </a:rPr>
              <a:t>hoặc</a:t>
            </a:r>
            <a:r>
              <a:rPr lang="en-US" sz="24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Nunito Black" pitchFamily="2" charset="0"/>
              </a:rPr>
              <a:t>núi</a:t>
            </a:r>
            <a:r>
              <a:rPr lang="en-US" sz="24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Nunito Black" pitchFamily="2" charset="0"/>
              </a:rPr>
              <a:t>đá</a:t>
            </a:r>
            <a:r>
              <a:rPr lang="en-US" sz="2400" dirty="0">
                <a:solidFill>
                  <a:srgbClr val="002060"/>
                </a:solidFill>
                <a:latin typeface="Nunito Black" pitchFamily="2" charset="0"/>
              </a:rPr>
              <a:t>, </a:t>
            </a:r>
            <a:r>
              <a:rPr lang="en-US" sz="2400" dirty="0" err="1">
                <a:solidFill>
                  <a:srgbClr val="002060"/>
                </a:solidFill>
                <a:latin typeface="Nunito Black" pitchFamily="2" charset="0"/>
              </a:rPr>
              <a:t>biển</a:t>
            </a:r>
            <a:r>
              <a:rPr lang="en-US" sz="2400" dirty="0">
                <a:solidFill>
                  <a:srgbClr val="002060"/>
                </a:solidFill>
                <a:latin typeface="Nunito Black" pitchFamily="2" charset="0"/>
              </a:rPr>
              <a:t>,...)</a:t>
            </a:r>
          </a:p>
        </p:txBody>
      </p:sp>
    </p:spTree>
    <p:extLst>
      <p:ext uri="{BB962C8B-B14F-4D97-AF65-F5344CB8AC3E}">
        <p14:creationId xmlns:p14="http://schemas.microsoft.com/office/powerpoint/2010/main" val="1562406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68834" y="5306372"/>
            <a:ext cx="1403144" cy="153730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70087" y="375278"/>
            <a:ext cx="90685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F0"/>
                </a:solidFill>
                <a:latin typeface="Nunito Black" pitchFamily="2" charset="0"/>
              </a:rPr>
              <a:t>1. ĐỐI TƯỢNG TỰ NHIÊN VÀ SẢN PHẨM CỦA CÔNG NGHỆ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636" y="818212"/>
            <a:ext cx="822903" cy="111525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048914" y="894833"/>
            <a:ext cx="91406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dirty="0">
                <a:solidFill>
                  <a:srgbClr val="000000"/>
                </a:solidFill>
                <a:latin typeface="Nunito Black" pitchFamily="2" charset="0"/>
              </a:rPr>
              <a:t>Em hãy quan sát và gọi tên những đối tượng có trong Hình 1</a:t>
            </a:r>
            <a:endParaRPr lang="en-US" sz="2400" dirty="0">
              <a:latin typeface="Nunito Black" pitchFamily="2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71600" y="1820570"/>
            <a:ext cx="10038993" cy="3297816"/>
          </a:xfrm>
          <a:prstGeom prst="rect">
            <a:avLst/>
          </a:prstGeom>
        </p:spPr>
      </p:pic>
      <p:sp>
        <p:nvSpPr>
          <p:cNvPr id="12" name="Flowchart: Alternate Process 11"/>
          <p:cNvSpPr/>
          <p:nvPr/>
        </p:nvSpPr>
        <p:spPr>
          <a:xfrm>
            <a:off x="1897611" y="5209110"/>
            <a:ext cx="1676400" cy="505890"/>
          </a:xfrm>
          <a:prstGeom prst="flowChartAlternateProcess">
            <a:avLst/>
          </a:prstGeom>
          <a:solidFill>
            <a:srgbClr val="FFFF66"/>
          </a:solidFill>
          <a:ln>
            <a:solidFill>
              <a:srgbClr val="FF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002060"/>
                </a:solidFill>
                <a:latin typeface="Nunito Black" pitchFamily="2" charset="0"/>
              </a:rPr>
              <a:t>Đèn</a:t>
            </a:r>
            <a:r>
              <a:rPr lang="en-US" sz="24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Nunito Black" pitchFamily="2" charset="0"/>
              </a:rPr>
              <a:t>học</a:t>
            </a:r>
            <a:endParaRPr lang="en-US" sz="2400" dirty="0">
              <a:solidFill>
                <a:srgbClr val="002060"/>
              </a:solidFill>
              <a:latin typeface="Nunito Black" pitchFamily="2" charset="0"/>
            </a:endParaRPr>
          </a:p>
        </p:txBody>
      </p:sp>
      <p:sp>
        <p:nvSpPr>
          <p:cNvPr id="13" name="Flowchart: Alternate Process 12"/>
          <p:cNvSpPr/>
          <p:nvPr/>
        </p:nvSpPr>
        <p:spPr>
          <a:xfrm>
            <a:off x="5047962" y="5192312"/>
            <a:ext cx="1700694" cy="522688"/>
          </a:xfrm>
          <a:prstGeom prst="flowChartAlternateProcess">
            <a:avLst/>
          </a:prstGeom>
          <a:solidFill>
            <a:srgbClr val="FFFF66"/>
          </a:solidFill>
          <a:ln>
            <a:solidFill>
              <a:srgbClr val="FF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002060"/>
                </a:solidFill>
                <a:latin typeface="Nunito Black" pitchFamily="2" charset="0"/>
              </a:rPr>
              <a:t>Quạt</a:t>
            </a:r>
            <a:r>
              <a:rPr lang="en-US" sz="24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Nunito Black" pitchFamily="2" charset="0"/>
              </a:rPr>
              <a:t>điện</a:t>
            </a:r>
            <a:endParaRPr lang="en-US" sz="2400" dirty="0">
              <a:solidFill>
                <a:srgbClr val="002060"/>
              </a:solidFill>
              <a:latin typeface="Nunito Black" pitchFamily="2" charset="0"/>
            </a:endParaRPr>
          </a:p>
        </p:txBody>
      </p:sp>
      <p:sp>
        <p:nvSpPr>
          <p:cNvPr id="14" name="Flowchart: Alternate Process 13"/>
          <p:cNvSpPr/>
          <p:nvPr/>
        </p:nvSpPr>
        <p:spPr>
          <a:xfrm>
            <a:off x="8781972" y="5176276"/>
            <a:ext cx="1203376" cy="538724"/>
          </a:xfrm>
          <a:prstGeom prst="flowChartAlternateProcess">
            <a:avLst/>
          </a:prstGeom>
          <a:solidFill>
            <a:srgbClr val="FFFF66"/>
          </a:solidFill>
          <a:ln>
            <a:solidFill>
              <a:srgbClr val="FF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2060"/>
                </a:solidFill>
                <a:latin typeface="Nunito Black" pitchFamily="2" charset="0"/>
              </a:rPr>
              <a:t>Ti vi</a:t>
            </a:r>
          </a:p>
        </p:txBody>
      </p:sp>
    </p:spTree>
    <p:extLst>
      <p:ext uri="{BB962C8B-B14F-4D97-AF65-F5344CB8AC3E}">
        <p14:creationId xmlns:p14="http://schemas.microsoft.com/office/powerpoint/2010/main" val="3069717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https://www.freeppt7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2sljho3q">
      <a:majorFont>
        <a:latin typeface="Arial"/>
        <a:ea typeface="汉仪跳跳体简"/>
        <a:cs typeface=""/>
      </a:majorFont>
      <a:minorFont>
        <a:latin typeface="Arial"/>
        <a:ea typeface="汉仪跳跳体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6_www.freeppt7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vqx1ulpp">
      <a:majorFont>
        <a:latin typeface="微软雅黑" panose="020F0302020204030204"/>
        <a:ea typeface="义启小魏楷"/>
        <a:cs typeface=""/>
      </a:majorFont>
      <a:minorFont>
        <a:latin typeface="微软雅黑" panose="020F0502020204030204"/>
        <a:ea typeface="义启小魏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809</TotalTime>
  <Words>1261</Words>
  <Application>Microsoft Office PowerPoint</Application>
  <PresentationFormat>Widescreen</PresentationFormat>
  <Paragraphs>141</Paragraphs>
  <Slides>34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34</vt:i4>
      </vt:variant>
    </vt:vector>
  </HeadingPairs>
  <TitlesOfParts>
    <vt:vector size="46" baseType="lpstr">
      <vt:lpstr>Arial</vt:lpstr>
      <vt:lpstr>Calibri</vt:lpstr>
      <vt:lpstr>义启小魏楷</vt:lpstr>
      <vt:lpstr>Alibaba PuHuiTi</vt:lpstr>
      <vt:lpstr>Nunito Black</vt:lpstr>
      <vt:lpstr>KaiTi</vt:lpstr>
      <vt:lpstr>Times New Roman</vt:lpstr>
      <vt:lpstr>微软雅黑</vt:lpstr>
      <vt:lpstr>Sigmar One</vt:lpstr>
      <vt:lpstr>Office Theme</vt:lpstr>
      <vt:lpstr>https://www.freeppt7.com</vt:lpstr>
      <vt:lpstr>6_www.freeppt7.com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Nhiều màu sắc Họa tiết và Hình dạng Trừu tượng Đoán bức hình Bản thuyết trình Vui nhộn</dc:title>
  <dc:creator>Hồng Ngân</dc:creator>
  <cp:lastModifiedBy>Hương Trịnh</cp:lastModifiedBy>
  <cp:revision>62</cp:revision>
  <dcterms:created xsi:type="dcterms:W3CDTF">2006-08-16T00:00:00Z</dcterms:created>
  <dcterms:modified xsi:type="dcterms:W3CDTF">2024-09-23T02:37:30Z</dcterms:modified>
  <dc:identifier>DAFDiO2oNAs</dc:identifier>
</cp:coreProperties>
</file>