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64" r:id="rId3"/>
    <p:sldId id="258" r:id="rId4"/>
    <p:sldId id="261" r:id="rId5"/>
    <p:sldId id="262" r:id="rId6"/>
    <p:sldId id="284" r:id="rId7"/>
    <p:sldId id="266" r:id="rId8"/>
    <p:sldId id="283" r:id="rId9"/>
    <p:sldId id="269" r:id="rId10"/>
    <p:sldId id="285" r:id="rId11"/>
    <p:sldId id="270" r:id="rId12"/>
    <p:sldId id="271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261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1" d="100"/>
          <a:sy n="91" d="100"/>
        </p:scale>
        <p:origin x="293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17804-9353-4860-AA10-6A8E9FB0856D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DEA1C-0683-4D61-8BC3-2F7C02C87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3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81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1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4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45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81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EF53DE9-0253-4820-972D-2F5369CFB06D}"/>
              </a:ext>
            </a:extLst>
          </p:cNvPr>
          <p:cNvSpPr/>
          <p:nvPr userDrawn="1"/>
        </p:nvSpPr>
        <p:spPr>
          <a:xfrm>
            <a:off x="0" y="0"/>
            <a:ext cx="12192000" cy="20900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F925FA-B5D4-4B3A-8537-E5FC94B75C67}"/>
              </a:ext>
            </a:extLst>
          </p:cNvPr>
          <p:cNvSpPr/>
          <p:nvPr userDrawn="1"/>
        </p:nvSpPr>
        <p:spPr>
          <a:xfrm>
            <a:off x="0" y="6755674"/>
            <a:ext cx="12192000" cy="10232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2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2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8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50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07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58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1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59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3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8826B-28BC-4688-AD60-EA156B3C686E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D6106-E7AD-464A-9EA1-144C5CF9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0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gif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2" descr="SPARKLES">
            <a:extLst>
              <a:ext uri="{FF2B5EF4-FFF2-40B4-BE49-F238E27FC236}">
                <a16:creationId xmlns:a16="http://schemas.microsoft.com/office/drawing/2014/main" id="{2BB0AB26-6148-47C0-87EF-82D8AF5F25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539" y="1559929"/>
            <a:ext cx="99218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3" descr="SPARKLES">
            <a:extLst>
              <a:ext uri="{FF2B5EF4-FFF2-40B4-BE49-F238E27FC236}">
                <a16:creationId xmlns:a16="http://schemas.microsoft.com/office/drawing/2014/main" id="{02365975-F6CA-4941-92CB-54B1545CB9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237" y="4208914"/>
            <a:ext cx="27987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8" descr="SPARKLES">
            <a:extLst>
              <a:ext uri="{FF2B5EF4-FFF2-40B4-BE49-F238E27FC236}">
                <a16:creationId xmlns:a16="http://schemas.microsoft.com/office/drawing/2014/main" id="{D9F87542-8C0B-4E46-B429-38150E6D24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5405438"/>
            <a:ext cx="12890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" name="Picture 17" descr="SPARKLES">
            <a:extLst>
              <a:ext uri="{FF2B5EF4-FFF2-40B4-BE49-F238E27FC236}">
                <a16:creationId xmlns:a16="http://schemas.microsoft.com/office/drawing/2014/main" id="{6A1AC64B-634D-4AE1-8EEF-9CD03BEA07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188" y="5253585"/>
            <a:ext cx="1470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" name="Picture 17" descr="SPARKLES">
            <a:extLst>
              <a:ext uri="{FF2B5EF4-FFF2-40B4-BE49-F238E27FC236}">
                <a16:creationId xmlns:a16="http://schemas.microsoft.com/office/drawing/2014/main" id="{6BE80545-4603-4B1D-A9F5-5E94732983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450" y="5850837"/>
            <a:ext cx="1470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" name="Picture 17" descr="SPARKLES">
            <a:extLst>
              <a:ext uri="{FF2B5EF4-FFF2-40B4-BE49-F238E27FC236}">
                <a16:creationId xmlns:a16="http://schemas.microsoft.com/office/drawing/2014/main" id="{A44DC37D-40F4-4C6F-AC11-55491FE284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73" y="2429777"/>
            <a:ext cx="1470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" name="Picture 17" descr="SPARKLES">
            <a:extLst>
              <a:ext uri="{FF2B5EF4-FFF2-40B4-BE49-F238E27FC236}">
                <a16:creationId xmlns:a16="http://schemas.microsoft.com/office/drawing/2014/main" id="{4B62D502-0C74-410C-A8AC-239A328137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923" y="1414673"/>
            <a:ext cx="1470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8">
            <a:extLst>
              <a:ext uri="{FF2B5EF4-FFF2-40B4-BE49-F238E27FC236}">
                <a16:creationId xmlns:a16="http://schemas.microsoft.com/office/drawing/2014/main" id="{84E0EB1E-CC1F-4B09-8338-D305427AF81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3790" y="-3787"/>
            <a:ext cx="8218026" cy="5539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TRƯỜNG TIỂU HỌC MỸ ĐỨC 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826347"/>
            <a:ext cx="12192000" cy="3324435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/>
            <a:r>
              <a:rPr lang="en-US" sz="1000" b="1" spc="-15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  THẦY CÔ VỀ DỰ GIỜ  </a:t>
            </a:r>
          </a:p>
        </p:txBody>
      </p:sp>
      <p:sp>
        <p:nvSpPr>
          <p:cNvPr id="18" name="18">
            <a:extLst>
              <a:ext uri="{FF2B5EF4-FFF2-40B4-BE49-F238E27FC236}">
                <a16:creationId xmlns:a16="http://schemas.microsoft.com/office/drawing/2014/main" id="{84E0EB1E-CC1F-4B09-8338-D305427AF81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93331" y="3858605"/>
            <a:ext cx="6218944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MÔN: TIẾNG VIỆT</a:t>
            </a:r>
          </a:p>
        </p:txBody>
      </p:sp>
      <p:sp>
        <p:nvSpPr>
          <p:cNvPr id="19" name="18">
            <a:extLst>
              <a:ext uri="{FF2B5EF4-FFF2-40B4-BE49-F238E27FC236}">
                <a16:creationId xmlns:a16="http://schemas.microsoft.com/office/drawing/2014/main" id="{84E0EB1E-CC1F-4B09-8338-D305427AF81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74924" y="4683011"/>
            <a:ext cx="6218944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Lớp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2C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60599" y="6068691"/>
            <a:ext cx="6104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thực hiện: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80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8764" y="521134"/>
            <a:ext cx="4414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 : </a:t>
            </a:r>
            <a:r>
              <a:rPr lang="en-US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 một câu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</a:t>
            </a:r>
            <a:r>
              <a:rPr lang="en-US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các bạn trong tranh.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673" y="-9344"/>
            <a:ext cx="7393033" cy="35557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51379"/>
            <a:ext cx="6123709" cy="36066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3709" y="3251379"/>
            <a:ext cx="6062997" cy="36066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673" y="27208"/>
            <a:ext cx="7393033" cy="35557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7931"/>
            <a:ext cx="6123709" cy="3606621"/>
          </a:xfrm>
          <a:prstGeom prst="rect">
            <a:avLst/>
          </a:prstGeom>
        </p:spPr>
      </p:pic>
      <p:sp>
        <p:nvSpPr>
          <p:cNvPr id="13" name="Cloud 12"/>
          <p:cNvSpPr/>
          <p:nvPr/>
        </p:nvSpPr>
        <p:spPr>
          <a:xfrm>
            <a:off x="250058" y="2463038"/>
            <a:ext cx="5440218" cy="1055888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1" y="2623324"/>
            <a:ext cx="5684982" cy="664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việc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nhân.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04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7434" y="3198167"/>
            <a:ext cx="5692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B0F0"/>
                </a:solidFill>
                <a:effectLst>
                  <a:reflection blurRad="38100" stA="55000" endA="300" endPos="49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84124" y="487856"/>
            <a:ext cx="2766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chỉ </a:t>
            </a:r>
          </a:p>
          <a:p>
            <a:pPr algn="ctr"/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4124" y="5023295"/>
            <a:ext cx="2766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nêu 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84124" y="2644169"/>
            <a:ext cx="2766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chỉ </a:t>
            </a:r>
          </a:p>
          <a:p>
            <a:pPr algn="ctr"/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</a:t>
            </a: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C6F8E4E-EC8C-4F65-89FA-8A567D3A15A4}"/>
              </a:ext>
            </a:extLst>
          </p:cNvPr>
          <p:cNvSpPr/>
          <p:nvPr/>
        </p:nvSpPr>
        <p:spPr>
          <a:xfrm>
            <a:off x="1584290" y="1962600"/>
            <a:ext cx="4615544" cy="2471133"/>
          </a:xfrm>
          <a:prstGeom prst="cloud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124600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518"/>
            <a:ext cx="12192000" cy="69465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88655" y="1033245"/>
            <a:ext cx="2881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reflection blurRad="38100" stA="55000" endA="300" endPos="49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2560" y="2714516"/>
            <a:ext cx="30778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5 từ chỉ hoạt động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22127" y="1391077"/>
            <a:ext cx="32583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5 từ chỉ đặc điểm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9092" y="4618643"/>
            <a:ext cx="54558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 câu với 1 từ chỉ hoạt động, 1 từ chỉ đặc điểm em tìm được.</a:t>
            </a:r>
          </a:p>
        </p:txBody>
      </p:sp>
    </p:spTree>
    <p:extLst>
      <p:ext uri="{BB962C8B-B14F-4D97-AF65-F5344CB8AC3E}">
        <p14:creationId xmlns:p14="http://schemas.microsoft.com/office/powerpoint/2010/main" val="49449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id="{0AAFFE85-53AF-4176-86BE-F5C216A0D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6" y="5179314"/>
            <a:ext cx="1019492" cy="153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76A2B587-50FA-43A8-AAA6-7D1650B02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198" y="5231903"/>
            <a:ext cx="869852" cy="148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CC6F8E4E-EC8C-4F65-89FA-8A567D3A15A4}"/>
              </a:ext>
            </a:extLst>
          </p:cNvPr>
          <p:cNvSpPr/>
          <p:nvPr/>
        </p:nvSpPr>
        <p:spPr>
          <a:xfrm>
            <a:off x="2159450" y="937846"/>
            <a:ext cx="7641042" cy="4067907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CHÀO TẠM BIỆT CÁC EM</a:t>
            </a:r>
          </a:p>
        </p:txBody>
      </p:sp>
    </p:spTree>
    <p:extLst>
      <p:ext uri="{BB962C8B-B14F-4D97-AF65-F5344CB8AC3E}">
        <p14:creationId xmlns:p14="http://schemas.microsoft.com/office/powerpoint/2010/main" val="365112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82922" y="598108"/>
            <a:ext cx="5155335" cy="4896929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640" y="3485579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496007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ÌNH BẠN (Sáng tác- Yên Lam) - Bé Bào Ngư (Vol 2 - Album Xuân Vui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8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9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732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3"/>
          <p:cNvGrpSpPr/>
          <p:nvPr/>
        </p:nvGrpSpPr>
        <p:grpSpPr>
          <a:xfrm>
            <a:off x="3315915" y="1795698"/>
            <a:ext cx="5155335" cy="4896929"/>
            <a:chOff x="3084810" y="-335112"/>
            <a:chExt cx="5809496" cy="5760000"/>
          </a:xfrm>
        </p:grpSpPr>
        <p:grpSp>
          <p:nvGrpSpPr>
            <p:cNvPr id="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9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8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4300438" y="4458326"/>
            <a:ext cx="3495019" cy="992533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604020202020204" pitchFamily="34" charset="0"/>
                <a:cs typeface="Times New Roman" panose="02020603050405020304" pitchFamily="18" charset="0"/>
              </a:rPr>
              <a:t>Luyện</a:t>
            </a:r>
            <a:r>
              <a:rPr kumimoji="0" lang="en-US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604020202020204" pitchFamily="34" charset="0"/>
                <a:cs typeface="Times New Roman" panose="02020603050405020304" pitchFamily="18" charset="0"/>
              </a:rPr>
              <a:t> tập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992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3825" y="331102"/>
            <a:ext cx="10029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Xếp các từ ngữ dưới đây vào nhóm thích hợp.</a:t>
            </a:r>
          </a:p>
        </p:txBody>
      </p:sp>
      <p:sp>
        <p:nvSpPr>
          <p:cNvPr id="11" name="Cloud 10"/>
          <p:cNvSpPr/>
          <p:nvPr/>
        </p:nvSpPr>
        <p:spPr>
          <a:xfrm>
            <a:off x="8773532" y="2663403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 vui</a:t>
            </a:r>
            <a:endParaRPr lang="en-US" sz="3200" dirty="0">
              <a:solidFill>
                <a:srgbClr val="2613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902" y="4176081"/>
            <a:ext cx="3736184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84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Từ chỉ hoạt động: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2901" y="5492508"/>
            <a:ext cx="3736184" cy="58477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46000">
                <a:schemeClr val="accent2">
                  <a:lumMod val="0"/>
                  <a:lumOff val="100000"/>
                </a:schemeClr>
              </a:gs>
              <a:gs pos="96000">
                <a:schemeClr val="accent2"/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Từ chỉ đặc điểm:</a:t>
            </a:r>
          </a:p>
        </p:txBody>
      </p:sp>
      <p:sp>
        <p:nvSpPr>
          <p:cNvPr id="25" name="Cloud 24"/>
          <p:cNvSpPr/>
          <p:nvPr/>
        </p:nvSpPr>
        <p:spPr>
          <a:xfrm>
            <a:off x="123825" y="1237674"/>
            <a:ext cx="3519487" cy="969818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 bạn</a:t>
            </a:r>
          </a:p>
        </p:txBody>
      </p:sp>
      <p:sp>
        <p:nvSpPr>
          <p:cNvPr id="27" name="Cloud 26"/>
          <p:cNvSpPr/>
          <p:nvPr/>
        </p:nvSpPr>
        <p:spPr>
          <a:xfrm>
            <a:off x="4433884" y="1252555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 lành</a:t>
            </a:r>
          </a:p>
        </p:txBody>
      </p:sp>
      <p:sp>
        <p:nvSpPr>
          <p:cNvPr id="29" name="Cloud 28"/>
          <p:cNvSpPr/>
          <p:nvPr/>
        </p:nvSpPr>
        <p:spPr>
          <a:xfrm>
            <a:off x="7983104" y="1213559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 đỡ</a:t>
            </a:r>
          </a:p>
        </p:txBody>
      </p:sp>
      <p:sp>
        <p:nvSpPr>
          <p:cNvPr id="31" name="Cloud 30"/>
          <p:cNvSpPr/>
          <p:nvPr/>
        </p:nvSpPr>
        <p:spPr>
          <a:xfrm>
            <a:off x="1665864" y="2749797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sẻ</a:t>
            </a:r>
          </a:p>
        </p:txBody>
      </p:sp>
      <p:sp>
        <p:nvSpPr>
          <p:cNvPr id="33" name="Cloud 32"/>
          <p:cNvSpPr/>
          <p:nvPr/>
        </p:nvSpPr>
        <p:spPr>
          <a:xfrm>
            <a:off x="5219698" y="2749796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 chỉ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291175" y="844140"/>
            <a:ext cx="1793770" cy="166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946825" y="852468"/>
            <a:ext cx="2923779" cy="126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084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756" y="50042"/>
            <a:ext cx="12068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Xếp các từ ngữ dưới đây vào nhóm thích hợp.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242859"/>
              </p:ext>
            </p:extLst>
          </p:nvPr>
        </p:nvGraphicFramePr>
        <p:xfrm>
          <a:off x="605524" y="2043655"/>
          <a:ext cx="11104776" cy="3812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2388">
                  <a:extLst>
                    <a:ext uri="{9D8B030D-6E8A-4147-A177-3AD203B41FA5}">
                      <a16:colId xmlns:a16="http://schemas.microsoft.com/office/drawing/2014/main" val="141778821"/>
                    </a:ext>
                  </a:extLst>
                </a:gridCol>
                <a:gridCol w="5552388">
                  <a:extLst>
                    <a:ext uri="{9D8B030D-6E8A-4147-A177-3AD203B41FA5}">
                      <a16:colId xmlns:a16="http://schemas.microsoft.com/office/drawing/2014/main" val="1537384548"/>
                    </a:ext>
                  </a:extLst>
                </a:gridCol>
              </a:tblGrid>
              <a:tr h="89750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6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chỉ hoạt động</a:t>
                      </a:r>
                      <a:endParaRPr lang="en-US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6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chỉ đặc điểm</a:t>
                      </a:r>
                      <a:endParaRPr lang="en-US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438370"/>
                  </a:ext>
                </a:extLst>
              </a:tr>
              <a:tr h="971702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0196955"/>
                  </a:ext>
                </a:extLst>
              </a:tr>
              <a:tr h="97170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5523728"/>
                  </a:ext>
                </a:extLst>
              </a:tr>
              <a:tr h="97170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8850529"/>
                  </a:ext>
                </a:extLst>
              </a:tr>
            </a:tbl>
          </a:graphicData>
        </a:graphic>
      </p:graphicFrame>
      <p:sp>
        <p:nvSpPr>
          <p:cNvPr id="3" name="Flowchart: Terminator 2"/>
          <p:cNvSpPr/>
          <p:nvPr/>
        </p:nvSpPr>
        <p:spPr>
          <a:xfrm>
            <a:off x="75756" y="888971"/>
            <a:ext cx="2212635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nhường bạn</a:t>
            </a:r>
          </a:p>
        </p:txBody>
      </p:sp>
      <p:sp>
        <p:nvSpPr>
          <p:cNvPr id="13" name="Flowchart: Terminator 12"/>
          <p:cNvSpPr/>
          <p:nvPr/>
        </p:nvSpPr>
        <p:spPr>
          <a:xfrm>
            <a:off x="8286412" y="913976"/>
            <a:ext cx="1960775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chăm chỉ</a:t>
            </a:r>
          </a:p>
        </p:txBody>
      </p:sp>
      <p:sp>
        <p:nvSpPr>
          <p:cNvPr id="14" name="Flowchart: Terminator 13"/>
          <p:cNvSpPr/>
          <p:nvPr/>
        </p:nvSpPr>
        <p:spPr>
          <a:xfrm>
            <a:off x="4724436" y="913976"/>
            <a:ext cx="1541897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giúp đỡ</a:t>
            </a:r>
          </a:p>
        </p:txBody>
      </p:sp>
      <p:sp>
        <p:nvSpPr>
          <p:cNvPr id="15" name="Flowchart: Terminator 14"/>
          <p:cNvSpPr/>
          <p:nvPr/>
        </p:nvSpPr>
        <p:spPr>
          <a:xfrm>
            <a:off x="2541923" y="888547"/>
            <a:ext cx="1926347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hiền lành</a:t>
            </a:r>
          </a:p>
        </p:txBody>
      </p:sp>
      <p:sp>
        <p:nvSpPr>
          <p:cNvPr id="16" name="Flowchart: Terminator 15"/>
          <p:cNvSpPr/>
          <p:nvPr/>
        </p:nvSpPr>
        <p:spPr>
          <a:xfrm>
            <a:off x="6546556" y="913976"/>
            <a:ext cx="1564139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sẻ</a:t>
            </a:r>
          </a:p>
        </p:txBody>
      </p:sp>
      <p:sp>
        <p:nvSpPr>
          <p:cNvPr id="17" name="Flowchart: Terminator 16"/>
          <p:cNvSpPr/>
          <p:nvPr/>
        </p:nvSpPr>
        <p:spPr>
          <a:xfrm>
            <a:off x="10422904" y="916828"/>
            <a:ext cx="1769096" cy="461914"/>
          </a:xfrm>
          <a:prstGeom prst="flowChartTerminator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tươi vui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214812" y="6165450"/>
            <a:ext cx="3886199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Làm việc theo nhóm đôi</a:t>
            </a:r>
          </a:p>
        </p:txBody>
      </p:sp>
    </p:spTree>
    <p:extLst>
      <p:ext uri="{BB962C8B-B14F-4D97-AF65-F5344CB8AC3E}">
        <p14:creationId xmlns:p14="http://schemas.microsoft.com/office/powerpoint/2010/main" val="3473932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0.18671 0.3303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36" y="1650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L -0.18242 0.4754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237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0.33125 0.6166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63" y="3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44444E-6 L 0.46172 0.3317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1657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00612 0.4680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340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11111E-6 L -0.18593 0.617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7" y="3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3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727" y="21149"/>
            <a:ext cx="118403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2 : Chọn từ ngữ chỉ hoạt động đã tìm được ở bài tập 1 thay cho ô vuông.</a:t>
            </a:r>
          </a:p>
        </p:txBody>
      </p:sp>
      <p:sp>
        <p:nvSpPr>
          <p:cNvPr id="7" name="Cloud 6"/>
          <p:cNvSpPr/>
          <p:nvPr/>
        </p:nvSpPr>
        <p:spPr>
          <a:xfrm>
            <a:off x="111651" y="1098366"/>
            <a:ext cx="3876642" cy="969818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 bạn</a:t>
            </a:r>
          </a:p>
        </p:txBody>
      </p:sp>
      <p:sp>
        <p:nvSpPr>
          <p:cNvPr id="8" name="Cloud 7"/>
          <p:cNvSpPr/>
          <p:nvPr/>
        </p:nvSpPr>
        <p:spPr>
          <a:xfrm>
            <a:off x="4589951" y="1098366"/>
            <a:ext cx="3662361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sẻ</a:t>
            </a:r>
          </a:p>
        </p:txBody>
      </p:sp>
      <p:sp>
        <p:nvSpPr>
          <p:cNvPr id="10" name="Cloud 9"/>
          <p:cNvSpPr/>
          <p:nvPr/>
        </p:nvSpPr>
        <p:spPr>
          <a:xfrm>
            <a:off x="8882250" y="997527"/>
            <a:ext cx="3248025" cy="883979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 đỡ</a:t>
            </a:r>
          </a:p>
        </p:txBody>
      </p:sp>
      <p:sp>
        <p:nvSpPr>
          <p:cNvPr id="11" name="Rectangle: Rounded Corners 14">
            <a:extLst>
              <a:ext uri="{FF2B5EF4-FFF2-40B4-BE49-F238E27FC236}">
                <a16:creationId xmlns:a16="http://schemas.microsoft.com/office/drawing/2014/main" id="{F29927F3-F168-4AF9-AAC9-D6530575536F}"/>
              </a:ext>
            </a:extLst>
          </p:cNvPr>
          <p:cNvSpPr/>
          <p:nvPr/>
        </p:nvSpPr>
        <p:spPr>
          <a:xfrm>
            <a:off x="0" y="2584302"/>
            <a:ext cx="7191645" cy="2445773"/>
          </a:xfrm>
          <a:prstGeom prst="roundRect">
            <a:avLst>
              <a:gd name="adj" fmla="val 33695"/>
            </a:avLst>
          </a:prstGeom>
          <a:gradFill>
            <a:gsLst>
              <a:gs pos="0">
                <a:srgbClr val="00B0F0"/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600"/>
              </a:spcBef>
              <a:spcAft>
                <a:spcPts val="600"/>
              </a:spcAft>
            </a:pPr>
            <a:r>
              <a:rPr lang="en-US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Hải và Xuân đều muốn ngồi bàn đầu. Nhưng ở đó chỉ còn một chỗ. Xuân xin </a:t>
            </a:r>
            <a:r>
              <a:rPr lang="en-US" sz="3200" b="0" i="0" u="none" strike="noStrike" dirty="0" err="1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vi-VN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cho Hải được</a:t>
            </a:r>
            <a:r>
              <a:rPr lang="en-US" sz="3200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ngồi chỗ mới. Cô khen Xuân đã biế</a:t>
            </a:r>
            <a:r>
              <a:rPr lang="en-US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   </a:t>
            </a:r>
            <a:r>
              <a:rPr lang="vi-VN" sz="3200" b="0" i="0" u="none" strike="noStrike" dirty="0">
                <a:solidFill>
                  <a:srgbClr val="66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0" dirty="0">
              <a:solidFill>
                <a:srgbClr val="66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260" y="1893455"/>
            <a:ext cx="5247740" cy="450734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258660" y="4398594"/>
            <a:ext cx="554759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3638086" y="613456"/>
            <a:ext cx="230944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562109" y="559758"/>
            <a:ext cx="32327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04800" y="997527"/>
            <a:ext cx="12007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649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106667"/>
            <a:ext cx="95440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 : Chọn từ ngữ 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 hoạt động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tìm được 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bài tập 1 thay cho ô vuông.</a:t>
            </a:r>
          </a:p>
        </p:txBody>
      </p:sp>
      <p:sp>
        <p:nvSpPr>
          <p:cNvPr id="7" name="Rectangle: Rounded Corners 13">
            <a:extLst>
              <a:ext uri="{FF2B5EF4-FFF2-40B4-BE49-F238E27FC236}">
                <a16:creationId xmlns:a16="http://schemas.microsoft.com/office/drawing/2014/main" id="{C608DFF0-C16E-43DD-BF8C-8D9A58C0793B}"/>
              </a:ext>
            </a:extLst>
          </p:cNvPr>
          <p:cNvSpPr/>
          <p:nvPr/>
        </p:nvSpPr>
        <p:spPr>
          <a:xfrm>
            <a:off x="0" y="4368088"/>
            <a:ext cx="8324850" cy="1933476"/>
          </a:xfrm>
          <a:prstGeom prst="roundRect">
            <a:avLst>
              <a:gd name="adj" fmla="val 33695"/>
            </a:avLst>
          </a:prstGeom>
          <a:solidFill>
            <a:srgbClr val="AFE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600"/>
              </a:spcBef>
              <a:spcAft>
                <a:spcPts val="600"/>
              </a:spcAft>
            </a:pPr>
            <a:r>
              <a:rPr lang="en-US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Biết Hải ốm, phải nghỉ học, Xuân mang sách vở sang,</a:t>
            </a:r>
            <a:r>
              <a:rPr lang="en-US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giảng bài cho bạn. Hải xúc động vì bạn đã </a:t>
            </a:r>
            <a:r>
              <a:rPr lang="en-US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vi-VN" sz="3200" b="0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khi mình bị ốm.</a:t>
            </a:r>
            <a:endParaRPr lang="vi-VN" sz="3200" b="0" dirty="0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23708" y="5624262"/>
            <a:ext cx="674256" cy="4154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oud 17"/>
          <p:cNvSpPr/>
          <p:nvPr/>
        </p:nvSpPr>
        <p:spPr>
          <a:xfrm>
            <a:off x="9689892" y="95741"/>
            <a:ext cx="2362200" cy="100262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Nhóm 4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627" y="3958174"/>
            <a:ext cx="4201347" cy="2899826"/>
          </a:xfrm>
          <a:prstGeom prst="rect">
            <a:avLst/>
          </a:prstGeom>
        </p:spPr>
      </p:pic>
      <p:sp>
        <p:nvSpPr>
          <p:cNvPr id="14" name="Rectangle: Rounded Corners 12">
            <a:extLst>
              <a:ext uri="{FF2B5EF4-FFF2-40B4-BE49-F238E27FC236}">
                <a16:creationId xmlns:a16="http://schemas.microsoft.com/office/drawing/2014/main" id="{D92191D1-888D-4FA8-AD57-50FA9C66EBE0}"/>
              </a:ext>
            </a:extLst>
          </p:cNvPr>
          <p:cNvSpPr/>
          <p:nvPr/>
        </p:nvSpPr>
        <p:spPr>
          <a:xfrm>
            <a:off x="0" y="1303370"/>
            <a:ext cx="8122627" cy="2140648"/>
          </a:xfrm>
          <a:prstGeom prst="roundRect">
            <a:avLst>
              <a:gd name="adj" fmla="val 33695"/>
            </a:avLst>
          </a:prstGeom>
          <a:gradFill>
            <a:gsLst>
              <a:gs pos="72000">
                <a:srgbClr val="FFFF00"/>
              </a:gs>
              <a:gs pos="95000">
                <a:schemeClr val="accent2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0" i="0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="0" i="0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0" i="0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 cho Hải cái bánh rất ngon. Hải mang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0" i="0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 cho Hà và Xuân cùng ăn. Mẹ khen: “Con biết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vi-VN" sz="3200" b="0" i="0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 bạn bè rồi đấy.”</a:t>
            </a:r>
            <a:endParaRPr lang="vi-VN" sz="3200" b="0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627" y="970551"/>
            <a:ext cx="4196891" cy="312888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586581" y="2917315"/>
            <a:ext cx="674256" cy="4073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7737" y="2894565"/>
            <a:ext cx="2141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73916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3" grpId="1" animBg="1"/>
      <p:bldP spid="18" grpId="0" animBg="1"/>
      <p:bldP spid="14" grpId="0" animBg="1"/>
      <p:bldP spid="20" grpId="0" animBg="1"/>
      <p:bldP spid="20" grpId="1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" y="-3811"/>
            <a:ext cx="1196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3 : Đặt một câu về hoạt động của các bạn trong tranh.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9553" y="5248171"/>
            <a:ext cx="980049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Bạn Lan cho bạn Hải mượn bút.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992" y="5297034"/>
            <a:ext cx="12153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quan sát tranh và cho biết các bạn trong tranh đang làm gì?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8611" y="5981043"/>
            <a:ext cx="809625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Bạn Hải mượn bút của bạn Lan.</a:t>
            </a: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CC6F8E4E-EC8C-4F65-89FA-8A567D3A15A4}"/>
              </a:ext>
            </a:extLst>
          </p:cNvPr>
          <p:cNvSpPr/>
          <p:nvPr/>
        </p:nvSpPr>
        <p:spPr>
          <a:xfrm>
            <a:off x="1875692" y="1535723"/>
            <a:ext cx="8288216" cy="3391327"/>
          </a:xfrm>
          <a:prstGeom prst="cloud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Thực hành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353" y="802851"/>
            <a:ext cx="7666891" cy="434608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215397" y="509761"/>
            <a:ext cx="230944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006392" y="506762"/>
            <a:ext cx="1846872" cy="59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4291" y="802851"/>
            <a:ext cx="7848953" cy="43460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4291" y="827283"/>
            <a:ext cx="7977551" cy="43460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4291" y="843558"/>
            <a:ext cx="8052864" cy="43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39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9" grpId="1" animBg="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3" grpId="0" animBg="1"/>
      <p:bldP spid="13" grpId="1" animBg="1"/>
      <p:bldP spid="14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391</Words>
  <Application>Microsoft Office PowerPoint</Application>
  <PresentationFormat>Widescreen</PresentationFormat>
  <Paragraphs>57</Paragraphs>
  <Slides>13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Arial-Rounded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 Bac</dc:creator>
  <cp:lastModifiedBy>ADMIN</cp:lastModifiedBy>
  <cp:revision>164</cp:revision>
  <dcterms:created xsi:type="dcterms:W3CDTF">2021-10-11T07:51:09Z</dcterms:created>
  <dcterms:modified xsi:type="dcterms:W3CDTF">2024-11-23T11:48:53Z</dcterms:modified>
</cp:coreProperties>
</file>