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65" r:id="rId2"/>
    <p:sldId id="272" r:id="rId3"/>
    <p:sldId id="367" r:id="rId4"/>
    <p:sldId id="323" r:id="rId5"/>
    <p:sldId id="322" r:id="rId6"/>
    <p:sldId id="301" r:id="rId7"/>
    <p:sldId id="262" r:id="rId8"/>
    <p:sldId id="283" r:id="rId9"/>
    <p:sldId id="316" r:id="rId10"/>
    <p:sldId id="368" r:id="rId11"/>
    <p:sldId id="278" r:id="rId12"/>
    <p:sldId id="369" r:id="rId13"/>
    <p:sldId id="370" r:id="rId14"/>
    <p:sldId id="276" r:id="rId15"/>
    <p:sldId id="28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30EE"/>
    <a:srgbClr val="FFF9EA"/>
    <a:srgbClr val="FCE5D2"/>
    <a:srgbClr val="DDE4EF"/>
    <a:srgbClr val="ECD0D3"/>
    <a:srgbClr val="FADB8E"/>
    <a:srgbClr val="B06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01011-4FDB-4CA9-9437-40E4B3CDDB66}" type="datetimeFigureOut">
              <a:rPr lang="vi-VN" smtClean="0"/>
              <a:t>06/06/2024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EF077-23BC-47EB-B1F1-D935814A18C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2593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41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98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7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4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88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44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8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1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63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35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016DC-027C-4EB6-83F6-0F6456DF5B9F}" type="datetimeFigureOut">
              <a:rPr lang="en-US" smtClean="0"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E63B6-8ECD-43AB-A591-33D9CBC24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1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9" name="WordArt 4">
            <a:extLst>
              <a:ext uri="{FF2B5EF4-FFF2-40B4-BE49-F238E27FC236}">
                <a16:creationId xmlns:a16="http://schemas.microsoft.com/office/drawing/2014/main" id="{97F438B9-2605-AF45-88A7-698D003E42F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98260" y="5314950"/>
            <a:ext cx="6018213" cy="11441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75"/>
              </a:avLst>
            </a:prstTxWarp>
          </a:bodyPr>
          <a:lstStyle/>
          <a:p>
            <a:r>
              <a:rPr lang="vi-VN" sz="36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Phạm Thị Dịu</a:t>
            </a:r>
          </a:p>
          <a:p>
            <a:r>
              <a:rPr lang="vi-VN" sz="36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 năm: 1981</a:t>
            </a:r>
          </a:p>
        </p:txBody>
      </p:sp>
      <p:pic>
        <p:nvPicPr>
          <p:cNvPr id="98311" name="Picture 3" descr="WhitecornerFlower">
            <a:extLst>
              <a:ext uri="{FF2B5EF4-FFF2-40B4-BE49-F238E27FC236}">
                <a16:creationId xmlns:a16="http://schemas.microsoft.com/office/drawing/2014/main" id="{0246E6C6-5325-C496-0583-CDAC96EC0C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0" y="61912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2" name="Picture 4" descr="WhitecornerFlower">
            <a:extLst>
              <a:ext uri="{FF2B5EF4-FFF2-40B4-BE49-F238E27FC236}">
                <a16:creationId xmlns:a16="http://schemas.microsoft.com/office/drawing/2014/main" id="{73D801C4-C78A-637E-F745-6EA48F61F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832" y="5389143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3" name="Picture 23">
            <a:extLst>
              <a:ext uri="{FF2B5EF4-FFF2-40B4-BE49-F238E27FC236}">
                <a16:creationId xmlns:a16="http://schemas.microsoft.com/office/drawing/2014/main" id="{43074D21-B956-7D19-A5FD-B101C1431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703" y="40481"/>
            <a:ext cx="609600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14" name="Rectangle 4">
            <a:extLst>
              <a:ext uri="{FF2B5EF4-FFF2-40B4-BE49-F238E27FC236}">
                <a16:creationId xmlns:a16="http://schemas.microsoft.com/office/drawing/2014/main" id="{68FBED96-7960-5484-8C62-EE03A7988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17463"/>
            <a:ext cx="12083143" cy="6858000"/>
          </a:xfrm>
          <a:prstGeom prst="rect">
            <a:avLst/>
          </a:prstGeom>
          <a:noFill/>
          <a:ln w="57150">
            <a:pattFill prst="wdUpDiag">
              <a:fgClr>
                <a:srgbClr val="00FF00"/>
              </a:fgClr>
              <a:bgClr>
                <a:srgbClr val="FF00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vi-VN" altLang="en-US" sz="1800">
              <a:latin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186" y="106633"/>
            <a:ext cx="10206446" cy="1641381"/>
          </a:xfrm>
          <a:prstGeom prst="rect">
            <a:avLst/>
          </a:prstGeom>
        </p:spPr>
      </p:pic>
      <p:pic>
        <p:nvPicPr>
          <p:cNvPr id="6" name="Picture 4" descr="BCKMC0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451" y="1748014"/>
            <a:ext cx="7162800" cy="369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4FC932-7C4B-9F41-0671-73AC2DEDECC0}"/>
              </a:ext>
            </a:extLst>
          </p:cNvPr>
          <p:cNvSpPr txBox="1"/>
          <p:nvPr/>
        </p:nvSpPr>
        <p:spPr>
          <a:xfrm flipH="1" flipV="1">
            <a:off x="3515760" y="3112532"/>
            <a:ext cx="3304918" cy="31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vi-VN"/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761424" y="2851420"/>
            <a:ext cx="3059254" cy="1032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Môn: </a:t>
            </a:r>
            <a:r>
              <a:rPr lang="en-US" sz="3600" kern="1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endParaRPr lang="en-US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err="1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5G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94128" y="323759"/>
            <a:ext cx="11793071" cy="1169551"/>
          </a:xfrm>
          <a:prstGeom prst="rect">
            <a:avLst/>
          </a:prstGeom>
          <a:ln w="57150">
            <a:solidFill>
              <a:srgbClr val="5430EE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Ý NGHĨA CỦA ĐƯỜNG TRƯỜNG SƠN ĐỐI VỚI 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 NGHIỆP CHỐNG MỸ CỨU NƯỚC CỦA NHÂN DÂN TA.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070689" y="1580880"/>
            <a:ext cx="1012735" cy="6534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8108577" y="1493996"/>
            <a:ext cx="1425388" cy="6865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8789" y="2321945"/>
            <a:ext cx="5909983" cy="3641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844554" y="2321945"/>
            <a:ext cx="5042646" cy="3641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Mĩ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460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9200" y="68553"/>
            <a:ext cx="8757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Dancing Script" panose="03080600040507000D00" pitchFamily="66" charset="0"/>
              </a:rPr>
              <a:t>Hình</a:t>
            </a:r>
            <a:r>
              <a:rPr lang="en-US" sz="3600" b="1" dirty="0">
                <a:latin typeface="Dancing Script" panose="03080600040507000D00" pitchFamily="66" charset="0"/>
              </a:rPr>
              <a:t> </a:t>
            </a:r>
            <a:r>
              <a:rPr lang="en-US" sz="3600" b="1" dirty="0" err="1">
                <a:latin typeface="Dancing Script" panose="03080600040507000D00" pitchFamily="66" charset="0"/>
              </a:rPr>
              <a:t>ảnh</a:t>
            </a:r>
            <a:r>
              <a:rPr lang="en-US" sz="3600" b="1" dirty="0">
                <a:latin typeface="Dancing Script" panose="03080600040507000D00" pitchFamily="66" charset="0"/>
              </a:rPr>
              <a:t> đ</a:t>
            </a:r>
            <a:r>
              <a:rPr lang="vi-VN" sz="3600" b="1" dirty="0">
                <a:latin typeface="Dancing Script" panose="03080600040507000D00" pitchFamily="66" charset="0"/>
              </a:rPr>
              <a:t>ườ</a:t>
            </a:r>
            <a:r>
              <a:rPr lang="en-US" sz="3600" b="1" dirty="0">
                <a:latin typeface="Dancing Script" panose="03080600040507000D00" pitchFamily="66" charset="0"/>
              </a:rPr>
              <a:t>ng </a:t>
            </a:r>
            <a:r>
              <a:rPr lang="en-US" sz="3600" b="1" dirty="0" err="1">
                <a:latin typeface="Dancing Script" panose="03080600040507000D00" pitchFamily="66" charset="0"/>
              </a:rPr>
              <a:t>Tr</a:t>
            </a:r>
            <a:r>
              <a:rPr lang="vi-VN" sz="3600" b="1" dirty="0">
                <a:latin typeface="Dancing Script" panose="03080600040507000D00" pitchFamily="66" charset="0"/>
              </a:rPr>
              <a:t>ườ</a:t>
            </a:r>
            <a:r>
              <a:rPr lang="en-US" sz="3600" b="1" dirty="0">
                <a:latin typeface="Dancing Script" panose="03080600040507000D00" pitchFamily="66" charset="0"/>
              </a:rPr>
              <a:t>ng S</a:t>
            </a:r>
            <a:r>
              <a:rPr lang="vi-VN" sz="3600" b="1" dirty="0">
                <a:latin typeface="Dancing Script" panose="03080600040507000D00" pitchFamily="66" charset="0"/>
              </a:rPr>
              <a:t>ơ</a:t>
            </a:r>
            <a:r>
              <a:rPr lang="en-US" sz="3600" b="1" dirty="0">
                <a:latin typeface="Dancing Script" panose="03080600040507000D00" pitchFamily="66" charset="0"/>
              </a:rPr>
              <a:t>n x</a:t>
            </a:r>
            <a:r>
              <a:rPr lang="vi-VN" sz="3600" b="1" dirty="0">
                <a:latin typeface="Dancing Script" panose="03080600040507000D00" pitchFamily="66" charset="0"/>
              </a:rPr>
              <a:t>ư</a:t>
            </a:r>
            <a:r>
              <a:rPr lang="en-US" sz="3600" b="1" dirty="0">
                <a:latin typeface="Dancing Script" panose="03080600040507000D00" pitchFamily="66" charset="0"/>
              </a:rPr>
              <a:t>a </a:t>
            </a:r>
            <a:r>
              <a:rPr lang="en-US" sz="3600" b="1" dirty="0" err="1">
                <a:latin typeface="Dancing Script" panose="03080600040507000D00" pitchFamily="66" charset="0"/>
              </a:rPr>
              <a:t>và</a:t>
            </a:r>
            <a:r>
              <a:rPr lang="en-US" sz="3600" b="1" dirty="0">
                <a:latin typeface="Dancing Script" panose="03080600040507000D00" pitchFamily="66" charset="0"/>
              </a:rPr>
              <a:t> nay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86" y="3878546"/>
            <a:ext cx="4693123" cy="2676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02" y="941768"/>
            <a:ext cx="4694830" cy="2709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0" descr="Ảnh minh họ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7402" y="3878546"/>
            <a:ext cx="4694830" cy="2676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5" descr="ANd9GcT74CzVtIwrn7crfmKGbXO0O0Qd_wjGRxbtzdqGSQ_FJE_NpTRt6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93779" y="941768"/>
            <a:ext cx="4694830" cy="2709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59307" y="966777"/>
            <a:ext cx="3875964" cy="461665"/>
          </a:xfrm>
          <a:prstGeom prst="rect">
            <a:avLst/>
          </a:prstGeom>
          <a:solidFill>
            <a:srgbClr val="DDE4EF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ng Tr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ng S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 ngày x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307" y="3878546"/>
            <a:ext cx="3875964" cy="461665"/>
          </a:xfrm>
          <a:prstGeom prst="rect">
            <a:avLst/>
          </a:prstGeom>
          <a:solidFill>
            <a:srgbClr val="ECD0D3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ng Tr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ng S</a:t>
            </a:r>
            <a:r>
              <a:rPr lang="vi-VN" sz="240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 ngày nay</a:t>
            </a:r>
          </a:p>
        </p:txBody>
      </p:sp>
    </p:spTree>
    <p:extLst>
      <p:ext uri="{BB962C8B-B14F-4D97-AF65-F5344CB8AC3E}">
        <p14:creationId xmlns:p14="http://schemas.microsoft.com/office/powerpoint/2010/main" val="1340342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3064D59-697E-98E1-B7F9-A025136D1B05}"/>
              </a:ext>
            </a:extLst>
          </p:cNvPr>
          <p:cNvGrpSpPr/>
          <p:nvPr/>
        </p:nvGrpSpPr>
        <p:grpSpPr>
          <a:xfrm>
            <a:off x="0" y="257175"/>
            <a:ext cx="11321282" cy="1118289"/>
            <a:chOff x="1041780" y="833030"/>
            <a:chExt cx="11321282" cy="11182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426D708-5165-B807-EA18-67C256B61D3E}"/>
                </a:ext>
              </a:extLst>
            </p:cNvPr>
            <p:cNvSpPr/>
            <p:nvPr/>
          </p:nvSpPr>
          <p:spPr>
            <a:xfrm>
              <a:off x="2270075" y="833030"/>
              <a:ext cx="100929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Hải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Phòng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Trường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Sơn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lịch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endPara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27">
              <a:extLst>
                <a:ext uri="{FF2B5EF4-FFF2-40B4-BE49-F238E27FC236}">
                  <a16:creationId xmlns:a16="http://schemas.microsoft.com/office/drawing/2014/main" id="{078AF923-952A-3282-2C97-3F6B0BF3E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780" y="915074"/>
              <a:ext cx="1119117" cy="1036245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1E98941-5716-97A0-8E0F-59B7BDD6007B}"/>
              </a:ext>
            </a:extLst>
          </p:cNvPr>
          <p:cNvSpPr txBox="1"/>
          <p:nvPr/>
        </p:nvSpPr>
        <p:spPr>
          <a:xfrm>
            <a:off x="314325" y="647700"/>
            <a:ext cx="4762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.VnBahamasB" panose="020BE200000000000000" pitchFamily="34" charset="0"/>
              </a:rPr>
              <a:t>4</a:t>
            </a:r>
            <a:endParaRPr lang="vi-VN" sz="4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Những ký ức Hải Phòng xưa qua 2.000 bức ảnh của một nhà sưu tầm">
            <a:extLst>
              <a:ext uri="{FF2B5EF4-FFF2-40B4-BE49-F238E27FC236}">
                <a16:creationId xmlns:a16="http://schemas.microsoft.com/office/drawing/2014/main" id="{E0CDF918-6CDC-4CD8-E814-292DACE16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1417141"/>
            <a:ext cx="6727825" cy="4465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95F676B-FDD9-91CC-D08C-6F3CEFD4060A}"/>
              </a:ext>
            </a:extLst>
          </p:cNvPr>
          <p:cNvSpPr txBox="1"/>
          <p:nvPr/>
        </p:nvSpPr>
        <p:spPr>
          <a:xfrm>
            <a:off x="7496174" y="1529775"/>
            <a:ext cx="46101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vạn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TNXP,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- 500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hùng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900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binh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binh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300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nhiễm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độc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2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231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Bản hùng ca những chuyến tàu không số">
            <a:extLst>
              <a:ext uri="{FF2B5EF4-FFF2-40B4-BE49-F238E27FC236}">
                <a16:creationId xmlns:a16="http://schemas.microsoft.com/office/drawing/2014/main" id="{EE6292F2-C465-250B-07F7-2C6F41912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3" y="3429000"/>
            <a:ext cx="5045077" cy="32799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33BA3F-2ED3-804B-D693-4DD1D6F0D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4776"/>
            <a:ext cx="5543550" cy="32956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198" name="Picture 6" descr="Bến tàu không số&quot; - Nơi khởi đầu đường mòn huyền thoại trên biển">
            <a:extLst>
              <a:ext uri="{FF2B5EF4-FFF2-40B4-BE49-F238E27FC236}">
                <a16:creationId xmlns:a16="http://schemas.microsoft.com/office/drawing/2014/main" id="{87F90313-9219-67E0-35DE-CA7F1A5E5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3" y="104776"/>
            <a:ext cx="5178427" cy="31070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Những chiến công đặc biệt xuất sắc của Đoàn tàu Không số và Đặc côn... -  Báo Hải Quân Việt Nam">
            <a:extLst>
              <a:ext uri="{FF2B5EF4-FFF2-40B4-BE49-F238E27FC236}">
                <a16:creationId xmlns:a16="http://schemas.microsoft.com/office/drawing/2014/main" id="{1215A5E3-6911-56EB-5048-DD89DF5D5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07257"/>
            <a:ext cx="5543550" cy="31459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051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C09F252-F7DB-494D-A868-3AA96ACEF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485" y="-447717"/>
            <a:ext cx="3800215" cy="251546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6004F4CE-0067-4731-8ED0-651D5735978B}"/>
              </a:ext>
            </a:extLst>
          </p:cNvPr>
          <p:cNvSpPr/>
          <p:nvPr/>
        </p:nvSpPr>
        <p:spPr>
          <a:xfrm>
            <a:off x="7628474" y="664132"/>
            <a:ext cx="311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en-US" altLang="zh-CN" sz="5400">
                <a:solidFill>
                  <a:srgbClr val="B06C3E"/>
                </a:solidFill>
                <a:latin typeface="Dancing Script" panose="03080600040507000D00" pitchFamily="66" charset="0"/>
                <a:cs typeface="+mn-ea"/>
                <a:sym typeface="+mn-lt"/>
              </a:rPr>
              <a:t>GHI NHỚ</a:t>
            </a:r>
            <a:endParaRPr lang="zh-CN" altLang="en-US" sz="5400" dirty="0">
              <a:solidFill>
                <a:srgbClr val="B06C3E"/>
              </a:solidFill>
              <a:latin typeface="Dancing Script" panose="03080600040507000D00" pitchFamily="66" charset="0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BBBFE32-C524-4C1F-A79A-F1C97A8B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301"/>
          <a:stretch/>
        </p:blipFill>
        <p:spPr>
          <a:xfrm>
            <a:off x="0" y="5008433"/>
            <a:ext cx="12192000" cy="184956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56FD989-2D9B-4179-9A3E-F7DA003A6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91" y="1648989"/>
            <a:ext cx="7431880" cy="395352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44F8271-2CB8-4342-9AB7-EA26C95D23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474" y="2720263"/>
            <a:ext cx="3485048" cy="33459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3693" y="2568595"/>
            <a:ext cx="60610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19-5-1959, Trung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4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</p:txBody>
      </p:sp>
    </p:spTree>
    <p:extLst>
      <p:ext uri="{BB962C8B-B14F-4D97-AF65-F5344CB8AC3E}">
        <p14:creationId xmlns:p14="http://schemas.microsoft.com/office/powerpoint/2010/main" val="3628517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airplan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ABF4F961-4129-47E6-A1C1-72C2019607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015" y="455295"/>
            <a:ext cx="9280529" cy="608824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821407" y="2234479"/>
            <a:ext cx="85037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 </a:t>
            </a:r>
            <a:r>
              <a:rPr lang="vi-VN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CÁC THẦY CÔ VÀ CÁC EM ĐÃ LẮNG NGHE</a:t>
            </a:r>
          </a:p>
        </p:txBody>
      </p:sp>
    </p:spTree>
    <p:extLst>
      <p:ext uri="{BB962C8B-B14F-4D97-AF65-F5344CB8AC3E}">
        <p14:creationId xmlns:p14="http://schemas.microsoft.com/office/powerpoint/2010/main" val="132439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FCB47A-14CD-4011-B3AF-EF10B8E8C7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96" t="10595" r="7481" b="10516"/>
          <a:stretch/>
        </p:blipFill>
        <p:spPr>
          <a:xfrm>
            <a:off x="2265335" y="579120"/>
            <a:ext cx="7249384" cy="442187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CA646AA4-CF01-4C3C-9A96-298CAF30FC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499" y="4146574"/>
            <a:ext cx="12594294" cy="290637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27990EFA-EBF1-41FE-B701-23F4CB1384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9557" y="579120"/>
            <a:ext cx="1409205" cy="128016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70999" y="2932317"/>
            <a:ext cx="56774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solidFill>
                  <a:srgbClr val="B06C3E"/>
                </a:solidFill>
                <a:latin typeface="Dancing Script" panose="03080600040507000D00" pitchFamily="66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728421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3B77D2-C44D-4082-B731-AFD9FF84EEC5}"/>
              </a:ext>
            </a:extLst>
          </p:cNvPr>
          <p:cNvSpPr txBox="1"/>
          <p:nvPr/>
        </p:nvSpPr>
        <p:spPr>
          <a:xfrm>
            <a:off x="1735493" y="171138"/>
            <a:ext cx="75018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28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2024</a:t>
            </a:r>
          </a:p>
          <a:p>
            <a:pPr algn="ctr"/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endParaRPr lang="vi-V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CF8B08-1E73-018C-0263-07F218A2E78C}"/>
              </a:ext>
            </a:extLst>
          </p:cNvPr>
          <p:cNvSpPr txBox="1"/>
          <p:nvPr/>
        </p:nvSpPr>
        <p:spPr>
          <a:xfrm>
            <a:off x="3265714" y="1236502"/>
            <a:ext cx="5243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</a:rPr>
              <a:t>Đường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Sơn</a:t>
            </a:r>
            <a:endParaRPr lang="vi-VN" sz="3600" b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464924-4E0B-092B-D10D-35F4A405FF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222" y="2116098"/>
            <a:ext cx="7696977" cy="4478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824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type="title"/>
          </p:nvPr>
        </p:nvSpPr>
        <p:spPr>
          <a:xfrm>
            <a:off x="2611085" y="908957"/>
            <a:ext cx="5982408" cy="1383263"/>
          </a:xfrm>
          <a:prstGeom prst="star7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p:pic>
        <p:nvPicPr>
          <p:cNvPr id="20484" name="Content Placeholder 4" descr="TWEET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281" y="827314"/>
            <a:ext cx="1981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416976DE-5140-E040-866C-58E29BA18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43643" y="281982"/>
            <a:ext cx="98448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 NHỮNG NÉT CHÍNH VỀ ĐƯỜNG TRƯỜNG SƠN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37AFBC-7B47-89A1-5795-00F2FE393905}"/>
              </a:ext>
            </a:extLst>
          </p:cNvPr>
          <p:cNvSpPr txBox="1"/>
          <p:nvPr/>
        </p:nvSpPr>
        <p:spPr>
          <a:xfrm>
            <a:off x="793101" y="2351314"/>
            <a:ext cx="10403633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950" indent="0">
              <a:lnSpc>
                <a:spcPct val="100000"/>
              </a:lnSpc>
              <a:buClr>
                <a:schemeClr val="accent2"/>
              </a:buClr>
              <a:buSzPct val="80000"/>
              <a:buNone/>
            </a:pP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Trung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107950" indent="0">
              <a:lnSpc>
                <a:spcPct val="100000"/>
              </a:lnSpc>
              <a:buClr>
                <a:schemeClr val="accent2"/>
              </a:buClr>
              <a:buSzPct val="80000"/>
              <a:buNone/>
            </a:pP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107950" indent="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None/>
            </a:pP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Trung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4.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Trường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Sơn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còn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tên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gọi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khác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en-US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806854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736" y="2013706"/>
            <a:ext cx="4381500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Thanh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qua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,là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bao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-3200400" y="5980114"/>
            <a:ext cx="99060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 </a:t>
            </a:r>
            <a:r>
              <a:rPr lang="en-US" altLang="en-US" sz="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9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900">
              <a:solidFill>
                <a:prstClr val="black"/>
              </a:solidFill>
            </a:endParaRPr>
          </a:p>
        </p:txBody>
      </p:sp>
      <p:pic>
        <p:nvPicPr>
          <p:cNvPr id="6" name="Picture 20" descr="ban do sua"/>
          <p:cNvPicPr>
            <a:picLocks noChangeAspect="1" noChangeArrowheads="1"/>
          </p:cNvPicPr>
          <p:nvPr/>
        </p:nvPicPr>
        <p:blipFill>
          <a:blip r:embed="rId2">
            <a:lum bright="-3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839" y="0"/>
            <a:ext cx="623255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Freeform 23"/>
          <p:cNvSpPr>
            <a:spLocks/>
          </p:cNvSpPr>
          <p:nvPr/>
        </p:nvSpPr>
        <p:spPr bwMode="auto">
          <a:xfrm rot="21122226">
            <a:off x="7954961" y="1281674"/>
            <a:ext cx="1346336" cy="3879362"/>
          </a:xfrm>
          <a:custGeom>
            <a:avLst/>
            <a:gdLst>
              <a:gd name="T0" fmla="*/ 2147483647 w 1247"/>
              <a:gd name="T1" fmla="*/ 0 h 1989"/>
              <a:gd name="T2" fmla="*/ 2147483647 w 1247"/>
              <a:gd name="T3" fmla="*/ 2147483647 h 1989"/>
              <a:gd name="T4" fmla="*/ 2147483647 w 1247"/>
              <a:gd name="T5" fmla="*/ 2147483647 h 1989"/>
              <a:gd name="T6" fmla="*/ 2147483647 w 1247"/>
              <a:gd name="T7" fmla="*/ 2147483647 h 1989"/>
              <a:gd name="T8" fmla="*/ 2147483647 w 1247"/>
              <a:gd name="T9" fmla="*/ 2147483647 h 1989"/>
              <a:gd name="T10" fmla="*/ 0 w 1247"/>
              <a:gd name="T11" fmla="*/ 2147483647 h 1989"/>
              <a:gd name="T12" fmla="*/ 2147483647 w 1247"/>
              <a:gd name="T13" fmla="*/ 2147483647 h 1989"/>
              <a:gd name="T14" fmla="*/ 2147483647 w 1247"/>
              <a:gd name="T15" fmla="*/ 2147483647 h 1989"/>
              <a:gd name="T16" fmla="*/ 2147483647 w 1247"/>
              <a:gd name="T17" fmla="*/ 2147483647 h 1989"/>
              <a:gd name="T18" fmla="*/ 2147483647 w 1247"/>
              <a:gd name="T19" fmla="*/ 2147483647 h 1989"/>
              <a:gd name="T20" fmla="*/ 2147483647 w 1247"/>
              <a:gd name="T21" fmla="*/ 2147483647 h 1989"/>
              <a:gd name="T22" fmla="*/ 2147483647 w 1247"/>
              <a:gd name="T23" fmla="*/ 2147483647 h 1989"/>
              <a:gd name="T24" fmla="*/ 2147483647 w 1247"/>
              <a:gd name="T25" fmla="*/ 2147483647 h 1989"/>
              <a:gd name="T26" fmla="*/ 2147483647 w 1247"/>
              <a:gd name="T27" fmla="*/ 2147483647 h 1989"/>
              <a:gd name="T28" fmla="*/ 2147483647 w 1247"/>
              <a:gd name="T29" fmla="*/ 2147483647 h 1989"/>
              <a:gd name="T30" fmla="*/ 2147483647 w 1247"/>
              <a:gd name="T31" fmla="*/ 2147483647 h 1989"/>
              <a:gd name="T32" fmla="*/ 2147483647 w 1247"/>
              <a:gd name="T33" fmla="*/ 2147483647 h 1989"/>
              <a:gd name="T34" fmla="*/ 2147483647 w 1247"/>
              <a:gd name="T35" fmla="*/ 2147483647 h 1989"/>
              <a:gd name="T36" fmla="*/ 2147483647 w 1247"/>
              <a:gd name="T37" fmla="*/ 2147483647 h 1989"/>
              <a:gd name="T38" fmla="*/ 2147483647 w 1247"/>
              <a:gd name="T39" fmla="*/ 2147483647 h 1989"/>
              <a:gd name="T40" fmla="*/ 2147483647 w 1247"/>
              <a:gd name="T41" fmla="*/ 2147483647 h 1989"/>
              <a:gd name="T42" fmla="*/ 2147483647 w 1247"/>
              <a:gd name="T43" fmla="*/ 2147483647 h 1989"/>
              <a:gd name="T44" fmla="*/ 2147483647 w 1247"/>
              <a:gd name="T45" fmla="*/ 2147483647 h 1989"/>
              <a:gd name="T46" fmla="*/ 2147483647 w 1247"/>
              <a:gd name="T47" fmla="*/ 2147483647 h 1989"/>
              <a:gd name="T48" fmla="*/ 2147483647 w 1247"/>
              <a:gd name="T49" fmla="*/ 2147483647 h 1989"/>
              <a:gd name="T50" fmla="*/ 2147483647 w 1247"/>
              <a:gd name="T51" fmla="*/ 2147483647 h 1989"/>
              <a:gd name="T52" fmla="*/ 2147483647 w 1247"/>
              <a:gd name="T53" fmla="*/ 2147483647 h 1989"/>
              <a:gd name="T54" fmla="*/ 2147483647 w 1247"/>
              <a:gd name="T55" fmla="*/ 2147483647 h 1989"/>
              <a:gd name="T56" fmla="*/ 2147483647 w 1247"/>
              <a:gd name="T57" fmla="*/ 2147483647 h 1989"/>
              <a:gd name="T58" fmla="*/ 2147483647 w 1247"/>
              <a:gd name="T59" fmla="*/ 2147483647 h 1989"/>
              <a:gd name="T60" fmla="*/ 2147483647 w 1247"/>
              <a:gd name="T61" fmla="*/ 2147483647 h 1989"/>
              <a:gd name="T62" fmla="*/ 2147483647 w 1247"/>
              <a:gd name="T63" fmla="*/ 2147483647 h 1989"/>
              <a:gd name="T64" fmla="*/ 2147483647 w 1247"/>
              <a:gd name="T65" fmla="*/ 2147483647 h 19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47"/>
              <a:gd name="T100" fmla="*/ 0 h 1989"/>
              <a:gd name="T101" fmla="*/ 1247 w 1247"/>
              <a:gd name="T102" fmla="*/ 1989 h 198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47" h="1989">
                <a:moveTo>
                  <a:pt x="183" y="0"/>
                </a:moveTo>
                <a:cubicBezTo>
                  <a:pt x="161" y="67"/>
                  <a:pt x="132" y="95"/>
                  <a:pt x="65" y="117"/>
                </a:cubicBezTo>
                <a:cubicBezTo>
                  <a:pt x="74" y="143"/>
                  <a:pt x="82" y="170"/>
                  <a:pt x="91" y="196"/>
                </a:cubicBezTo>
                <a:cubicBezTo>
                  <a:pt x="95" y="209"/>
                  <a:pt x="105" y="235"/>
                  <a:pt x="105" y="235"/>
                </a:cubicBezTo>
                <a:cubicBezTo>
                  <a:pt x="93" y="269"/>
                  <a:pt x="96" y="309"/>
                  <a:pt x="78" y="340"/>
                </a:cubicBezTo>
                <a:cubicBezTo>
                  <a:pt x="66" y="361"/>
                  <a:pt x="20" y="372"/>
                  <a:pt x="0" y="379"/>
                </a:cubicBezTo>
                <a:cubicBezTo>
                  <a:pt x="4" y="397"/>
                  <a:pt x="0" y="419"/>
                  <a:pt x="13" y="432"/>
                </a:cubicBezTo>
                <a:cubicBezTo>
                  <a:pt x="26" y="445"/>
                  <a:pt x="49" y="438"/>
                  <a:pt x="65" y="445"/>
                </a:cubicBezTo>
                <a:cubicBezTo>
                  <a:pt x="80" y="451"/>
                  <a:pt x="92" y="462"/>
                  <a:pt x="105" y="471"/>
                </a:cubicBezTo>
                <a:cubicBezTo>
                  <a:pt x="109" y="488"/>
                  <a:pt x="108" y="508"/>
                  <a:pt x="118" y="523"/>
                </a:cubicBezTo>
                <a:cubicBezTo>
                  <a:pt x="127" y="536"/>
                  <a:pt x="145" y="539"/>
                  <a:pt x="157" y="549"/>
                </a:cubicBezTo>
                <a:cubicBezTo>
                  <a:pt x="188" y="574"/>
                  <a:pt x="220" y="600"/>
                  <a:pt x="249" y="628"/>
                </a:cubicBezTo>
                <a:cubicBezTo>
                  <a:pt x="273" y="700"/>
                  <a:pt x="316" y="682"/>
                  <a:pt x="393" y="693"/>
                </a:cubicBezTo>
                <a:cubicBezTo>
                  <a:pt x="470" y="721"/>
                  <a:pt x="398" y="686"/>
                  <a:pt x="458" y="746"/>
                </a:cubicBezTo>
                <a:cubicBezTo>
                  <a:pt x="484" y="772"/>
                  <a:pt x="505" y="774"/>
                  <a:pt x="537" y="785"/>
                </a:cubicBezTo>
                <a:cubicBezTo>
                  <a:pt x="580" y="849"/>
                  <a:pt x="587" y="851"/>
                  <a:pt x="667" y="877"/>
                </a:cubicBezTo>
                <a:cubicBezTo>
                  <a:pt x="680" y="881"/>
                  <a:pt x="707" y="890"/>
                  <a:pt x="707" y="890"/>
                </a:cubicBezTo>
                <a:cubicBezTo>
                  <a:pt x="742" y="994"/>
                  <a:pt x="690" y="873"/>
                  <a:pt x="759" y="942"/>
                </a:cubicBezTo>
                <a:cubicBezTo>
                  <a:pt x="769" y="952"/>
                  <a:pt x="762" y="971"/>
                  <a:pt x="772" y="981"/>
                </a:cubicBezTo>
                <a:cubicBezTo>
                  <a:pt x="780" y="990"/>
                  <a:pt x="860" y="1007"/>
                  <a:pt x="864" y="1008"/>
                </a:cubicBezTo>
                <a:cubicBezTo>
                  <a:pt x="907" y="1020"/>
                  <a:pt x="939" y="1046"/>
                  <a:pt x="982" y="1060"/>
                </a:cubicBezTo>
                <a:cubicBezTo>
                  <a:pt x="1103" y="1140"/>
                  <a:pt x="1071" y="1087"/>
                  <a:pt x="1047" y="1283"/>
                </a:cubicBezTo>
                <a:cubicBezTo>
                  <a:pt x="1045" y="1297"/>
                  <a:pt x="1038" y="1309"/>
                  <a:pt x="1034" y="1322"/>
                </a:cubicBezTo>
                <a:cubicBezTo>
                  <a:pt x="1087" y="1358"/>
                  <a:pt x="1078" y="1380"/>
                  <a:pt x="1139" y="1400"/>
                </a:cubicBezTo>
                <a:cubicBezTo>
                  <a:pt x="1187" y="1548"/>
                  <a:pt x="1126" y="1324"/>
                  <a:pt x="1126" y="1479"/>
                </a:cubicBezTo>
                <a:cubicBezTo>
                  <a:pt x="1126" y="1495"/>
                  <a:pt x="1146" y="1504"/>
                  <a:pt x="1152" y="1518"/>
                </a:cubicBezTo>
                <a:cubicBezTo>
                  <a:pt x="1181" y="1584"/>
                  <a:pt x="1179" y="1662"/>
                  <a:pt x="1230" y="1715"/>
                </a:cubicBezTo>
                <a:cubicBezTo>
                  <a:pt x="1234" y="1728"/>
                  <a:pt x="1247" y="1741"/>
                  <a:pt x="1243" y="1754"/>
                </a:cubicBezTo>
                <a:cubicBezTo>
                  <a:pt x="1225" y="1809"/>
                  <a:pt x="1151" y="1801"/>
                  <a:pt x="1113" y="1806"/>
                </a:cubicBezTo>
                <a:cubicBezTo>
                  <a:pt x="1066" y="1821"/>
                  <a:pt x="1030" y="1823"/>
                  <a:pt x="995" y="1859"/>
                </a:cubicBezTo>
                <a:cubicBezTo>
                  <a:pt x="999" y="1889"/>
                  <a:pt x="1024" y="1924"/>
                  <a:pt x="1008" y="1950"/>
                </a:cubicBezTo>
                <a:cubicBezTo>
                  <a:pt x="994" y="1973"/>
                  <a:pt x="955" y="1957"/>
                  <a:pt x="929" y="1963"/>
                </a:cubicBezTo>
                <a:cubicBezTo>
                  <a:pt x="900" y="1969"/>
                  <a:pt x="888" y="1977"/>
                  <a:pt x="864" y="1989"/>
                </a:cubicBezTo>
              </a:path>
            </a:pathLst>
          </a:custGeom>
          <a:noFill/>
          <a:ln w="825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8168B6-7DC6-5E33-84D9-21C1BC69E794}"/>
              </a:ext>
            </a:extLst>
          </p:cNvPr>
          <p:cNvSpPr txBox="1"/>
          <p:nvPr/>
        </p:nvSpPr>
        <p:spPr>
          <a:xfrm>
            <a:off x="114300" y="319979"/>
            <a:ext cx="534352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950" indent="0" algn="just">
              <a:lnSpc>
                <a:spcPct val="100000"/>
              </a:lnSpc>
              <a:buClr>
                <a:schemeClr val="accent2"/>
              </a:buClr>
              <a:buSzPct val="80000"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Trung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107950" indent="0">
              <a:lnSpc>
                <a:spcPct val="100000"/>
              </a:lnSpc>
              <a:buClr>
                <a:schemeClr val="accent2"/>
              </a:buClr>
              <a:buSzPct val="80000"/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107950" indent="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None/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Trung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4.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Trường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Sơn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còn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tên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gọi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khác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en-US" sz="36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7138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411" grpId="0"/>
      <p:bldP spid="7" grpId="0" animBg="1"/>
      <p:bldP spid="7" grpId="1" animBg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2" name="Picture 18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929" y="4917735"/>
            <a:ext cx="3003042" cy="176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928" y="4499206"/>
            <a:ext cx="3187097" cy="116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014" y="3761342"/>
            <a:ext cx="3242774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690" y="1778907"/>
            <a:ext cx="3624647" cy="250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1" y="1997520"/>
            <a:ext cx="3510909" cy="129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1" y="1446756"/>
            <a:ext cx="3397173" cy="1018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" y="676539"/>
            <a:ext cx="4090363" cy="175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80" y="1350835"/>
            <a:ext cx="3082154" cy="153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791" y="1455978"/>
            <a:ext cx="3344597" cy="180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Cover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547" y="3530777"/>
            <a:ext cx="3317265" cy="151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Cover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39" y="4802972"/>
            <a:ext cx="3073089" cy="194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976" y="3398929"/>
            <a:ext cx="2655625" cy="201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817" y="1173068"/>
            <a:ext cx="2824625" cy="102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956" y="1836089"/>
            <a:ext cx="3020865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31" y="2603302"/>
            <a:ext cx="2445984" cy="17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1562030" y="58683"/>
            <a:ext cx="8820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 NHỮNG NÉT CHÍNH VỀ ĐƯỜNG TRƯỜNG SƠN</a:t>
            </a:r>
          </a:p>
        </p:txBody>
      </p:sp>
    </p:spTree>
    <p:extLst>
      <p:ext uri="{BB962C8B-B14F-4D97-AF65-F5344CB8AC3E}">
        <p14:creationId xmlns:p14="http://schemas.microsoft.com/office/powerpoint/2010/main" val="321890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6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1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25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8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:a16="http://schemas.microsoft.com/office/drawing/2014/main" id="{0E6BFE63-F3C8-4133-B18B-024247ED1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73" y="160760"/>
            <a:ext cx="1115509" cy="876472"/>
          </a:xfrm>
          <a:prstGeom prst="rect">
            <a:avLst/>
          </a:prstGeom>
        </p:spPr>
      </p:pic>
      <p:pic>
        <p:nvPicPr>
          <p:cNvPr id="5" name="图片 21">
            <a:extLst>
              <a:ext uri="{FF2B5EF4-FFF2-40B4-BE49-F238E27FC236}">
                <a16:creationId xmlns:a16="http://schemas.microsoft.com/office/drawing/2014/main" id="{044BA694-63F0-4FD1-AF7C-B8BA69034B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131" y="297132"/>
            <a:ext cx="357592" cy="6037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43681" y="275829"/>
            <a:ext cx="10672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Tr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S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</a:p>
        </p:txBody>
      </p:sp>
      <p:pic>
        <p:nvPicPr>
          <p:cNvPr id="3074" name="Picture 2" descr="Trình bày các bước thảo luận nhóm nhỏ về một vấn đề cần có một giải pháp  thống nhất">
            <a:extLst>
              <a:ext uri="{FF2B5EF4-FFF2-40B4-BE49-F238E27FC236}">
                <a16:creationId xmlns:a16="http://schemas.microsoft.com/office/drawing/2014/main" id="{8B53EC79-E473-FAAD-B824-6EAF894B7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197" y="3185878"/>
            <a:ext cx="6506578" cy="34134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81547C-7660-9C29-F1B3-3DAD23AC7A06}"/>
              </a:ext>
            </a:extLst>
          </p:cNvPr>
          <p:cNvSpPr txBox="1"/>
          <p:nvPr/>
        </p:nvSpPr>
        <p:spPr>
          <a:xfrm>
            <a:off x="464975" y="1168909"/>
            <a:ext cx="11262049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Chia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sẻ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tấm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gương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dũng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Sơn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sưu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tầm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89564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484092" y="1116106"/>
            <a:ext cx="10600675" cy="3785652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Mĩ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thấm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đượm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mồ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hôi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798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>
            <a:spLocks noChangeArrowheads="1"/>
          </p:cNvSpPr>
          <p:nvPr/>
        </p:nvSpPr>
        <p:spPr bwMode="auto">
          <a:xfrm>
            <a:off x="370343" y="999874"/>
            <a:ext cx="11821657" cy="5094514"/>
          </a:xfrm>
          <a:prstGeom prst="cloudCallout">
            <a:avLst>
              <a:gd name="adj1" fmla="val -38736"/>
              <a:gd name="adj2" fmla="val -20176"/>
            </a:avLst>
          </a:prstGeom>
          <a:solidFill>
            <a:srgbClr val="BBE0E3"/>
          </a:solidFill>
          <a:ln w="55000" cmpd="thickThin" algn="ctr">
            <a:solidFill>
              <a:srgbClr val="5C9929"/>
            </a:solidFill>
            <a:round/>
            <a:headEnd/>
            <a:tailEnd/>
          </a:ln>
        </p:spPr>
        <p:txBody>
          <a:bodyPr anchor="ctr"/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Đường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Trường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Sơn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có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ý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nghĩa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như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thế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nào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trong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sự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nghiệp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thống</a:t>
            </a:r>
            <a:r>
              <a:rPr kumimoji="0" lang="en-US" altLang="en-US" sz="4000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nhất</a:t>
            </a:r>
            <a:r>
              <a:rPr kumimoji="0" lang="en-US" altLang="en-US" sz="4000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đất</a:t>
            </a:r>
            <a:r>
              <a:rPr kumimoji="0" lang="en-US" altLang="en-US" sz="4000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nước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của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dân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tộc</a:t>
            </a:r>
            <a:r>
              <a:rPr kumimoji="0" lang="en-US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</a:rPr>
              <a:t> ta?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EFC6B3-E582-216A-BA44-25864FEB1551}"/>
              </a:ext>
            </a:extLst>
          </p:cNvPr>
          <p:cNvGrpSpPr/>
          <p:nvPr/>
        </p:nvGrpSpPr>
        <p:grpSpPr>
          <a:xfrm>
            <a:off x="435359" y="149290"/>
            <a:ext cx="11321282" cy="1118289"/>
            <a:chOff x="1041780" y="833030"/>
            <a:chExt cx="11321282" cy="111828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EF405B5-2312-82C2-E38A-244F6212B8AB}"/>
                </a:ext>
              </a:extLst>
            </p:cNvPr>
            <p:cNvSpPr/>
            <p:nvPr/>
          </p:nvSpPr>
          <p:spPr>
            <a:xfrm>
              <a:off x="2270075" y="833030"/>
              <a:ext cx="100929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Tầm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ường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</a:t>
              </a:r>
              <a:r>
                <a: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 S</a:t>
              </a:r>
              <a:r>
                <a:rPr lang="vi-VN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5" name="组合 22">
              <a:extLst>
                <a:ext uri="{FF2B5EF4-FFF2-40B4-BE49-F238E27FC236}">
                  <a16:creationId xmlns:a16="http://schemas.microsoft.com/office/drawing/2014/main" id="{B20C745A-FE8C-8D1A-7A87-E77CCEE64946}"/>
                </a:ext>
              </a:extLst>
            </p:cNvPr>
            <p:cNvGrpSpPr/>
            <p:nvPr/>
          </p:nvGrpSpPr>
          <p:grpSpPr>
            <a:xfrm>
              <a:off x="1041780" y="915074"/>
              <a:ext cx="1119117" cy="1036245"/>
              <a:chOff x="7591354" y="2577070"/>
              <a:chExt cx="1109010" cy="871365"/>
            </a:xfrm>
          </p:grpSpPr>
          <p:pic>
            <p:nvPicPr>
              <p:cNvPr id="6" name="图片 27">
                <a:extLst>
                  <a:ext uri="{FF2B5EF4-FFF2-40B4-BE49-F238E27FC236}">
                    <a16:creationId xmlns:a16="http://schemas.microsoft.com/office/drawing/2014/main" id="{99693366-33F8-5EDE-0F9C-947F52D2A5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91354" y="2577070"/>
                <a:ext cx="1109010" cy="871365"/>
              </a:xfrm>
              <a:prstGeom prst="rect">
                <a:avLst/>
              </a:prstGeom>
            </p:spPr>
          </p:pic>
          <p:pic>
            <p:nvPicPr>
              <p:cNvPr id="7" name="图片 33">
                <a:extLst>
                  <a:ext uri="{FF2B5EF4-FFF2-40B4-BE49-F238E27FC236}">
                    <a16:creationId xmlns:a16="http://schemas.microsoft.com/office/drawing/2014/main" id="{B9B2E609-4349-01D7-4813-DDE2E30695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56211" y="2748824"/>
                <a:ext cx="379294" cy="52785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00883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574</Words>
  <Application>Microsoft Office PowerPoint</Application>
  <PresentationFormat>Widescreen</PresentationFormat>
  <Paragraphs>41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.VnBahamasB</vt:lpstr>
      <vt:lpstr>Arial</vt:lpstr>
      <vt:lpstr>Calibri</vt:lpstr>
      <vt:lpstr>Calibri Light</vt:lpstr>
      <vt:lpstr>Comic Sans MS</vt:lpstr>
      <vt:lpstr>Dancing Script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    Thảo luận     nhóm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 THI THANH MAI</dc:creator>
  <cp:lastModifiedBy>Windows 10</cp:lastModifiedBy>
  <cp:revision>133</cp:revision>
  <dcterms:created xsi:type="dcterms:W3CDTF">2022-01-16T13:17:22Z</dcterms:created>
  <dcterms:modified xsi:type="dcterms:W3CDTF">2024-06-06T08:38:11Z</dcterms:modified>
</cp:coreProperties>
</file>