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sldIdLst>
    <p:sldId id="257" r:id="rId3"/>
    <p:sldId id="260" r:id="rId4"/>
    <p:sldId id="273" r:id="rId5"/>
    <p:sldId id="275" r:id="rId6"/>
    <p:sldId id="256" r:id="rId7"/>
    <p:sldId id="261" r:id="rId8"/>
    <p:sldId id="265" r:id="rId9"/>
    <p:sldId id="274" r:id="rId10"/>
    <p:sldId id="276" r:id="rId11"/>
    <p:sldId id="278" r:id="rId12"/>
    <p:sldId id="277" r:id="rId13"/>
    <p:sldId id="279" r:id="rId14"/>
    <p:sldId id="280" r:id="rId15"/>
    <p:sldId id="281" r:id="rId16"/>
    <p:sldId id="282" r:id="rId17"/>
    <p:sldId id="283" r:id="rId18"/>
    <p:sldId id="285" r:id="rId19"/>
    <p:sldId id="284" r:id="rId20"/>
    <p:sldId id="287" r:id="rId21"/>
    <p:sldId id="286" r:id="rId22"/>
    <p:sldId id="288" r:id="rId23"/>
    <p:sldId id="290" r:id="rId24"/>
    <p:sldId id="291" r:id="rId25"/>
    <p:sldId id="292" r:id="rId26"/>
    <p:sldId id="293" r:id="rId27"/>
    <p:sldId id="294" r:id="rId28"/>
    <p:sldId id="295" r:id="rId29"/>
    <p:sldId id="289" r:id="rId30"/>
    <p:sldId id="296" r:id="rId31"/>
    <p:sldId id="297" r:id="rId32"/>
    <p:sldId id="263" r:id="rId33"/>
    <p:sldId id="298" r:id="rId34"/>
  </p:sldIdLst>
  <p:sldSz cx="18288000" cy="10287000"/>
  <p:notesSz cx="6858000" cy="9144000"/>
  <p:embeddedFontLst>
    <p:embeddedFont>
      <p:font typeface="Calibri"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BB0D769-7902-44F6-8AA0-6C69B0A03A25}">
          <p14:sldIdLst>
            <p14:sldId id="257"/>
            <p14:sldId id="260"/>
            <p14:sldId id="273"/>
            <p14:sldId id="275"/>
            <p14:sldId id="256"/>
            <p14:sldId id="261"/>
            <p14:sldId id="265"/>
            <p14:sldId id="274"/>
            <p14:sldId id="276"/>
            <p14:sldId id="278"/>
            <p14:sldId id="277"/>
            <p14:sldId id="279"/>
            <p14:sldId id="280"/>
            <p14:sldId id="281"/>
            <p14:sldId id="282"/>
            <p14:sldId id="283"/>
            <p14:sldId id="285"/>
            <p14:sldId id="284"/>
            <p14:sldId id="287"/>
            <p14:sldId id="286"/>
            <p14:sldId id="288"/>
            <p14:sldId id="290"/>
            <p14:sldId id="291"/>
            <p14:sldId id="292"/>
            <p14:sldId id="293"/>
            <p14:sldId id="294"/>
            <p14:sldId id="295"/>
            <p14:sldId id="289"/>
            <p14:sldId id="296"/>
            <p14:sldId id="297"/>
            <p14:sldId id="263"/>
            <p14:sldId id="29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BC96"/>
    <a:srgbClr val="FFF3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5" d="100"/>
          <a:sy n="45" d="100"/>
        </p:scale>
        <p:origin x="64"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D8BD707-D9CF-40AE-B4C6-C98DA3205C09}" type="datetimeFigureOut">
              <a:rPr lang="en-US" smtClean="0">
                <a:solidFill>
                  <a:prstClr val="black">
                    <a:tint val="75000"/>
                  </a:prstClr>
                </a:solidFill>
              </a:rPr>
              <a:pPr defTabSz="1371600"/>
              <a:t>3/30/2023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B6F15528-21DE-4FAA-801E-634DDDAF4B2B}"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36571108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3/30/2023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6"/>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3/30/2023</a:t>
            </a:fld>
            <a:endParaRPr lang="en-US"/>
          </a:p>
        </p:txBody>
      </p:sp>
      <p:sp>
        <p:nvSpPr>
          <p:cNvPr id="5" name="Footer Placeholder 4"/>
          <p:cNvSpPr>
            <a:spLocks noGrp="1"/>
          </p:cNvSpPr>
          <p:nvPr>
            <p:ph type="ftr" sz="quarter" idx="3"/>
          </p:nvPr>
        </p:nvSpPr>
        <p:spPr>
          <a:xfrm>
            <a:off x="3124200" y="6356351"/>
            <a:ext cx="2895600" cy="36512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6"/>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044365675"/>
      </p:ext>
    </p:extLst>
  </p:cSld>
  <p:clrMap bg1="lt1" tx1="dk1" bg2="lt2" tx2="dk2" accent1="accent1" accent2="accent2" accent3="accent3" accent4="accent4" accent5="accent5" accent6="accent6" hlink="hlink" folHlink="folHlink"/>
  <p:sldLayoutIdLst>
    <p:sldLayoutId id="2147483661" r:id="rId1"/>
  </p:sldLayoutIdLst>
  <p:transition>
    <p:fade/>
  </p:transition>
  <p:txStyles>
    <p:titleStyle>
      <a:lvl1pPr algn="ctr" defTabSz="914445" rtl="0" eaLnBrk="1" latinLnBrk="0" hangingPunct="1">
        <a:spcBef>
          <a:spcPct val="0"/>
        </a:spcBef>
        <a:buNone/>
        <a:defRPr sz="4400" kern="1200">
          <a:solidFill>
            <a:schemeClr val="tx1"/>
          </a:solidFill>
          <a:latin typeface="+mj-lt"/>
          <a:ea typeface="+mj-ea"/>
          <a:cs typeface="+mj-cs"/>
        </a:defRPr>
      </a:lvl1pPr>
    </p:titleStyle>
    <p:bodyStyle>
      <a:lvl1pPr marL="342917" indent="-342917" algn="l" defTabSz="91444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88" indent="-285765" algn="l" defTabSz="914445" rtl="0" eaLnBrk="1" latinLnBrk="0" hangingPunct="1">
        <a:spcBef>
          <a:spcPct val="20000"/>
        </a:spcBef>
        <a:buFont typeface="Arial" pitchFamily="34" charset="0"/>
        <a:buChar char="–"/>
        <a:defRPr sz="2801" kern="1200">
          <a:solidFill>
            <a:schemeClr val="tx1"/>
          </a:solidFill>
          <a:latin typeface="+mn-lt"/>
          <a:ea typeface="+mn-ea"/>
          <a:cs typeface="+mn-cs"/>
        </a:defRPr>
      </a:lvl2pPr>
      <a:lvl3pPr marL="1143057" indent="-228612" algn="l" defTabSz="91444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80"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04"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26"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949"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171"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395"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45" rtl="0" eaLnBrk="1" latinLnBrk="0" hangingPunct="1">
        <a:defRPr sz="1800" kern="1200">
          <a:solidFill>
            <a:schemeClr val="tx1"/>
          </a:solidFill>
          <a:latin typeface="+mn-lt"/>
          <a:ea typeface="+mn-ea"/>
          <a:cs typeface="+mn-cs"/>
        </a:defRPr>
      </a:lvl1pPr>
      <a:lvl2pPr marL="457223" algn="l" defTabSz="914445" rtl="0" eaLnBrk="1" latinLnBrk="0" hangingPunct="1">
        <a:defRPr sz="1800" kern="1200">
          <a:solidFill>
            <a:schemeClr val="tx1"/>
          </a:solidFill>
          <a:latin typeface="+mn-lt"/>
          <a:ea typeface="+mn-ea"/>
          <a:cs typeface="+mn-cs"/>
        </a:defRPr>
      </a:lvl2pPr>
      <a:lvl3pPr marL="914445" algn="l" defTabSz="914445" rtl="0" eaLnBrk="1" latinLnBrk="0" hangingPunct="1">
        <a:defRPr sz="1800" kern="1200">
          <a:solidFill>
            <a:schemeClr val="tx1"/>
          </a:solidFill>
          <a:latin typeface="+mn-lt"/>
          <a:ea typeface="+mn-ea"/>
          <a:cs typeface="+mn-cs"/>
        </a:defRPr>
      </a:lvl3pPr>
      <a:lvl4pPr marL="1371669" algn="l" defTabSz="914445" rtl="0" eaLnBrk="1" latinLnBrk="0" hangingPunct="1">
        <a:defRPr sz="1800" kern="1200">
          <a:solidFill>
            <a:schemeClr val="tx1"/>
          </a:solidFill>
          <a:latin typeface="+mn-lt"/>
          <a:ea typeface="+mn-ea"/>
          <a:cs typeface="+mn-cs"/>
        </a:defRPr>
      </a:lvl4pPr>
      <a:lvl5pPr marL="1828892" algn="l" defTabSz="914445" rtl="0" eaLnBrk="1" latinLnBrk="0" hangingPunct="1">
        <a:defRPr sz="1800" kern="1200">
          <a:solidFill>
            <a:schemeClr val="tx1"/>
          </a:solidFill>
          <a:latin typeface="+mn-lt"/>
          <a:ea typeface="+mn-ea"/>
          <a:cs typeface="+mn-cs"/>
        </a:defRPr>
      </a:lvl5pPr>
      <a:lvl6pPr marL="2286114" algn="l" defTabSz="914445" rtl="0" eaLnBrk="1" latinLnBrk="0" hangingPunct="1">
        <a:defRPr sz="1800" kern="1200">
          <a:solidFill>
            <a:schemeClr val="tx1"/>
          </a:solidFill>
          <a:latin typeface="+mn-lt"/>
          <a:ea typeface="+mn-ea"/>
          <a:cs typeface="+mn-cs"/>
        </a:defRPr>
      </a:lvl6pPr>
      <a:lvl7pPr marL="2743337" algn="l" defTabSz="914445" rtl="0" eaLnBrk="1" latinLnBrk="0" hangingPunct="1">
        <a:defRPr sz="1800" kern="1200">
          <a:solidFill>
            <a:schemeClr val="tx1"/>
          </a:solidFill>
          <a:latin typeface="+mn-lt"/>
          <a:ea typeface="+mn-ea"/>
          <a:cs typeface="+mn-cs"/>
        </a:defRPr>
      </a:lvl7pPr>
      <a:lvl8pPr marL="3200561" algn="l" defTabSz="914445" rtl="0" eaLnBrk="1" latinLnBrk="0" hangingPunct="1">
        <a:defRPr sz="1800" kern="1200">
          <a:solidFill>
            <a:schemeClr val="tx1"/>
          </a:solidFill>
          <a:latin typeface="+mn-lt"/>
          <a:ea typeface="+mn-ea"/>
          <a:cs typeface="+mn-cs"/>
        </a:defRPr>
      </a:lvl8pPr>
      <a:lvl9pPr marL="3657783" algn="l" defTabSz="91444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62.svg"/><Relationship Id="rId5" Type="http://schemas.openxmlformats.org/officeDocument/2006/relationships/image" Target="../media/image18.svg"/><Relationship Id="rId10" Type="http://schemas.openxmlformats.org/officeDocument/2006/relationships/image" Target="../media/image61.png"/><Relationship Id="rId4" Type="http://schemas.openxmlformats.org/officeDocument/2006/relationships/image" Target="../media/image17.png"/><Relationship Id="rId9" Type="http://schemas.openxmlformats.org/officeDocument/2006/relationships/image" Target="../media/image22.svg"/></Relationships>
</file>

<file path=ppt/slides/_rels/slide11.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6.svg"/><Relationship Id="rId7" Type="http://schemas.openxmlformats.org/officeDocument/2006/relationships/image" Target="../media/image58.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64.sv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66.jpeg"/><Relationship Id="rId3" Type="http://schemas.openxmlformats.org/officeDocument/2006/relationships/image" Target="../media/image16.svg"/><Relationship Id="rId7" Type="http://schemas.openxmlformats.org/officeDocument/2006/relationships/image" Target="../media/image58.svg"/><Relationship Id="rId12" Type="http://schemas.openxmlformats.org/officeDocument/2006/relationships/image" Target="../media/image65.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7.png"/><Relationship Id="rId11" Type="http://schemas.openxmlformats.org/officeDocument/2006/relationships/image" Target="../media/image22.svg"/><Relationship Id="rId5" Type="http://schemas.openxmlformats.org/officeDocument/2006/relationships/image" Target="../media/image20.svg"/><Relationship Id="rId10"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18.svg"/><Relationship Id="rId14" Type="http://schemas.openxmlformats.org/officeDocument/2006/relationships/image" Target="../media/image67.png"/></Relationships>
</file>

<file path=ppt/slides/_rels/slide13.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9.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54.svg"/><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4.svg"/><Relationship Id="rId7" Type="http://schemas.openxmlformats.org/officeDocument/2006/relationships/image" Target="../media/image69.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68.png"/><Relationship Id="rId11" Type="http://schemas.openxmlformats.org/officeDocument/2006/relationships/image" Target="../media/image37.svg"/><Relationship Id="rId5" Type="http://schemas.openxmlformats.org/officeDocument/2006/relationships/image" Target="../media/image29.svg"/><Relationship Id="rId10" Type="http://schemas.openxmlformats.org/officeDocument/2006/relationships/image" Target="../media/image36.png"/><Relationship Id="rId4" Type="http://schemas.openxmlformats.org/officeDocument/2006/relationships/image" Target="../media/image28.png"/><Relationship Id="rId9" Type="http://schemas.openxmlformats.org/officeDocument/2006/relationships/image" Target="../media/image33.svg"/></Relationships>
</file>

<file path=ppt/slides/_rels/slide15.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9.sv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9.sv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9.svg"/><Relationship Id="rId7" Type="http://schemas.openxmlformats.org/officeDocument/2006/relationships/image" Target="../media/image33.sv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5.svg"/><Relationship Id="rId5" Type="http://schemas.openxmlformats.org/officeDocument/2006/relationships/image" Target="../media/image54.svg"/><Relationship Id="rId10" Type="http://schemas.openxmlformats.org/officeDocument/2006/relationships/image" Target="../media/image34.png"/><Relationship Id="rId4" Type="http://schemas.openxmlformats.org/officeDocument/2006/relationships/image" Target="../media/image53.png"/><Relationship Id="rId9" Type="http://schemas.openxmlformats.org/officeDocument/2006/relationships/image" Target="../media/image56.svg"/></Relationships>
</file>

<file path=ppt/slides/_rels/slide1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4.svg"/><Relationship Id="rId7" Type="http://schemas.openxmlformats.org/officeDocument/2006/relationships/image" Target="../media/image58.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7.png"/><Relationship Id="rId11" Type="http://schemas.openxmlformats.org/officeDocument/2006/relationships/image" Target="../media/image71.svg"/><Relationship Id="rId5" Type="http://schemas.openxmlformats.org/officeDocument/2006/relationships/image" Target="../media/image29.svg"/><Relationship Id="rId10" Type="http://schemas.openxmlformats.org/officeDocument/2006/relationships/image" Target="../media/image70.png"/><Relationship Id="rId4" Type="http://schemas.openxmlformats.org/officeDocument/2006/relationships/image" Target="../media/image28.png"/><Relationship Id="rId9" Type="http://schemas.openxmlformats.org/officeDocument/2006/relationships/image" Target="../media/image64.svg"/></Relationships>
</file>

<file path=ppt/slides/_rels/slide19.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29.sv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22.svg"/></Relationships>
</file>

<file path=ppt/slides/_rels/slide20.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29.sv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29.sv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29.sv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image" Target="../media/image78.svg"/><Relationship Id="rId3" Type="http://schemas.microsoft.com/office/2007/relationships/media" Target="../media/media2.mp3"/><Relationship Id="rId7" Type="http://schemas.openxmlformats.org/officeDocument/2006/relationships/image" Target="../media/image7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6.png"/><Relationship Id="rId5" Type="http://schemas.openxmlformats.org/officeDocument/2006/relationships/slideLayout" Target="../slideLayouts/slideLayout12.xml"/><Relationship Id="rId10" Type="http://schemas.openxmlformats.org/officeDocument/2006/relationships/image" Target="../media/image80.svg"/><Relationship Id="rId4" Type="http://schemas.openxmlformats.org/officeDocument/2006/relationships/audio" Target="../media/media2.mp3"/><Relationship Id="rId9" Type="http://schemas.openxmlformats.org/officeDocument/2006/relationships/image" Target="../media/image79.png"/></Relationships>
</file>

<file path=ppt/slides/_rels/slide24.xml.rels><?xml version="1.0" encoding="UTF-8" standalone="yes"?>
<Relationships xmlns="http://schemas.openxmlformats.org/package/2006/relationships"><Relationship Id="rId8" Type="http://schemas.openxmlformats.org/officeDocument/2006/relationships/image" Target="../media/image78.svg"/><Relationship Id="rId3" Type="http://schemas.microsoft.com/office/2007/relationships/media" Target="../media/media2.mp3"/><Relationship Id="rId7" Type="http://schemas.openxmlformats.org/officeDocument/2006/relationships/image" Target="../media/image7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6.png"/><Relationship Id="rId5" Type="http://schemas.openxmlformats.org/officeDocument/2006/relationships/slideLayout" Target="../slideLayouts/slideLayout12.xml"/><Relationship Id="rId10" Type="http://schemas.openxmlformats.org/officeDocument/2006/relationships/image" Target="../media/image80.svg"/><Relationship Id="rId4" Type="http://schemas.openxmlformats.org/officeDocument/2006/relationships/audio" Target="../media/media2.mp3"/><Relationship Id="rId9" Type="http://schemas.openxmlformats.org/officeDocument/2006/relationships/image" Target="../media/image79.png"/></Relationships>
</file>

<file path=ppt/slides/_rels/slide25.xml.rels><?xml version="1.0" encoding="UTF-8" standalone="yes"?>
<Relationships xmlns="http://schemas.openxmlformats.org/package/2006/relationships"><Relationship Id="rId8" Type="http://schemas.openxmlformats.org/officeDocument/2006/relationships/image" Target="../media/image78.svg"/><Relationship Id="rId3" Type="http://schemas.microsoft.com/office/2007/relationships/media" Target="../media/media2.mp3"/><Relationship Id="rId7" Type="http://schemas.openxmlformats.org/officeDocument/2006/relationships/image" Target="../media/image7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slideLayout" Target="../slideLayouts/slideLayout12.xml"/><Relationship Id="rId10" Type="http://schemas.openxmlformats.org/officeDocument/2006/relationships/image" Target="../media/image80.svg"/><Relationship Id="rId4" Type="http://schemas.openxmlformats.org/officeDocument/2006/relationships/audio" Target="../media/media2.mp3"/><Relationship Id="rId9" Type="http://schemas.openxmlformats.org/officeDocument/2006/relationships/image" Target="../media/image79.png"/></Relationships>
</file>

<file path=ppt/slides/_rels/slide26.xml.rels><?xml version="1.0" encoding="UTF-8" standalone="yes"?>
<Relationships xmlns="http://schemas.openxmlformats.org/package/2006/relationships"><Relationship Id="rId8" Type="http://schemas.openxmlformats.org/officeDocument/2006/relationships/image" Target="../media/image78.svg"/><Relationship Id="rId3" Type="http://schemas.microsoft.com/office/2007/relationships/media" Target="../media/media2.mp3"/><Relationship Id="rId7" Type="http://schemas.openxmlformats.org/officeDocument/2006/relationships/image" Target="../media/image7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6.png"/><Relationship Id="rId5" Type="http://schemas.openxmlformats.org/officeDocument/2006/relationships/slideLayout" Target="../slideLayouts/slideLayout12.xml"/><Relationship Id="rId10" Type="http://schemas.openxmlformats.org/officeDocument/2006/relationships/image" Target="../media/image80.svg"/><Relationship Id="rId4" Type="http://schemas.openxmlformats.org/officeDocument/2006/relationships/audio" Target="../media/media2.mp3"/><Relationship Id="rId9" Type="http://schemas.openxmlformats.org/officeDocument/2006/relationships/image" Target="../media/image79.png"/></Relationships>
</file>

<file path=ppt/slides/_rels/slide27.xml.rels><?xml version="1.0" encoding="UTF-8" standalone="yes"?>
<Relationships xmlns="http://schemas.openxmlformats.org/package/2006/relationships"><Relationship Id="rId8" Type="http://schemas.openxmlformats.org/officeDocument/2006/relationships/image" Target="../media/image78.svg"/><Relationship Id="rId3" Type="http://schemas.microsoft.com/office/2007/relationships/media" Target="../media/media2.mp3"/><Relationship Id="rId7" Type="http://schemas.openxmlformats.org/officeDocument/2006/relationships/image" Target="../media/image7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6.png"/><Relationship Id="rId5" Type="http://schemas.openxmlformats.org/officeDocument/2006/relationships/slideLayout" Target="../slideLayouts/slideLayout12.xml"/><Relationship Id="rId10" Type="http://schemas.openxmlformats.org/officeDocument/2006/relationships/image" Target="../media/image80.svg"/><Relationship Id="rId4" Type="http://schemas.openxmlformats.org/officeDocument/2006/relationships/audio" Target="../media/media2.mp3"/><Relationship Id="rId9" Type="http://schemas.openxmlformats.org/officeDocument/2006/relationships/image" Target="../media/image79.png"/></Relationships>
</file>

<file path=ppt/slides/_rels/slide28.xml.rels><?xml version="1.0" encoding="UTF-8" standalone="yes"?>
<Relationships xmlns="http://schemas.openxmlformats.org/package/2006/relationships"><Relationship Id="rId3" Type="http://schemas.openxmlformats.org/officeDocument/2006/relationships/image" Target="../media/image54.svg"/><Relationship Id="rId7" Type="http://schemas.openxmlformats.org/officeDocument/2006/relationships/image" Target="../media/image83.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29.sv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s>
</file>

<file path=ppt/slides/_rels/slide30.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svg"/><Relationship Id="rId18" Type="http://schemas.openxmlformats.org/officeDocument/2006/relationships/image" Target="../media/image100.png"/><Relationship Id="rId3" Type="http://schemas.openxmlformats.org/officeDocument/2006/relationships/image" Target="../media/image85.svg"/><Relationship Id="rId21" Type="http://schemas.openxmlformats.org/officeDocument/2006/relationships/image" Target="../media/image103.svg"/><Relationship Id="rId7" Type="http://schemas.openxmlformats.org/officeDocument/2006/relationships/image" Target="../media/image89.svg"/><Relationship Id="rId12" Type="http://schemas.openxmlformats.org/officeDocument/2006/relationships/image" Target="../media/image94.png"/><Relationship Id="rId17" Type="http://schemas.openxmlformats.org/officeDocument/2006/relationships/image" Target="../media/image99.svg"/><Relationship Id="rId2" Type="http://schemas.openxmlformats.org/officeDocument/2006/relationships/image" Target="../media/image84.png"/><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svg"/><Relationship Id="rId5" Type="http://schemas.openxmlformats.org/officeDocument/2006/relationships/image" Target="../media/image87.svg"/><Relationship Id="rId15" Type="http://schemas.openxmlformats.org/officeDocument/2006/relationships/image" Target="../media/image97.svg"/><Relationship Id="rId10" Type="http://schemas.openxmlformats.org/officeDocument/2006/relationships/image" Target="../media/image92.png"/><Relationship Id="rId19" Type="http://schemas.openxmlformats.org/officeDocument/2006/relationships/image" Target="../media/image101.svg"/><Relationship Id="rId4" Type="http://schemas.openxmlformats.org/officeDocument/2006/relationships/image" Target="../media/image86.png"/><Relationship Id="rId9" Type="http://schemas.openxmlformats.org/officeDocument/2006/relationships/image" Target="../media/image91.svg"/><Relationship Id="rId14" Type="http://schemas.openxmlformats.org/officeDocument/2006/relationships/image" Target="../media/image96.png"/></Relationships>
</file>

<file path=ppt/slides/_rels/slide3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0.sv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svg"/><Relationship Id="rId3"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36.png"/><Relationship Id="rId17" Type="http://schemas.openxmlformats.org/officeDocument/2006/relationships/image" Target="../media/image41.svg"/><Relationship Id="rId2" Type="http://schemas.openxmlformats.org/officeDocument/2006/relationships/image" Target="../media/image26.png"/><Relationship Id="rId16"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svg"/><Relationship Id="rId5" Type="http://schemas.openxmlformats.org/officeDocument/2006/relationships/image" Target="../media/image29.svg"/><Relationship Id="rId15" Type="http://schemas.openxmlformats.org/officeDocument/2006/relationships/image" Target="../media/image39.sv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svg"/><Relationship Id="rId14" Type="http://schemas.openxmlformats.org/officeDocument/2006/relationships/image" Target="../media/image38.png"/></Relationships>
</file>

<file path=ppt/slides/_rels/slide6.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36.png"/><Relationship Id="rId3" Type="http://schemas.openxmlformats.org/officeDocument/2006/relationships/image" Target="../media/image43.svg"/><Relationship Id="rId7" Type="http://schemas.openxmlformats.org/officeDocument/2006/relationships/image" Target="../media/image47.svg"/><Relationship Id="rId12" Type="http://schemas.openxmlformats.org/officeDocument/2006/relationships/image" Target="../media/image52.jpe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sv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svg"/><Relationship Id="rId14" Type="http://schemas.openxmlformats.org/officeDocument/2006/relationships/image" Target="../media/image37.svg"/></Relationships>
</file>

<file path=ppt/slides/_rels/slide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9.svg"/><Relationship Id="rId7" Type="http://schemas.openxmlformats.org/officeDocument/2006/relationships/image" Target="../media/image33.sv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5.svg"/><Relationship Id="rId5" Type="http://schemas.openxmlformats.org/officeDocument/2006/relationships/image" Target="../media/image54.svg"/><Relationship Id="rId10" Type="http://schemas.openxmlformats.org/officeDocument/2006/relationships/image" Target="../media/image34.png"/><Relationship Id="rId4" Type="http://schemas.openxmlformats.org/officeDocument/2006/relationships/image" Target="../media/image53.png"/><Relationship Id="rId9" Type="http://schemas.openxmlformats.org/officeDocument/2006/relationships/image" Target="../media/image56.svg"/></Relationships>
</file>

<file path=ppt/slides/_rels/slide8.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18.svg"/><Relationship Id="rId7" Type="http://schemas.openxmlformats.org/officeDocument/2006/relationships/image" Target="../media/image58.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22.sv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svg"/><Relationship Id="rId10" Type="http://schemas.openxmlformats.org/officeDocument/2006/relationships/image" Target="../media/image60.png"/><Relationship Id="rId4" Type="http://schemas.openxmlformats.org/officeDocument/2006/relationships/image" Target="../media/image17.png"/><Relationship Id="rId9" Type="http://schemas.openxmlformats.org/officeDocument/2006/relationships/image" Target="../media/image2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3E3D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69508" flipV="1">
            <a:off x="-3209245" y="-1305255"/>
            <a:ext cx="6418490" cy="5359439"/>
          </a:xfrm>
          <a:prstGeom prst="rect">
            <a:avLst/>
          </a:prstGeom>
        </p:spPr>
      </p:pic>
      <p:sp>
        <p:nvSpPr>
          <p:cNvPr id="3" name="TextBox 3"/>
          <p:cNvSpPr txBox="1"/>
          <p:nvPr/>
        </p:nvSpPr>
        <p:spPr>
          <a:xfrm>
            <a:off x="1895608" y="3174888"/>
            <a:ext cx="14496782" cy="3037883"/>
          </a:xfrm>
          <a:prstGeom prst="rect">
            <a:avLst/>
          </a:prstGeom>
        </p:spPr>
        <p:txBody>
          <a:bodyPr wrap="square" lIns="0" tIns="0" rIns="0" bIns="0" rtlCol="0" anchor="t">
            <a:spAutoFit/>
          </a:bodyPr>
          <a:lstStyle/>
          <a:p>
            <a:pPr algn="ctr">
              <a:lnSpc>
                <a:spcPts val="12571"/>
              </a:lnSpc>
            </a:pPr>
            <a:r>
              <a:rPr lang="en-US" sz="7200" b="1">
                <a:solidFill>
                  <a:srgbClr val="84492D"/>
                </a:solidFill>
                <a:latin typeface="Arial" panose="020B0604020202020204" pitchFamily="34" charset="0"/>
                <a:cs typeface="Arial" panose="020B0604020202020204" pitchFamily="34" charset="0"/>
              </a:rPr>
              <a:t>CHÀO MỪNG CÁC EM ĐẾN VỚI BÀI HỌC NGÀY HÔM NAY!</a:t>
            </a: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528456" y="8109245"/>
            <a:ext cx="3231087" cy="2298111"/>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4034226" y="401758"/>
            <a:ext cx="1219757" cy="1920877"/>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034226" y="7033356"/>
            <a:ext cx="6531945" cy="4449887"/>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972836" y="7422088"/>
            <a:ext cx="1327362" cy="1196285"/>
          </a:xfrm>
          <a:prstGeom prst="rect">
            <a:avLst/>
          </a:prstGeom>
        </p:spPr>
      </p:pic>
      <p:pic>
        <p:nvPicPr>
          <p:cNvPr id="8" name="Picture 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887340" y="1028700"/>
            <a:ext cx="1688659" cy="1293935"/>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flipH="1">
            <a:off x="1089955" y="7099356"/>
            <a:ext cx="1594769" cy="1519017"/>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71600" y="8519322"/>
            <a:ext cx="3846287" cy="3235689"/>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042854" y="7886700"/>
            <a:ext cx="4336786" cy="2954435"/>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28600" y="8527852"/>
            <a:ext cx="1720698" cy="1852704"/>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143425">
            <a:off x="16404032" y="8118881"/>
            <a:ext cx="1657647" cy="1796907"/>
          </a:xfrm>
          <a:prstGeom prst="rect">
            <a:avLst/>
          </a:prstGeom>
        </p:spPr>
      </p:pic>
      <p:sp>
        <p:nvSpPr>
          <p:cNvPr id="4" name="TextBox 3">
            <a:extLst>
              <a:ext uri="{FF2B5EF4-FFF2-40B4-BE49-F238E27FC236}">
                <a16:creationId xmlns:a16="http://schemas.microsoft.com/office/drawing/2014/main" id="{E6377EF6-B3E4-A4A1-8E7C-14E2F28699DA}"/>
              </a:ext>
            </a:extLst>
          </p:cNvPr>
          <p:cNvSpPr txBox="1"/>
          <p:nvPr/>
        </p:nvSpPr>
        <p:spPr>
          <a:xfrm>
            <a:off x="4648200" y="817602"/>
            <a:ext cx="86106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TRẢ LỜI CÂU HỎI SAU </a:t>
            </a:r>
          </a:p>
        </p:txBody>
      </p:sp>
      <p:sp>
        <p:nvSpPr>
          <p:cNvPr id="14" name="Rectangle: Rounded Corners 13">
            <a:extLst>
              <a:ext uri="{FF2B5EF4-FFF2-40B4-BE49-F238E27FC236}">
                <a16:creationId xmlns:a16="http://schemas.microsoft.com/office/drawing/2014/main" id="{94FD9F53-52E5-6A59-FDC8-8C631B29BDF7}"/>
              </a:ext>
            </a:extLst>
          </p:cNvPr>
          <p:cNvSpPr/>
          <p:nvPr/>
        </p:nvSpPr>
        <p:spPr>
          <a:xfrm>
            <a:off x="1088949" y="2093687"/>
            <a:ext cx="16078200" cy="3059480"/>
          </a:xfrm>
          <a:prstGeom prst="roundRect">
            <a:avLst/>
          </a:prstGeom>
          <a:solidFill>
            <a:schemeClr val="accent6">
              <a:lumMod val="20000"/>
              <a:lumOff val="80000"/>
            </a:schemeClr>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a:solidFill>
                  <a:schemeClr val="tx1"/>
                </a:solidFill>
                <a:latin typeface="Arial" panose="020B0604020202020204" pitchFamily="34" charset="0"/>
                <a:cs typeface="Arial" panose="020B0604020202020204" pitchFamily="34" charset="0"/>
              </a:rPr>
              <a:t>Bạn Khoa đã chỉ cho bạn Minh tìm thông tin trên Internet bằng cách truy cập vào trang web nào? Em hãy nhận xét kết quả tìm kiếm. </a:t>
            </a:r>
          </a:p>
        </p:txBody>
      </p:sp>
      <p:grpSp>
        <p:nvGrpSpPr>
          <p:cNvPr id="21" name="Group 20">
            <a:extLst>
              <a:ext uri="{FF2B5EF4-FFF2-40B4-BE49-F238E27FC236}">
                <a16:creationId xmlns:a16="http://schemas.microsoft.com/office/drawing/2014/main" id="{6EB4C0F2-AC60-C28A-730F-B0600FC0DAD8}"/>
              </a:ext>
            </a:extLst>
          </p:cNvPr>
          <p:cNvGrpSpPr/>
          <p:nvPr/>
        </p:nvGrpSpPr>
        <p:grpSpPr>
          <a:xfrm>
            <a:off x="1088949" y="5779599"/>
            <a:ext cx="16153836" cy="2748253"/>
            <a:chOff x="591378" y="5823922"/>
            <a:chExt cx="16153836" cy="2748253"/>
          </a:xfrm>
        </p:grpSpPr>
        <p:pic>
          <p:nvPicPr>
            <p:cNvPr id="16" name="Graphic 15" descr="Back with solid fill">
              <a:extLst>
                <a:ext uri="{FF2B5EF4-FFF2-40B4-BE49-F238E27FC236}">
                  <a16:creationId xmlns:a16="http://schemas.microsoft.com/office/drawing/2014/main" id="{3D8DB6E2-0F72-80E1-EC9E-3347BAEAF50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V="1">
              <a:off x="591378" y="6600995"/>
              <a:ext cx="1295401" cy="1194106"/>
            </a:xfrm>
            <a:prstGeom prst="rect">
              <a:avLst/>
            </a:prstGeom>
          </p:spPr>
        </p:pic>
        <p:sp>
          <p:nvSpPr>
            <p:cNvPr id="20" name="TextBox 19">
              <a:extLst>
                <a:ext uri="{FF2B5EF4-FFF2-40B4-BE49-F238E27FC236}">
                  <a16:creationId xmlns:a16="http://schemas.microsoft.com/office/drawing/2014/main" id="{A86C8D9F-3FBA-E668-1411-7B244E186E61}"/>
                </a:ext>
              </a:extLst>
            </p:cNvPr>
            <p:cNvSpPr txBox="1"/>
            <p:nvPr/>
          </p:nvSpPr>
          <p:spPr>
            <a:xfrm>
              <a:off x="1886779" y="5823922"/>
              <a:ext cx="14858435" cy="2748253"/>
            </a:xfrm>
            <a:prstGeom prst="rect">
              <a:avLst/>
            </a:prstGeom>
            <a:noFill/>
          </p:spPr>
          <p:txBody>
            <a:bodyPr wrap="square" rtlCol="0">
              <a:spAutoFit/>
            </a:bodyPr>
            <a:lstStyle/>
            <a:p>
              <a:pPr marL="571500" indent="-571500">
                <a:lnSpc>
                  <a:spcPct val="150000"/>
                </a:lnSpc>
                <a:buFont typeface="Wingdings" panose="05000000000000000000" pitchFamily="2" charset="2"/>
                <a:buChar char="§"/>
              </a:pPr>
              <a:r>
                <a:rPr lang="en-US" sz="4000">
                  <a:latin typeface="Arial" panose="020B0604020202020204" pitchFamily="34" charset="0"/>
                  <a:cs typeface="Arial" panose="020B0604020202020204" pitchFamily="34" charset="0"/>
                </a:rPr>
                <a:t>Khoa đã chỉ cho Minh tìm kiếm thông tin trên Internet bằng cách truy cập vào trang web </a:t>
              </a:r>
              <a:r>
                <a:rPr lang="en-US" sz="4000" b="1">
                  <a:latin typeface="Arial" panose="020B0604020202020204" pitchFamily="34" charset="0"/>
                  <a:cs typeface="Arial" panose="020B0604020202020204" pitchFamily="34" charset="0"/>
                </a:rPr>
                <a:t>Google.com </a:t>
              </a:r>
            </a:p>
            <a:p>
              <a:pPr marL="571500" indent="-571500">
                <a:lnSpc>
                  <a:spcPct val="150000"/>
                </a:lnSpc>
                <a:buFont typeface="Wingdings" panose="05000000000000000000" pitchFamily="2" charset="2"/>
                <a:buChar char="§"/>
              </a:pPr>
              <a:r>
                <a:rPr lang="en-US" sz="4000">
                  <a:latin typeface="Arial" panose="020B0604020202020204" pitchFamily="34" charset="0"/>
                  <a:cs typeface="Arial" panose="020B0604020202020204" pitchFamily="34" charset="0"/>
                </a:rPr>
                <a:t>Kết quả là danh sách các trang web được tìm thấy </a:t>
              </a:r>
            </a:p>
          </p:txBody>
        </p:sp>
      </p:grpSp>
    </p:spTree>
    <p:extLst>
      <p:ext uri="{BB962C8B-B14F-4D97-AF65-F5344CB8AC3E}">
        <p14:creationId xmlns:p14="http://schemas.microsoft.com/office/powerpoint/2010/main" val="2328768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71600" y="8519322"/>
            <a:ext cx="3846287" cy="3235689"/>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28600" y="8527852"/>
            <a:ext cx="1720698" cy="1852704"/>
          </a:xfrm>
          <a:prstGeom prst="rect">
            <a:avLst/>
          </a:prstGeom>
        </p:spPr>
      </p:pic>
      <p:grpSp>
        <p:nvGrpSpPr>
          <p:cNvPr id="29" name="Group 28">
            <a:extLst>
              <a:ext uri="{FF2B5EF4-FFF2-40B4-BE49-F238E27FC236}">
                <a16:creationId xmlns:a16="http://schemas.microsoft.com/office/drawing/2014/main" id="{AD449DC2-F43A-8587-5723-E56C8F8CB746}"/>
              </a:ext>
            </a:extLst>
          </p:cNvPr>
          <p:cNvGrpSpPr/>
          <p:nvPr/>
        </p:nvGrpSpPr>
        <p:grpSpPr>
          <a:xfrm>
            <a:off x="-304800" y="450543"/>
            <a:ext cx="16907552" cy="1518872"/>
            <a:chOff x="-304800" y="450543"/>
            <a:chExt cx="16907552" cy="1518872"/>
          </a:xfrm>
        </p:grpSpPr>
        <p:grpSp>
          <p:nvGrpSpPr>
            <p:cNvPr id="23" name="Group 22">
              <a:extLst>
                <a:ext uri="{FF2B5EF4-FFF2-40B4-BE49-F238E27FC236}">
                  <a16:creationId xmlns:a16="http://schemas.microsoft.com/office/drawing/2014/main" id="{25AA17B2-E697-5E31-EDA1-E23DFAF6823C}"/>
                </a:ext>
              </a:extLst>
            </p:cNvPr>
            <p:cNvGrpSpPr/>
            <p:nvPr/>
          </p:nvGrpSpPr>
          <p:grpSpPr>
            <a:xfrm>
              <a:off x="-304800" y="450543"/>
              <a:ext cx="7277171" cy="1518872"/>
              <a:chOff x="-152400" y="288823"/>
              <a:chExt cx="7277171" cy="1518872"/>
            </a:xfrm>
          </p:grpSpPr>
          <p:sp>
            <p:nvSpPr>
              <p:cNvPr id="25" name="Rectangle 24">
                <a:extLst>
                  <a:ext uri="{FF2B5EF4-FFF2-40B4-BE49-F238E27FC236}">
                    <a16:creationId xmlns:a16="http://schemas.microsoft.com/office/drawing/2014/main" id="{AF58293B-41F1-C922-6B15-DAE6D9FE1155}"/>
                  </a:ext>
                </a:extLst>
              </p:cNvPr>
              <p:cNvSpPr/>
              <p:nvPr/>
            </p:nvSpPr>
            <p:spPr>
              <a:xfrm>
                <a:off x="-152400" y="495299"/>
                <a:ext cx="6477000" cy="109186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
                <a:extLst>
                  <a:ext uri="{FF2B5EF4-FFF2-40B4-BE49-F238E27FC236}">
                    <a16:creationId xmlns:a16="http://schemas.microsoft.com/office/drawing/2014/main" id="{6FA4141B-62C0-9D4E-9CA6-C721FCC247C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5524429" y="288823"/>
                <a:ext cx="1600342" cy="1518872"/>
              </a:xfrm>
              <a:prstGeom prst="rect">
                <a:avLst/>
              </a:prstGeom>
            </p:spPr>
          </p:pic>
          <p:sp>
            <p:nvSpPr>
              <p:cNvPr id="27" name="TextBox 26">
                <a:extLst>
                  <a:ext uri="{FF2B5EF4-FFF2-40B4-BE49-F238E27FC236}">
                    <a16:creationId xmlns:a16="http://schemas.microsoft.com/office/drawing/2014/main" id="{238962A1-A3D5-40A8-3335-7887576D2CA3}"/>
                  </a:ext>
                </a:extLst>
              </p:cNvPr>
              <p:cNvSpPr txBox="1"/>
              <p:nvPr/>
            </p:nvSpPr>
            <p:spPr>
              <a:xfrm>
                <a:off x="861836" y="687287"/>
                <a:ext cx="4700764"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HOẠT ĐỘNG ĐỌC  </a:t>
                </a:r>
              </a:p>
            </p:txBody>
          </p:sp>
        </p:grpSp>
        <p:sp>
          <p:nvSpPr>
            <p:cNvPr id="28" name="TextBox 27">
              <a:extLst>
                <a:ext uri="{FF2B5EF4-FFF2-40B4-BE49-F238E27FC236}">
                  <a16:creationId xmlns:a16="http://schemas.microsoft.com/office/drawing/2014/main" id="{0F3399F2-20C0-8189-06DF-A2D76FE5FB66}"/>
                </a:ext>
              </a:extLst>
            </p:cNvPr>
            <p:cNvSpPr txBox="1"/>
            <p:nvPr/>
          </p:nvSpPr>
          <p:spPr>
            <a:xfrm>
              <a:off x="7230152" y="856036"/>
              <a:ext cx="9372600" cy="707886"/>
            </a:xfrm>
            <a:prstGeom prst="rect">
              <a:avLst/>
            </a:prstGeom>
            <a:noFill/>
          </p:spPr>
          <p:txBody>
            <a:bodyPr wrap="square" rtlCol="0">
              <a:spAutoFit/>
            </a:bodyPr>
            <a:lstStyle/>
            <a:p>
              <a:r>
                <a:rPr lang="en-US" sz="4000" b="1">
                  <a:solidFill>
                    <a:srgbClr val="FF0000"/>
                  </a:solidFill>
                  <a:latin typeface="Arial" panose="020B0604020202020204" pitchFamily="34" charset="0"/>
                  <a:cs typeface="Arial" panose="020B0604020202020204" pitchFamily="34" charset="0"/>
                </a:rPr>
                <a:t>Đọc thông tin và thực hiện nhiệm vụ </a:t>
              </a:r>
            </a:p>
          </p:txBody>
        </p:sp>
      </p:grpSp>
      <p:sp>
        <p:nvSpPr>
          <p:cNvPr id="30" name="Rectangle: Rounded Corners 29">
            <a:extLst>
              <a:ext uri="{FF2B5EF4-FFF2-40B4-BE49-F238E27FC236}">
                <a16:creationId xmlns:a16="http://schemas.microsoft.com/office/drawing/2014/main" id="{C3DEAF8C-1013-33B6-E2C2-6A4EDC7AFCB0}"/>
              </a:ext>
            </a:extLst>
          </p:cNvPr>
          <p:cNvSpPr/>
          <p:nvPr/>
        </p:nvSpPr>
        <p:spPr>
          <a:xfrm>
            <a:off x="1248810" y="3120836"/>
            <a:ext cx="10791147" cy="1070802"/>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Kể tên một số máy tìm kiếm. </a:t>
            </a:r>
          </a:p>
        </p:txBody>
      </p:sp>
      <p:sp>
        <p:nvSpPr>
          <p:cNvPr id="31" name="Rectangle: Rounded Corners 30">
            <a:extLst>
              <a:ext uri="{FF2B5EF4-FFF2-40B4-BE49-F238E27FC236}">
                <a16:creationId xmlns:a16="http://schemas.microsoft.com/office/drawing/2014/main" id="{2C33D89C-0970-86E8-DFC9-3765B868DCF8}"/>
              </a:ext>
            </a:extLst>
          </p:cNvPr>
          <p:cNvSpPr/>
          <p:nvPr/>
        </p:nvSpPr>
        <p:spPr>
          <a:xfrm>
            <a:off x="1248810" y="5067300"/>
            <a:ext cx="10791147" cy="1070802"/>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a:solidFill>
                  <a:schemeClr val="tx1"/>
                </a:solidFill>
                <a:latin typeface="Arial" panose="020B0604020202020204" pitchFamily="34" charset="0"/>
                <a:cs typeface="Arial" panose="020B0604020202020204" pitchFamily="34" charset="0"/>
              </a:rPr>
              <a:t>Nêu các bước cần thiết để tìm kiếm thông tin</a:t>
            </a:r>
            <a:r>
              <a:rPr lang="en-US" sz="4000">
                <a:solidFill>
                  <a:schemeClr val="tx1"/>
                </a:solidFill>
                <a:latin typeface="Arial" panose="020B0604020202020204" pitchFamily="34" charset="0"/>
                <a:cs typeface="Arial" panose="020B0604020202020204" pitchFamily="34" charset="0"/>
              </a:rPr>
              <a:t>.</a:t>
            </a:r>
          </a:p>
        </p:txBody>
      </p:sp>
      <p:pic>
        <p:nvPicPr>
          <p:cNvPr id="32" name="Picture 9">
            <a:extLst>
              <a:ext uri="{FF2B5EF4-FFF2-40B4-BE49-F238E27FC236}">
                <a16:creationId xmlns:a16="http://schemas.microsoft.com/office/drawing/2014/main" id="{960BC8C3-D520-5AAD-BB87-6B068AA7C4B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039957" y="4156950"/>
            <a:ext cx="6019443" cy="6090499"/>
          </a:xfrm>
          <a:prstGeom prst="rect">
            <a:avLst/>
          </a:prstGeom>
        </p:spPr>
      </p:pic>
    </p:spTree>
    <p:extLst>
      <p:ext uri="{BB962C8B-B14F-4D97-AF65-F5344CB8AC3E}">
        <p14:creationId xmlns:p14="http://schemas.microsoft.com/office/powerpoint/2010/main" val="3546382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down)">
                                      <p:cBhvr>
                                        <p:cTn id="13" dur="500"/>
                                        <p:tgtEl>
                                          <p:spTgt spid="3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500"/>
                                        <p:tgtEl>
                                          <p:spTgt spid="3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inVertical)">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71600" y="8519322"/>
            <a:ext cx="3846287" cy="3235689"/>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28600" y="8527852"/>
            <a:ext cx="1720698" cy="1852704"/>
          </a:xfrm>
          <a:prstGeom prst="rect">
            <a:avLst/>
          </a:prstGeom>
        </p:spPr>
      </p:pic>
      <p:grpSp>
        <p:nvGrpSpPr>
          <p:cNvPr id="29" name="Group 28">
            <a:extLst>
              <a:ext uri="{FF2B5EF4-FFF2-40B4-BE49-F238E27FC236}">
                <a16:creationId xmlns:a16="http://schemas.microsoft.com/office/drawing/2014/main" id="{AD449DC2-F43A-8587-5723-E56C8F8CB746}"/>
              </a:ext>
            </a:extLst>
          </p:cNvPr>
          <p:cNvGrpSpPr/>
          <p:nvPr/>
        </p:nvGrpSpPr>
        <p:grpSpPr>
          <a:xfrm>
            <a:off x="-304800" y="450543"/>
            <a:ext cx="16907552" cy="1518872"/>
            <a:chOff x="-304800" y="450543"/>
            <a:chExt cx="16907552" cy="1518872"/>
          </a:xfrm>
        </p:grpSpPr>
        <p:grpSp>
          <p:nvGrpSpPr>
            <p:cNvPr id="23" name="Group 22">
              <a:extLst>
                <a:ext uri="{FF2B5EF4-FFF2-40B4-BE49-F238E27FC236}">
                  <a16:creationId xmlns:a16="http://schemas.microsoft.com/office/drawing/2014/main" id="{25AA17B2-E697-5E31-EDA1-E23DFAF6823C}"/>
                </a:ext>
              </a:extLst>
            </p:cNvPr>
            <p:cNvGrpSpPr/>
            <p:nvPr/>
          </p:nvGrpSpPr>
          <p:grpSpPr>
            <a:xfrm>
              <a:off x="-304800" y="450543"/>
              <a:ext cx="7277171" cy="1518872"/>
              <a:chOff x="-152400" y="288823"/>
              <a:chExt cx="7277171" cy="1518872"/>
            </a:xfrm>
          </p:grpSpPr>
          <p:sp>
            <p:nvSpPr>
              <p:cNvPr id="25" name="Rectangle 24">
                <a:extLst>
                  <a:ext uri="{FF2B5EF4-FFF2-40B4-BE49-F238E27FC236}">
                    <a16:creationId xmlns:a16="http://schemas.microsoft.com/office/drawing/2014/main" id="{AF58293B-41F1-C922-6B15-DAE6D9FE1155}"/>
                  </a:ext>
                </a:extLst>
              </p:cNvPr>
              <p:cNvSpPr/>
              <p:nvPr/>
            </p:nvSpPr>
            <p:spPr>
              <a:xfrm>
                <a:off x="-152400" y="495299"/>
                <a:ext cx="6477000" cy="109186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
                <a:extLst>
                  <a:ext uri="{FF2B5EF4-FFF2-40B4-BE49-F238E27FC236}">
                    <a16:creationId xmlns:a16="http://schemas.microsoft.com/office/drawing/2014/main" id="{6FA4141B-62C0-9D4E-9CA6-C721FCC247C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5524429" y="288823"/>
                <a:ext cx="1600342" cy="1518872"/>
              </a:xfrm>
              <a:prstGeom prst="rect">
                <a:avLst/>
              </a:prstGeom>
            </p:spPr>
          </p:pic>
          <p:sp>
            <p:nvSpPr>
              <p:cNvPr id="27" name="TextBox 26">
                <a:extLst>
                  <a:ext uri="{FF2B5EF4-FFF2-40B4-BE49-F238E27FC236}">
                    <a16:creationId xmlns:a16="http://schemas.microsoft.com/office/drawing/2014/main" id="{238962A1-A3D5-40A8-3335-7887576D2CA3}"/>
                  </a:ext>
                </a:extLst>
              </p:cNvPr>
              <p:cNvSpPr txBox="1"/>
              <p:nvPr/>
            </p:nvSpPr>
            <p:spPr>
              <a:xfrm>
                <a:off x="861836" y="687287"/>
                <a:ext cx="4700764"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HOẠT ĐỘNG ĐỌC  </a:t>
                </a:r>
              </a:p>
            </p:txBody>
          </p:sp>
        </p:grpSp>
        <p:sp>
          <p:nvSpPr>
            <p:cNvPr id="28" name="TextBox 27">
              <a:extLst>
                <a:ext uri="{FF2B5EF4-FFF2-40B4-BE49-F238E27FC236}">
                  <a16:creationId xmlns:a16="http://schemas.microsoft.com/office/drawing/2014/main" id="{0F3399F2-20C0-8189-06DF-A2D76FE5FB66}"/>
                </a:ext>
              </a:extLst>
            </p:cNvPr>
            <p:cNvSpPr txBox="1"/>
            <p:nvPr/>
          </p:nvSpPr>
          <p:spPr>
            <a:xfrm>
              <a:off x="7230152" y="856036"/>
              <a:ext cx="9372600" cy="707886"/>
            </a:xfrm>
            <a:prstGeom prst="rect">
              <a:avLst/>
            </a:prstGeom>
            <a:noFill/>
          </p:spPr>
          <p:txBody>
            <a:bodyPr wrap="square" rtlCol="0">
              <a:spAutoFit/>
            </a:bodyPr>
            <a:lstStyle/>
            <a:p>
              <a:r>
                <a:rPr lang="en-US" sz="4000" b="1">
                  <a:solidFill>
                    <a:srgbClr val="FF0000"/>
                  </a:solidFill>
                  <a:latin typeface="Arial" panose="020B0604020202020204" pitchFamily="34" charset="0"/>
                  <a:cs typeface="Arial" panose="020B0604020202020204" pitchFamily="34" charset="0"/>
                </a:rPr>
                <a:t>Đọc thông tin và thực hiện nhiệm vụ </a:t>
              </a:r>
            </a:p>
          </p:txBody>
        </p:sp>
      </p:grpSp>
      <p:pic>
        <p:nvPicPr>
          <p:cNvPr id="3" name="Picture 3">
            <a:extLst>
              <a:ext uri="{FF2B5EF4-FFF2-40B4-BE49-F238E27FC236}">
                <a16:creationId xmlns:a16="http://schemas.microsoft.com/office/drawing/2014/main" id="{C70BDD96-6F99-3D91-9220-58CCC18DB5F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042854" y="7886700"/>
            <a:ext cx="4336786" cy="2954435"/>
          </a:xfrm>
          <a:prstGeom prst="rect">
            <a:avLst/>
          </a:prstGeom>
        </p:spPr>
      </p:pic>
      <p:pic>
        <p:nvPicPr>
          <p:cNvPr id="4" name="Picture 9">
            <a:extLst>
              <a:ext uri="{FF2B5EF4-FFF2-40B4-BE49-F238E27FC236}">
                <a16:creationId xmlns:a16="http://schemas.microsoft.com/office/drawing/2014/main" id="{89D05095-0100-4AD2-B14A-0211C0742D3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143425">
            <a:off x="16404032" y="8118881"/>
            <a:ext cx="1657647" cy="1796907"/>
          </a:xfrm>
          <a:prstGeom prst="rect">
            <a:avLst/>
          </a:prstGeom>
        </p:spPr>
      </p:pic>
      <p:sp>
        <p:nvSpPr>
          <p:cNvPr id="5" name="TextBox 4">
            <a:extLst>
              <a:ext uri="{FF2B5EF4-FFF2-40B4-BE49-F238E27FC236}">
                <a16:creationId xmlns:a16="http://schemas.microsoft.com/office/drawing/2014/main" id="{7BF19F32-F7F7-9B68-EBC7-BBE4D9999E4C}"/>
              </a:ext>
            </a:extLst>
          </p:cNvPr>
          <p:cNvSpPr txBox="1"/>
          <p:nvPr/>
        </p:nvSpPr>
        <p:spPr>
          <a:xfrm>
            <a:off x="3390049" y="2565335"/>
            <a:ext cx="11507902" cy="707886"/>
          </a:xfrm>
          <a:prstGeom prst="rect">
            <a:avLst/>
          </a:prstGeom>
          <a:noFill/>
        </p:spPr>
        <p:txBody>
          <a:bodyPr wrap="square" rtlCol="0">
            <a:spAutoFit/>
          </a:bodyPr>
          <a:lstStyle/>
          <a:p>
            <a:pPr algn="ctr"/>
            <a:r>
              <a:rPr lang="en-US" sz="4000" b="1">
                <a:solidFill>
                  <a:srgbClr val="0070C0"/>
                </a:solidFill>
                <a:latin typeface="Arial" panose="020B0604020202020204" pitchFamily="34" charset="0"/>
                <a:cs typeface="Arial" panose="020B0604020202020204" pitchFamily="34" charset="0"/>
              </a:rPr>
              <a:t>Một số công cụ tìm kiếm thông dụng </a:t>
            </a:r>
          </a:p>
        </p:txBody>
      </p:sp>
      <p:grpSp>
        <p:nvGrpSpPr>
          <p:cNvPr id="10" name="Group 9">
            <a:extLst>
              <a:ext uri="{FF2B5EF4-FFF2-40B4-BE49-F238E27FC236}">
                <a16:creationId xmlns:a16="http://schemas.microsoft.com/office/drawing/2014/main" id="{994FAC69-F0D3-E1B3-6D09-06C837DCC545}"/>
              </a:ext>
            </a:extLst>
          </p:cNvPr>
          <p:cNvGrpSpPr/>
          <p:nvPr/>
        </p:nvGrpSpPr>
        <p:grpSpPr>
          <a:xfrm>
            <a:off x="677623" y="3435415"/>
            <a:ext cx="16932754" cy="4434580"/>
            <a:chOff x="685800" y="3583745"/>
            <a:chExt cx="16932754" cy="4434580"/>
          </a:xfrm>
        </p:grpSpPr>
        <p:pic>
          <p:nvPicPr>
            <p:cNvPr id="2050" name="Picture 2" descr="Công cụ tìm kiếm Bing chính thức đổi tên thành Microsoft Bing">
              <a:extLst>
                <a:ext uri="{FF2B5EF4-FFF2-40B4-BE49-F238E27FC236}">
                  <a16:creationId xmlns:a16="http://schemas.microsoft.com/office/drawing/2014/main" id="{189D5D7D-6A6C-BB4E-A6C2-667A8CCC126A}"/>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8335" r="17665"/>
            <a:stretch/>
          </p:blipFill>
          <p:spPr bwMode="auto">
            <a:xfrm>
              <a:off x="685800" y="3583745"/>
              <a:ext cx="4876800" cy="42862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oogle và Microsoft bức tử Ask.com - QuanTriMang.com">
              <a:extLst>
                <a:ext uri="{FF2B5EF4-FFF2-40B4-BE49-F238E27FC236}">
                  <a16:creationId xmlns:a16="http://schemas.microsoft.com/office/drawing/2014/main" id="{65BE71FD-F8D2-B33C-18B3-7E4F9E360BF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72183" y="4229100"/>
              <a:ext cx="5010150" cy="33242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ndroid Apps by Google LLC on Google Play">
              <a:extLst>
                <a:ext uri="{FF2B5EF4-FFF2-40B4-BE49-F238E27FC236}">
                  <a16:creationId xmlns:a16="http://schemas.microsoft.com/office/drawing/2014/main" id="{BA9AC896-DA9F-34E8-AF94-468F4D89BCAA}"/>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9375" t="12110" r="7813" b="10938"/>
            <a:stretch/>
          </p:blipFill>
          <p:spPr bwMode="auto">
            <a:xfrm>
              <a:off x="13563600" y="3636133"/>
              <a:ext cx="4038600" cy="37528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E4D0FD8-F7C4-ABF3-D631-E0CA433EB988}"/>
                </a:ext>
              </a:extLst>
            </p:cNvPr>
            <p:cNvSpPr txBox="1"/>
            <p:nvPr/>
          </p:nvSpPr>
          <p:spPr>
            <a:xfrm>
              <a:off x="773947" y="7387383"/>
              <a:ext cx="4038152" cy="630942"/>
            </a:xfrm>
            <a:prstGeom prst="rect">
              <a:avLst/>
            </a:prstGeom>
            <a:noFill/>
          </p:spPr>
          <p:txBody>
            <a:bodyPr wrap="square" rtlCol="0">
              <a:spAutoFit/>
            </a:bodyPr>
            <a:lstStyle/>
            <a:p>
              <a:pPr algn="ctr"/>
              <a:r>
                <a:rPr lang="en-US" sz="3500">
                  <a:latin typeface="Arial" panose="020B0604020202020204" pitchFamily="34" charset="0"/>
                  <a:cs typeface="Arial" panose="020B0604020202020204" pitchFamily="34" charset="0"/>
                </a:rPr>
                <a:t>bing.com </a:t>
              </a:r>
            </a:p>
          </p:txBody>
        </p:sp>
        <p:sp>
          <p:nvSpPr>
            <p:cNvPr id="7" name="TextBox 6">
              <a:extLst>
                <a:ext uri="{FF2B5EF4-FFF2-40B4-BE49-F238E27FC236}">
                  <a16:creationId xmlns:a16="http://schemas.microsoft.com/office/drawing/2014/main" id="{0742EA3B-C03F-BB99-712E-8F84253E5D9A}"/>
                </a:ext>
              </a:extLst>
            </p:cNvPr>
            <p:cNvSpPr txBox="1"/>
            <p:nvPr/>
          </p:nvSpPr>
          <p:spPr>
            <a:xfrm>
              <a:off x="7124924" y="7387383"/>
              <a:ext cx="4038152" cy="630942"/>
            </a:xfrm>
            <a:prstGeom prst="rect">
              <a:avLst/>
            </a:prstGeom>
            <a:noFill/>
          </p:spPr>
          <p:txBody>
            <a:bodyPr wrap="square" rtlCol="0">
              <a:spAutoFit/>
            </a:bodyPr>
            <a:lstStyle/>
            <a:p>
              <a:pPr algn="ctr"/>
              <a:r>
                <a:rPr lang="en-US" sz="3500">
                  <a:latin typeface="Arial" panose="020B0604020202020204" pitchFamily="34" charset="0"/>
                  <a:cs typeface="Arial" panose="020B0604020202020204" pitchFamily="34" charset="0"/>
                </a:rPr>
                <a:t>ask.com </a:t>
              </a:r>
            </a:p>
          </p:txBody>
        </p:sp>
        <p:sp>
          <p:nvSpPr>
            <p:cNvPr id="9" name="TextBox 8">
              <a:extLst>
                <a:ext uri="{FF2B5EF4-FFF2-40B4-BE49-F238E27FC236}">
                  <a16:creationId xmlns:a16="http://schemas.microsoft.com/office/drawing/2014/main" id="{BC49CAEA-9DB0-0E7A-99B0-0A5A3C00518D}"/>
                </a:ext>
              </a:extLst>
            </p:cNvPr>
            <p:cNvSpPr txBox="1"/>
            <p:nvPr/>
          </p:nvSpPr>
          <p:spPr>
            <a:xfrm>
              <a:off x="13580402" y="7387383"/>
              <a:ext cx="4038152" cy="630942"/>
            </a:xfrm>
            <a:prstGeom prst="rect">
              <a:avLst/>
            </a:prstGeom>
            <a:noFill/>
          </p:spPr>
          <p:txBody>
            <a:bodyPr wrap="square" rtlCol="0">
              <a:spAutoFit/>
            </a:bodyPr>
            <a:lstStyle/>
            <a:p>
              <a:pPr algn="ctr"/>
              <a:r>
                <a:rPr lang="en-US" sz="3500">
                  <a:latin typeface="Arial" panose="020B0604020202020204" pitchFamily="34" charset="0"/>
                  <a:cs typeface="Arial" panose="020B0604020202020204" pitchFamily="34" charset="0"/>
                </a:rPr>
                <a:t>google.com </a:t>
              </a:r>
            </a:p>
          </p:txBody>
        </p:sp>
      </p:grpSp>
    </p:spTree>
    <p:extLst>
      <p:ext uri="{BB962C8B-B14F-4D97-AF65-F5344CB8AC3E}">
        <p14:creationId xmlns:p14="http://schemas.microsoft.com/office/powerpoint/2010/main" val="153105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04CA4B5-E4F5-F544-6BF4-A60C0FBD2BA2}"/>
              </a:ext>
            </a:extLst>
          </p:cNvPr>
          <p:cNvSpPr txBox="1"/>
          <p:nvPr/>
        </p:nvSpPr>
        <p:spPr>
          <a:xfrm>
            <a:off x="3390049" y="571500"/>
            <a:ext cx="11507902" cy="707886"/>
          </a:xfrm>
          <a:prstGeom prst="rect">
            <a:avLst/>
          </a:prstGeom>
          <a:noFill/>
        </p:spPr>
        <p:txBody>
          <a:bodyPr wrap="square" rtlCol="0">
            <a:spAutoFit/>
          </a:bodyPr>
          <a:lstStyle/>
          <a:p>
            <a:pPr algn="ctr"/>
            <a:r>
              <a:rPr lang="en-US" sz="4000" b="1">
                <a:solidFill>
                  <a:srgbClr val="0070C0"/>
                </a:solidFill>
                <a:latin typeface="Arial" panose="020B0604020202020204" pitchFamily="34" charset="0"/>
                <a:cs typeface="Arial" panose="020B0604020202020204" pitchFamily="34" charset="0"/>
              </a:rPr>
              <a:t>Các bước để thực hiện tìm kiếm thông tin </a:t>
            </a:r>
          </a:p>
        </p:txBody>
      </p:sp>
      <p:grpSp>
        <p:nvGrpSpPr>
          <p:cNvPr id="14" name="Group 13">
            <a:extLst>
              <a:ext uri="{FF2B5EF4-FFF2-40B4-BE49-F238E27FC236}">
                <a16:creationId xmlns:a16="http://schemas.microsoft.com/office/drawing/2014/main" id="{966D260D-C1AC-78F9-5736-222CA434F7CB}"/>
              </a:ext>
            </a:extLst>
          </p:cNvPr>
          <p:cNvGrpSpPr/>
          <p:nvPr/>
        </p:nvGrpSpPr>
        <p:grpSpPr>
          <a:xfrm>
            <a:off x="1305799" y="1714500"/>
            <a:ext cx="6026000" cy="3581400"/>
            <a:chOff x="1066800" y="1562100"/>
            <a:chExt cx="6026000" cy="3581400"/>
          </a:xfrm>
        </p:grpSpPr>
        <p:sp>
          <p:nvSpPr>
            <p:cNvPr id="12" name="Rectangle: Rounded Corners 11">
              <a:extLst>
                <a:ext uri="{FF2B5EF4-FFF2-40B4-BE49-F238E27FC236}">
                  <a16:creationId xmlns:a16="http://schemas.microsoft.com/office/drawing/2014/main" id="{C1142355-FD1C-8132-4811-0A01A2D7EE6D}"/>
                </a:ext>
              </a:extLst>
            </p:cNvPr>
            <p:cNvSpPr/>
            <p:nvPr/>
          </p:nvSpPr>
          <p:spPr>
            <a:xfrm>
              <a:off x="1066800" y="2247900"/>
              <a:ext cx="6026000" cy="2895600"/>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Xác định từ khóa cần tìm kiếm </a:t>
              </a:r>
            </a:p>
          </p:txBody>
        </p:sp>
        <p:sp>
          <p:nvSpPr>
            <p:cNvPr id="13" name="Oval 12">
              <a:extLst>
                <a:ext uri="{FF2B5EF4-FFF2-40B4-BE49-F238E27FC236}">
                  <a16:creationId xmlns:a16="http://schemas.microsoft.com/office/drawing/2014/main" id="{B50F6520-B628-3BA0-C7CA-AD491FE7C0F8}"/>
                </a:ext>
              </a:extLst>
            </p:cNvPr>
            <p:cNvSpPr/>
            <p:nvPr/>
          </p:nvSpPr>
          <p:spPr>
            <a:xfrm>
              <a:off x="3546400" y="1562100"/>
              <a:ext cx="1066800" cy="1066800"/>
            </a:xfrm>
            <a:prstGeom prst="ellipse">
              <a:avLst/>
            </a:prstGeom>
            <a:solidFill>
              <a:schemeClr val="accent4">
                <a:lumMod val="20000"/>
                <a:lumOff val="8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chemeClr val="tx1"/>
                  </a:solidFill>
                  <a:latin typeface="Arial" panose="020B0604020202020204" pitchFamily="34" charset="0"/>
                  <a:cs typeface="Arial" panose="020B0604020202020204" pitchFamily="34" charset="0"/>
                </a:rPr>
                <a:t>1</a:t>
              </a:r>
            </a:p>
          </p:txBody>
        </p:sp>
      </p:gr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852" y="67941"/>
            <a:ext cx="1720698" cy="1852704"/>
          </a:xfrm>
          <a:prstGeom prst="rect">
            <a:avLst/>
          </a:prstGeom>
        </p:spPr>
      </p:pic>
      <p:grpSp>
        <p:nvGrpSpPr>
          <p:cNvPr id="15" name="Group 14">
            <a:extLst>
              <a:ext uri="{FF2B5EF4-FFF2-40B4-BE49-F238E27FC236}">
                <a16:creationId xmlns:a16="http://schemas.microsoft.com/office/drawing/2014/main" id="{FCCD7B57-46A3-A087-B0B9-69257C7CC0A9}"/>
              </a:ext>
            </a:extLst>
          </p:cNvPr>
          <p:cNvGrpSpPr/>
          <p:nvPr/>
        </p:nvGrpSpPr>
        <p:grpSpPr>
          <a:xfrm>
            <a:off x="10241675" y="1714500"/>
            <a:ext cx="6629400" cy="3581400"/>
            <a:chOff x="1066800" y="1562100"/>
            <a:chExt cx="6629400" cy="3581400"/>
          </a:xfrm>
        </p:grpSpPr>
        <p:sp>
          <p:nvSpPr>
            <p:cNvPr id="16" name="Rectangle: Rounded Corners 15">
              <a:extLst>
                <a:ext uri="{FF2B5EF4-FFF2-40B4-BE49-F238E27FC236}">
                  <a16:creationId xmlns:a16="http://schemas.microsoft.com/office/drawing/2014/main" id="{7CEC14AF-106E-74E4-B8BD-D38878FAF9C3}"/>
                </a:ext>
              </a:extLst>
            </p:cNvPr>
            <p:cNvSpPr/>
            <p:nvPr/>
          </p:nvSpPr>
          <p:spPr>
            <a:xfrm>
              <a:off x="1066800" y="2247900"/>
              <a:ext cx="6629400" cy="2895600"/>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Mở trình duyệt và gõ địa chỉ của máy tìm kiếm </a:t>
              </a:r>
            </a:p>
          </p:txBody>
        </p:sp>
        <p:sp>
          <p:nvSpPr>
            <p:cNvPr id="17" name="Oval 16">
              <a:extLst>
                <a:ext uri="{FF2B5EF4-FFF2-40B4-BE49-F238E27FC236}">
                  <a16:creationId xmlns:a16="http://schemas.microsoft.com/office/drawing/2014/main" id="{A25FC275-CD95-D23B-9524-A31372F736D3}"/>
                </a:ext>
              </a:extLst>
            </p:cNvPr>
            <p:cNvSpPr/>
            <p:nvPr/>
          </p:nvSpPr>
          <p:spPr>
            <a:xfrm>
              <a:off x="3848100" y="1562100"/>
              <a:ext cx="1066800" cy="1066800"/>
            </a:xfrm>
            <a:prstGeom prst="ellipse">
              <a:avLst/>
            </a:prstGeom>
            <a:solidFill>
              <a:schemeClr val="accent4">
                <a:lumMod val="20000"/>
                <a:lumOff val="8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chemeClr val="tx1"/>
                  </a:solidFill>
                  <a:latin typeface="Arial" panose="020B0604020202020204" pitchFamily="34" charset="0"/>
                  <a:cs typeface="Arial" panose="020B0604020202020204" pitchFamily="34" charset="0"/>
                </a:rPr>
                <a:t>2</a:t>
              </a:r>
            </a:p>
          </p:txBody>
        </p:sp>
      </p:grpSp>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flipV="1">
            <a:off x="15473084" y="-1389137"/>
            <a:ext cx="4007366" cy="3346150"/>
          </a:xfrm>
          <a:prstGeom prst="rect">
            <a:avLst/>
          </a:prstGeom>
        </p:spPr>
      </p:pic>
      <p:sp>
        <p:nvSpPr>
          <p:cNvPr id="20" name="Arrow: Right 19">
            <a:extLst>
              <a:ext uri="{FF2B5EF4-FFF2-40B4-BE49-F238E27FC236}">
                <a16:creationId xmlns:a16="http://schemas.microsoft.com/office/drawing/2014/main" id="{29BFD59A-E4CC-5604-8513-223411345B93}"/>
              </a:ext>
            </a:extLst>
          </p:cNvPr>
          <p:cNvSpPr/>
          <p:nvPr/>
        </p:nvSpPr>
        <p:spPr>
          <a:xfrm>
            <a:off x="8321261" y="3427730"/>
            <a:ext cx="776786" cy="84074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2ECD3E6B-97FD-A330-D419-77C2EEB6A12F}"/>
              </a:ext>
            </a:extLst>
          </p:cNvPr>
          <p:cNvGrpSpPr/>
          <p:nvPr/>
        </p:nvGrpSpPr>
        <p:grpSpPr>
          <a:xfrm>
            <a:off x="1163637" y="5981700"/>
            <a:ext cx="6026000" cy="3581400"/>
            <a:chOff x="1066800" y="1562100"/>
            <a:chExt cx="6026000" cy="3581400"/>
          </a:xfrm>
        </p:grpSpPr>
        <p:sp>
          <p:nvSpPr>
            <p:cNvPr id="22" name="Rectangle: Rounded Corners 21">
              <a:extLst>
                <a:ext uri="{FF2B5EF4-FFF2-40B4-BE49-F238E27FC236}">
                  <a16:creationId xmlns:a16="http://schemas.microsoft.com/office/drawing/2014/main" id="{E8DBDC68-F64C-C144-E680-936ED0E14539}"/>
                </a:ext>
              </a:extLst>
            </p:cNvPr>
            <p:cNvSpPr/>
            <p:nvPr/>
          </p:nvSpPr>
          <p:spPr>
            <a:xfrm>
              <a:off x="1066800" y="2247900"/>
              <a:ext cx="6026000" cy="2895600"/>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Nháy chuột vào siêu liên kết để xem chi tiết</a:t>
              </a:r>
            </a:p>
          </p:txBody>
        </p:sp>
        <p:sp>
          <p:nvSpPr>
            <p:cNvPr id="24" name="Oval 23">
              <a:extLst>
                <a:ext uri="{FF2B5EF4-FFF2-40B4-BE49-F238E27FC236}">
                  <a16:creationId xmlns:a16="http://schemas.microsoft.com/office/drawing/2014/main" id="{3C00990B-441C-4C05-8340-C958F461822F}"/>
                </a:ext>
              </a:extLst>
            </p:cNvPr>
            <p:cNvSpPr/>
            <p:nvPr/>
          </p:nvSpPr>
          <p:spPr>
            <a:xfrm>
              <a:off x="3546400" y="1562100"/>
              <a:ext cx="1066800" cy="1066800"/>
            </a:xfrm>
            <a:prstGeom prst="ellipse">
              <a:avLst/>
            </a:prstGeom>
            <a:solidFill>
              <a:schemeClr val="accent4">
                <a:lumMod val="20000"/>
                <a:lumOff val="8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chemeClr val="tx1"/>
                  </a:solidFill>
                  <a:latin typeface="Arial" panose="020B0604020202020204" pitchFamily="34" charset="0"/>
                  <a:cs typeface="Arial" panose="020B0604020202020204" pitchFamily="34" charset="0"/>
                </a:rPr>
                <a:t>4</a:t>
              </a:r>
            </a:p>
          </p:txBody>
        </p:sp>
      </p:grpSp>
      <p:grpSp>
        <p:nvGrpSpPr>
          <p:cNvPr id="30" name="Group 29">
            <a:extLst>
              <a:ext uri="{FF2B5EF4-FFF2-40B4-BE49-F238E27FC236}">
                <a16:creationId xmlns:a16="http://schemas.microsoft.com/office/drawing/2014/main" id="{A06A41B3-3DA0-B461-10BE-13A7A3215745}"/>
              </a:ext>
            </a:extLst>
          </p:cNvPr>
          <p:cNvGrpSpPr/>
          <p:nvPr/>
        </p:nvGrpSpPr>
        <p:grpSpPr>
          <a:xfrm>
            <a:off x="10099513" y="5981700"/>
            <a:ext cx="6629400" cy="3581400"/>
            <a:chOff x="1066800" y="1562100"/>
            <a:chExt cx="6629400" cy="3581400"/>
          </a:xfrm>
        </p:grpSpPr>
        <p:sp>
          <p:nvSpPr>
            <p:cNvPr id="31" name="Rectangle: Rounded Corners 30">
              <a:extLst>
                <a:ext uri="{FF2B5EF4-FFF2-40B4-BE49-F238E27FC236}">
                  <a16:creationId xmlns:a16="http://schemas.microsoft.com/office/drawing/2014/main" id="{244423B0-0863-EC11-FEA2-10E50CEE3601}"/>
                </a:ext>
              </a:extLst>
            </p:cNvPr>
            <p:cNvSpPr/>
            <p:nvPr/>
          </p:nvSpPr>
          <p:spPr>
            <a:xfrm>
              <a:off x="1066800" y="2247900"/>
              <a:ext cx="6629400" cy="2895600"/>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Gõ từ khóa và thực hiện tìm kiếm </a:t>
              </a:r>
            </a:p>
          </p:txBody>
        </p:sp>
        <p:sp>
          <p:nvSpPr>
            <p:cNvPr id="32" name="Oval 31">
              <a:extLst>
                <a:ext uri="{FF2B5EF4-FFF2-40B4-BE49-F238E27FC236}">
                  <a16:creationId xmlns:a16="http://schemas.microsoft.com/office/drawing/2014/main" id="{49A24567-6411-F4D9-3038-86AA6CB1E474}"/>
                </a:ext>
              </a:extLst>
            </p:cNvPr>
            <p:cNvSpPr/>
            <p:nvPr/>
          </p:nvSpPr>
          <p:spPr>
            <a:xfrm>
              <a:off x="3848100" y="1562100"/>
              <a:ext cx="1066800" cy="1066800"/>
            </a:xfrm>
            <a:prstGeom prst="ellipse">
              <a:avLst/>
            </a:prstGeom>
            <a:solidFill>
              <a:schemeClr val="accent4">
                <a:lumMod val="20000"/>
                <a:lumOff val="8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chemeClr val="tx1"/>
                  </a:solidFill>
                  <a:latin typeface="Arial" panose="020B0604020202020204" pitchFamily="34" charset="0"/>
                  <a:cs typeface="Arial" panose="020B0604020202020204" pitchFamily="34" charset="0"/>
                </a:rPr>
                <a:t>3</a:t>
              </a:r>
            </a:p>
          </p:txBody>
        </p:sp>
      </p:grpSp>
      <p:sp>
        <p:nvSpPr>
          <p:cNvPr id="33" name="Arrow: Right 32">
            <a:extLst>
              <a:ext uri="{FF2B5EF4-FFF2-40B4-BE49-F238E27FC236}">
                <a16:creationId xmlns:a16="http://schemas.microsoft.com/office/drawing/2014/main" id="{6342FDD8-105E-3C72-673D-4CC2F0F6A829}"/>
              </a:ext>
            </a:extLst>
          </p:cNvPr>
          <p:cNvSpPr/>
          <p:nvPr/>
        </p:nvSpPr>
        <p:spPr>
          <a:xfrm rot="10800000">
            <a:off x="8077362" y="7694930"/>
            <a:ext cx="776786" cy="84074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Right 33">
            <a:extLst>
              <a:ext uri="{FF2B5EF4-FFF2-40B4-BE49-F238E27FC236}">
                <a16:creationId xmlns:a16="http://schemas.microsoft.com/office/drawing/2014/main" id="{A2F41324-B51F-5025-4DFE-55FC26AC8B10}"/>
              </a:ext>
            </a:extLst>
          </p:cNvPr>
          <p:cNvSpPr/>
          <p:nvPr/>
        </p:nvSpPr>
        <p:spPr>
          <a:xfrm rot="5400000">
            <a:off x="14949870" y="5573644"/>
            <a:ext cx="776786" cy="84074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6690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ppt_x"/>
                                          </p:val>
                                        </p:tav>
                                        <p:tav tm="100000">
                                          <p:val>
                                            <p:strVal val="#ppt_x"/>
                                          </p:val>
                                        </p:tav>
                                      </p:tavLst>
                                    </p:anim>
                                    <p:anim calcmode="lin" valueType="num">
                                      <p:cBhvr additive="base">
                                        <p:cTn id="29"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down)">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animBg="1"/>
      <p:bldP spid="33" grpId="0" animBg="1"/>
      <p:bldP spid="3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389137"/>
            <a:ext cx="4007366" cy="3346150"/>
          </a:xfrm>
          <a:prstGeom prst="rect">
            <a:avLst/>
          </a:prstGeom>
        </p:spPr>
      </p:pic>
      <p:sp>
        <p:nvSpPr>
          <p:cNvPr id="4" name="TextBox 3">
            <a:extLst>
              <a:ext uri="{FF2B5EF4-FFF2-40B4-BE49-F238E27FC236}">
                <a16:creationId xmlns:a16="http://schemas.microsoft.com/office/drawing/2014/main" id="{C2685264-733B-5C71-1C48-18819156578A}"/>
              </a:ext>
            </a:extLst>
          </p:cNvPr>
          <p:cNvSpPr txBox="1"/>
          <p:nvPr/>
        </p:nvSpPr>
        <p:spPr>
          <a:xfrm>
            <a:off x="5943600" y="1926061"/>
            <a:ext cx="64008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HỘP KIẾN THỨC </a:t>
            </a:r>
          </a:p>
        </p:txBody>
      </p:sp>
      <p:grpSp>
        <p:nvGrpSpPr>
          <p:cNvPr id="7" name="Group 6">
            <a:extLst>
              <a:ext uri="{FF2B5EF4-FFF2-40B4-BE49-F238E27FC236}">
                <a16:creationId xmlns:a16="http://schemas.microsoft.com/office/drawing/2014/main" id="{5319E520-BE1A-2A10-E195-FA54E78BC2AA}"/>
              </a:ext>
            </a:extLst>
          </p:cNvPr>
          <p:cNvGrpSpPr/>
          <p:nvPr/>
        </p:nvGrpSpPr>
        <p:grpSpPr>
          <a:xfrm>
            <a:off x="1616691" y="3132512"/>
            <a:ext cx="15054618" cy="4021975"/>
            <a:chOff x="1749188" y="2599112"/>
            <a:chExt cx="15054618" cy="4021975"/>
          </a:xfrm>
        </p:grpSpPr>
        <p:pic>
          <p:nvPicPr>
            <p:cNvPr id="5" name="Picture 4">
              <a:extLst>
                <a:ext uri="{FF2B5EF4-FFF2-40B4-BE49-F238E27FC236}">
                  <a16:creationId xmlns:a16="http://schemas.microsoft.com/office/drawing/2014/main" id="{FF330009-79AB-AE45-F3E8-4541F2BCFC9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749188" y="2599112"/>
              <a:ext cx="15054618" cy="4021975"/>
            </a:xfrm>
            <a:prstGeom prst="rect">
              <a:avLst/>
            </a:prstGeom>
          </p:spPr>
        </p:pic>
        <p:sp>
          <p:nvSpPr>
            <p:cNvPr id="6" name="TextBox 5">
              <a:extLst>
                <a:ext uri="{FF2B5EF4-FFF2-40B4-BE49-F238E27FC236}">
                  <a16:creationId xmlns:a16="http://schemas.microsoft.com/office/drawing/2014/main" id="{31E77690-BF22-4A28-17E6-3BFF5D8E3796}"/>
                </a:ext>
              </a:extLst>
            </p:cNvPr>
            <p:cNvSpPr txBox="1"/>
            <p:nvPr/>
          </p:nvSpPr>
          <p:spPr>
            <a:xfrm>
              <a:off x="3581400" y="3771900"/>
              <a:ext cx="11963400" cy="182492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Từ khóa là từ hoặc cụm từ thể hiện nội dung mong muốn tìm kiếm </a:t>
              </a:r>
            </a:p>
          </p:txBody>
        </p:sp>
      </p:grpSp>
      <p:pic>
        <p:nvPicPr>
          <p:cNvPr id="9" name="Picture 12">
            <a:extLst>
              <a:ext uri="{FF2B5EF4-FFF2-40B4-BE49-F238E27FC236}">
                <a16:creationId xmlns:a16="http://schemas.microsoft.com/office/drawing/2014/main" id="{ACEED4FF-E86F-945B-8B3F-B7B5003515B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08996">
            <a:off x="936818" y="1349696"/>
            <a:ext cx="2801039" cy="2345870"/>
          </a:xfrm>
          <a:prstGeom prst="rect">
            <a:avLst/>
          </a:prstGeom>
        </p:spPr>
      </p:pic>
      <p:pic>
        <p:nvPicPr>
          <p:cNvPr id="10" name="Picture 8">
            <a:extLst>
              <a:ext uri="{FF2B5EF4-FFF2-40B4-BE49-F238E27FC236}">
                <a16:creationId xmlns:a16="http://schemas.microsoft.com/office/drawing/2014/main" id="{FD74A83A-913E-3F98-4EE5-3547E975546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7509247" flipH="1">
            <a:off x="15184555" y="7164132"/>
            <a:ext cx="1433799" cy="2164225"/>
          </a:xfrm>
          <a:prstGeom prst="rect">
            <a:avLst/>
          </a:prstGeom>
        </p:spPr>
      </p:pic>
    </p:spTree>
    <p:extLst>
      <p:ext uri="{BB962C8B-B14F-4D97-AF65-F5344CB8AC3E}">
        <p14:creationId xmlns:p14="http://schemas.microsoft.com/office/powerpoint/2010/main" val="3953633145"/>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389137"/>
            <a:ext cx="4007366" cy="3346150"/>
          </a:xfrm>
          <a:prstGeom prst="rect">
            <a:avLst/>
          </a:prstGeom>
        </p:spPr>
      </p:pic>
      <p:sp>
        <p:nvSpPr>
          <p:cNvPr id="2" name="TextBox 1">
            <a:extLst>
              <a:ext uri="{FF2B5EF4-FFF2-40B4-BE49-F238E27FC236}">
                <a16:creationId xmlns:a16="http://schemas.microsoft.com/office/drawing/2014/main" id="{224B0D1A-BE57-E250-8661-CE8631D7FE02}"/>
              </a:ext>
            </a:extLst>
          </p:cNvPr>
          <p:cNvSpPr txBox="1"/>
          <p:nvPr/>
        </p:nvSpPr>
        <p:spPr>
          <a:xfrm>
            <a:off x="2819400" y="800100"/>
            <a:ext cx="126492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CÂU HỎI CỦNG CỐ </a:t>
            </a:r>
          </a:p>
        </p:txBody>
      </p:sp>
      <p:pic>
        <p:nvPicPr>
          <p:cNvPr id="3" name="Picture 11">
            <a:extLst>
              <a:ext uri="{FF2B5EF4-FFF2-40B4-BE49-F238E27FC236}">
                <a16:creationId xmlns:a16="http://schemas.microsoft.com/office/drawing/2014/main" id="{29648BDE-48E8-5050-D397-94652AABDFE1}"/>
              </a:ext>
            </a:extLst>
          </p:cNvPr>
          <p:cNvPicPr>
            <a:picLocks noChangeAspect="1"/>
          </p:cNvPicPr>
          <p:nvPr/>
        </p:nvPicPr>
        <p:blipFill>
          <a:blip r:embed="rId6"/>
          <a:srcRect/>
          <a:stretch>
            <a:fillRect/>
          </a:stretch>
        </p:blipFill>
        <p:spPr>
          <a:xfrm>
            <a:off x="12344400" y="3314700"/>
            <a:ext cx="5596128" cy="8229600"/>
          </a:xfrm>
          <a:prstGeom prst="rect">
            <a:avLst/>
          </a:prstGeom>
        </p:spPr>
      </p:pic>
      <p:sp>
        <p:nvSpPr>
          <p:cNvPr id="11" name="TextBox 10">
            <a:extLst>
              <a:ext uri="{FF2B5EF4-FFF2-40B4-BE49-F238E27FC236}">
                <a16:creationId xmlns:a16="http://schemas.microsoft.com/office/drawing/2014/main" id="{556F878E-1ECF-D41E-B1E4-F66C1270F016}"/>
              </a:ext>
            </a:extLst>
          </p:cNvPr>
          <p:cNvSpPr txBox="1"/>
          <p:nvPr/>
        </p:nvSpPr>
        <p:spPr>
          <a:xfrm>
            <a:off x="1219200" y="1949244"/>
            <a:ext cx="14020800" cy="1824923"/>
          </a:xfrm>
          <a:prstGeom prst="rect">
            <a:avLst/>
          </a:prstGeom>
          <a:noFill/>
        </p:spPr>
        <p:txBody>
          <a:bodyPr wrap="square">
            <a:spAutoFit/>
          </a:bodyPr>
          <a:lstStyle/>
          <a:p>
            <a:pPr>
              <a:lnSpc>
                <a:spcPct val="150000"/>
              </a:lnSpc>
            </a:pPr>
            <a:r>
              <a:rPr lang="en-US" sz="4000" b="1" i="1">
                <a:latin typeface="Arial" panose="020B0604020202020204" pitchFamily="34" charset="0"/>
                <a:cs typeface="Arial" panose="020B0604020202020204" pitchFamily="34" charset="0"/>
              </a:rPr>
              <a:t>1. Nếu muốn tìm kiếm thông tin về Bảo tàng Dân tộc học Việt Nam thì từ khóa nào là phù hợp nhất?</a:t>
            </a:r>
          </a:p>
        </p:txBody>
      </p:sp>
      <p:sp>
        <p:nvSpPr>
          <p:cNvPr id="12" name="Rectangle: Rounded Corners 11">
            <a:extLst>
              <a:ext uri="{FF2B5EF4-FFF2-40B4-BE49-F238E27FC236}">
                <a16:creationId xmlns:a16="http://schemas.microsoft.com/office/drawing/2014/main" id="{C2B7786A-0940-51FD-D39F-A9DE5E07FBFB}"/>
              </a:ext>
            </a:extLst>
          </p:cNvPr>
          <p:cNvSpPr/>
          <p:nvPr/>
        </p:nvSpPr>
        <p:spPr>
          <a:xfrm>
            <a:off x="2286000" y="4000059"/>
            <a:ext cx="8305800" cy="1129031"/>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a:solidFill>
                  <a:schemeClr val="tx1"/>
                </a:solidFill>
                <a:latin typeface="Arial" panose="020B0604020202020204" pitchFamily="34" charset="0"/>
                <a:cs typeface="Arial" panose="020B0604020202020204" pitchFamily="34" charset="0"/>
              </a:rPr>
              <a:t>A. Bảo tàng </a:t>
            </a:r>
          </a:p>
        </p:txBody>
      </p:sp>
      <p:sp>
        <p:nvSpPr>
          <p:cNvPr id="13" name="Rectangle: Rounded Corners 12">
            <a:extLst>
              <a:ext uri="{FF2B5EF4-FFF2-40B4-BE49-F238E27FC236}">
                <a16:creationId xmlns:a16="http://schemas.microsoft.com/office/drawing/2014/main" id="{87430154-B319-284C-B24C-83D5CF9637A9}"/>
              </a:ext>
            </a:extLst>
          </p:cNvPr>
          <p:cNvSpPr/>
          <p:nvPr/>
        </p:nvSpPr>
        <p:spPr>
          <a:xfrm>
            <a:off x="2316707" y="5459545"/>
            <a:ext cx="8305800" cy="1129031"/>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a:solidFill>
                  <a:schemeClr val="tx1"/>
                </a:solidFill>
                <a:latin typeface="Arial" panose="020B0604020202020204" pitchFamily="34" charset="0"/>
                <a:cs typeface="Arial" panose="020B0604020202020204" pitchFamily="34" charset="0"/>
              </a:rPr>
              <a:t>B. Bảo tàng Dân tộc học Việt Nam</a:t>
            </a:r>
          </a:p>
        </p:txBody>
      </p:sp>
      <p:sp>
        <p:nvSpPr>
          <p:cNvPr id="14" name="Rectangle: Rounded Corners 13">
            <a:extLst>
              <a:ext uri="{FF2B5EF4-FFF2-40B4-BE49-F238E27FC236}">
                <a16:creationId xmlns:a16="http://schemas.microsoft.com/office/drawing/2014/main" id="{6A0D4CDE-463F-1382-42EC-0AA0092D28CE}"/>
              </a:ext>
            </a:extLst>
          </p:cNvPr>
          <p:cNvSpPr/>
          <p:nvPr/>
        </p:nvSpPr>
        <p:spPr>
          <a:xfrm>
            <a:off x="2284862" y="6919031"/>
            <a:ext cx="8305800" cy="1129031"/>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a:solidFill>
                  <a:schemeClr val="tx1"/>
                </a:solidFill>
                <a:latin typeface="Arial" panose="020B0604020202020204" pitchFamily="34" charset="0"/>
                <a:cs typeface="Arial" panose="020B0604020202020204" pitchFamily="34" charset="0"/>
              </a:rPr>
              <a:t>C. Bảo tàng Việt Nam </a:t>
            </a:r>
          </a:p>
        </p:txBody>
      </p:sp>
      <p:sp>
        <p:nvSpPr>
          <p:cNvPr id="15" name="Rectangle: Rounded Corners 14">
            <a:extLst>
              <a:ext uri="{FF2B5EF4-FFF2-40B4-BE49-F238E27FC236}">
                <a16:creationId xmlns:a16="http://schemas.microsoft.com/office/drawing/2014/main" id="{89A740EE-9DA8-C438-4FF1-97AF8EAB142E}"/>
              </a:ext>
            </a:extLst>
          </p:cNvPr>
          <p:cNvSpPr/>
          <p:nvPr/>
        </p:nvSpPr>
        <p:spPr>
          <a:xfrm>
            <a:off x="2316707" y="8386685"/>
            <a:ext cx="8305800" cy="1129031"/>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a:solidFill>
                  <a:schemeClr val="tx1"/>
                </a:solidFill>
                <a:latin typeface="Arial" panose="020B0604020202020204" pitchFamily="34" charset="0"/>
                <a:cs typeface="Arial" panose="020B0604020202020204" pitchFamily="34" charset="0"/>
              </a:rPr>
              <a:t>D. Các dân tộc ở Việt Nam </a:t>
            </a:r>
          </a:p>
        </p:txBody>
      </p:sp>
    </p:spTree>
    <p:extLst>
      <p:ext uri="{BB962C8B-B14F-4D97-AF65-F5344CB8AC3E}">
        <p14:creationId xmlns:p14="http://schemas.microsoft.com/office/powerpoint/2010/main" val="963652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1" nodeType="clickEffect">
                                  <p:stCondLst>
                                    <p:cond delay="0"/>
                                  </p:stCondLst>
                                  <p:childTnLst>
                                    <p:animEffect transition="out" filter="fade">
                                      <p:cBhvr>
                                        <p:cTn id="31" dur="500" tmFilter="0, 0; .2, .5; .8, .5; 1, 0"/>
                                        <p:tgtEl>
                                          <p:spTgt spid="13"/>
                                        </p:tgtEl>
                                      </p:cBhvr>
                                    </p:animEffect>
                                    <p:animScale>
                                      <p:cBhvr>
                                        <p:cTn id="32" dur="250" autoRev="1" fill="hold"/>
                                        <p:tgtEl>
                                          <p:spTgt spid="13"/>
                                        </p:tgtEl>
                                      </p:cBhvr>
                                      <p:by x="105000" y="105000"/>
                                    </p:animScale>
                                  </p:childTnLst>
                                </p:cTn>
                              </p:par>
                              <p:par>
                                <p:cTn id="33" presetID="1" presetClass="emph" presetSubtype="2" fill="hold" nodeType="withEffect">
                                  <p:stCondLst>
                                    <p:cond delay="0"/>
                                  </p:stCondLst>
                                  <p:childTnLst>
                                    <p:animClr clrSpc="rgb" dir="cw">
                                      <p:cBhvr>
                                        <p:cTn id="34" dur="2000" fill="hold"/>
                                        <p:tgtEl>
                                          <p:spTgt spid="13"/>
                                        </p:tgtEl>
                                        <p:attrNameLst>
                                          <p:attrName>fillcolor</p:attrName>
                                        </p:attrNameLst>
                                      </p:cBhvr>
                                      <p:to>
                                        <a:srgbClr val="00B050"/>
                                      </p:to>
                                    </p:animClr>
                                    <p:set>
                                      <p:cBhvr>
                                        <p:cTn id="35" dur="2000" fill="hold"/>
                                        <p:tgtEl>
                                          <p:spTgt spid="13"/>
                                        </p:tgtEl>
                                        <p:attrNameLst>
                                          <p:attrName>fill.type</p:attrName>
                                        </p:attrNameLst>
                                      </p:cBhvr>
                                      <p:to>
                                        <p:strVal val="solid"/>
                                      </p:to>
                                    </p:set>
                                    <p:set>
                                      <p:cBhvr>
                                        <p:cTn id="36" dur="2000" fill="hold"/>
                                        <p:tgtEl>
                                          <p:spTgt spid="1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animBg="1"/>
      <p:bldP spid="13" grpId="0" animBg="1"/>
      <p:bldP spid="13" grpId="1"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389137"/>
            <a:ext cx="4007366" cy="3346150"/>
          </a:xfrm>
          <a:prstGeom prst="rect">
            <a:avLst/>
          </a:prstGeom>
        </p:spPr>
      </p:pic>
      <p:pic>
        <p:nvPicPr>
          <p:cNvPr id="3" name="Picture 11">
            <a:extLst>
              <a:ext uri="{FF2B5EF4-FFF2-40B4-BE49-F238E27FC236}">
                <a16:creationId xmlns:a16="http://schemas.microsoft.com/office/drawing/2014/main" id="{29648BDE-48E8-5050-D397-94652AABDFE1}"/>
              </a:ext>
            </a:extLst>
          </p:cNvPr>
          <p:cNvPicPr>
            <a:picLocks noChangeAspect="1"/>
          </p:cNvPicPr>
          <p:nvPr/>
        </p:nvPicPr>
        <p:blipFill>
          <a:blip r:embed="rId6"/>
          <a:srcRect/>
          <a:stretch>
            <a:fillRect/>
          </a:stretch>
        </p:blipFill>
        <p:spPr>
          <a:xfrm>
            <a:off x="12268200" y="2857500"/>
            <a:ext cx="5596128" cy="8229600"/>
          </a:xfrm>
          <a:prstGeom prst="rect">
            <a:avLst/>
          </a:prstGeom>
        </p:spPr>
      </p:pic>
      <p:sp>
        <p:nvSpPr>
          <p:cNvPr id="11" name="TextBox 10">
            <a:extLst>
              <a:ext uri="{FF2B5EF4-FFF2-40B4-BE49-F238E27FC236}">
                <a16:creationId xmlns:a16="http://schemas.microsoft.com/office/drawing/2014/main" id="{556F878E-1ECF-D41E-B1E4-F66C1270F016}"/>
              </a:ext>
            </a:extLst>
          </p:cNvPr>
          <p:cNvSpPr txBox="1"/>
          <p:nvPr/>
        </p:nvSpPr>
        <p:spPr>
          <a:xfrm>
            <a:off x="1219200" y="1026292"/>
            <a:ext cx="15849600" cy="901593"/>
          </a:xfrm>
          <a:prstGeom prst="rect">
            <a:avLst/>
          </a:prstGeom>
          <a:noFill/>
        </p:spPr>
        <p:txBody>
          <a:bodyPr wrap="square">
            <a:spAutoFit/>
          </a:bodyPr>
          <a:lstStyle/>
          <a:p>
            <a:pPr>
              <a:lnSpc>
                <a:spcPct val="150000"/>
              </a:lnSpc>
            </a:pPr>
            <a:r>
              <a:rPr lang="vi-VN" sz="4000" b="1" i="1">
                <a:cs typeface="Arial" panose="020B0604020202020204" pitchFamily="34" charset="0"/>
              </a:rPr>
              <a:t>2. Sắp xếp các bước theo đúng thứ tự để tìm kiếm thông tin.</a:t>
            </a:r>
            <a:endParaRPr lang="en-US" sz="4000" b="1" i="1">
              <a:latin typeface="Arial" panose="020B0604020202020204" pitchFamily="34" charset="0"/>
              <a:cs typeface="Arial" panose="020B0604020202020204" pitchFamily="34" charset="0"/>
            </a:endParaRPr>
          </a:p>
        </p:txBody>
      </p:sp>
      <p:sp>
        <p:nvSpPr>
          <p:cNvPr id="12" name="Rectangle: Rounded Corners 11">
            <a:extLst>
              <a:ext uri="{FF2B5EF4-FFF2-40B4-BE49-F238E27FC236}">
                <a16:creationId xmlns:a16="http://schemas.microsoft.com/office/drawing/2014/main" id="{C2B7786A-0940-51FD-D39F-A9DE5E07FBFB}"/>
              </a:ext>
            </a:extLst>
          </p:cNvPr>
          <p:cNvSpPr/>
          <p:nvPr/>
        </p:nvSpPr>
        <p:spPr>
          <a:xfrm>
            <a:off x="2667000" y="2552700"/>
            <a:ext cx="9081447" cy="1129031"/>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a:solidFill>
                  <a:schemeClr val="tx1"/>
                </a:solidFill>
                <a:latin typeface="Arial" panose="020B0604020202020204" pitchFamily="34" charset="0"/>
                <a:cs typeface="Arial" panose="020B0604020202020204" pitchFamily="34" charset="0"/>
              </a:rPr>
              <a:t>a. Truy cập vào máy tìm kiếm </a:t>
            </a:r>
          </a:p>
        </p:txBody>
      </p:sp>
      <p:sp>
        <p:nvSpPr>
          <p:cNvPr id="13" name="Rectangle: Rounded Corners 12">
            <a:extLst>
              <a:ext uri="{FF2B5EF4-FFF2-40B4-BE49-F238E27FC236}">
                <a16:creationId xmlns:a16="http://schemas.microsoft.com/office/drawing/2014/main" id="{87430154-B319-284C-B24C-83D5CF9637A9}"/>
              </a:ext>
            </a:extLst>
          </p:cNvPr>
          <p:cNvSpPr/>
          <p:nvPr/>
        </p:nvSpPr>
        <p:spPr>
          <a:xfrm>
            <a:off x="2697707" y="4012186"/>
            <a:ext cx="9081447" cy="1129031"/>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a:solidFill>
                  <a:schemeClr val="tx1"/>
                </a:solidFill>
                <a:latin typeface="Arial" panose="020B0604020202020204" pitchFamily="34" charset="0"/>
                <a:cs typeface="Arial" panose="020B0604020202020204" pitchFamily="34" charset="0"/>
              </a:rPr>
              <a:t>b. Gõ từ khóa vào ô tìm kiếm </a:t>
            </a:r>
          </a:p>
        </p:txBody>
      </p:sp>
      <p:sp>
        <p:nvSpPr>
          <p:cNvPr id="14" name="Rectangle: Rounded Corners 13">
            <a:extLst>
              <a:ext uri="{FF2B5EF4-FFF2-40B4-BE49-F238E27FC236}">
                <a16:creationId xmlns:a16="http://schemas.microsoft.com/office/drawing/2014/main" id="{6A0D4CDE-463F-1382-42EC-0AA0092D28CE}"/>
              </a:ext>
            </a:extLst>
          </p:cNvPr>
          <p:cNvSpPr/>
          <p:nvPr/>
        </p:nvSpPr>
        <p:spPr>
          <a:xfrm>
            <a:off x="2665862" y="5471672"/>
            <a:ext cx="9113293" cy="1129031"/>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a:solidFill>
                  <a:schemeClr val="tx1"/>
                </a:solidFill>
                <a:latin typeface="Arial" panose="020B0604020202020204" pitchFamily="34" charset="0"/>
                <a:cs typeface="Arial" panose="020B0604020202020204" pitchFamily="34" charset="0"/>
              </a:rPr>
              <a:t>c. Xác định từ khóa </a:t>
            </a:r>
          </a:p>
        </p:txBody>
      </p:sp>
      <p:sp>
        <p:nvSpPr>
          <p:cNvPr id="15" name="Rectangle: Rounded Corners 14">
            <a:extLst>
              <a:ext uri="{FF2B5EF4-FFF2-40B4-BE49-F238E27FC236}">
                <a16:creationId xmlns:a16="http://schemas.microsoft.com/office/drawing/2014/main" id="{89A740EE-9DA8-C438-4FF1-97AF8EAB142E}"/>
              </a:ext>
            </a:extLst>
          </p:cNvPr>
          <p:cNvSpPr/>
          <p:nvPr/>
        </p:nvSpPr>
        <p:spPr>
          <a:xfrm>
            <a:off x="2697707" y="6939326"/>
            <a:ext cx="9113293" cy="2636690"/>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4000">
                <a:solidFill>
                  <a:schemeClr val="tx1"/>
                </a:solidFill>
                <a:latin typeface="Arial" panose="020B0604020202020204" pitchFamily="34" charset="0"/>
                <a:cs typeface="Arial" panose="020B0604020202020204" pitchFamily="34" charset="0"/>
              </a:rPr>
              <a:t>d. Nháy chuột vào 1 siêu liên kết để mở trang web xem thông tin chi tiết </a:t>
            </a:r>
          </a:p>
        </p:txBody>
      </p:sp>
      <p:sp>
        <p:nvSpPr>
          <p:cNvPr id="4" name="Rectangle: Rounded Corners 3">
            <a:extLst>
              <a:ext uri="{FF2B5EF4-FFF2-40B4-BE49-F238E27FC236}">
                <a16:creationId xmlns:a16="http://schemas.microsoft.com/office/drawing/2014/main" id="{8E1E095C-830C-3C68-E851-3C95E9640ED3}"/>
              </a:ext>
            </a:extLst>
          </p:cNvPr>
          <p:cNvSpPr/>
          <p:nvPr/>
        </p:nvSpPr>
        <p:spPr>
          <a:xfrm>
            <a:off x="1034386" y="5578987"/>
            <a:ext cx="914400" cy="91440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1</a:t>
            </a:r>
          </a:p>
        </p:txBody>
      </p:sp>
      <p:sp>
        <p:nvSpPr>
          <p:cNvPr id="5" name="Rectangle: Rounded Corners 4">
            <a:extLst>
              <a:ext uri="{FF2B5EF4-FFF2-40B4-BE49-F238E27FC236}">
                <a16:creationId xmlns:a16="http://schemas.microsoft.com/office/drawing/2014/main" id="{4B1FAF6F-1C7E-4735-63A5-CD24C0ABFFBE}"/>
              </a:ext>
            </a:extLst>
          </p:cNvPr>
          <p:cNvSpPr/>
          <p:nvPr/>
        </p:nvSpPr>
        <p:spPr>
          <a:xfrm>
            <a:off x="1029623" y="4013577"/>
            <a:ext cx="914400" cy="91440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3</a:t>
            </a:r>
          </a:p>
        </p:txBody>
      </p:sp>
      <p:sp>
        <p:nvSpPr>
          <p:cNvPr id="6" name="Rectangle: Rounded Corners 5">
            <a:extLst>
              <a:ext uri="{FF2B5EF4-FFF2-40B4-BE49-F238E27FC236}">
                <a16:creationId xmlns:a16="http://schemas.microsoft.com/office/drawing/2014/main" id="{251A811F-A22B-F3C5-EB11-46CB2B9F9AD9}"/>
              </a:ext>
            </a:extLst>
          </p:cNvPr>
          <p:cNvSpPr/>
          <p:nvPr/>
        </p:nvSpPr>
        <p:spPr>
          <a:xfrm>
            <a:off x="1050877" y="2488444"/>
            <a:ext cx="914400" cy="91440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2</a:t>
            </a:r>
          </a:p>
        </p:txBody>
      </p:sp>
      <p:sp>
        <p:nvSpPr>
          <p:cNvPr id="7" name="Rectangle: Rounded Corners 6">
            <a:extLst>
              <a:ext uri="{FF2B5EF4-FFF2-40B4-BE49-F238E27FC236}">
                <a16:creationId xmlns:a16="http://schemas.microsoft.com/office/drawing/2014/main" id="{52B4CD5E-5391-5AF7-C804-800D79813420}"/>
              </a:ext>
            </a:extLst>
          </p:cNvPr>
          <p:cNvSpPr/>
          <p:nvPr/>
        </p:nvSpPr>
        <p:spPr>
          <a:xfrm>
            <a:off x="1029623" y="7343271"/>
            <a:ext cx="914400" cy="91440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677876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4" grpId="0" animBg="1"/>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78F0313-9D57-1F1A-D654-43E3A614CD98}"/>
              </a:ext>
            </a:extLst>
          </p:cNvPr>
          <p:cNvSpPr/>
          <p:nvPr/>
        </p:nvSpPr>
        <p:spPr>
          <a:xfrm>
            <a:off x="-457200" y="2260488"/>
            <a:ext cx="19507200" cy="48470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flipV="1">
            <a:off x="15473084" y="-1389137"/>
            <a:ext cx="4007366" cy="334615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20131" flipH="1" flipV="1">
            <a:off x="-1262117" y="8420832"/>
            <a:ext cx="4294636" cy="3371289"/>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0884116">
            <a:off x="106574" y="6097441"/>
            <a:ext cx="3789316" cy="3173552"/>
          </a:xfrm>
          <a:prstGeom prst="rect">
            <a:avLst/>
          </a:prstGeom>
        </p:spPr>
      </p:pic>
      <p:sp>
        <p:nvSpPr>
          <p:cNvPr id="13" name="TextBox 13"/>
          <p:cNvSpPr txBox="1"/>
          <p:nvPr/>
        </p:nvSpPr>
        <p:spPr>
          <a:xfrm>
            <a:off x="266700" y="2246200"/>
            <a:ext cx="17754600" cy="4647875"/>
          </a:xfrm>
          <a:prstGeom prst="rect">
            <a:avLst/>
          </a:prstGeom>
        </p:spPr>
        <p:txBody>
          <a:bodyPr wrap="square" lIns="0" tIns="0" rIns="0" bIns="0" rtlCol="0" anchor="t">
            <a:spAutoFit/>
          </a:bodyPr>
          <a:lstStyle/>
          <a:p>
            <a:pPr algn="ctr">
              <a:lnSpc>
                <a:spcPct val="150000"/>
              </a:lnSpc>
            </a:pPr>
            <a:r>
              <a:rPr lang="en-US" sz="7000" b="1">
                <a:solidFill>
                  <a:srgbClr val="84492D"/>
                </a:solidFill>
                <a:latin typeface="Arial" panose="020B0604020202020204" pitchFamily="34" charset="0"/>
                <a:cs typeface="Arial" panose="020B0604020202020204" pitchFamily="34" charset="0"/>
              </a:rPr>
              <a:t>PHẦN 2.</a:t>
            </a:r>
          </a:p>
          <a:p>
            <a:pPr algn="ctr">
              <a:lnSpc>
                <a:spcPct val="150000"/>
              </a:lnSpc>
            </a:pPr>
            <a:r>
              <a:rPr lang="en-US" sz="7000" b="1">
                <a:solidFill>
                  <a:srgbClr val="84492D"/>
                </a:solidFill>
                <a:latin typeface="Arial" panose="020B0604020202020204" pitchFamily="34" charset="0"/>
                <a:cs typeface="Arial" panose="020B0604020202020204" pitchFamily="34" charset="0"/>
              </a:rPr>
              <a:t>THỰC HÀNH TÌM KIẾM THÔNG TIN </a:t>
            </a:r>
          </a:p>
          <a:p>
            <a:pPr algn="ctr">
              <a:lnSpc>
                <a:spcPct val="150000"/>
              </a:lnSpc>
            </a:pPr>
            <a:r>
              <a:rPr lang="en-US" sz="7000" b="1">
                <a:solidFill>
                  <a:srgbClr val="84492D"/>
                </a:solidFill>
                <a:latin typeface="Arial" panose="020B0604020202020204" pitchFamily="34" charset="0"/>
                <a:cs typeface="Arial" panose="020B0604020202020204" pitchFamily="34" charset="0"/>
              </a:rPr>
              <a:t>TRÊN INTERNET </a:t>
            </a:r>
          </a:p>
        </p:txBody>
      </p:sp>
      <p:pic>
        <p:nvPicPr>
          <p:cNvPr id="23" name="Picture 2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889815" y="8724900"/>
            <a:ext cx="1945028" cy="1167017"/>
          </a:xfrm>
          <a:prstGeom prst="rect">
            <a:avLst/>
          </a:prstGeom>
        </p:spPr>
      </p:pic>
      <p:pic>
        <p:nvPicPr>
          <p:cNvPr id="26" name="Picture 7">
            <a:extLst>
              <a:ext uri="{FF2B5EF4-FFF2-40B4-BE49-F238E27FC236}">
                <a16:creationId xmlns:a16="http://schemas.microsoft.com/office/drawing/2014/main" id="{C1F83144-F336-E8C3-E5DB-66A9454F8B4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769461" flipH="1">
            <a:off x="14671756" y="1238417"/>
            <a:ext cx="1968878" cy="2151780"/>
          </a:xfrm>
          <a:prstGeom prst="rect">
            <a:avLst/>
          </a:prstGeom>
        </p:spPr>
      </p:pic>
    </p:spTree>
    <p:extLst>
      <p:ext uri="{BB962C8B-B14F-4D97-AF65-F5344CB8AC3E}">
        <p14:creationId xmlns:p14="http://schemas.microsoft.com/office/powerpoint/2010/main" val="3871480307"/>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389137"/>
            <a:ext cx="4007366" cy="3346150"/>
          </a:xfrm>
          <a:prstGeom prst="rect">
            <a:avLst/>
          </a:prstGeom>
        </p:spPr>
      </p:pic>
      <p:grpSp>
        <p:nvGrpSpPr>
          <p:cNvPr id="2" name="Group 1">
            <a:extLst>
              <a:ext uri="{FF2B5EF4-FFF2-40B4-BE49-F238E27FC236}">
                <a16:creationId xmlns:a16="http://schemas.microsoft.com/office/drawing/2014/main" id="{73847DF2-6E5B-3EF0-A2DE-D0D5B4B0FCB7}"/>
              </a:ext>
            </a:extLst>
          </p:cNvPr>
          <p:cNvGrpSpPr/>
          <p:nvPr/>
        </p:nvGrpSpPr>
        <p:grpSpPr>
          <a:xfrm>
            <a:off x="-304800" y="450543"/>
            <a:ext cx="15844664" cy="1518872"/>
            <a:chOff x="-304800" y="450543"/>
            <a:chExt cx="15844664" cy="1518872"/>
          </a:xfrm>
        </p:grpSpPr>
        <p:grpSp>
          <p:nvGrpSpPr>
            <p:cNvPr id="8" name="Group 7">
              <a:extLst>
                <a:ext uri="{FF2B5EF4-FFF2-40B4-BE49-F238E27FC236}">
                  <a16:creationId xmlns:a16="http://schemas.microsoft.com/office/drawing/2014/main" id="{49759895-5F28-F6A9-7141-9A7FA5C34934}"/>
                </a:ext>
              </a:extLst>
            </p:cNvPr>
            <p:cNvGrpSpPr/>
            <p:nvPr/>
          </p:nvGrpSpPr>
          <p:grpSpPr>
            <a:xfrm>
              <a:off x="-304800" y="450543"/>
              <a:ext cx="6057971" cy="1518872"/>
              <a:chOff x="-152400" y="288823"/>
              <a:chExt cx="6057971" cy="1518872"/>
            </a:xfrm>
          </p:grpSpPr>
          <p:sp>
            <p:nvSpPr>
              <p:cNvPr id="10" name="Rectangle 9">
                <a:extLst>
                  <a:ext uri="{FF2B5EF4-FFF2-40B4-BE49-F238E27FC236}">
                    <a16:creationId xmlns:a16="http://schemas.microsoft.com/office/drawing/2014/main" id="{019710CC-48B1-3BE2-DD1F-9F6CE13AB83B}"/>
                  </a:ext>
                </a:extLst>
              </p:cNvPr>
              <p:cNvSpPr/>
              <p:nvPr/>
            </p:nvSpPr>
            <p:spPr>
              <a:xfrm>
                <a:off x="-152400" y="495299"/>
                <a:ext cx="5257800" cy="109186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a:extLst>
                  <a:ext uri="{FF2B5EF4-FFF2-40B4-BE49-F238E27FC236}">
                    <a16:creationId xmlns:a16="http://schemas.microsoft.com/office/drawing/2014/main" id="{5D29307A-F49E-116F-3FD9-7E7D2BE6A35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305229" y="288823"/>
                <a:ext cx="1600342" cy="1518872"/>
              </a:xfrm>
              <a:prstGeom prst="rect">
                <a:avLst/>
              </a:prstGeom>
            </p:spPr>
          </p:pic>
          <p:sp>
            <p:nvSpPr>
              <p:cNvPr id="17" name="TextBox 16">
                <a:extLst>
                  <a:ext uri="{FF2B5EF4-FFF2-40B4-BE49-F238E27FC236}">
                    <a16:creationId xmlns:a16="http://schemas.microsoft.com/office/drawing/2014/main" id="{4AF5E2BD-6428-9FDD-5359-77A10F139C78}"/>
                  </a:ext>
                </a:extLst>
              </p:cNvPr>
              <p:cNvSpPr txBox="1"/>
              <p:nvPr/>
            </p:nvSpPr>
            <p:spPr>
              <a:xfrm>
                <a:off x="861836" y="687287"/>
                <a:ext cx="4700764"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NHIỆM VỤ </a:t>
                </a:r>
              </a:p>
            </p:txBody>
          </p:sp>
        </p:grpSp>
        <p:sp>
          <p:nvSpPr>
            <p:cNvPr id="9" name="TextBox 8">
              <a:extLst>
                <a:ext uri="{FF2B5EF4-FFF2-40B4-BE49-F238E27FC236}">
                  <a16:creationId xmlns:a16="http://schemas.microsoft.com/office/drawing/2014/main" id="{970EEB00-0DF5-12AA-9E23-33B38C93DEC5}"/>
                </a:ext>
              </a:extLst>
            </p:cNvPr>
            <p:cNvSpPr txBox="1"/>
            <p:nvPr/>
          </p:nvSpPr>
          <p:spPr>
            <a:xfrm>
              <a:off x="6167264" y="856036"/>
              <a:ext cx="9372600" cy="707886"/>
            </a:xfrm>
            <a:prstGeom prst="rect">
              <a:avLst/>
            </a:prstGeom>
            <a:noFill/>
          </p:spPr>
          <p:txBody>
            <a:bodyPr wrap="square" rtlCol="0">
              <a:spAutoFit/>
            </a:bodyPr>
            <a:lstStyle/>
            <a:p>
              <a:r>
                <a:rPr lang="en-US" sz="4000" b="1">
                  <a:solidFill>
                    <a:srgbClr val="FF0000"/>
                  </a:solidFill>
                  <a:latin typeface="Arial" panose="020B0604020202020204" pitchFamily="34" charset="0"/>
                  <a:cs typeface="Arial" panose="020B0604020202020204" pitchFamily="34" charset="0"/>
                </a:rPr>
                <a:t>Đọc thông tin và thực hiện nhiệm vụ </a:t>
              </a:r>
            </a:p>
          </p:txBody>
        </p:sp>
      </p:grpSp>
      <p:sp>
        <p:nvSpPr>
          <p:cNvPr id="23" name="Rectangle: Rounded Corners 22">
            <a:extLst>
              <a:ext uri="{FF2B5EF4-FFF2-40B4-BE49-F238E27FC236}">
                <a16:creationId xmlns:a16="http://schemas.microsoft.com/office/drawing/2014/main" id="{291F7F8C-AE8B-4A7B-3952-C10622D96884}"/>
              </a:ext>
            </a:extLst>
          </p:cNvPr>
          <p:cNvSpPr/>
          <p:nvPr/>
        </p:nvSpPr>
        <p:spPr>
          <a:xfrm>
            <a:off x="1826194" y="2556273"/>
            <a:ext cx="14635612" cy="1398765"/>
          </a:xfrm>
          <a:prstGeom prst="roundRect">
            <a:avLst/>
          </a:prstGeom>
          <a:solidFill>
            <a:schemeClr val="accent4">
              <a:lumMod val="20000"/>
              <a:lumOff val="8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Sử dụng máy tìm kiếm để tìm kiếm các thông tin vê Hồ Gươm </a:t>
            </a:r>
          </a:p>
        </p:txBody>
      </p:sp>
      <p:pic>
        <p:nvPicPr>
          <p:cNvPr id="24" name="Picture 9">
            <a:extLst>
              <a:ext uri="{FF2B5EF4-FFF2-40B4-BE49-F238E27FC236}">
                <a16:creationId xmlns:a16="http://schemas.microsoft.com/office/drawing/2014/main" id="{0F2BAAEA-C956-0351-03A0-A9AC38F1063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811000" y="4692921"/>
            <a:ext cx="5528816" cy="5594079"/>
          </a:xfrm>
          <a:prstGeom prst="rect">
            <a:avLst/>
          </a:prstGeom>
        </p:spPr>
      </p:pic>
      <p:pic>
        <p:nvPicPr>
          <p:cNvPr id="25" name="Picture 11">
            <a:extLst>
              <a:ext uri="{FF2B5EF4-FFF2-40B4-BE49-F238E27FC236}">
                <a16:creationId xmlns:a16="http://schemas.microsoft.com/office/drawing/2014/main" id="{B49680CC-1737-6978-32EA-B4004CD3E21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667723">
            <a:off x="1036010" y="6571793"/>
            <a:ext cx="2845767" cy="3701812"/>
          </a:xfrm>
          <a:prstGeom prst="rect">
            <a:avLst/>
          </a:prstGeom>
        </p:spPr>
      </p:pic>
    </p:spTree>
    <p:extLst>
      <p:ext uri="{BB962C8B-B14F-4D97-AF65-F5344CB8AC3E}">
        <p14:creationId xmlns:p14="http://schemas.microsoft.com/office/powerpoint/2010/main" val="1960256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389137"/>
            <a:ext cx="4007366" cy="3346150"/>
          </a:xfrm>
          <a:prstGeom prst="rect">
            <a:avLst/>
          </a:prstGeom>
        </p:spPr>
      </p:pic>
      <p:sp>
        <p:nvSpPr>
          <p:cNvPr id="3" name="TextBox 2">
            <a:extLst>
              <a:ext uri="{FF2B5EF4-FFF2-40B4-BE49-F238E27FC236}">
                <a16:creationId xmlns:a16="http://schemas.microsoft.com/office/drawing/2014/main" id="{1933C15B-37FB-941C-A32A-9DD3AA9A2CA1}"/>
              </a:ext>
            </a:extLst>
          </p:cNvPr>
          <p:cNvSpPr txBox="1"/>
          <p:nvPr/>
        </p:nvSpPr>
        <p:spPr>
          <a:xfrm>
            <a:off x="4991100" y="499380"/>
            <a:ext cx="83058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CÁC BƯỚC THỰC HIỆN </a:t>
            </a:r>
          </a:p>
        </p:txBody>
      </p:sp>
      <p:sp>
        <p:nvSpPr>
          <p:cNvPr id="4" name="TextBox 3">
            <a:extLst>
              <a:ext uri="{FF2B5EF4-FFF2-40B4-BE49-F238E27FC236}">
                <a16:creationId xmlns:a16="http://schemas.microsoft.com/office/drawing/2014/main" id="{0793D9F3-14D0-5389-65C5-4ABB73DA6349}"/>
              </a:ext>
            </a:extLst>
          </p:cNvPr>
          <p:cNvSpPr txBox="1"/>
          <p:nvPr/>
        </p:nvSpPr>
        <p:spPr>
          <a:xfrm>
            <a:off x="1600200" y="1957929"/>
            <a:ext cx="14859000" cy="707886"/>
          </a:xfrm>
          <a:prstGeom prst="rect">
            <a:avLst/>
          </a:prstGeom>
          <a:noFill/>
        </p:spPr>
        <p:txBody>
          <a:bodyPr wrap="square" rtlCol="0">
            <a:spAutoFit/>
          </a:bodyPr>
          <a:lstStyle/>
          <a:p>
            <a:pPr marL="571500" indent="-571500">
              <a:buFont typeface="Wingdings" panose="05000000000000000000" pitchFamily="2" charset="2"/>
              <a:buChar char="Ø"/>
            </a:pPr>
            <a:r>
              <a:rPr lang="en-US" sz="4000" b="1">
                <a:latin typeface="Arial" panose="020B0604020202020204" pitchFamily="34" charset="0"/>
                <a:cs typeface="Arial" panose="020B0604020202020204" pitchFamily="34" charset="0"/>
              </a:rPr>
              <a:t>Bước 1. </a:t>
            </a:r>
            <a:r>
              <a:rPr lang="en-US" sz="4000">
                <a:latin typeface="Arial" panose="020B0604020202020204" pitchFamily="34" charset="0"/>
                <a:cs typeface="Arial" panose="020B0604020202020204" pitchFamily="34" charset="0"/>
              </a:rPr>
              <a:t>Xác định từ khóa cần tìm kiếm là “</a:t>
            </a:r>
            <a:r>
              <a:rPr lang="en-US" sz="4000" b="1">
                <a:latin typeface="Arial" panose="020B0604020202020204" pitchFamily="34" charset="0"/>
                <a:cs typeface="Arial" panose="020B0604020202020204" pitchFamily="34" charset="0"/>
              </a:rPr>
              <a:t>Hồ Gươm</a:t>
            </a:r>
            <a:r>
              <a:rPr lang="en-US" sz="4000">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68B87A95-9009-EB46-B188-BC5D97209FCC}"/>
              </a:ext>
            </a:extLst>
          </p:cNvPr>
          <p:cNvSpPr txBox="1"/>
          <p:nvPr/>
        </p:nvSpPr>
        <p:spPr>
          <a:xfrm>
            <a:off x="1600200" y="3339429"/>
            <a:ext cx="14859000" cy="1824923"/>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Ø"/>
            </a:pPr>
            <a:r>
              <a:rPr lang="en-US" sz="4000" b="1">
                <a:latin typeface="Arial" panose="020B0604020202020204" pitchFamily="34" charset="0"/>
                <a:cs typeface="Arial" panose="020B0604020202020204" pitchFamily="34" charset="0"/>
              </a:rPr>
              <a:t>Bước 2. </a:t>
            </a:r>
            <a:r>
              <a:rPr lang="en-US" sz="4000">
                <a:latin typeface="Arial" panose="020B0604020202020204" pitchFamily="34" charset="0"/>
                <a:cs typeface="Arial" panose="020B0604020202020204" pitchFamily="34" charset="0"/>
              </a:rPr>
              <a:t>Mở trình duyệt web và gõ địa chỉ máy tìm kiếm vào thanh địa chỉ:</a:t>
            </a:r>
          </a:p>
        </p:txBody>
      </p:sp>
      <p:grpSp>
        <p:nvGrpSpPr>
          <p:cNvPr id="10" name="Group 9">
            <a:extLst>
              <a:ext uri="{FF2B5EF4-FFF2-40B4-BE49-F238E27FC236}">
                <a16:creationId xmlns:a16="http://schemas.microsoft.com/office/drawing/2014/main" id="{67D89344-3145-F08E-8E78-A683BEB39844}"/>
              </a:ext>
            </a:extLst>
          </p:cNvPr>
          <p:cNvGrpSpPr/>
          <p:nvPr/>
        </p:nvGrpSpPr>
        <p:grpSpPr>
          <a:xfrm>
            <a:off x="2514600" y="5164352"/>
            <a:ext cx="13561764" cy="4174864"/>
            <a:chOff x="3048000" y="5333378"/>
            <a:chExt cx="13561764" cy="4174864"/>
          </a:xfrm>
        </p:grpSpPr>
        <p:pic>
          <p:nvPicPr>
            <p:cNvPr id="22" name="Picture 21">
              <a:extLst>
                <a:ext uri="{FF2B5EF4-FFF2-40B4-BE49-F238E27FC236}">
                  <a16:creationId xmlns:a16="http://schemas.microsoft.com/office/drawing/2014/main" id="{2A370E0C-81D9-8FDB-3FC2-AF93A1CE6644}"/>
                </a:ext>
              </a:extLst>
            </p:cNvPr>
            <p:cNvPicPr>
              <a:picLocks noChangeAspect="1"/>
            </p:cNvPicPr>
            <p:nvPr/>
          </p:nvPicPr>
          <p:blipFill rotWithShape="1">
            <a:blip r:embed="rId6"/>
            <a:srcRect r="47414"/>
            <a:stretch/>
          </p:blipFill>
          <p:spPr>
            <a:xfrm>
              <a:off x="3048000" y="6589762"/>
              <a:ext cx="13561764" cy="2464816"/>
            </a:xfrm>
            <a:prstGeom prst="rect">
              <a:avLst/>
            </a:prstGeom>
          </p:spPr>
        </p:pic>
        <p:sp>
          <p:nvSpPr>
            <p:cNvPr id="2" name="Rectangle: Rounded Corners 1">
              <a:extLst>
                <a:ext uri="{FF2B5EF4-FFF2-40B4-BE49-F238E27FC236}">
                  <a16:creationId xmlns:a16="http://schemas.microsoft.com/office/drawing/2014/main" id="{71A2019A-C8BD-D908-42D8-1F32648793C5}"/>
                </a:ext>
              </a:extLst>
            </p:cNvPr>
            <p:cNvSpPr/>
            <p:nvPr/>
          </p:nvSpPr>
          <p:spPr>
            <a:xfrm>
              <a:off x="5943600" y="7580362"/>
              <a:ext cx="5257800" cy="9144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D185B4A-D63B-E15B-A071-0D6C79FCDBFE}"/>
                </a:ext>
              </a:extLst>
            </p:cNvPr>
            <p:cNvSpPr txBox="1"/>
            <p:nvPr/>
          </p:nvSpPr>
          <p:spPr>
            <a:xfrm>
              <a:off x="4724400" y="8877300"/>
              <a:ext cx="9753600" cy="630942"/>
            </a:xfrm>
            <a:prstGeom prst="rect">
              <a:avLst/>
            </a:prstGeom>
            <a:noFill/>
          </p:spPr>
          <p:txBody>
            <a:bodyPr wrap="square" rtlCol="0">
              <a:spAutoFit/>
            </a:bodyPr>
            <a:lstStyle/>
            <a:p>
              <a:pPr algn="ctr"/>
              <a:r>
                <a:rPr lang="en-US" sz="3500" b="1">
                  <a:latin typeface="Arial" panose="020B0604020202020204" pitchFamily="34" charset="0"/>
                  <a:cs typeface="Arial" panose="020B0604020202020204" pitchFamily="34" charset="0"/>
                </a:rPr>
                <a:t>Hình 11. </a:t>
              </a:r>
              <a:r>
                <a:rPr lang="en-US" sz="3500">
                  <a:latin typeface="Arial" panose="020B0604020202020204" pitchFamily="34" charset="0"/>
                  <a:cs typeface="Arial" panose="020B0604020202020204" pitchFamily="34" charset="0"/>
                </a:rPr>
                <a:t>Truy cập vào địa chỉ máy tìm kiếm </a:t>
              </a:r>
            </a:p>
          </p:txBody>
        </p:sp>
        <p:sp>
          <p:nvSpPr>
            <p:cNvPr id="7" name="TextBox 6">
              <a:extLst>
                <a:ext uri="{FF2B5EF4-FFF2-40B4-BE49-F238E27FC236}">
                  <a16:creationId xmlns:a16="http://schemas.microsoft.com/office/drawing/2014/main" id="{B4A0F5D3-00E5-7EDC-FD2F-DDDB80D218E4}"/>
                </a:ext>
              </a:extLst>
            </p:cNvPr>
            <p:cNvSpPr txBox="1"/>
            <p:nvPr/>
          </p:nvSpPr>
          <p:spPr>
            <a:xfrm>
              <a:off x="8458200" y="5333378"/>
              <a:ext cx="6172200" cy="584775"/>
            </a:xfrm>
            <a:prstGeom prst="rect">
              <a:avLst/>
            </a:prstGeom>
            <a:noFill/>
          </p:spPr>
          <p:txBody>
            <a:bodyPr wrap="square" rtlCol="0">
              <a:spAutoFit/>
            </a:bodyPr>
            <a:lstStyle/>
            <a:p>
              <a:r>
                <a:rPr lang="en-US" sz="3200">
                  <a:latin typeface="Arial" panose="020B0604020202020204" pitchFamily="34" charset="0"/>
                  <a:cs typeface="Arial" panose="020B0604020202020204" pitchFamily="34" charset="0"/>
                </a:rPr>
                <a:t>Gõ </a:t>
              </a:r>
              <a:r>
                <a:rPr lang="en-US" sz="3200">
                  <a:solidFill>
                    <a:schemeClr val="accent6">
                      <a:lumMod val="75000"/>
                    </a:schemeClr>
                  </a:solidFill>
                  <a:latin typeface="Arial" panose="020B0604020202020204" pitchFamily="34" charset="0"/>
                  <a:cs typeface="Arial" panose="020B0604020202020204" pitchFamily="34" charset="0"/>
                </a:rPr>
                <a:t>google.com </a:t>
              </a:r>
              <a:r>
                <a:rPr lang="en-US" sz="3200">
                  <a:latin typeface="Arial" panose="020B0604020202020204" pitchFamily="34" charset="0"/>
                  <a:cs typeface="Arial" panose="020B0604020202020204" pitchFamily="34" charset="0"/>
                </a:rPr>
                <a:t>vào thanh địa chỉ </a:t>
              </a:r>
            </a:p>
          </p:txBody>
        </p:sp>
        <p:sp>
          <p:nvSpPr>
            <p:cNvPr id="9" name="Freeform: Shape 8">
              <a:extLst>
                <a:ext uri="{FF2B5EF4-FFF2-40B4-BE49-F238E27FC236}">
                  <a16:creationId xmlns:a16="http://schemas.microsoft.com/office/drawing/2014/main" id="{91340353-F207-D889-992D-68408B37BF1B}"/>
                </a:ext>
              </a:extLst>
            </p:cNvPr>
            <p:cNvSpPr/>
            <p:nvPr/>
          </p:nvSpPr>
          <p:spPr>
            <a:xfrm rot="14687875" flipV="1">
              <a:off x="7712370" y="6088858"/>
              <a:ext cx="1186858" cy="606087"/>
            </a:xfrm>
            <a:custGeom>
              <a:avLst/>
              <a:gdLst>
                <a:gd name="connsiteX0" fmla="*/ 1705970 w 1705970"/>
                <a:gd name="connsiteY0" fmla="*/ 0 h 904201"/>
                <a:gd name="connsiteX1" fmla="*/ 1282890 w 1705970"/>
                <a:gd name="connsiteY1" fmla="*/ 832513 h 904201"/>
                <a:gd name="connsiteX2" fmla="*/ 0 w 1705970"/>
                <a:gd name="connsiteY2" fmla="*/ 805218 h 904201"/>
              </a:gdLst>
              <a:ahLst/>
              <a:cxnLst>
                <a:cxn ang="0">
                  <a:pos x="connsiteX0" y="connsiteY0"/>
                </a:cxn>
                <a:cxn ang="0">
                  <a:pos x="connsiteX1" y="connsiteY1"/>
                </a:cxn>
                <a:cxn ang="0">
                  <a:pos x="connsiteX2" y="connsiteY2"/>
                </a:cxn>
              </a:cxnLst>
              <a:rect l="l" t="t" r="r" b="b"/>
              <a:pathLst>
                <a:path w="1705970" h="904201">
                  <a:moveTo>
                    <a:pt x="1705970" y="0"/>
                  </a:moveTo>
                  <a:cubicBezTo>
                    <a:pt x="1636594" y="349155"/>
                    <a:pt x="1567218" y="698310"/>
                    <a:pt x="1282890" y="832513"/>
                  </a:cubicBezTo>
                  <a:cubicBezTo>
                    <a:pt x="998562" y="966716"/>
                    <a:pt x="499281" y="885967"/>
                    <a:pt x="0" y="805218"/>
                  </a:cubicBezTo>
                </a:path>
              </a:pathLst>
            </a:custGeom>
            <a:noFill/>
            <a:ln w="57150">
              <a:solidFill>
                <a:schemeClr val="accent6">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1010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5400" y="-1270020"/>
            <a:ext cx="3846287" cy="3235689"/>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042854" y="7886700"/>
            <a:ext cx="4336786" cy="2954435"/>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8896" y="95974"/>
            <a:ext cx="1720698" cy="1852704"/>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143425">
            <a:off x="16404032" y="8118881"/>
            <a:ext cx="1657647" cy="1796907"/>
          </a:xfrm>
          <a:prstGeom prst="rect">
            <a:avLst/>
          </a:prstGeom>
        </p:spPr>
      </p:pic>
      <p:sp>
        <p:nvSpPr>
          <p:cNvPr id="17" name="TextBox 16">
            <a:extLst>
              <a:ext uri="{FF2B5EF4-FFF2-40B4-BE49-F238E27FC236}">
                <a16:creationId xmlns:a16="http://schemas.microsoft.com/office/drawing/2014/main" id="{68FBB29E-ECFB-F3AD-873E-129448F020A8}"/>
              </a:ext>
            </a:extLst>
          </p:cNvPr>
          <p:cNvSpPr txBox="1"/>
          <p:nvPr/>
        </p:nvSpPr>
        <p:spPr>
          <a:xfrm>
            <a:off x="4114800" y="514495"/>
            <a:ext cx="10058400" cy="1015663"/>
          </a:xfrm>
          <a:prstGeom prst="rect">
            <a:avLst/>
          </a:prstGeom>
          <a:noFill/>
        </p:spPr>
        <p:txBody>
          <a:bodyPr wrap="square" rtlCol="0">
            <a:spAutoFit/>
          </a:bodyPr>
          <a:lstStyle/>
          <a:p>
            <a:pPr algn="ctr"/>
            <a:r>
              <a:rPr lang="en-US" sz="6000" b="1">
                <a:solidFill>
                  <a:schemeClr val="accent6">
                    <a:lumMod val="75000"/>
                  </a:schemeClr>
                </a:solidFill>
                <a:latin typeface="Arial" panose="020B0604020202020204" pitchFamily="34" charset="0"/>
                <a:cs typeface="Arial" panose="020B0604020202020204" pitchFamily="34" charset="0"/>
              </a:rPr>
              <a:t>KHỞI ĐỘNG </a:t>
            </a:r>
          </a:p>
        </p:txBody>
      </p:sp>
      <p:sp>
        <p:nvSpPr>
          <p:cNvPr id="18" name="TextBox 17">
            <a:extLst>
              <a:ext uri="{FF2B5EF4-FFF2-40B4-BE49-F238E27FC236}">
                <a16:creationId xmlns:a16="http://schemas.microsoft.com/office/drawing/2014/main" id="{DF2FCDBA-0D3B-945A-453E-50894A56E838}"/>
              </a:ext>
            </a:extLst>
          </p:cNvPr>
          <p:cNvSpPr txBox="1"/>
          <p:nvPr/>
        </p:nvSpPr>
        <p:spPr>
          <a:xfrm>
            <a:off x="356548" y="1790700"/>
            <a:ext cx="17574904"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Sắm vai Minh và Khoa để thể hiện lại đoạn hội thoại trong SGK</a:t>
            </a:r>
          </a:p>
        </p:txBody>
      </p:sp>
      <p:grpSp>
        <p:nvGrpSpPr>
          <p:cNvPr id="31" name="Group 30">
            <a:extLst>
              <a:ext uri="{FF2B5EF4-FFF2-40B4-BE49-F238E27FC236}">
                <a16:creationId xmlns:a16="http://schemas.microsoft.com/office/drawing/2014/main" id="{CE4930CD-7B13-B387-3ABF-3DA3D9A4CA9E}"/>
              </a:ext>
            </a:extLst>
          </p:cNvPr>
          <p:cNvGrpSpPr/>
          <p:nvPr/>
        </p:nvGrpSpPr>
        <p:grpSpPr>
          <a:xfrm>
            <a:off x="260009" y="3044706"/>
            <a:ext cx="15714288" cy="2514600"/>
            <a:chOff x="260009" y="3044706"/>
            <a:chExt cx="15714288" cy="2514600"/>
          </a:xfrm>
        </p:grpSpPr>
        <p:sp>
          <p:nvSpPr>
            <p:cNvPr id="21" name="Speech Bubble: Rectangle with Corners Rounded 20">
              <a:extLst>
                <a:ext uri="{FF2B5EF4-FFF2-40B4-BE49-F238E27FC236}">
                  <a16:creationId xmlns:a16="http://schemas.microsoft.com/office/drawing/2014/main" id="{C25FD533-CC4D-7C5E-9461-18E637B5288E}"/>
                </a:ext>
              </a:extLst>
            </p:cNvPr>
            <p:cNvSpPr/>
            <p:nvPr/>
          </p:nvSpPr>
          <p:spPr>
            <a:xfrm>
              <a:off x="1849594" y="3044706"/>
              <a:ext cx="14124703" cy="2514600"/>
            </a:xfrm>
            <a:prstGeom prst="wedgeRoundRectCallout">
              <a:avLst>
                <a:gd name="adj1" fmla="val -52816"/>
                <a:gd name="adj2" fmla="val -40621"/>
                <a:gd name="adj3" fmla="val 16667"/>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200">
                  <a:solidFill>
                    <a:schemeClr val="tx1"/>
                  </a:solidFill>
                  <a:latin typeface="Arial" panose="020B0604020202020204" pitchFamily="34" charset="0"/>
                  <a:cs typeface="Arial" panose="020B0604020202020204" pitchFamily="34" charset="0"/>
                </a:rPr>
                <a:t>Hôm qua bố tớ vừa dạy cho tớ cách tìm kiếm thông tin trên Internet đấy. Chúng ta có thể tìm kiếm thông tin về các đời vua Hùng để hoàn thành bài tập nhóm môn Lịch sử và Địa lí.</a:t>
              </a:r>
            </a:p>
          </p:txBody>
        </p:sp>
        <p:sp>
          <p:nvSpPr>
            <p:cNvPr id="26" name="TextBox 25">
              <a:extLst>
                <a:ext uri="{FF2B5EF4-FFF2-40B4-BE49-F238E27FC236}">
                  <a16:creationId xmlns:a16="http://schemas.microsoft.com/office/drawing/2014/main" id="{B1DFBEC3-06CF-EC25-C7C7-32A1281B146B}"/>
                </a:ext>
              </a:extLst>
            </p:cNvPr>
            <p:cNvSpPr txBox="1"/>
            <p:nvPr/>
          </p:nvSpPr>
          <p:spPr>
            <a:xfrm>
              <a:off x="260009" y="3221854"/>
              <a:ext cx="1623704" cy="783193"/>
            </a:xfrm>
            <a:prstGeom prst="roundRect">
              <a:avLst/>
            </a:prstGeom>
            <a:solidFill>
              <a:schemeClr val="accent6">
                <a:lumMod val="60000"/>
                <a:lumOff val="40000"/>
              </a:schemeClr>
            </a:solidFill>
          </p:spPr>
          <p:txBody>
            <a:bodyPr wrap="square" rtlCol="0">
              <a:spAutoFit/>
            </a:bodyPr>
            <a:lstStyle/>
            <a:p>
              <a:pPr algn="ctr"/>
              <a:r>
                <a:rPr lang="en-US" sz="4000" b="1">
                  <a:latin typeface="Arial" panose="020B0604020202020204" pitchFamily="34" charset="0"/>
                  <a:cs typeface="Arial" panose="020B0604020202020204" pitchFamily="34" charset="0"/>
                </a:rPr>
                <a:t>Khoa </a:t>
              </a:r>
            </a:p>
          </p:txBody>
        </p:sp>
      </p:grpSp>
      <p:grpSp>
        <p:nvGrpSpPr>
          <p:cNvPr id="29" name="Group 28">
            <a:extLst>
              <a:ext uri="{FF2B5EF4-FFF2-40B4-BE49-F238E27FC236}">
                <a16:creationId xmlns:a16="http://schemas.microsoft.com/office/drawing/2014/main" id="{F24F449A-E8F5-0593-CAD9-55E94C70917E}"/>
              </a:ext>
            </a:extLst>
          </p:cNvPr>
          <p:cNvGrpSpPr/>
          <p:nvPr/>
        </p:nvGrpSpPr>
        <p:grpSpPr>
          <a:xfrm>
            <a:off x="225890" y="7450388"/>
            <a:ext cx="15748407" cy="2057400"/>
            <a:chOff x="225890" y="7450388"/>
            <a:chExt cx="15748407" cy="2057400"/>
          </a:xfrm>
        </p:grpSpPr>
        <p:sp>
          <p:nvSpPr>
            <p:cNvPr id="25" name="Speech Bubble: Rectangle with Corners Rounded 24">
              <a:extLst>
                <a:ext uri="{FF2B5EF4-FFF2-40B4-BE49-F238E27FC236}">
                  <a16:creationId xmlns:a16="http://schemas.microsoft.com/office/drawing/2014/main" id="{8FC2D694-9B79-4B2F-BBE9-D5622D727859}"/>
                </a:ext>
              </a:extLst>
            </p:cNvPr>
            <p:cNvSpPr/>
            <p:nvPr/>
          </p:nvSpPr>
          <p:spPr>
            <a:xfrm>
              <a:off x="1849594" y="7450388"/>
              <a:ext cx="14124703" cy="2057400"/>
            </a:xfrm>
            <a:prstGeom prst="wedgeRoundRectCallout">
              <a:avLst>
                <a:gd name="adj1" fmla="val -52816"/>
                <a:gd name="adj2" fmla="val -40621"/>
                <a:gd name="adj3" fmla="val 16667"/>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200">
                  <a:solidFill>
                    <a:schemeClr val="tx1"/>
                  </a:solidFill>
                  <a:latin typeface="Arial" panose="020B0604020202020204" pitchFamily="34" charset="0"/>
                  <a:cs typeface="Arial" panose="020B0604020202020204" pitchFamily="34" charset="0"/>
                </a:rPr>
                <a:t>Trước tiên, cậu phải xác định được chủ đề mình định tìm kiếm, từ đó tìm các từ hoặc cụm từ liên quan đến thông tin tìm kiếm.</a:t>
              </a:r>
              <a:endParaRPr lang="en-US" sz="3200">
                <a:solidFill>
                  <a:schemeClr val="tx1"/>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51F13FAF-B87D-F9CE-AAA1-9051D4D18635}"/>
                </a:ext>
              </a:extLst>
            </p:cNvPr>
            <p:cNvSpPr txBox="1"/>
            <p:nvPr/>
          </p:nvSpPr>
          <p:spPr>
            <a:xfrm>
              <a:off x="225890" y="7505905"/>
              <a:ext cx="1623704" cy="783193"/>
            </a:xfrm>
            <a:prstGeom prst="roundRect">
              <a:avLst/>
            </a:prstGeom>
            <a:solidFill>
              <a:schemeClr val="accent6">
                <a:lumMod val="60000"/>
                <a:lumOff val="40000"/>
              </a:schemeClr>
            </a:solidFill>
          </p:spPr>
          <p:txBody>
            <a:bodyPr wrap="square" rtlCol="0">
              <a:spAutoFit/>
            </a:bodyPr>
            <a:lstStyle/>
            <a:p>
              <a:pPr algn="ctr"/>
              <a:r>
                <a:rPr lang="en-US" sz="4000" b="1">
                  <a:latin typeface="Arial" panose="020B0604020202020204" pitchFamily="34" charset="0"/>
                  <a:cs typeface="Arial" panose="020B0604020202020204" pitchFamily="34" charset="0"/>
                </a:rPr>
                <a:t>Khoa </a:t>
              </a:r>
            </a:p>
          </p:txBody>
        </p:sp>
      </p:grpSp>
      <p:grpSp>
        <p:nvGrpSpPr>
          <p:cNvPr id="30" name="Group 29">
            <a:extLst>
              <a:ext uri="{FF2B5EF4-FFF2-40B4-BE49-F238E27FC236}">
                <a16:creationId xmlns:a16="http://schemas.microsoft.com/office/drawing/2014/main" id="{0A61C041-F176-7590-73EE-198C9A16644B}"/>
              </a:ext>
            </a:extLst>
          </p:cNvPr>
          <p:cNvGrpSpPr/>
          <p:nvPr/>
        </p:nvGrpSpPr>
        <p:grpSpPr>
          <a:xfrm>
            <a:off x="1849594" y="5721654"/>
            <a:ext cx="15748407" cy="1459909"/>
            <a:chOff x="1849594" y="5721654"/>
            <a:chExt cx="15748407" cy="1459909"/>
          </a:xfrm>
        </p:grpSpPr>
        <p:sp>
          <p:nvSpPr>
            <p:cNvPr id="22" name="Speech Bubble: Rectangle with Corners Rounded 21">
              <a:extLst>
                <a:ext uri="{FF2B5EF4-FFF2-40B4-BE49-F238E27FC236}">
                  <a16:creationId xmlns:a16="http://schemas.microsoft.com/office/drawing/2014/main" id="{A522ADBB-F79A-86F0-9127-4A8ED6853F82}"/>
                </a:ext>
              </a:extLst>
            </p:cNvPr>
            <p:cNvSpPr/>
            <p:nvPr/>
          </p:nvSpPr>
          <p:spPr>
            <a:xfrm>
              <a:off x="1849594" y="5828131"/>
              <a:ext cx="14124703" cy="1353432"/>
            </a:xfrm>
            <a:prstGeom prst="wedgeRoundRectCallout">
              <a:avLst>
                <a:gd name="adj1" fmla="val 53532"/>
                <a:gd name="adj2" fmla="val -42638"/>
                <a:gd name="adj3" fmla="val 16667"/>
              </a:avLst>
            </a:prstGeom>
            <a:solidFill>
              <a:schemeClr val="accent5">
                <a:lumMod val="20000"/>
                <a:lumOff val="8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200">
                  <a:solidFill>
                    <a:schemeClr val="tx1"/>
                  </a:solidFill>
                  <a:latin typeface="Arial" panose="020B0604020202020204" pitchFamily="34" charset="0"/>
                  <a:cs typeface="Arial" panose="020B0604020202020204" pitchFamily="34" charset="0"/>
                </a:rPr>
                <a:t>Hay đấy! Cậu hướng dẫn cho tớ cách tìm kiếm thông tin được không?</a:t>
              </a:r>
              <a:endParaRPr lang="en-US" sz="3200">
                <a:solidFill>
                  <a:schemeClr val="tx1"/>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372ECA3F-3049-BF83-BDE3-19D01D3DE74A}"/>
                </a:ext>
              </a:extLst>
            </p:cNvPr>
            <p:cNvSpPr txBox="1"/>
            <p:nvPr/>
          </p:nvSpPr>
          <p:spPr>
            <a:xfrm>
              <a:off x="15974297" y="5721654"/>
              <a:ext cx="1623704" cy="783193"/>
            </a:xfrm>
            <a:prstGeom prst="roundRect">
              <a:avLst/>
            </a:prstGeom>
            <a:solidFill>
              <a:schemeClr val="accent5">
                <a:lumMod val="60000"/>
                <a:lumOff val="40000"/>
              </a:schemeClr>
            </a:solidFill>
            <a:ln>
              <a:solidFill>
                <a:schemeClr val="accent5">
                  <a:lumMod val="60000"/>
                  <a:lumOff val="40000"/>
                </a:schemeClr>
              </a:solidFill>
            </a:ln>
          </p:spPr>
          <p:txBody>
            <a:bodyPr wrap="square" rtlCol="0">
              <a:spAutoFit/>
            </a:bodyPr>
            <a:lstStyle/>
            <a:p>
              <a:pPr algn="ctr"/>
              <a:r>
                <a:rPr lang="en-US" sz="4000" b="1">
                  <a:latin typeface="Arial" panose="020B0604020202020204" pitchFamily="34" charset="0"/>
                  <a:cs typeface="Arial" panose="020B0604020202020204" pitchFamily="34" charset="0"/>
                </a:rPr>
                <a:t>Minh</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barn(inVertical)">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arn(inVertical)">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673075"/>
            <a:ext cx="4007366" cy="3346150"/>
          </a:xfrm>
          <a:prstGeom prst="rect">
            <a:avLst/>
          </a:prstGeom>
        </p:spPr>
      </p:pic>
      <p:sp>
        <p:nvSpPr>
          <p:cNvPr id="4" name="TextBox 3">
            <a:extLst>
              <a:ext uri="{FF2B5EF4-FFF2-40B4-BE49-F238E27FC236}">
                <a16:creationId xmlns:a16="http://schemas.microsoft.com/office/drawing/2014/main" id="{0793D9F3-14D0-5389-65C5-4ABB73DA6349}"/>
              </a:ext>
            </a:extLst>
          </p:cNvPr>
          <p:cNvSpPr txBox="1"/>
          <p:nvPr/>
        </p:nvSpPr>
        <p:spPr>
          <a:xfrm>
            <a:off x="1322367" y="887133"/>
            <a:ext cx="16154400" cy="1824923"/>
          </a:xfrm>
          <a:prstGeom prst="rect">
            <a:avLst/>
          </a:prstGeom>
          <a:noFill/>
        </p:spPr>
        <p:txBody>
          <a:bodyPr wrap="square" rtlCol="0">
            <a:spAutoFit/>
          </a:bodyPr>
          <a:lstStyle/>
          <a:p>
            <a:pPr marL="571500" indent="-571500">
              <a:lnSpc>
                <a:spcPct val="150000"/>
              </a:lnSpc>
              <a:buFont typeface="Wingdings" panose="05000000000000000000" pitchFamily="2" charset="2"/>
              <a:buChar char="Ø"/>
            </a:pPr>
            <a:r>
              <a:rPr lang="en-US" sz="4000" b="1">
                <a:latin typeface="Arial" panose="020B0604020202020204" pitchFamily="34" charset="0"/>
                <a:cs typeface="Arial" panose="020B0604020202020204" pitchFamily="34" charset="0"/>
              </a:rPr>
              <a:t>Bước 3. </a:t>
            </a:r>
            <a:r>
              <a:rPr lang="en-US" sz="4000">
                <a:latin typeface="Arial" panose="020B0604020202020204" pitchFamily="34" charset="0"/>
                <a:cs typeface="Arial" panose="020B0604020202020204" pitchFamily="34" charset="0"/>
              </a:rPr>
              <a:t>Gõ từ </a:t>
            </a:r>
            <a:r>
              <a:rPr lang="en-US" sz="4000">
                <a:solidFill>
                  <a:schemeClr val="accent6">
                    <a:lumMod val="75000"/>
                  </a:schemeClr>
                </a:solidFill>
                <a:latin typeface="Arial" panose="020B0604020202020204" pitchFamily="34" charset="0"/>
                <a:cs typeface="Arial" panose="020B0604020202020204" pitchFamily="34" charset="0"/>
              </a:rPr>
              <a:t>Ho Guom </a:t>
            </a:r>
            <a:r>
              <a:rPr lang="en-US" sz="4000">
                <a:latin typeface="Arial" panose="020B0604020202020204" pitchFamily="34" charset="0"/>
                <a:cs typeface="Arial" panose="020B0604020202020204" pitchFamily="34" charset="0"/>
              </a:rPr>
              <a:t>vào ô tìm kiếm (</a:t>
            </a:r>
            <a:r>
              <a:rPr lang="en-US" sz="4000" i="1">
                <a:latin typeface="Arial" panose="020B0604020202020204" pitchFamily="34" charset="0"/>
                <a:cs typeface="Arial" panose="020B0604020202020204" pitchFamily="34" charset="0"/>
              </a:rPr>
              <a:t>có thể chọn một cụm từ gợi ý trong danh sách đổ xuống</a:t>
            </a:r>
            <a:r>
              <a:rPr lang="en-US" sz="4000">
                <a:latin typeface="Arial" panose="020B0604020202020204" pitchFamily="34" charset="0"/>
                <a:cs typeface="Arial" panose="020B0604020202020204" pitchFamily="34" charset="0"/>
              </a:rPr>
              <a:t>) rồi nhấn phím </a:t>
            </a:r>
            <a:r>
              <a:rPr lang="en-US" sz="4000" b="1">
                <a:latin typeface="Arial" panose="020B0604020202020204" pitchFamily="34" charset="0"/>
                <a:cs typeface="Arial" panose="020B0604020202020204" pitchFamily="34" charset="0"/>
              </a:rPr>
              <a:t>Enter</a:t>
            </a:r>
            <a:r>
              <a:rPr lang="en-US" sz="4000">
                <a:latin typeface="Arial" panose="020B0604020202020204" pitchFamily="34" charset="0"/>
                <a:cs typeface="Arial" panose="020B0604020202020204" pitchFamily="34" charset="0"/>
              </a:rPr>
              <a:t>.</a:t>
            </a:r>
          </a:p>
        </p:txBody>
      </p:sp>
      <p:grpSp>
        <p:nvGrpSpPr>
          <p:cNvPr id="24" name="Group 23">
            <a:extLst>
              <a:ext uri="{FF2B5EF4-FFF2-40B4-BE49-F238E27FC236}">
                <a16:creationId xmlns:a16="http://schemas.microsoft.com/office/drawing/2014/main" id="{2B3E716C-2FFF-BD0F-A77F-64459480D8F7}"/>
              </a:ext>
            </a:extLst>
          </p:cNvPr>
          <p:cNvGrpSpPr/>
          <p:nvPr/>
        </p:nvGrpSpPr>
        <p:grpSpPr>
          <a:xfrm>
            <a:off x="1463558" y="2977564"/>
            <a:ext cx="15360884" cy="7127206"/>
            <a:chOff x="1322367" y="2859791"/>
            <a:chExt cx="15360884" cy="7127206"/>
          </a:xfrm>
        </p:grpSpPr>
        <p:pic>
          <p:nvPicPr>
            <p:cNvPr id="12" name="Picture 11">
              <a:extLst>
                <a:ext uri="{FF2B5EF4-FFF2-40B4-BE49-F238E27FC236}">
                  <a16:creationId xmlns:a16="http://schemas.microsoft.com/office/drawing/2014/main" id="{B9CC0773-80B7-05EC-FB6B-CFF3E3655BB6}"/>
                </a:ext>
              </a:extLst>
            </p:cNvPr>
            <p:cNvPicPr>
              <a:picLocks noChangeAspect="1"/>
            </p:cNvPicPr>
            <p:nvPr/>
          </p:nvPicPr>
          <p:blipFill rotWithShape="1">
            <a:blip r:embed="rId6"/>
            <a:srcRect l="22117" t="18643" r="22781" b="6269"/>
            <a:stretch/>
          </p:blipFill>
          <p:spPr>
            <a:xfrm>
              <a:off x="5179780" y="2859791"/>
              <a:ext cx="7924800" cy="6093709"/>
            </a:xfrm>
            <a:prstGeom prst="rect">
              <a:avLst/>
            </a:prstGeom>
          </p:spPr>
        </p:pic>
        <p:sp>
          <p:nvSpPr>
            <p:cNvPr id="14" name="Freeform: Shape 13">
              <a:extLst>
                <a:ext uri="{FF2B5EF4-FFF2-40B4-BE49-F238E27FC236}">
                  <a16:creationId xmlns:a16="http://schemas.microsoft.com/office/drawing/2014/main" id="{C8CE92CF-21C5-7889-44C1-62F0E5D7E597}"/>
                </a:ext>
              </a:extLst>
            </p:cNvPr>
            <p:cNvSpPr/>
            <p:nvPr/>
          </p:nvSpPr>
          <p:spPr>
            <a:xfrm>
              <a:off x="7696200" y="3881039"/>
              <a:ext cx="4800600" cy="792618"/>
            </a:xfrm>
            <a:custGeom>
              <a:avLst/>
              <a:gdLst>
                <a:gd name="connsiteX0" fmla="*/ 0 w 5158853"/>
                <a:gd name="connsiteY0" fmla="*/ 696036 h 1252352"/>
                <a:gd name="connsiteX1" fmla="*/ 1665026 w 5158853"/>
                <a:gd name="connsiteY1" fmla="*/ 1228299 h 1252352"/>
                <a:gd name="connsiteX2" fmla="*/ 5158853 w 5158853"/>
                <a:gd name="connsiteY2" fmla="*/ 0 h 1252352"/>
              </a:gdLst>
              <a:ahLst/>
              <a:cxnLst>
                <a:cxn ang="0">
                  <a:pos x="connsiteX0" y="connsiteY0"/>
                </a:cxn>
                <a:cxn ang="0">
                  <a:pos x="connsiteX1" y="connsiteY1"/>
                </a:cxn>
                <a:cxn ang="0">
                  <a:pos x="connsiteX2" y="connsiteY2"/>
                </a:cxn>
              </a:cxnLst>
              <a:rect l="l" t="t" r="r" b="b"/>
              <a:pathLst>
                <a:path w="5158853" h="1252352">
                  <a:moveTo>
                    <a:pt x="0" y="696036"/>
                  </a:moveTo>
                  <a:cubicBezTo>
                    <a:pt x="402608" y="1020170"/>
                    <a:pt x="805217" y="1344305"/>
                    <a:pt x="1665026" y="1228299"/>
                  </a:cubicBezTo>
                  <a:cubicBezTo>
                    <a:pt x="2524835" y="1112293"/>
                    <a:pt x="3841844" y="556146"/>
                    <a:pt x="5158853" y="0"/>
                  </a:cubicBezTo>
                </a:path>
              </a:pathLst>
            </a:custGeom>
            <a:noFill/>
            <a:ln w="57150">
              <a:solidFill>
                <a:schemeClr val="accent6">
                  <a:lumMod val="75000"/>
                </a:schemeClr>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7D4C968E-AA94-386E-F4A0-4416E1D41DF7}"/>
                </a:ext>
              </a:extLst>
            </p:cNvPr>
            <p:cNvSpPr txBox="1"/>
            <p:nvPr/>
          </p:nvSpPr>
          <p:spPr>
            <a:xfrm>
              <a:off x="12649200" y="3141830"/>
              <a:ext cx="4034051" cy="1478418"/>
            </a:xfrm>
            <a:prstGeom prst="rect">
              <a:avLst/>
            </a:prstGeom>
            <a:noFill/>
          </p:spPr>
          <p:txBody>
            <a:bodyPr wrap="square" rtlCol="0">
              <a:spAutoFit/>
            </a:bodyPr>
            <a:lstStyle/>
            <a:p>
              <a:pPr>
                <a:lnSpc>
                  <a:spcPct val="150000"/>
                </a:lnSpc>
              </a:pPr>
              <a:r>
                <a:rPr lang="en-US" sz="3200">
                  <a:latin typeface="Arial" panose="020B0604020202020204" pitchFamily="34" charset="0"/>
                  <a:cs typeface="Arial" panose="020B0604020202020204" pitchFamily="34" charset="0"/>
                </a:rPr>
                <a:t>Nhập từ khóa vào ô tìm kiếm </a:t>
              </a:r>
            </a:p>
          </p:txBody>
        </p:sp>
        <p:sp>
          <p:nvSpPr>
            <p:cNvPr id="20" name="Freeform: Shape 19">
              <a:extLst>
                <a:ext uri="{FF2B5EF4-FFF2-40B4-BE49-F238E27FC236}">
                  <a16:creationId xmlns:a16="http://schemas.microsoft.com/office/drawing/2014/main" id="{F0F5C7A7-9D3B-CFA8-77E3-E8194069561A}"/>
                </a:ext>
              </a:extLst>
            </p:cNvPr>
            <p:cNvSpPr/>
            <p:nvPr/>
          </p:nvSpPr>
          <p:spPr>
            <a:xfrm>
              <a:off x="4191000" y="5928230"/>
              <a:ext cx="1446662" cy="719949"/>
            </a:xfrm>
            <a:custGeom>
              <a:avLst/>
              <a:gdLst>
                <a:gd name="connsiteX0" fmla="*/ 0 w 1446662"/>
                <a:gd name="connsiteY0" fmla="*/ 491320 h 719949"/>
                <a:gd name="connsiteX1" fmla="*/ 532262 w 1446662"/>
                <a:gd name="connsiteY1" fmla="*/ 696036 h 719949"/>
                <a:gd name="connsiteX2" fmla="*/ 1446662 w 1446662"/>
                <a:gd name="connsiteY2" fmla="*/ 0 h 719949"/>
              </a:gdLst>
              <a:ahLst/>
              <a:cxnLst>
                <a:cxn ang="0">
                  <a:pos x="connsiteX0" y="connsiteY0"/>
                </a:cxn>
                <a:cxn ang="0">
                  <a:pos x="connsiteX1" y="connsiteY1"/>
                </a:cxn>
                <a:cxn ang="0">
                  <a:pos x="connsiteX2" y="connsiteY2"/>
                </a:cxn>
              </a:cxnLst>
              <a:rect l="l" t="t" r="r" b="b"/>
              <a:pathLst>
                <a:path w="1446662" h="719949">
                  <a:moveTo>
                    <a:pt x="0" y="491320"/>
                  </a:moveTo>
                  <a:cubicBezTo>
                    <a:pt x="145576" y="634621"/>
                    <a:pt x="291152" y="777923"/>
                    <a:pt x="532262" y="696036"/>
                  </a:cubicBezTo>
                  <a:cubicBezTo>
                    <a:pt x="773372" y="614149"/>
                    <a:pt x="1110017" y="307074"/>
                    <a:pt x="1446662" y="0"/>
                  </a:cubicBezTo>
                </a:path>
              </a:pathLst>
            </a:custGeom>
            <a:noFill/>
            <a:ln w="57150">
              <a:solidFill>
                <a:schemeClr val="accent6">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33E9496C-2771-1AD7-2A80-9D7092857192}"/>
                </a:ext>
              </a:extLst>
            </p:cNvPr>
            <p:cNvSpPr txBox="1"/>
            <p:nvPr/>
          </p:nvSpPr>
          <p:spPr>
            <a:xfrm>
              <a:off x="1322367" y="5548450"/>
              <a:ext cx="4034051" cy="739754"/>
            </a:xfrm>
            <a:prstGeom prst="rect">
              <a:avLst/>
            </a:prstGeom>
            <a:noFill/>
          </p:spPr>
          <p:txBody>
            <a:bodyPr wrap="square" rtlCol="0">
              <a:spAutoFit/>
            </a:bodyPr>
            <a:lstStyle/>
            <a:p>
              <a:pPr>
                <a:lnSpc>
                  <a:spcPct val="150000"/>
                </a:lnSpc>
              </a:pPr>
              <a:r>
                <a:rPr lang="en-US" sz="3200">
                  <a:latin typeface="Arial" panose="020B0604020202020204" pitchFamily="34" charset="0"/>
                  <a:cs typeface="Arial" panose="020B0604020202020204" pitchFamily="34" charset="0"/>
                </a:rPr>
                <a:t>Các cụm từ gợi ý </a:t>
              </a:r>
            </a:p>
          </p:txBody>
        </p:sp>
        <p:sp>
          <p:nvSpPr>
            <p:cNvPr id="23" name="TextBox 22">
              <a:extLst>
                <a:ext uri="{FF2B5EF4-FFF2-40B4-BE49-F238E27FC236}">
                  <a16:creationId xmlns:a16="http://schemas.microsoft.com/office/drawing/2014/main" id="{7DC111A7-4E4D-2703-7F72-67938BF98F92}"/>
                </a:ext>
              </a:extLst>
            </p:cNvPr>
            <p:cNvSpPr txBox="1"/>
            <p:nvPr/>
          </p:nvSpPr>
          <p:spPr>
            <a:xfrm>
              <a:off x="3962400" y="9356055"/>
              <a:ext cx="9753600" cy="630942"/>
            </a:xfrm>
            <a:prstGeom prst="rect">
              <a:avLst/>
            </a:prstGeom>
            <a:noFill/>
          </p:spPr>
          <p:txBody>
            <a:bodyPr wrap="square" rtlCol="0">
              <a:spAutoFit/>
            </a:bodyPr>
            <a:lstStyle/>
            <a:p>
              <a:pPr algn="ctr"/>
              <a:r>
                <a:rPr lang="en-US" sz="3500" b="1">
                  <a:latin typeface="Arial" panose="020B0604020202020204" pitchFamily="34" charset="0"/>
                  <a:cs typeface="Arial" panose="020B0604020202020204" pitchFamily="34" charset="0"/>
                </a:rPr>
                <a:t>Hình 12. </a:t>
              </a:r>
              <a:r>
                <a:rPr lang="en-US" sz="3500">
                  <a:latin typeface="Arial" panose="020B0604020202020204" pitchFamily="34" charset="0"/>
                  <a:cs typeface="Arial" panose="020B0604020202020204" pitchFamily="34" charset="0"/>
                </a:rPr>
                <a:t>Nhập từ khóa để tìm kiếm </a:t>
              </a:r>
            </a:p>
          </p:txBody>
        </p:sp>
      </p:grpSp>
    </p:spTree>
    <p:extLst>
      <p:ext uri="{BB962C8B-B14F-4D97-AF65-F5344CB8AC3E}">
        <p14:creationId xmlns:p14="http://schemas.microsoft.com/office/powerpoint/2010/main" val="4248160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673075"/>
            <a:ext cx="4007366" cy="3346150"/>
          </a:xfrm>
          <a:prstGeom prst="rect">
            <a:avLst/>
          </a:prstGeom>
        </p:spPr>
      </p:pic>
      <p:sp>
        <p:nvSpPr>
          <p:cNvPr id="4" name="TextBox 3">
            <a:extLst>
              <a:ext uri="{FF2B5EF4-FFF2-40B4-BE49-F238E27FC236}">
                <a16:creationId xmlns:a16="http://schemas.microsoft.com/office/drawing/2014/main" id="{0793D9F3-14D0-5389-65C5-4ABB73DA6349}"/>
              </a:ext>
            </a:extLst>
          </p:cNvPr>
          <p:cNvSpPr txBox="1"/>
          <p:nvPr/>
        </p:nvSpPr>
        <p:spPr>
          <a:xfrm>
            <a:off x="885201" y="3307708"/>
            <a:ext cx="6831033" cy="3671583"/>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Ø"/>
            </a:pPr>
            <a:r>
              <a:rPr lang="en-US" sz="4000" b="1">
                <a:latin typeface="Arial" panose="020B0604020202020204" pitchFamily="34" charset="0"/>
                <a:cs typeface="Arial" panose="020B0604020202020204" pitchFamily="34" charset="0"/>
              </a:rPr>
              <a:t>Bước 4. </a:t>
            </a:r>
            <a:r>
              <a:rPr lang="en-US" sz="4000">
                <a:latin typeface="Arial" panose="020B0604020202020204" pitchFamily="34" charset="0"/>
                <a:cs typeface="Arial" panose="020B0604020202020204" pitchFamily="34" charset="0"/>
              </a:rPr>
              <a:t>Kết quả tìm kiếm là danh sách các trang web có chứa từ khóa cần tìm kiếm. </a:t>
            </a:r>
          </a:p>
        </p:txBody>
      </p:sp>
      <p:grpSp>
        <p:nvGrpSpPr>
          <p:cNvPr id="8" name="Group 7">
            <a:extLst>
              <a:ext uri="{FF2B5EF4-FFF2-40B4-BE49-F238E27FC236}">
                <a16:creationId xmlns:a16="http://schemas.microsoft.com/office/drawing/2014/main" id="{0941BFEE-2774-1CCC-531A-C82CF946DF46}"/>
              </a:ext>
            </a:extLst>
          </p:cNvPr>
          <p:cNvGrpSpPr/>
          <p:nvPr/>
        </p:nvGrpSpPr>
        <p:grpSpPr>
          <a:xfrm>
            <a:off x="8077200" y="1790700"/>
            <a:ext cx="9768385" cy="7218789"/>
            <a:chOff x="8011120" y="1539052"/>
            <a:chExt cx="9768385" cy="7218789"/>
          </a:xfrm>
        </p:grpSpPr>
        <p:pic>
          <p:nvPicPr>
            <p:cNvPr id="3" name="Picture 2">
              <a:extLst>
                <a:ext uri="{FF2B5EF4-FFF2-40B4-BE49-F238E27FC236}">
                  <a16:creationId xmlns:a16="http://schemas.microsoft.com/office/drawing/2014/main" id="{1DFB312C-8454-A522-472B-4A1FCA32CF5F}"/>
                </a:ext>
              </a:extLst>
            </p:cNvPr>
            <p:cNvPicPr>
              <a:picLocks noChangeAspect="1"/>
            </p:cNvPicPr>
            <p:nvPr/>
          </p:nvPicPr>
          <p:blipFill>
            <a:blip r:embed="rId6"/>
            <a:stretch>
              <a:fillRect/>
            </a:stretch>
          </p:blipFill>
          <p:spPr>
            <a:xfrm>
              <a:off x="8258544" y="1539052"/>
              <a:ext cx="9520961" cy="6216883"/>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B630D262-C399-4DCA-F675-CCA96A5C8A0B}"/>
                </a:ext>
              </a:extLst>
            </p:cNvPr>
            <p:cNvSpPr txBox="1"/>
            <p:nvPr/>
          </p:nvSpPr>
          <p:spPr>
            <a:xfrm>
              <a:off x="8011120" y="8126899"/>
              <a:ext cx="9753600" cy="630942"/>
            </a:xfrm>
            <a:prstGeom prst="rect">
              <a:avLst/>
            </a:prstGeom>
            <a:noFill/>
          </p:spPr>
          <p:txBody>
            <a:bodyPr wrap="square" rtlCol="0">
              <a:spAutoFit/>
            </a:bodyPr>
            <a:lstStyle/>
            <a:p>
              <a:pPr algn="ctr"/>
              <a:r>
                <a:rPr lang="en-US" sz="3500" b="1">
                  <a:latin typeface="Arial" panose="020B0604020202020204" pitchFamily="34" charset="0"/>
                  <a:cs typeface="Arial" panose="020B0604020202020204" pitchFamily="34" charset="0"/>
                </a:rPr>
                <a:t>Hình 13. </a:t>
              </a:r>
              <a:r>
                <a:rPr lang="en-US" sz="3500">
                  <a:latin typeface="Arial" panose="020B0604020202020204" pitchFamily="34" charset="0"/>
                  <a:cs typeface="Arial" panose="020B0604020202020204" pitchFamily="34" charset="0"/>
                </a:rPr>
                <a:t>Kết quả tìm kiếm </a:t>
              </a:r>
            </a:p>
          </p:txBody>
        </p:sp>
      </p:grpSp>
    </p:spTree>
    <p:extLst>
      <p:ext uri="{BB962C8B-B14F-4D97-AF65-F5344CB8AC3E}">
        <p14:creationId xmlns:p14="http://schemas.microsoft.com/office/powerpoint/2010/main" val="160312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673075"/>
            <a:ext cx="4007366" cy="3346150"/>
          </a:xfrm>
          <a:prstGeom prst="rect">
            <a:avLst/>
          </a:prstGeom>
        </p:spPr>
      </p:pic>
      <p:sp>
        <p:nvSpPr>
          <p:cNvPr id="2" name="TextBox 1">
            <a:extLst>
              <a:ext uri="{FF2B5EF4-FFF2-40B4-BE49-F238E27FC236}">
                <a16:creationId xmlns:a16="http://schemas.microsoft.com/office/drawing/2014/main" id="{86454529-A4A3-21D8-E85E-CC9F4AFA90A8}"/>
              </a:ext>
            </a:extLst>
          </p:cNvPr>
          <p:cNvSpPr txBox="1"/>
          <p:nvPr/>
        </p:nvSpPr>
        <p:spPr>
          <a:xfrm>
            <a:off x="11049000" y="2628900"/>
            <a:ext cx="5943599" cy="4594912"/>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Ø"/>
            </a:pPr>
            <a:r>
              <a:rPr lang="en-US" sz="4000" b="1">
                <a:latin typeface="Arial" panose="020B0604020202020204" pitchFamily="34" charset="0"/>
                <a:cs typeface="Arial" panose="020B0604020202020204" pitchFamily="34" charset="0"/>
              </a:rPr>
              <a:t>Bước 5. </a:t>
            </a:r>
            <a:r>
              <a:rPr lang="en-US" sz="4000">
                <a:latin typeface="Arial" panose="020B0604020202020204" pitchFamily="34" charset="0"/>
                <a:cs typeface="Arial" panose="020B0604020202020204" pitchFamily="34" charset="0"/>
              </a:rPr>
              <a:t>Nháy chuột vào một siêu liên kết để mở trang web và xem thông tin chi tiết về </a:t>
            </a:r>
            <a:r>
              <a:rPr lang="en-US" sz="4000">
                <a:solidFill>
                  <a:schemeClr val="accent6">
                    <a:lumMod val="75000"/>
                  </a:schemeClr>
                </a:solidFill>
                <a:latin typeface="Arial" panose="020B0604020202020204" pitchFamily="34" charset="0"/>
                <a:cs typeface="Arial" panose="020B0604020202020204" pitchFamily="34" charset="0"/>
              </a:rPr>
              <a:t>Hồ Gươm</a:t>
            </a:r>
            <a:r>
              <a:rPr lang="en-US" sz="4000">
                <a:latin typeface="Arial" panose="020B0604020202020204" pitchFamily="34" charset="0"/>
                <a:cs typeface="Arial" panose="020B0604020202020204" pitchFamily="34" charset="0"/>
              </a:rPr>
              <a:t>. </a:t>
            </a:r>
          </a:p>
        </p:txBody>
      </p:sp>
      <p:grpSp>
        <p:nvGrpSpPr>
          <p:cNvPr id="14" name="Group 13">
            <a:extLst>
              <a:ext uri="{FF2B5EF4-FFF2-40B4-BE49-F238E27FC236}">
                <a16:creationId xmlns:a16="http://schemas.microsoft.com/office/drawing/2014/main" id="{EB8B1413-5C87-8555-D159-D86CAF597721}"/>
              </a:ext>
            </a:extLst>
          </p:cNvPr>
          <p:cNvGrpSpPr/>
          <p:nvPr/>
        </p:nvGrpSpPr>
        <p:grpSpPr>
          <a:xfrm>
            <a:off x="1143000" y="830808"/>
            <a:ext cx="9096721" cy="8625384"/>
            <a:chOff x="7986846" y="1093657"/>
            <a:chExt cx="9096721" cy="8625384"/>
          </a:xfrm>
        </p:grpSpPr>
        <p:pic>
          <p:nvPicPr>
            <p:cNvPr id="6" name="Picture 5">
              <a:extLst>
                <a:ext uri="{FF2B5EF4-FFF2-40B4-BE49-F238E27FC236}">
                  <a16:creationId xmlns:a16="http://schemas.microsoft.com/office/drawing/2014/main" id="{E7270C83-D50C-41AC-580B-ED94FF3FD95E}"/>
                </a:ext>
              </a:extLst>
            </p:cNvPr>
            <p:cNvPicPr>
              <a:picLocks noChangeAspect="1"/>
            </p:cNvPicPr>
            <p:nvPr/>
          </p:nvPicPr>
          <p:blipFill rotWithShape="1">
            <a:blip r:embed="rId6"/>
            <a:srcRect r="20085" b="7208"/>
            <a:stretch/>
          </p:blipFill>
          <p:spPr>
            <a:xfrm rot="358930">
              <a:off x="7986846" y="1093657"/>
              <a:ext cx="9096721" cy="66015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TextBox 12">
              <a:extLst>
                <a:ext uri="{FF2B5EF4-FFF2-40B4-BE49-F238E27FC236}">
                  <a16:creationId xmlns:a16="http://schemas.microsoft.com/office/drawing/2014/main" id="{C4B9DE48-541B-3ADC-F419-F429C5A05F22}"/>
                </a:ext>
              </a:extLst>
            </p:cNvPr>
            <p:cNvSpPr txBox="1"/>
            <p:nvPr/>
          </p:nvSpPr>
          <p:spPr>
            <a:xfrm>
              <a:off x="8382000" y="8110716"/>
              <a:ext cx="8610600" cy="1608325"/>
            </a:xfrm>
            <a:prstGeom prst="rect">
              <a:avLst/>
            </a:prstGeom>
            <a:noFill/>
          </p:spPr>
          <p:txBody>
            <a:bodyPr wrap="square" rtlCol="0">
              <a:spAutoFit/>
            </a:bodyPr>
            <a:lstStyle/>
            <a:p>
              <a:pPr algn="ctr">
                <a:lnSpc>
                  <a:spcPct val="150000"/>
                </a:lnSpc>
              </a:pPr>
              <a:r>
                <a:rPr lang="en-US" sz="3500" b="1">
                  <a:latin typeface="Arial" panose="020B0604020202020204" pitchFamily="34" charset="0"/>
                  <a:cs typeface="Arial" panose="020B0604020202020204" pitchFamily="34" charset="0"/>
                </a:rPr>
                <a:t>Hình 14. </a:t>
              </a:r>
              <a:r>
                <a:rPr lang="en-US" sz="3500">
                  <a:latin typeface="Arial" panose="020B0604020202020204" pitchFamily="34" charset="0"/>
                  <a:cs typeface="Arial" panose="020B0604020202020204" pitchFamily="34" charset="0"/>
                </a:rPr>
                <a:t>Thông tin chi tiết về Hồ Gươm trên trang web của Tổng cục du lịch </a:t>
              </a:r>
            </a:p>
          </p:txBody>
        </p:sp>
      </p:grpSp>
    </p:spTree>
    <p:extLst>
      <p:ext uri="{BB962C8B-B14F-4D97-AF65-F5344CB8AC3E}">
        <p14:creationId xmlns:p14="http://schemas.microsoft.com/office/powerpoint/2010/main" val="3139349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993652"/>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vi-VN" sz="3750" b="1" noProof="1">
                <a:solidFill>
                  <a:prstClr val="black"/>
                </a:solidFill>
                <a:latin typeface="Arial" panose="020B0604020202020204" pitchFamily="34" charset="0"/>
                <a:cs typeface="Arial" panose="020B0604020202020204" pitchFamily="34" charset="0"/>
              </a:rPr>
              <a:t>Câu 1. </a:t>
            </a:r>
            <a:r>
              <a:rPr lang="vi-VN" sz="3750" noProof="1">
                <a:solidFill>
                  <a:prstClr val="black"/>
                </a:solidFill>
                <a:latin typeface="Arial" panose="020B0604020202020204" pitchFamily="34" charset="0"/>
                <a:cs typeface="Arial" panose="020B0604020202020204" pitchFamily="34" charset="0"/>
              </a:rPr>
              <a:t>Các bạn chọn từ khóa cho chủ đề về vai trò của không khí đối với con người. Mỗi bạn lựa chọn từ khóa tìm kiếm khác nhau, theo em bạn nào chọn từ khóa phù phù hợp nhất?</a:t>
            </a:r>
          </a:p>
        </p:txBody>
      </p:sp>
      <p:sp>
        <p:nvSpPr>
          <p:cNvPr id="5" name="Đáp án đúng">
            <a:extLst>
              <a:ext uri="{FF2B5EF4-FFF2-40B4-BE49-F238E27FC236}">
                <a16:creationId xmlns:a16="http://schemas.microsoft.com/office/drawing/2014/main" id="{8B66CBE4-2DB9-BCF7-D1C4-281B894BFE17}"/>
              </a:ext>
            </a:extLst>
          </p:cNvPr>
          <p:cNvSpPr/>
          <p:nvPr/>
        </p:nvSpPr>
        <p:spPr>
          <a:xfrm>
            <a:off x="9663544" y="5443433"/>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lnSpc>
                <a:spcPct val="150000"/>
              </a:lnSpc>
            </a:pPr>
            <a:r>
              <a:rPr lang="en-US" sz="4050" noProof="1">
                <a:solidFill>
                  <a:prstClr val="black"/>
                </a:solidFill>
                <a:latin typeface="Arial" panose="020B0604020202020204" pitchFamily="34" charset="0"/>
                <a:cs typeface="Arial" panose="020B0604020202020204" pitchFamily="34" charset="0"/>
              </a:rPr>
              <a:t>C. </a:t>
            </a:r>
            <a:r>
              <a:rPr lang="vi-VN" sz="4050" noProof="1">
                <a:solidFill>
                  <a:prstClr val="black"/>
                </a:solidFill>
                <a:latin typeface="Arial" panose="020B0604020202020204" pitchFamily="34" charset="0"/>
                <a:cs typeface="Arial" panose="020B0604020202020204" pitchFamily="34" charset="0"/>
              </a:rPr>
              <a:t>Minh: Vai trò của không khí đối với con người</a:t>
            </a: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5443433"/>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A. Khoa: Không khí</a:t>
            </a:r>
            <a:endParaRPr lang="vi-VN" sz="480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1821872" y="7904335"/>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lnSpc>
                <a:spcPct val="150000"/>
              </a:lnSpc>
            </a:pPr>
            <a:r>
              <a:rPr lang="en-US" sz="4800" noProof="1">
                <a:solidFill>
                  <a:prstClr val="black"/>
                </a:solidFill>
                <a:latin typeface="Arial" panose="020B0604020202020204" pitchFamily="34" charset="0"/>
                <a:cs typeface="Arial" panose="020B0604020202020204" pitchFamily="34" charset="0"/>
              </a:rPr>
              <a:t>B. </a:t>
            </a:r>
            <a:r>
              <a:rPr lang="vi-VN" sz="4800" noProof="1">
                <a:solidFill>
                  <a:prstClr val="black"/>
                </a:solidFill>
                <a:latin typeface="Arial" panose="020B0604020202020204" pitchFamily="34" charset="0"/>
                <a:cs typeface="Arial" panose="020B0604020202020204" pitchFamily="34" charset="0"/>
              </a:rPr>
              <a:t>An: Không khí và con người</a:t>
            </a: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7895684"/>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lnSpc>
                <a:spcPct val="150000"/>
              </a:lnSpc>
            </a:pPr>
            <a:r>
              <a:rPr lang="en-US" sz="4050" noProof="1">
                <a:solidFill>
                  <a:prstClr val="black"/>
                </a:solidFill>
                <a:latin typeface="Arial" panose="020B0604020202020204" pitchFamily="34" charset="0"/>
                <a:cs typeface="Arial" panose="020B0604020202020204" pitchFamily="34" charset="0"/>
              </a:rPr>
              <a:t>D. </a:t>
            </a:r>
            <a:r>
              <a:rPr lang="vi-VN" sz="4050" noProof="1">
                <a:solidFill>
                  <a:prstClr val="black"/>
                </a:solidFill>
                <a:latin typeface="Arial" panose="020B0604020202020204" pitchFamily="34" charset="0"/>
                <a:cs typeface="Arial" panose="020B0604020202020204" pitchFamily="34" charset="0"/>
              </a:rPr>
              <a:t>Hoa: Con người cần không khí không?</a:t>
            </a: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076643" y="5884088"/>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229036" y="8325173"/>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190943" y="8325173"/>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229036" y="5850409"/>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
        <p:nvSpPr>
          <p:cNvPr id="9" name="TextBox 8">
            <a:extLst>
              <a:ext uri="{FF2B5EF4-FFF2-40B4-BE49-F238E27FC236}">
                <a16:creationId xmlns:a16="http://schemas.microsoft.com/office/drawing/2014/main" id="{F9FDCC84-E8AC-CF1B-4279-053D93C31BD7}"/>
              </a:ext>
            </a:extLst>
          </p:cNvPr>
          <p:cNvSpPr txBox="1"/>
          <p:nvPr/>
        </p:nvSpPr>
        <p:spPr>
          <a:xfrm>
            <a:off x="4543538" y="855904"/>
            <a:ext cx="9200925" cy="944618"/>
          </a:xfrm>
          <a:prstGeom prst="rect">
            <a:avLst/>
          </a:prstGeom>
        </p:spPr>
        <p:txBody>
          <a:bodyPr wrap="square" lIns="0" tIns="0" rIns="0" bIns="0" rtlCol="0" anchor="t">
            <a:spAutoFit/>
          </a:bodyPr>
          <a:lstStyle/>
          <a:p>
            <a:pPr algn="ctr" defTabSz="914445">
              <a:lnSpc>
                <a:spcPts val="8001"/>
              </a:lnSpc>
              <a:spcBef>
                <a:spcPct val="0"/>
              </a:spcBef>
            </a:pPr>
            <a:r>
              <a:rPr lang="en-US" sz="6000" b="1" spc="-80" dirty="0">
                <a:solidFill>
                  <a:srgbClr val="000000"/>
                </a:solidFill>
                <a:latin typeface="Arial" panose="020B0604020202020204" pitchFamily="34" charset="0"/>
                <a:cs typeface="Arial" panose="020B0604020202020204" pitchFamily="34" charset="0"/>
              </a:rPr>
              <a:t>TRÒ CHƠI TRẮC NGHIỆM</a:t>
            </a:r>
          </a:p>
        </p:txBody>
      </p:sp>
    </p:spTree>
    <p:extLst>
      <p:ext uri="{BB962C8B-B14F-4D97-AF65-F5344CB8AC3E}">
        <p14:creationId xmlns:p14="http://schemas.microsoft.com/office/powerpoint/2010/main" val="4088114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7312"/>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vi-VN" sz="4800" b="1" noProof="1">
                <a:solidFill>
                  <a:prstClr val="black"/>
                </a:solidFill>
                <a:latin typeface="Arial" panose="020B0604020202020204" pitchFamily="34" charset="0"/>
                <a:cs typeface="Arial" panose="020B0604020202020204" pitchFamily="34" charset="0"/>
              </a:rPr>
              <a:t>Câu 2. </a:t>
            </a:r>
            <a:r>
              <a:rPr lang="vi-VN" sz="4800" noProof="1">
                <a:solidFill>
                  <a:prstClr val="black"/>
                </a:solidFill>
                <a:latin typeface="Arial" panose="020B0604020202020204" pitchFamily="34" charset="0"/>
                <a:cs typeface="Arial" panose="020B0604020202020204" pitchFamily="34" charset="0"/>
              </a:rPr>
              <a:t>Tên nào sau đây là tên của máy tìm kiếm?</a:t>
            </a:r>
          </a:p>
        </p:txBody>
      </p:sp>
      <p:sp>
        <p:nvSpPr>
          <p:cNvPr id="5" name="Đáp án đúng">
            <a:extLst>
              <a:ext uri="{FF2B5EF4-FFF2-40B4-BE49-F238E27FC236}">
                <a16:creationId xmlns:a16="http://schemas.microsoft.com/office/drawing/2014/main" id="{8B66CBE4-2DB9-BCF7-D1C4-281B894BFE17}"/>
              </a:ext>
            </a:extLst>
          </p:cNvPr>
          <p:cNvSpPr/>
          <p:nvPr/>
        </p:nvSpPr>
        <p:spPr>
          <a:xfrm>
            <a:off x="1821872" y="4617094"/>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A. Google </a:t>
            </a:r>
            <a:endParaRPr lang="vi-VN" sz="4800" noProof="1">
              <a:solidFill>
                <a:prstClr val="black"/>
              </a:solidFill>
              <a:latin typeface="Arial" panose="020B0604020202020204" pitchFamily="34" charset="0"/>
              <a:cs typeface="Arial" panose="020B0604020202020204" pitchFamily="34" charset="0"/>
            </a:endParaRP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7069345"/>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B. Microsoft Word</a:t>
            </a:r>
            <a:endParaRPr lang="vi-VN" sz="480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9663545" y="4617094"/>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C. Windows Explorer </a:t>
            </a:r>
            <a:endParaRPr lang="vi-VN" sz="4800" noProof="1">
              <a:solidFill>
                <a:prstClr val="black"/>
              </a:solidFill>
              <a:latin typeface="Arial" panose="020B0604020202020204" pitchFamily="34" charset="0"/>
              <a:cs typeface="Arial" panose="020B0604020202020204" pitchFamily="34" charset="0"/>
            </a:endParaRP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7069345"/>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D. Microsoft Excel </a:t>
            </a:r>
            <a:endParaRPr lang="vi-VN" sz="4800" noProof="1">
              <a:solidFill>
                <a:prstClr val="black"/>
              </a:solidFill>
              <a:latin typeface="Arial" panose="020B0604020202020204" pitchFamily="34" charset="0"/>
              <a:cs typeface="Arial" panose="020B0604020202020204" pitchFamily="34" charset="0"/>
            </a:endParaRP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224647" y="5057748"/>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190943" y="5024069"/>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190943" y="7498834"/>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229033" y="7498834"/>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1514133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737559"/>
            <a:ext cx="14644256" cy="342053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vi-VN" sz="4800" b="1" noProof="1">
                <a:solidFill>
                  <a:prstClr val="black"/>
                </a:solidFill>
                <a:latin typeface="Arial" panose="020B0604020202020204" pitchFamily="34" charset="0"/>
                <a:cs typeface="Arial" panose="020B0604020202020204" pitchFamily="34" charset="0"/>
              </a:rPr>
              <a:t>Câu 3. </a:t>
            </a:r>
            <a:r>
              <a:rPr lang="vi-VN" sz="4800" noProof="1">
                <a:solidFill>
                  <a:prstClr val="black"/>
                </a:solidFill>
                <a:latin typeface="Arial" panose="020B0604020202020204" pitchFamily="34" charset="0"/>
                <a:cs typeface="Arial" panose="020B0604020202020204" pitchFamily="34" charset="0"/>
              </a:rPr>
              <a:t>Đây là biểu tượng của trình duyệt nào?</a:t>
            </a:r>
            <a:endParaRPr lang="en-US" sz="4800" noProof="1">
              <a:solidFill>
                <a:prstClr val="black"/>
              </a:solidFill>
              <a:latin typeface="Calibri"/>
              <a:cs typeface="Arial" panose="020B0604020202020204" pitchFamily="34" charset="0"/>
            </a:endParaRPr>
          </a:p>
          <a:p>
            <a:pPr algn="ctr" defTabSz="1371600"/>
            <a:endParaRPr lang="en-US" sz="4800" noProof="1">
              <a:solidFill>
                <a:prstClr val="black"/>
              </a:solidFill>
              <a:latin typeface="Calibri"/>
              <a:cs typeface="Arial" panose="020B0604020202020204" pitchFamily="34" charset="0"/>
            </a:endParaRPr>
          </a:p>
          <a:p>
            <a:pPr algn="ctr" defTabSz="1371600"/>
            <a:endParaRPr lang="en-US" sz="4800" noProof="1">
              <a:solidFill>
                <a:prstClr val="black"/>
              </a:solidFill>
              <a:latin typeface="Arial" panose="020B0604020202020204" pitchFamily="34" charset="0"/>
              <a:cs typeface="Arial" panose="020B0604020202020204" pitchFamily="34" charset="0"/>
            </a:endParaRPr>
          </a:p>
          <a:p>
            <a:pPr algn="ctr" defTabSz="1371600"/>
            <a:endParaRPr lang="vi-VN" sz="4800" noProof="1">
              <a:solidFill>
                <a:prstClr val="black"/>
              </a:solidFill>
              <a:latin typeface="Arial" panose="020B0604020202020204" pitchFamily="34" charset="0"/>
              <a:cs typeface="Arial" panose="020B0604020202020204" pitchFamily="34" charset="0"/>
            </a:endParaRPr>
          </a:p>
        </p:txBody>
      </p:sp>
      <p:sp>
        <p:nvSpPr>
          <p:cNvPr id="5" name="Đáp án đúng">
            <a:extLst>
              <a:ext uri="{FF2B5EF4-FFF2-40B4-BE49-F238E27FC236}">
                <a16:creationId xmlns:a16="http://schemas.microsoft.com/office/drawing/2014/main" id="{8B66CBE4-2DB9-BCF7-D1C4-281B894BFE17}"/>
              </a:ext>
            </a:extLst>
          </p:cNvPr>
          <p:cNvSpPr/>
          <p:nvPr/>
        </p:nvSpPr>
        <p:spPr>
          <a:xfrm>
            <a:off x="9663544"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C. Safari </a:t>
            </a:r>
            <a:endParaRPr lang="vi-VN" sz="4800" noProof="1">
              <a:solidFill>
                <a:prstClr val="black"/>
              </a:solidFill>
              <a:latin typeface="Arial" panose="020B0604020202020204" pitchFamily="34" charset="0"/>
              <a:cs typeface="Arial" panose="020B0604020202020204" pitchFamily="34" charset="0"/>
            </a:endParaRP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A. Google Chrome </a:t>
            </a:r>
            <a:endParaRPr lang="vi-VN" sz="480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1821872" y="70761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B. Mozilla Firefor</a:t>
            </a:r>
            <a:endParaRPr lang="vi-VN" sz="4800" noProof="1">
              <a:solidFill>
                <a:prstClr val="black"/>
              </a:solidFill>
              <a:latin typeface="Arial" panose="020B0604020202020204" pitchFamily="34" charset="0"/>
              <a:cs typeface="Arial" panose="020B0604020202020204" pitchFamily="34" charset="0"/>
            </a:endParaRP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r>
              <a:rPr lang="en-US" sz="4800" noProof="1">
                <a:solidFill>
                  <a:prstClr val="black"/>
                </a:solidFill>
                <a:latin typeface="Arial" panose="020B0604020202020204" pitchFamily="34" charset="0"/>
                <a:cs typeface="Arial" panose="020B0604020202020204" pitchFamily="34" charset="0"/>
              </a:rPr>
              <a:t>D. Cốc cốc</a:t>
            </a:r>
            <a:endParaRPr lang="vi-VN" sz="4800" noProof="1">
              <a:solidFill>
                <a:prstClr val="black"/>
              </a:solidFill>
              <a:latin typeface="Arial" panose="020B0604020202020204" pitchFamily="34" charset="0"/>
              <a:cs typeface="Arial" panose="020B0604020202020204" pitchFamily="34" charset="0"/>
            </a:endParaRP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076643" y="5055951"/>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229036" y="7497037"/>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190943" y="7497037"/>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229036" y="5022272"/>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pic>
        <p:nvPicPr>
          <p:cNvPr id="9" name="Picture 8">
            <a:extLst>
              <a:ext uri="{FF2B5EF4-FFF2-40B4-BE49-F238E27FC236}">
                <a16:creationId xmlns:a16="http://schemas.microsoft.com/office/drawing/2014/main" id="{FB0D74D4-3C0D-2E63-6CCE-2EFF6E7CE818}"/>
              </a:ext>
            </a:extLst>
          </p:cNvPr>
          <p:cNvPicPr>
            <a:picLocks noChangeAspect="1"/>
          </p:cNvPicPr>
          <p:nvPr/>
        </p:nvPicPr>
        <p:blipFill>
          <a:blip r:embed="rId11"/>
          <a:stretch>
            <a:fillRect/>
          </a:stretch>
        </p:blipFill>
        <p:spPr>
          <a:xfrm>
            <a:off x="8078660" y="2018766"/>
            <a:ext cx="2130681" cy="2130681"/>
          </a:xfrm>
          <a:prstGeom prst="rect">
            <a:avLst/>
          </a:prstGeom>
        </p:spPr>
      </p:pic>
    </p:spTree>
    <p:extLst>
      <p:ext uri="{BB962C8B-B14F-4D97-AF65-F5344CB8AC3E}">
        <p14:creationId xmlns:p14="http://schemas.microsoft.com/office/powerpoint/2010/main" val="2111786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Left)">
                                      <p:cBhvr>
                                        <p:cTn id="21" dur="500"/>
                                        <p:tgtEl>
                                          <p:spTgt spid="5"/>
                                        </p:tgtEl>
                                      </p:cBhvr>
                                    </p:animEffect>
                                  </p:childTnLst>
                                </p:cTn>
                              </p:par>
                              <p:par>
                                <p:cTn id="22" presetID="18" presetClass="entr" presetSubtype="12"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trips(downLef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5"/>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500" fill="hold"/>
                                        <p:tgtEl>
                                          <p:spTgt spid="5"/>
                                        </p:tgtEl>
                                        <p:attrNameLst>
                                          <p:attrName>fillcolor</p:attrName>
                                        </p:attrNameLst>
                                      </p:cBhvr>
                                      <p:to>
                                        <a:srgbClr val="92D050"/>
                                      </p:to>
                                    </p:animClr>
                                    <p:set>
                                      <p:cBhvr>
                                        <p:cTn id="30" dur="500" fill="hold"/>
                                        <p:tgtEl>
                                          <p:spTgt spid="5"/>
                                        </p:tgtEl>
                                        <p:attrNameLst>
                                          <p:attrName>fill.type</p:attrName>
                                        </p:attrNameLst>
                                      </p:cBhvr>
                                      <p:to>
                                        <p:strVal val="solid"/>
                                      </p:to>
                                    </p:set>
                                    <p:set>
                                      <p:cBhvr>
                                        <p:cTn id="31" dur="500" fill="hold"/>
                                        <p:tgtEl>
                                          <p:spTgt spid="5"/>
                                        </p:tgtEl>
                                        <p:attrNameLst>
                                          <p:attrName>fill.on</p:attrName>
                                        </p:attrNameLst>
                                      </p:cBhvr>
                                      <p:to>
                                        <p:strVal val="true"/>
                                      </p:to>
                                    </p:set>
                                  </p:childTnLst>
                                </p:cTn>
                              </p:par>
                              <p:par>
                                <p:cTn id="32" presetID="1" presetClass="mediacall" presetSubtype="0" fill="hold" nodeType="withEffect">
                                  <p:stCondLst>
                                    <p:cond delay="0"/>
                                  </p:stCondLst>
                                  <p:childTnLst>
                                    <p:cmd type="call" cmd="playFrom(0.0)">
                                      <p:cBhvr>
                                        <p:cTn id="33" dur="835" fill="hold"/>
                                        <p:tgtEl>
                                          <p:spTgt spid="3"/>
                                        </p:tgtEl>
                                      </p:cBhvr>
                                    </p:cmd>
                                  </p:childTnLst>
                                </p:cTn>
                              </p:par>
                              <p:par>
                                <p:cTn id="34" presetID="1" presetClass="entr" presetSubtype="0" fill="hold" nodeType="withEffect">
                                  <p:stCondLst>
                                    <p:cond delay="0"/>
                                  </p:stCondLst>
                                  <p:childTnLst>
                                    <p:set>
                                      <p:cBhvr>
                                        <p:cTn id="35" dur="1" fill="hold">
                                          <p:stCondLst>
                                            <p:cond delay="9"/>
                                          </p:stCondLst>
                                        </p:cTn>
                                        <p:tgtEl>
                                          <p:spTgt spid="10"/>
                                        </p:tgtEl>
                                        <p:attrNameLst>
                                          <p:attrName>style.visibility</p:attrName>
                                        </p:attrNameLst>
                                      </p:cBhvr>
                                      <p:to>
                                        <p:strVal val="visible"/>
                                      </p:to>
                                    </p:set>
                                  </p:childTnLst>
                                </p:cTn>
                              </p:par>
                              <p:par>
                                <p:cTn id="36" presetID="26" presetClass="emph" presetSubtype="0" repeatCount="2000" fill="hold" grpId="1" nodeType="withEffect">
                                  <p:stCondLst>
                                    <p:cond delay="0"/>
                                  </p:stCondLst>
                                  <p:childTnLst>
                                    <p:animEffect transition="out" filter="fade">
                                      <p:cBhvr>
                                        <p:cTn id="37" dur="500" tmFilter="0, 0; .2, .5; .8, .5; 1, 0"/>
                                        <p:tgtEl>
                                          <p:spTgt spid="5"/>
                                        </p:tgtEl>
                                      </p:cBhvr>
                                    </p:animEffect>
                                    <p:animScale>
                                      <p:cBhvr>
                                        <p:cTn id="38"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9" fill="hold" display="0">
                  <p:stCondLst>
                    <p:cond delay="indefinite"/>
                  </p:stCondLst>
                  <p:endCondLst>
                    <p:cond evt="onStopAudio" delay="0">
                      <p:tgtEl>
                        <p:sldTgt/>
                      </p:tgtEl>
                    </p:cond>
                  </p:endCondLst>
                </p:cTn>
                <p:tgtEl>
                  <p:spTgt spid="3"/>
                </p:tgtEl>
              </p:cMediaNode>
            </p:audio>
            <p:seq concurrent="1" nextAc="seek">
              <p:cTn id="40" restart="whenNotActive" fill="hold" evtFilter="cancelBubble" nodeType="interactiveSeq">
                <p:stCondLst>
                  <p:cond evt="onClick" delay="0">
                    <p:tgtEl>
                      <p:spTgt spid="6"/>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500" fill="hold"/>
                                        <p:tgtEl>
                                          <p:spTgt spid="6"/>
                                        </p:tgtEl>
                                        <p:attrNameLst>
                                          <p:attrName>fillcolor</p:attrName>
                                        </p:attrNameLst>
                                      </p:cBhvr>
                                      <p:to>
                                        <a:srgbClr val="D99694"/>
                                      </p:to>
                                    </p:animClr>
                                    <p:set>
                                      <p:cBhvr>
                                        <p:cTn id="45" dur="500" fill="hold"/>
                                        <p:tgtEl>
                                          <p:spTgt spid="6"/>
                                        </p:tgtEl>
                                        <p:attrNameLst>
                                          <p:attrName>fill.type</p:attrName>
                                        </p:attrNameLst>
                                      </p:cBhvr>
                                      <p:to>
                                        <p:strVal val="solid"/>
                                      </p:to>
                                    </p:set>
                                    <p:set>
                                      <p:cBhvr>
                                        <p:cTn id="46" dur="500" fill="hold"/>
                                        <p:tgtEl>
                                          <p:spTgt spid="6"/>
                                        </p:tgtEl>
                                        <p:attrNameLst>
                                          <p:attrName>fill.on</p:attrName>
                                        </p:attrNameLst>
                                      </p:cBhvr>
                                      <p:to>
                                        <p:strVal val="true"/>
                                      </p:to>
                                    </p:set>
                                  </p:childTnLst>
                                </p:cTn>
                              </p:par>
                              <p:par>
                                <p:cTn id="47" presetID="1" presetClass="mediacall" presetSubtype="0" fill="hold" nodeType="withEffect">
                                  <p:stCondLst>
                                    <p:cond delay="0"/>
                                  </p:stCondLst>
                                  <p:childTnLst>
                                    <p:cmd type="call" cmd="playFrom(0.0)">
                                      <p:cBhvr>
                                        <p:cTn id="48" dur="862" fill="hold"/>
                                        <p:tgtEl>
                                          <p:spTgt spid="4"/>
                                        </p:tgtEl>
                                      </p:cBhvr>
                                    </p:cmd>
                                  </p:childTnLst>
                                </p:cTn>
                              </p:par>
                              <p:par>
                                <p:cTn id="49" presetID="1" presetClass="entr" presetSubtype="0"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par>
                                <p:cTn id="51" presetID="26" presetClass="emph" presetSubtype="0" repeatCount="2000" fill="hold" grpId="1" nodeType="withEffect">
                                  <p:stCondLst>
                                    <p:cond delay="0"/>
                                  </p:stCondLst>
                                  <p:childTnLst>
                                    <p:animEffect transition="out" filter="fade">
                                      <p:cBhvr>
                                        <p:cTn id="52" dur="500" tmFilter="0, 0; .2, .5; .8, .5; 1, 0"/>
                                        <p:tgtEl>
                                          <p:spTgt spid="6"/>
                                        </p:tgtEl>
                                      </p:cBhvr>
                                    </p:animEffect>
                                    <p:animScale>
                                      <p:cBhvr>
                                        <p:cTn id="53"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4" fill="hold" display="0">
                  <p:stCondLst>
                    <p:cond delay="indefinite"/>
                  </p:stCondLst>
                  <p:endCondLst>
                    <p:cond evt="onStopAudio" delay="0">
                      <p:tgtEl>
                        <p:sldTgt/>
                      </p:tgtEl>
                    </p:cond>
                  </p:endCondLst>
                </p:cTn>
                <p:tgtEl>
                  <p:spTgt spid="4"/>
                </p:tgtEl>
              </p:cMediaNode>
            </p:audio>
            <p:seq concurrent="1" nextAc="seek">
              <p:cTn id="55" restart="whenNotActive" fill="hold" evtFilter="cancelBubble" nodeType="interactiveSeq">
                <p:stCondLst>
                  <p:cond evt="onClick" delay="0">
                    <p:tgtEl>
                      <p:spTgt spid="7"/>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500" fill="hold"/>
                                        <p:tgtEl>
                                          <p:spTgt spid="7"/>
                                        </p:tgtEl>
                                        <p:attrNameLst>
                                          <p:attrName>fillcolor</p:attrName>
                                        </p:attrNameLst>
                                      </p:cBhvr>
                                      <p:to>
                                        <a:srgbClr val="D99694"/>
                                      </p:to>
                                    </p:animClr>
                                    <p:set>
                                      <p:cBhvr>
                                        <p:cTn id="60" dur="500" fill="hold"/>
                                        <p:tgtEl>
                                          <p:spTgt spid="7"/>
                                        </p:tgtEl>
                                        <p:attrNameLst>
                                          <p:attrName>fill.type</p:attrName>
                                        </p:attrNameLst>
                                      </p:cBhvr>
                                      <p:to>
                                        <p:strVal val="solid"/>
                                      </p:to>
                                    </p:set>
                                    <p:set>
                                      <p:cBhvr>
                                        <p:cTn id="61" dur="500" fill="hold"/>
                                        <p:tgtEl>
                                          <p:spTgt spid="7"/>
                                        </p:tgtEl>
                                        <p:attrNameLst>
                                          <p:attrName>fill.on</p:attrName>
                                        </p:attrNameLst>
                                      </p:cBhvr>
                                      <p:to>
                                        <p:strVal val="true"/>
                                      </p:to>
                                    </p:set>
                                  </p:childTnLst>
                                </p:cTn>
                              </p:par>
                              <p:par>
                                <p:cTn id="62" presetID="1" presetClass="mediacall" presetSubtype="0" fill="hold" nodeType="withEffect">
                                  <p:stCondLst>
                                    <p:cond delay="0"/>
                                  </p:stCondLst>
                                  <p:childTnLst>
                                    <p:cmd type="call" cmd="playFrom(0.0)">
                                      <p:cBhvr>
                                        <p:cTn id="63" dur="862" fill="hold"/>
                                        <p:tgtEl>
                                          <p:spTgt spid="4"/>
                                        </p:tgtEl>
                                      </p:cBhvr>
                                    </p:cmd>
                                  </p:childTnLst>
                                </p:cTn>
                              </p:par>
                              <p:par>
                                <p:cTn id="64" presetID="1" presetClass="entr" presetSubtype="0" fill="hold" nodeType="withEffect">
                                  <p:stCondLst>
                                    <p:cond delay="0"/>
                                  </p:stCondLst>
                                  <p:childTnLst>
                                    <p:set>
                                      <p:cBhvr>
                                        <p:cTn id="65" dur="1" fill="hold">
                                          <p:stCondLst>
                                            <p:cond delay="9"/>
                                          </p:stCondLst>
                                        </p:cTn>
                                        <p:tgtEl>
                                          <p:spTgt spid="11"/>
                                        </p:tgtEl>
                                        <p:attrNameLst>
                                          <p:attrName>style.visibility</p:attrName>
                                        </p:attrNameLst>
                                      </p:cBhvr>
                                      <p:to>
                                        <p:strVal val="visible"/>
                                      </p:to>
                                    </p:set>
                                  </p:childTnLst>
                                </p:cTn>
                              </p:par>
                              <p:par>
                                <p:cTn id="66" presetID="26" presetClass="emph" presetSubtype="0" repeatCount="2000" fill="hold" grpId="1" nodeType="withEffect">
                                  <p:stCondLst>
                                    <p:cond delay="0"/>
                                  </p:stCondLst>
                                  <p:childTnLst>
                                    <p:animEffect transition="out" filter="fade">
                                      <p:cBhvr>
                                        <p:cTn id="67" dur="500" tmFilter="0, 0; .2, .5; .8, .5; 1, 0"/>
                                        <p:tgtEl>
                                          <p:spTgt spid="7"/>
                                        </p:tgtEl>
                                      </p:cBhvr>
                                    </p:animEffect>
                                    <p:animScale>
                                      <p:cBhvr>
                                        <p:cTn id="68"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9" restart="whenNotActive" fill="hold" evtFilter="cancelBubble" nodeType="interactiveSeq">
                <p:stCondLst>
                  <p:cond evt="onClick" delay="0">
                    <p:tgtEl>
                      <p:spTgt spid="8"/>
                    </p:tgtEl>
                  </p:cond>
                </p:stCondLst>
                <p:endSync evt="end" delay="0">
                  <p:rtn val="all"/>
                </p:endSync>
                <p:childTnLst>
                  <p:par>
                    <p:cTn id="70" fill="hold">
                      <p:stCondLst>
                        <p:cond delay="0"/>
                      </p:stCondLst>
                      <p:childTnLst>
                        <p:par>
                          <p:cTn id="71" fill="hold">
                            <p:stCondLst>
                              <p:cond delay="0"/>
                            </p:stCondLst>
                            <p:childTnLst>
                              <p:par>
                                <p:cTn id="72" presetID="1" presetClass="emph" presetSubtype="2" fill="hold" nodeType="clickEffect">
                                  <p:stCondLst>
                                    <p:cond delay="0"/>
                                  </p:stCondLst>
                                  <p:childTnLst>
                                    <p:animClr clrSpc="rgb" dir="cw">
                                      <p:cBhvr>
                                        <p:cTn id="73" dur="500" fill="hold"/>
                                        <p:tgtEl>
                                          <p:spTgt spid="8"/>
                                        </p:tgtEl>
                                        <p:attrNameLst>
                                          <p:attrName>fillcolor</p:attrName>
                                        </p:attrNameLst>
                                      </p:cBhvr>
                                      <p:to>
                                        <a:srgbClr val="D99694"/>
                                      </p:to>
                                    </p:animClr>
                                    <p:set>
                                      <p:cBhvr>
                                        <p:cTn id="74" dur="500" fill="hold"/>
                                        <p:tgtEl>
                                          <p:spTgt spid="8"/>
                                        </p:tgtEl>
                                        <p:attrNameLst>
                                          <p:attrName>fill.type</p:attrName>
                                        </p:attrNameLst>
                                      </p:cBhvr>
                                      <p:to>
                                        <p:strVal val="solid"/>
                                      </p:to>
                                    </p:set>
                                    <p:set>
                                      <p:cBhvr>
                                        <p:cTn id="75" dur="500" fill="hold"/>
                                        <p:tgtEl>
                                          <p:spTgt spid="8"/>
                                        </p:tgtEl>
                                        <p:attrNameLst>
                                          <p:attrName>fill.on</p:attrName>
                                        </p:attrNameLst>
                                      </p:cBhvr>
                                      <p:to>
                                        <p:strVal val="true"/>
                                      </p:to>
                                    </p:set>
                                  </p:childTnLst>
                                </p:cTn>
                              </p:par>
                              <p:par>
                                <p:cTn id="76" presetID="1" presetClass="mediacall" presetSubtype="0" fill="hold" nodeType="withEffect">
                                  <p:stCondLst>
                                    <p:cond delay="0"/>
                                  </p:stCondLst>
                                  <p:childTnLst>
                                    <p:cmd type="call" cmd="playFrom(0.0)">
                                      <p:cBhvr>
                                        <p:cTn id="77" dur="862" fill="hold"/>
                                        <p:tgtEl>
                                          <p:spTgt spid="4"/>
                                        </p:tgtEl>
                                      </p:cBhvr>
                                    </p:cmd>
                                  </p:childTnLst>
                                </p:cTn>
                              </p:par>
                              <p:par>
                                <p:cTn id="78" presetID="1" presetClass="entr" presetSubtype="0" fill="hold" nodeType="withEffect">
                                  <p:stCondLst>
                                    <p:cond delay="0"/>
                                  </p:stCondLst>
                                  <p:childTnLst>
                                    <p:set>
                                      <p:cBhvr>
                                        <p:cTn id="79" dur="1" fill="hold">
                                          <p:stCondLst>
                                            <p:cond delay="9"/>
                                          </p:stCondLst>
                                        </p:cTn>
                                        <p:tgtEl>
                                          <p:spTgt spid="12"/>
                                        </p:tgtEl>
                                        <p:attrNameLst>
                                          <p:attrName>style.visibility</p:attrName>
                                        </p:attrNameLst>
                                      </p:cBhvr>
                                      <p:to>
                                        <p:strVal val="visible"/>
                                      </p:to>
                                    </p:set>
                                  </p:childTnLst>
                                </p:cTn>
                              </p:par>
                              <p:par>
                                <p:cTn id="80" presetID="26" presetClass="emph" presetSubtype="0" repeatCount="2000" fill="hold" grpId="1" nodeType="withEffect">
                                  <p:stCondLst>
                                    <p:cond delay="0"/>
                                  </p:stCondLst>
                                  <p:childTnLst>
                                    <p:animEffect transition="out" filter="fade">
                                      <p:cBhvr>
                                        <p:cTn id="81" dur="500" tmFilter="0, 0; .2, .5; .8, .5; 1, 0"/>
                                        <p:tgtEl>
                                          <p:spTgt spid="8"/>
                                        </p:tgtEl>
                                      </p:cBhvr>
                                    </p:animEffect>
                                    <p:animScale>
                                      <p:cBhvr>
                                        <p:cTn id="82"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vi-VN" sz="4800" b="1" noProof="1">
                <a:solidFill>
                  <a:prstClr val="black"/>
                </a:solidFill>
                <a:latin typeface="Arial" panose="020B0604020202020204" pitchFamily="34" charset="0"/>
                <a:cs typeface="Arial" panose="020B0604020202020204" pitchFamily="34" charset="0"/>
              </a:rPr>
              <a:t>Câu 4. </a:t>
            </a:r>
            <a:r>
              <a:rPr lang="vi-VN" sz="4800" noProof="1">
                <a:solidFill>
                  <a:prstClr val="black"/>
                </a:solidFill>
                <a:latin typeface="Arial" panose="020B0604020202020204" pitchFamily="34" charset="0"/>
                <a:cs typeface="Arial" panose="020B0604020202020204" pitchFamily="34" charset="0"/>
              </a:rPr>
              <a:t>Từ khóa là gì? </a:t>
            </a:r>
          </a:p>
        </p:txBody>
      </p:sp>
      <p:sp>
        <p:nvSpPr>
          <p:cNvPr id="5" name="Đáp án đúng">
            <a:extLst>
              <a:ext uri="{FF2B5EF4-FFF2-40B4-BE49-F238E27FC236}">
                <a16:creationId xmlns:a16="http://schemas.microsoft.com/office/drawing/2014/main" id="{8B66CBE4-2DB9-BCF7-D1C4-281B894BFE17}"/>
              </a:ext>
            </a:extLst>
          </p:cNvPr>
          <p:cNvSpPr/>
          <p:nvPr/>
        </p:nvSpPr>
        <p:spPr>
          <a:xfrm>
            <a:off x="1821875" y="7067547"/>
            <a:ext cx="6802583" cy="22231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300" noProof="1">
                <a:solidFill>
                  <a:prstClr val="black"/>
                </a:solidFill>
                <a:latin typeface="Arial" panose="020B0604020202020204" pitchFamily="34" charset="0"/>
                <a:cs typeface="Arial" panose="020B0604020202020204" pitchFamily="34" charset="0"/>
              </a:rPr>
              <a:t>B. </a:t>
            </a:r>
            <a:r>
              <a:rPr lang="vi-VN" sz="3300" noProof="1">
                <a:solidFill>
                  <a:prstClr val="black"/>
                </a:solidFill>
                <a:latin typeface="Arial" panose="020B0604020202020204" pitchFamily="34" charset="0"/>
                <a:cs typeface="Arial" panose="020B0604020202020204" pitchFamily="34" charset="0"/>
              </a:rPr>
              <a:t>là một từ hoặc cụm từ liên quan đến nội dung cần tìm kiếm do người sử dụng cung cấp.</a:t>
            </a: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lnSpc>
                <a:spcPct val="150000"/>
              </a:lnSpc>
            </a:pPr>
            <a:r>
              <a:rPr lang="en-US" sz="3750" noProof="1">
                <a:solidFill>
                  <a:prstClr val="black"/>
                </a:solidFill>
                <a:latin typeface="Arial" panose="020B0604020202020204" pitchFamily="34" charset="0"/>
                <a:cs typeface="Arial" panose="020B0604020202020204" pitchFamily="34" charset="0"/>
              </a:rPr>
              <a:t>A. là từ mô tả chiếc chìa khóa.</a:t>
            </a:r>
            <a:endParaRPr lang="vi-VN" sz="375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9663545"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lnSpc>
                <a:spcPct val="150000"/>
              </a:lnSpc>
            </a:pPr>
            <a:r>
              <a:rPr lang="en-US" sz="3750" noProof="1">
                <a:solidFill>
                  <a:prstClr val="black"/>
                </a:solidFill>
                <a:latin typeface="Arial" panose="020B0604020202020204" pitchFamily="34" charset="0"/>
                <a:cs typeface="Arial" panose="020B0604020202020204" pitchFamily="34" charset="0"/>
              </a:rPr>
              <a:t>C. </a:t>
            </a:r>
            <a:r>
              <a:rPr lang="vi-VN" sz="3750" noProof="1">
                <a:solidFill>
                  <a:prstClr val="black"/>
                </a:solidFill>
                <a:latin typeface="Arial" panose="020B0604020202020204" pitchFamily="34" charset="0"/>
                <a:cs typeface="Arial" panose="020B0604020202020204" pitchFamily="34" charset="0"/>
              </a:rPr>
              <a:t>là tập hợp các từ mà máy tìm kiếm quy định trước.</a:t>
            </a: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lnSpc>
                <a:spcPct val="150000"/>
              </a:lnSpc>
            </a:pPr>
            <a:r>
              <a:rPr lang="en-US" sz="3750" noProof="1">
                <a:solidFill>
                  <a:prstClr val="black"/>
                </a:solidFill>
                <a:latin typeface="Arial" panose="020B0604020202020204" pitchFamily="34" charset="0"/>
                <a:cs typeface="Arial" panose="020B0604020202020204" pitchFamily="34" charset="0"/>
              </a:rPr>
              <a:t>D. </a:t>
            </a:r>
            <a:r>
              <a:rPr lang="vi-VN" sz="3750" noProof="1">
                <a:solidFill>
                  <a:prstClr val="black"/>
                </a:solidFill>
                <a:latin typeface="Arial" panose="020B0604020202020204" pitchFamily="34" charset="0"/>
                <a:cs typeface="Arial" panose="020B0604020202020204" pitchFamily="34" charset="0"/>
              </a:rPr>
              <a:t>là một biểu tượng trong máy tìm kiếm.</a:t>
            </a: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224650" y="7508202"/>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190943" y="5022272"/>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190943" y="7497037"/>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229036" y="5022272"/>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109096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vi-VN" sz="4800" b="1" noProof="1">
                <a:solidFill>
                  <a:prstClr val="black"/>
                </a:solidFill>
                <a:latin typeface="Arial" panose="020B0604020202020204" pitchFamily="34" charset="0"/>
                <a:cs typeface="Arial" panose="020B0604020202020204" pitchFamily="34" charset="0"/>
              </a:rPr>
              <a:t>Câu 5. </a:t>
            </a:r>
            <a:r>
              <a:rPr lang="vi-VN" sz="4800" noProof="1">
                <a:solidFill>
                  <a:prstClr val="black"/>
                </a:solidFill>
                <a:latin typeface="Arial" panose="020B0604020202020204" pitchFamily="34" charset="0"/>
                <a:cs typeface="Arial" panose="020B0604020202020204" pitchFamily="34" charset="0"/>
              </a:rPr>
              <a:t>Để tìm kiếm thông tin về virus Corona, em sử dụng từ khóa nào sau đây?</a:t>
            </a:r>
          </a:p>
        </p:txBody>
      </p:sp>
      <p:sp>
        <p:nvSpPr>
          <p:cNvPr id="5" name="Đáp án đúng">
            <a:extLst>
              <a:ext uri="{FF2B5EF4-FFF2-40B4-BE49-F238E27FC236}">
                <a16:creationId xmlns:a16="http://schemas.microsoft.com/office/drawing/2014/main" id="{8B66CBE4-2DB9-BCF7-D1C4-281B894BFE17}"/>
              </a:ext>
            </a:extLst>
          </p:cNvPr>
          <p:cNvSpPr/>
          <p:nvPr/>
        </p:nvSpPr>
        <p:spPr>
          <a:xfrm>
            <a:off x="9663544"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800" noProof="1">
                <a:solidFill>
                  <a:prstClr val="black"/>
                </a:solidFill>
                <a:latin typeface="Arial" panose="020B0604020202020204" pitchFamily="34" charset="0"/>
                <a:cs typeface="Arial" panose="020B0604020202020204" pitchFamily="34" charset="0"/>
              </a:rPr>
              <a:t>C. Virus Corona </a:t>
            </a:r>
            <a:endParaRPr lang="vi-VN" sz="4800" noProof="1">
              <a:solidFill>
                <a:prstClr val="black"/>
              </a:solidFill>
              <a:latin typeface="Arial" panose="020B0604020202020204" pitchFamily="34" charset="0"/>
              <a:cs typeface="Arial" panose="020B0604020202020204" pitchFamily="34" charset="0"/>
            </a:endParaRP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800" noProof="1">
                <a:solidFill>
                  <a:prstClr val="black"/>
                </a:solidFill>
                <a:latin typeface="Arial" panose="020B0604020202020204" pitchFamily="34" charset="0"/>
                <a:cs typeface="Arial" panose="020B0604020202020204" pitchFamily="34" charset="0"/>
              </a:rPr>
              <a:t>A. Virus</a:t>
            </a:r>
            <a:endParaRPr lang="vi-VN" sz="480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1821872" y="70761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800" noProof="1">
                <a:solidFill>
                  <a:prstClr val="black"/>
                </a:solidFill>
                <a:latin typeface="Arial" panose="020B0604020202020204" pitchFamily="34" charset="0"/>
                <a:cs typeface="Arial" panose="020B0604020202020204" pitchFamily="34" charset="0"/>
              </a:rPr>
              <a:t>B. Dịch bệnh</a:t>
            </a:r>
            <a:endParaRPr lang="vi-VN" sz="4800" noProof="1">
              <a:solidFill>
                <a:prstClr val="black"/>
              </a:solidFill>
              <a:latin typeface="Arial" panose="020B0604020202020204" pitchFamily="34" charset="0"/>
              <a:cs typeface="Arial" panose="020B0604020202020204" pitchFamily="34" charset="0"/>
            </a:endParaRP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800" noProof="1">
                <a:solidFill>
                  <a:prstClr val="black"/>
                </a:solidFill>
                <a:latin typeface="Arial" panose="020B0604020202020204" pitchFamily="34" charset="0"/>
                <a:cs typeface="Arial" panose="020B0604020202020204" pitchFamily="34" charset="0"/>
              </a:rPr>
              <a:t>D. Cúm A</a:t>
            </a:r>
            <a:endParaRPr lang="vi-VN" sz="4800" noProof="1">
              <a:solidFill>
                <a:prstClr val="black"/>
              </a:solidFill>
              <a:latin typeface="Arial" panose="020B0604020202020204" pitchFamily="34" charset="0"/>
              <a:cs typeface="Arial" panose="020B0604020202020204" pitchFamily="34" charset="0"/>
            </a:endParaRP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076643" y="5055951"/>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229036" y="7497037"/>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190943" y="7497037"/>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229036" y="5022272"/>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2916857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673075"/>
            <a:ext cx="4007366" cy="3346150"/>
          </a:xfrm>
          <a:prstGeom prst="rect">
            <a:avLst/>
          </a:prstGeom>
        </p:spPr>
      </p:pic>
      <p:sp>
        <p:nvSpPr>
          <p:cNvPr id="15" name="TextBox 14">
            <a:extLst>
              <a:ext uri="{FF2B5EF4-FFF2-40B4-BE49-F238E27FC236}">
                <a16:creationId xmlns:a16="http://schemas.microsoft.com/office/drawing/2014/main" id="{70764CFF-CD1D-8E22-1C36-80CBAA2CF6F9}"/>
              </a:ext>
            </a:extLst>
          </p:cNvPr>
          <p:cNvSpPr txBox="1"/>
          <p:nvPr/>
        </p:nvSpPr>
        <p:spPr>
          <a:xfrm>
            <a:off x="4838700" y="475355"/>
            <a:ext cx="8610600" cy="1015663"/>
          </a:xfrm>
          <a:prstGeom prst="rect">
            <a:avLst/>
          </a:prstGeom>
          <a:noFill/>
        </p:spPr>
        <p:txBody>
          <a:bodyPr wrap="square" rtlCol="0">
            <a:spAutoFit/>
          </a:bodyPr>
          <a:lstStyle/>
          <a:p>
            <a:pPr algn="ctr"/>
            <a:r>
              <a:rPr lang="en-US" sz="6000" b="1">
                <a:solidFill>
                  <a:schemeClr val="accent5">
                    <a:lumMod val="75000"/>
                  </a:schemeClr>
                </a:solidFill>
                <a:latin typeface="Arial" panose="020B0604020202020204" pitchFamily="34" charset="0"/>
                <a:cs typeface="Arial" panose="020B0604020202020204" pitchFamily="34" charset="0"/>
              </a:rPr>
              <a:t>LUYỆN TẬP </a:t>
            </a:r>
          </a:p>
        </p:txBody>
      </p:sp>
      <p:sp>
        <p:nvSpPr>
          <p:cNvPr id="16" name="Rectangle: Rounded Corners 15">
            <a:extLst>
              <a:ext uri="{FF2B5EF4-FFF2-40B4-BE49-F238E27FC236}">
                <a16:creationId xmlns:a16="http://schemas.microsoft.com/office/drawing/2014/main" id="{EB88BB41-51A4-4B52-4880-550D587C9B94}"/>
              </a:ext>
            </a:extLst>
          </p:cNvPr>
          <p:cNvSpPr/>
          <p:nvPr/>
        </p:nvSpPr>
        <p:spPr>
          <a:xfrm>
            <a:off x="1028700" y="1851513"/>
            <a:ext cx="16230600" cy="27432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a:solidFill>
                  <a:schemeClr val="tx1"/>
                </a:solidFill>
                <a:latin typeface="Arial" panose="020B0604020202020204" pitchFamily="34" charset="0"/>
                <a:cs typeface="Arial" panose="020B0604020202020204" pitchFamily="34" charset="0"/>
              </a:rPr>
              <a:t>Bài tập 2. </a:t>
            </a:r>
            <a:r>
              <a:rPr lang="vi-VN" sz="4000">
                <a:solidFill>
                  <a:schemeClr val="tx1"/>
                </a:solidFill>
                <a:effectLst/>
                <a:latin typeface="Arial" panose="020B0604020202020204" pitchFamily="34" charset="0"/>
                <a:ea typeface="Calibri" panose="020F0502020204030204" pitchFamily="34" charset="0"/>
                <a:cs typeface="Arial" panose="020B0604020202020204" pitchFamily="34" charset="0"/>
              </a:rPr>
              <a:t>Thực hành tìm kiếm thông tin theo chủ đề tìm hiểu về Văn Miếu - Quốc Tử Giám theo các yêu cầu sau:</a:t>
            </a:r>
            <a:endParaRPr lang="en-US" sz="4000">
              <a:solidFill>
                <a:schemeClr val="tx1"/>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E052C8A6-0321-0611-AC93-E441D59D5B5B}"/>
              </a:ext>
            </a:extLst>
          </p:cNvPr>
          <p:cNvSpPr txBox="1"/>
          <p:nvPr/>
        </p:nvSpPr>
        <p:spPr>
          <a:xfrm>
            <a:off x="1028700" y="4594713"/>
            <a:ext cx="13042142" cy="4062651"/>
          </a:xfrm>
          <a:prstGeom prst="rect">
            <a:avLst/>
          </a:prstGeom>
          <a:noFill/>
        </p:spPr>
        <p:txBody>
          <a:bodyPr wrap="square" rtlCol="0">
            <a:spAutoFit/>
          </a:bodyPr>
          <a:lstStyle/>
          <a:p>
            <a:pPr>
              <a:lnSpc>
                <a:spcPct val="150000"/>
              </a:lnSpc>
            </a:pPr>
            <a:r>
              <a:rPr lang="en-US" sz="4000" b="1">
                <a:latin typeface="Arial" panose="020B0604020202020204" pitchFamily="34" charset="0"/>
                <a:cs typeface="Arial" panose="020B0604020202020204" pitchFamily="34" charset="0"/>
              </a:rPr>
              <a:t>Yêu cầu:</a:t>
            </a:r>
          </a:p>
          <a:p>
            <a:pPr>
              <a:lnSpc>
                <a:spcPct val="150000"/>
              </a:lnSpc>
            </a:pPr>
            <a:r>
              <a:rPr lang="vi-VN" sz="4000">
                <a:latin typeface="Arial" panose="020B0604020202020204" pitchFamily="34" charset="0"/>
                <a:cs typeface="Arial" panose="020B0604020202020204" pitchFamily="34" charset="0"/>
              </a:rPr>
              <a:t>1) Xác định từ khóa.</a:t>
            </a:r>
          </a:p>
          <a:p>
            <a:pPr>
              <a:lnSpc>
                <a:spcPct val="150000"/>
              </a:lnSpc>
            </a:pPr>
            <a:r>
              <a:rPr lang="vi-VN" sz="4000">
                <a:latin typeface="Arial" panose="020B0604020202020204" pitchFamily="34" charset="0"/>
                <a:cs typeface="Arial" panose="020B0604020202020204" pitchFamily="34" charset="0"/>
              </a:rPr>
              <a:t>2) Truy cập vào máy tìm kiếm và tìm kiếm thông tin.</a:t>
            </a:r>
          </a:p>
          <a:p>
            <a:pPr>
              <a:lnSpc>
                <a:spcPct val="150000"/>
              </a:lnSpc>
            </a:pPr>
            <a:r>
              <a:rPr lang="vi-VN" sz="4000">
                <a:latin typeface="Arial" panose="020B0604020202020204" pitchFamily="34" charset="0"/>
                <a:cs typeface="Arial" panose="020B0604020202020204" pitchFamily="34" charset="0"/>
              </a:rPr>
              <a:t>3) Nhận xét về kết quả nhận được.</a:t>
            </a:r>
          </a:p>
          <a:p>
            <a:endParaRPr lang="en-US"/>
          </a:p>
        </p:txBody>
      </p:sp>
      <p:pic>
        <p:nvPicPr>
          <p:cNvPr id="20" name="Picture 8">
            <a:extLst>
              <a:ext uri="{FF2B5EF4-FFF2-40B4-BE49-F238E27FC236}">
                <a16:creationId xmlns:a16="http://schemas.microsoft.com/office/drawing/2014/main" id="{6DD35891-5FB4-577B-B1CE-BC6335B6ED0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753498" y="6629226"/>
            <a:ext cx="5534502" cy="3612521"/>
          </a:xfrm>
          <a:prstGeom prst="rect">
            <a:avLst/>
          </a:prstGeom>
        </p:spPr>
      </p:pic>
    </p:spTree>
    <p:extLst>
      <p:ext uri="{BB962C8B-B14F-4D97-AF65-F5344CB8AC3E}">
        <p14:creationId xmlns:p14="http://schemas.microsoft.com/office/powerpoint/2010/main" val="253665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673075"/>
            <a:ext cx="4007366" cy="3346150"/>
          </a:xfrm>
          <a:prstGeom prst="rect">
            <a:avLst/>
          </a:prstGeom>
        </p:spPr>
      </p:pic>
      <p:sp>
        <p:nvSpPr>
          <p:cNvPr id="15" name="TextBox 14">
            <a:extLst>
              <a:ext uri="{FF2B5EF4-FFF2-40B4-BE49-F238E27FC236}">
                <a16:creationId xmlns:a16="http://schemas.microsoft.com/office/drawing/2014/main" id="{70764CFF-CD1D-8E22-1C36-80CBAA2CF6F9}"/>
              </a:ext>
            </a:extLst>
          </p:cNvPr>
          <p:cNvSpPr txBox="1"/>
          <p:nvPr/>
        </p:nvSpPr>
        <p:spPr>
          <a:xfrm>
            <a:off x="4838700" y="495300"/>
            <a:ext cx="8610600" cy="861774"/>
          </a:xfrm>
          <a:prstGeom prst="rect">
            <a:avLst/>
          </a:prstGeom>
          <a:noFill/>
        </p:spPr>
        <p:txBody>
          <a:bodyPr wrap="square" rtlCol="0">
            <a:spAutoFit/>
          </a:bodyPr>
          <a:lstStyle/>
          <a:p>
            <a:pPr algn="ctr"/>
            <a:r>
              <a:rPr lang="en-US" sz="5000" b="1">
                <a:solidFill>
                  <a:schemeClr val="accent5">
                    <a:lumMod val="75000"/>
                  </a:schemeClr>
                </a:solidFill>
                <a:latin typeface="Arial" panose="020B0604020202020204" pitchFamily="34" charset="0"/>
                <a:cs typeface="Arial" panose="020B0604020202020204" pitchFamily="34" charset="0"/>
              </a:rPr>
              <a:t>Hướng dẫn làm bài </a:t>
            </a:r>
          </a:p>
        </p:txBody>
      </p:sp>
      <p:sp>
        <p:nvSpPr>
          <p:cNvPr id="2" name="Rectangle: Rounded Corners 1">
            <a:extLst>
              <a:ext uri="{FF2B5EF4-FFF2-40B4-BE49-F238E27FC236}">
                <a16:creationId xmlns:a16="http://schemas.microsoft.com/office/drawing/2014/main" id="{5AC26883-10B2-B10B-2BE3-C7269595F00F}"/>
              </a:ext>
            </a:extLst>
          </p:cNvPr>
          <p:cNvSpPr/>
          <p:nvPr/>
        </p:nvSpPr>
        <p:spPr>
          <a:xfrm>
            <a:off x="675564" y="1943100"/>
            <a:ext cx="16936872" cy="2438400"/>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a:solidFill>
                  <a:schemeClr val="tx1"/>
                </a:solidFill>
                <a:latin typeface="Arial" panose="020B0604020202020204" pitchFamily="34" charset="0"/>
                <a:cs typeface="Arial" panose="020B0604020202020204" pitchFamily="34" charset="0"/>
              </a:rPr>
              <a:t>Bước 1. </a:t>
            </a:r>
            <a:r>
              <a:rPr lang="vi-VN" sz="4000">
                <a:solidFill>
                  <a:schemeClr val="tx1"/>
                </a:solidFill>
                <a:latin typeface="Arial" panose="020B0604020202020204" pitchFamily="34" charset="0"/>
                <a:cs typeface="Arial" panose="020B0604020202020204" pitchFamily="34" charset="0"/>
              </a:rPr>
              <a:t>Xác định từ khóa có thể như sau: "Văn Miếu", "Quốc Tử Giám", "Tìm hiểu Văn Miếu - Quốc Tử Giám"...</a:t>
            </a:r>
            <a:endParaRPr lang="en-US" sz="4000">
              <a:solidFill>
                <a:schemeClr val="tx1"/>
              </a:solidFill>
              <a:latin typeface="Arial" panose="020B0604020202020204" pitchFamily="34" charset="0"/>
              <a:cs typeface="Arial" panose="020B0604020202020204" pitchFamily="34" charset="0"/>
            </a:endParaRPr>
          </a:p>
        </p:txBody>
      </p:sp>
      <p:sp>
        <p:nvSpPr>
          <p:cNvPr id="3" name="Rectangle: Rounded Corners 2">
            <a:extLst>
              <a:ext uri="{FF2B5EF4-FFF2-40B4-BE49-F238E27FC236}">
                <a16:creationId xmlns:a16="http://schemas.microsoft.com/office/drawing/2014/main" id="{C55EC558-B673-1026-3EF9-1BDE07687CB9}"/>
              </a:ext>
            </a:extLst>
          </p:cNvPr>
          <p:cNvSpPr/>
          <p:nvPr/>
        </p:nvSpPr>
        <p:spPr>
          <a:xfrm>
            <a:off x="675564" y="4686301"/>
            <a:ext cx="16936872" cy="24384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a:solidFill>
                  <a:schemeClr val="tx1"/>
                </a:solidFill>
                <a:latin typeface="Arial" panose="020B0604020202020204" pitchFamily="34" charset="0"/>
                <a:cs typeface="Arial" panose="020B0604020202020204" pitchFamily="34" charset="0"/>
              </a:rPr>
              <a:t>Bước 2. </a:t>
            </a:r>
            <a:r>
              <a:rPr lang="en-US" sz="4000">
                <a:solidFill>
                  <a:schemeClr val="tx1"/>
                </a:solidFill>
                <a:latin typeface="Arial" panose="020B0604020202020204" pitchFamily="34" charset="0"/>
                <a:cs typeface="Arial" panose="020B0604020202020204" pitchFamily="34" charset="0"/>
              </a:rPr>
              <a:t>Mở trình duyệt tìm kiếm, gõ từ khóa vào ô tìm kiếm và thực hiện tìm kiếm thông tin. Nháy chuột vào liên kết để xem thông tin chi tiết </a:t>
            </a:r>
          </a:p>
        </p:txBody>
      </p:sp>
      <p:sp>
        <p:nvSpPr>
          <p:cNvPr id="4" name="Rectangle: Rounded Corners 3">
            <a:extLst>
              <a:ext uri="{FF2B5EF4-FFF2-40B4-BE49-F238E27FC236}">
                <a16:creationId xmlns:a16="http://schemas.microsoft.com/office/drawing/2014/main" id="{6E64407F-1426-AF64-CD22-77A8E95260AC}"/>
              </a:ext>
            </a:extLst>
          </p:cNvPr>
          <p:cNvSpPr/>
          <p:nvPr/>
        </p:nvSpPr>
        <p:spPr>
          <a:xfrm>
            <a:off x="675564" y="7429502"/>
            <a:ext cx="16936872" cy="1752598"/>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a:solidFill>
                  <a:schemeClr val="tx1"/>
                </a:solidFill>
                <a:latin typeface="Arial" panose="020B0604020202020204" pitchFamily="34" charset="0"/>
                <a:cs typeface="Arial" panose="020B0604020202020204" pitchFamily="34" charset="0"/>
              </a:rPr>
              <a:t>Bước 3. </a:t>
            </a:r>
            <a:r>
              <a:rPr lang="en-US" sz="4000">
                <a:solidFill>
                  <a:schemeClr val="tx1"/>
                </a:solidFill>
                <a:latin typeface="Arial" panose="020B0604020202020204" pitchFamily="34" charset="0"/>
                <a:cs typeface="Arial" panose="020B0604020202020204" pitchFamily="34" charset="0"/>
              </a:rPr>
              <a:t>Quan sát kết quả nhận được và nhận xét </a:t>
            </a:r>
          </a:p>
        </p:txBody>
      </p:sp>
    </p:spTree>
    <p:extLst>
      <p:ext uri="{BB962C8B-B14F-4D97-AF65-F5344CB8AC3E}">
        <p14:creationId xmlns:p14="http://schemas.microsoft.com/office/powerpoint/2010/main" val="178562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animBg="1"/>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5400" y="-1270020"/>
            <a:ext cx="3846287" cy="3235689"/>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042854" y="7886700"/>
            <a:ext cx="4336786" cy="2954435"/>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8896" y="95974"/>
            <a:ext cx="1720698" cy="1852704"/>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143425">
            <a:off x="16404032" y="8118881"/>
            <a:ext cx="1657647" cy="1796907"/>
          </a:xfrm>
          <a:prstGeom prst="rect">
            <a:avLst/>
          </a:prstGeom>
        </p:spPr>
      </p:pic>
      <p:sp>
        <p:nvSpPr>
          <p:cNvPr id="17" name="TextBox 16">
            <a:extLst>
              <a:ext uri="{FF2B5EF4-FFF2-40B4-BE49-F238E27FC236}">
                <a16:creationId xmlns:a16="http://schemas.microsoft.com/office/drawing/2014/main" id="{68FBB29E-ECFB-F3AD-873E-129448F020A8}"/>
              </a:ext>
            </a:extLst>
          </p:cNvPr>
          <p:cNvSpPr txBox="1"/>
          <p:nvPr/>
        </p:nvSpPr>
        <p:spPr>
          <a:xfrm>
            <a:off x="4114800" y="876300"/>
            <a:ext cx="100584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THẢO LUẬN NHÓM ĐÔI </a:t>
            </a:r>
          </a:p>
        </p:txBody>
      </p:sp>
      <p:pic>
        <p:nvPicPr>
          <p:cNvPr id="4" name="Picture 6">
            <a:extLst>
              <a:ext uri="{FF2B5EF4-FFF2-40B4-BE49-F238E27FC236}">
                <a16:creationId xmlns:a16="http://schemas.microsoft.com/office/drawing/2014/main" id="{66ECA105-CF9E-7B4F-6859-29E1C59AC0CB}"/>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419100" y="3368626"/>
            <a:ext cx="7391400" cy="5560408"/>
          </a:xfrm>
          <a:prstGeom prst="rect">
            <a:avLst/>
          </a:prstGeom>
        </p:spPr>
      </p:pic>
      <p:sp>
        <p:nvSpPr>
          <p:cNvPr id="5" name="Speech Bubble: Rectangle with Corners Rounded 4">
            <a:extLst>
              <a:ext uri="{FF2B5EF4-FFF2-40B4-BE49-F238E27FC236}">
                <a16:creationId xmlns:a16="http://schemas.microsoft.com/office/drawing/2014/main" id="{666DC8A2-8FCB-07FB-00F0-C91F97AD164F}"/>
              </a:ext>
            </a:extLst>
          </p:cNvPr>
          <p:cNvSpPr/>
          <p:nvPr/>
        </p:nvSpPr>
        <p:spPr>
          <a:xfrm>
            <a:off x="8305800" y="2476500"/>
            <a:ext cx="9220200" cy="2286000"/>
          </a:xfrm>
          <a:prstGeom prst="wedgeRoundRectCallout">
            <a:avLst>
              <a:gd name="adj1" fmla="val -55055"/>
              <a:gd name="adj2" fmla="val 42950"/>
              <a:gd name="adj3" fmla="val 16667"/>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Theo em, bạn Khoa và bạn Minh đang cần tìm thông tin theo chủ đề gì? </a:t>
            </a:r>
          </a:p>
        </p:txBody>
      </p:sp>
      <p:sp>
        <p:nvSpPr>
          <p:cNvPr id="6" name="Speech Bubble: Rectangle with Corners Rounded 5">
            <a:extLst>
              <a:ext uri="{FF2B5EF4-FFF2-40B4-BE49-F238E27FC236}">
                <a16:creationId xmlns:a16="http://schemas.microsoft.com/office/drawing/2014/main" id="{2D9530C1-3898-F9BD-79D6-A1D1FA9B7A65}"/>
              </a:ext>
            </a:extLst>
          </p:cNvPr>
          <p:cNvSpPr/>
          <p:nvPr/>
        </p:nvSpPr>
        <p:spPr>
          <a:xfrm>
            <a:off x="8314899" y="5295899"/>
            <a:ext cx="9220200" cy="2954435"/>
          </a:xfrm>
          <a:prstGeom prst="wedgeRoundRectCallout">
            <a:avLst>
              <a:gd name="adj1" fmla="val -53871"/>
              <a:gd name="adj2" fmla="val -35118"/>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a:solidFill>
                  <a:schemeClr val="tx1"/>
                </a:solidFill>
                <a:latin typeface="Arial" panose="020B0604020202020204" pitchFamily="34" charset="0"/>
                <a:cs typeface="Arial" panose="020B0604020202020204" pitchFamily="34" charset="0"/>
              </a:rPr>
              <a:t>Với chủ đề đó, em hãy đưa các từ hoặc cụm từ gợi ý để các bạn tìm kiếm thông tin.</a:t>
            </a:r>
            <a:endParaRPr lang="en-US" sz="40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305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3">
            <a:extLst>
              <a:ext uri="{FF2B5EF4-FFF2-40B4-BE49-F238E27FC236}">
                <a16:creationId xmlns:a16="http://schemas.microsoft.com/office/drawing/2014/main" id="{E83CDBFA-A73B-66F0-0C63-7CC2CE8895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20131" flipH="1" flipV="1">
            <a:off x="-1262117" y="8420832"/>
            <a:ext cx="4294636" cy="3371289"/>
          </a:xfrm>
          <a:prstGeom prst="rect">
            <a:avLst/>
          </a:prstGeom>
        </p:spPr>
      </p:pic>
      <p:pic>
        <p:nvPicPr>
          <p:cNvPr id="19" name="Picture 2">
            <a:extLst>
              <a:ext uri="{FF2B5EF4-FFF2-40B4-BE49-F238E27FC236}">
                <a16:creationId xmlns:a16="http://schemas.microsoft.com/office/drawing/2014/main" id="{C6953FAB-45DA-26C5-1946-97EDE459D5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15473084" y="-1673075"/>
            <a:ext cx="4007366" cy="3346150"/>
          </a:xfrm>
          <a:prstGeom prst="rect">
            <a:avLst/>
          </a:prstGeom>
        </p:spPr>
      </p:pic>
      <p:sp>
        <p:nvSpPr>
          <p:cNvPr id="15" name="TextBox 14">
            <a:extLst>
              <a:ext uri="{FF2B5EF4-FFF2-40B4-BE49-F238E27FC236}">
                <a16:creationId xmlns:a16="http://schemas.microsoft.com/office/drawing/2014/main" id="{70764CFF-CD1D-8E22-1C36-80CBAA2CF6F9}"/>
              </a:ext>
            </a:extLst>
          </p:cNvPr>
          <p:cNvSpPr txBox="1"/>
          <p:nvPr/>
        </p:nvSpPr>
        <p:spPr>
          <a:xfrm>
            <a:off x="4838700" y="657412"/>
            <a:ext cx="8610600" cy="1015663"/>
          </a:xfrm>
          <a:prstGeom prst="rect">
            <a:avLst/>
          </a:prstGeom>
          <a:noFill/>
        </p:spPr>
        <p:txBody>
          <a:bodyPr wrap="square" rtlCol="0">
            <a:spAutoFit/>
          </a:bodyPr>
          <a:lstStyle/>
          <a:p>
            <a:pPr algn="ctr"/>
            <a:r>
              <a:rPr lang="en-US" sz="6000" b="1">
                <a:solidFill>
                  <a:schemeClr val="accent6">
                    <a:lumMod val="75000"/>
                  </a:schemeClr>
                </a:solidFill>
                <a:latin typeface="Arial" panose="020B0604020202020204" pitchFamily="34" charset="0"/>
                <a:cs typeface="Arial" panose="020B0604020202020204" pitchFamily="34" charset="0"/>
              </a:rPr>
              <a:t>VẬN DỤNG </a:t>
            </a:r>
          </a:p>
        </p:txBody>
      </p:sp>
      <p:sp>
        <p:nvSpPr>
          <p:cNvPr id="5" name="TextBox 4">
            <a:extLst>
              <a:ext uri="{FF2B5EF4-FFF2-40B4-BE49-F238E27FC236}">
                <a16:creationId xmlns:a16="http://schemas.microsoft.com/office/drawing/2014/main" id="{BAF80787-47D7-AE49-14FE-D3325CA9ADF2}"/>
              </a:ext>
            </a:extLst>
          </p:cNvPr>
          <p:cNvSpPr txBox="1"/>
          <p:nvPr/>
        </p:nvSpPr>
        <p:spPr>
          <a:xfrm>
            <a:off x="2019300" y="2171700"/>
            <a:ext cx="14249400"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Các em hãy hoàn thành các bài tập sau tại nhà </a:t>
            </a:r>
          </a:p>
        </p:txBody>
      </p:sp>
      <p:sp>
        <p:nvSpPr>
          <p:cNvPr id="6" name="Rectangle: Rounded Corners 5">
            <a:extLst>
              <a:ext uri="{FF2B5EF4-FFF2-40B4-BE49-F238E27FC236}">
                <a16:creationId xmlns:a16="http://schemas.microsoft.com/office/drawing/2014/main" id="{0542A935-D903-01BC-6EB7-9DA59E67DF82}"/>
              </a:ext>
            </a:extLst>
          </p:cNvPr>
          <p:cNvSpPr/>
          <p:nvPr/>
        </p:nvSpPr>
        <p:spPr>
          <a:xfrm>
            <a:off x="762000" y="3543300"/>
            <a:ext cx="7848600" cy="556260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a:solidFill>
                  <a:schemeClr val="tx1"/>
                </a:solidFill>
              </a:rPr>
              <a:t>1. Em sẽ chọn từ khóa nào để tìm thông tin về danh lam thắng cảnh ở địa phương nơi em đang sống? Hãy thực hành tìm kiếm với từ khóa đó.</a:t>
            </a:r>
            <a:endParaRPr lang="en-US" sz="4000">
              <a:solidFill>
                <a:schemeClr val="tx1"/>
              </a:solidFill>
            </a:endParaRPr>
          </a:p>
        </p:txBody>
      </p:sp>
      <p:sp>
        <p:nvSpPr>
          <p:cNvPr id="7" name="Rectangle: Rounded Corners 6">
            <a:extLst>
              <a:ext uri="{FF2B5EF4-FFF2-40B4-BE49-F238E27FC236}">
                <a16:creationId xmlns:a16="http://schemas.microsoft.com/office/drawing/2014/main" id="{03EE35A7-EB33-4E4C-C862-61CB4742BCDE}"/>
              </a:ext>
            </a:extLst>
          </p:cNvPr>
          <p:cNvSpPr/>
          <p:nvPr/>
        </p:nvSpPr>
        <p:spPr>
          <a:xfrm>
            <a:off x="9448800" y="3543300"/>
            <a:ext cx="7848600" cy="556260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a:solidFill>
                  <a:schemeClr val="tx1"/>
                </a:solidFill>
              </a:rPr>
              <a:t>2. Hãy tìm kiếm một vài thông tin về một địa điểm em mong muốn được tới thăm và chia sẻ thông tin đó với bố mẹ, thầy cô giáo hoặc bạn bè.</a:t>
            </a:r>
            <a:endParaRPr lang="en-US" sz="4000">
              <a:solidFill>
                <a:schemeClr val="tx1"/>
              </a:solidFill>
            </a:endParaRPr>
          </a:p>
        </p:txBody>
      </p:sp>
    </p:spTree>
    <p:extLst>
      <p:ext uri="{BB962C8B-B14F-4D97-AF65-F5344CB8AC3E}">
        <p14:creationId xmlns:p14="http://schemas.microsoft.com/office/powerpoint/2010/main" val="270783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14766205" y="8534711"/>
            <a:ext cx="5002125" cy="4176775"/>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262261" y="-1134392"/>
            <a:ext cx="4856534" cy="3812379"/>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166005" y="1854744"/>
            <a:ext cx="2029566" cy="1646486"/>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392039" y="8704388"/>
            <a:ext cx="1528476" cy="1410019"/>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3220226" flipH="1">
            <a:off x="41948" y="8925737"/>
            <a:ext cx="1406323" cy="1472589"/>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5110777" y="915132"/>
            <a:ext cx="1461097" cy="1879224"/>
          </a:xfrm>
          <a:prstGeom prst="rect">
            <a:avLst/>
          </a:prstGeom>
        </p:spPr>
      </p:pic>
      <p:sp>
        <p:nvSpPr>
          <p:cNvPr id="14" name="TextBox 14"/>
          <p:cNvSpPr txBox="1"/>
          <p:nvPr/>
        </p:nvSpPr>
        <p:spPr>
          <a:xfrm>
            <a:off x="4543558" y="1390841"/>
            <a:ext cx="9709944" cy="1213922"/>
          </a:xfrm>
          <a:prstGeom prst="rect">
            <a:avLst/>
          </a:prstGeom>
        </p:spPr>
        <p:txBody>
          <a:bodyPr lIns="0" tIns="0" rIns="0" bIns="0" rtlCol="0" anchor="t">
            <a:spAutoFit/>
          </a:bodyPr>
          <a:lstStyle/>
          <a:p>
            <a:pPr algn="ctr">
              <a:lnSpc>
                <a:spcPts val="10800"/>
              </a:lnSpc>
            </a:pPr>
            <a:r>
              <a:rPr lang="en-US" sz="6000" b="1">
                <a:latin typeface="Arial" panose="020B0604020202020204" pitchFamily="34" charset="0"/>
                <a:cs typeface="Arial" panose="020B0604020202020204" pitchFamily="34" charset="0"/>
              </a:rPr>
              <a:t>HƯỚNG DẪN VỀ NHÀ </a:t>
            </a:r>
          </a:p>
        </p:txBody>
      </p:sp>
      <p:grpSp>
        <p:nvGrpSpPr>
          <p:cNvPr id="23" name="Group 22">
            <a:extLst>
              <a:ext uri="{FF2B5EF4-FFF2-40B4-BE49-F238E27FC236}">
                <a16:creationId xmlns:a16="http://schemas.microsoft.com/office/drawing/2014/main" id="{3FB2F622-1384-B1BB-A3EC-3D8ECD00E2EB}"/>
              </a:ext>
            </a:extLst>
          </p:cNvPr>
          <p:cNvGrpSpPr/>
          <p:nvPr/>
        </p:nvGrpSpPr>
        <p:grpSpPr>
          <a:xfrm>
            <a:off x="1102618" y="3898104"/>
            <a:ext cx="4983310" cy="4259447"/>
            <a:chOff x="1102618" y="3898104"/>
            <a:chExt cx="4983310" cy="4259447"/>
          </a:xfrm>
        </p:grpSpPr>
        <p:pic>
          <p:nvPicPr>
            <p:cNvPr id="8" name="Picture 8"/>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2501471" y="3898104"/>
              <a:ext cx="2042087" cy="2042087"/>
            </a:xfrm>
            <a:prstGeom prst="rect">
              <a:avLst/>
            </a:prstGeom>
          </p:spPr>
        </p:pic>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3048460" y="4288897"/>
              <a:ext cx="948109" cy="1190547"/>
            </a:xfrm>
            <a:prstGeom prst="rect">
              <a:avLst/>
            </a:prstGeom>
          </p:spPr>
        </p:pic>
        <p:sp>
          <p:nvSpPr>
            <p:cNvPr id="15" name="TextBox 15"/>
            <p:cNvSpPr txBox="1"/>
            <p:nvPr/>
          </p:nvSpPr>
          <p:spPr>
            <a:xfrm>
              <a:off x="1102618" y="6424961"/>
              <a:ext cx="4983310" cy="1732590"/>
            </a:xfrm>
            <a:prstGeom prst="rect">
              <a:avLst/>
            </a:prstGeom>
          </p:spPr>
          <p:txBody>
            <a:bodyPr lIns="0" tIns="0" rIns="0" bIns="0" rtlCol="0" anchor="t">
              <a:spAutoFit/>
            </a:bodyPr>
            <a:lstStyle/>
            <a:p>
              <a:pPr algn="ctr">
                <a:lnSpc>
                  <a:spcPct val="150000"/>
                </a:lnSpc>
              </a:pPr>
              <a:r>
                <a:rPr lang="en-US" sz="4000">
                  <a:solidFill>
                    <a:srgbClr val="84492D"/>
                  </a:solidFill>
                  <a:latin typeface="Arial" panose="020B0604020202020204" pitchFamily="34" charset="0"/>
                  <a:cs typeface="Arial" panose="020B0604020202020204" pitchFamily="34" charset="0"/>
                </a:rPr>
                <a:t>Ôn tập lại nội dung bài học ngày hôm nay </a:t>
              </a:r>
            </a:p>
          </p:txBody>
        </p:sp>
      </p:grpSp>
      <p:grpSp>
        <p:nvGrpSpPr>
          <p:cNvPr id="24" name="Group 23">
            <a:extLst>
              <a:ext uri="{FF2B5EF4-FFF2-40B4-BE49-F238E27FC236}">
                <a16:creationId xmlns:a16="http://schemas.microsoft.com/office/drawing/2014/main" id="{55E743D5-3111-BDB9-C25F-DFAF574E330B}"/>
              </a:ext>
            </a:extLst>
          </p:cNvPr>
          <p:cNvGrpSpPr/>
          <p:nvPr/>
        </p:nvGrpSpPr>
        <p:grpSpPr>
          <a:xfrm>
            <a:off x="6906875" y="3898104"/>
            <a:ext cx="4983310" cy="4259447"/>
            <a:chOff x="6906875" y="3898104"/>
            <a:chExt cx="4983310" cy="4259447"/>
          </a:xfrm>
        </p:grpSpPr>
        <p:pic>
          <p:nvPicPr>
            <p:cNvPr id="9" name="Picture 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8122957" y="3898104"/>
              <a:ext cx="2042087" cy="2042087"/>
            </a:xfrm>
            <a:prstGeom prst="rect">
              <a:avLst/>
            </a:prstGeom>
          </p:spPr>
        </p:pic>
        <p:pic>
          <p:nvPicPr>
            <p:cNvPr id="11" name="Picture 11"/>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8720346" y="4451792"/>
              <a:ext cx="1018759" cy="934711"/>
            </a:xfrm>
            <a:prstGeom prst="rect">
              <a:avLst/>
            </a:prstGeom>
          </p:spPr>
        </p:pic>
        <p:sp>
          <p:nvSpPr>
            <p:cNvPr id="21" name="TextBox 15">
              <a:extLst>
                <a:ext uri="{FF2B5EF4-FFF2-40B4-BE49-F238E27FC236}">
                  <a16:creationId xmlns:a16="http://schemas.microsoft.com/office/drawing/2014/main" id="{EA83B9B5-BB3D-A1AE-CD83-167E995C2BBD}"/>
                </a:ext>
              </a:extLst>
            </p:cNvPr>
            <p:cNvSpPr txBox="1"/>
            <p:nvPr/>
          </p:nvSpPr>
          <p:spPr>
            <a:xfrm>
              <a:off x="6906875" y="6424961"/>
              <a:ext cx="4983310" cy="1732590"/>
            </a:xfrm>
            <a:prstGeom prst="rect">
              <a:avLst/>
            </a:prstGeom>
          </p:spPr>
          <p:txBody>
            <a:bodyPr lIns="0" tIns="0" rIns="0" bIns="0" rtlCol="0" anchor="t">
              <a:spAutoFit/>
            </a:bodyPr>
            <a:lstStyle/>
            <a:p>
              <a:pPr algn="ctr">
                <a:lnSpc>
                  <a:spcPct val="150000"/>
                </a:lnSpc>
              </a:pPr>
              <a:r>
                <a:rPr lang="en-US" sz="4000">
                  <a:solidFill>
                    <a:srgbClr val="84492D"/>
                  </a:solidFill>
                  <a:latin typeface="Arial" panose="020B0604020202020204" pitchFamily="34" charset="0"/>
                  <a:cs typeface="Arial" panose="020B0604020202020204" pitchFamily="34" charset="0"/>
                </a:rPr>
                <a:t>Hoàn thành bài tập về nhà phần Vận dụng </a:t>
              </a:r>
            </a:p>
          </p:txBody>
        </p:sp>
      </p:grpSp>
      <p:grpSp>
        <p:nvGrpSpPr>
          <p:cNvPr id="25" name="Group 24">
            <a:extLst>
              <a:ext uri="{FF2B5EF4-FFF2-40B4-BE49-F238E27FC236}">
                <a16:creationId xmlns:a16="http://schemas.microsoft.com/office/drawing/2014/main" id="{3F2FC496-4F9B-3A45-EBCB-2918BEBABD28}"/>
              </a:ext>
            </a:extLst>
          </p:cNvPr>
          <p:cNvGrpSpPr/>
          <p:nvPr/>
        </p:nvGrpSpPr>
        <p:grpSpPr>
          <a:xfrm>
            <a:off x="12420600" y="3898104"/>
            <a:ext cx="5135710" cy="5182777"/>
            <a:chOff x="12420600" y="3898104"/>
            <a:chExt cx="5135710" cy="5182777"/>
          </a:xfrm>
        </p:grpSpPr>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3745162" y="3898104"/>
              <a:ext cx="2042087" cy="2042087"/>
            </a:xfrm>
            <a:prstGeom prst="rect">
              <a:avLst/>
            </a:prstGeom>
          </p:spPr>
        </p:pic>
        <p:pic>
          <p:nvPicPr>
            <p:cNvPr id="12" name="Picture 12"/>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a:off x="14205909" y="4358851"/>
              <a:ext cx="1120593" cy="1120593"/>
            </a:xfrm>
            <a:prstGeom prst="rect">
              <a:avLst/>
            </a:prstGeom>
          </p:spPr>
        </p:pic>
        <p:sp>
          <p:nvSpPr>
            <p:cNvPr id="22" name="TextBox 15">
              <a:extLst>
                <a:ext uri="{FF2B5EF4-FFF2-40B4-BE49-F238E27FC236}">
                  <a16:creationId xmlns:a16="http://schemas.microsoft.com/office/drawing/2014/main" id="{8592518F-83CE-4B61-6BB6-D8DA35FD9908}"/>
                </a:ext>
              </a:extLst>
            </p:cNvPr>
            <p:cNvSpPr txBox="1"/>
            <p:nvPr/>
          </p:nvSpPr>
          <p:spPr>
            <a:xfrm>
              <a:off x="12420600" y="6424961"/>
              <a:ext cx="5135710" cy="2655920"/>
            </a:xfrm>
            <a:prstGeom prst="rect">
              <a:avLst/>
            </a:prstGeom>
          </p:spPr>
          <p:txBody>
            <a:bodyPr wrap="square" lIns="0" tIns="0" rIns="0" bIns="0" rtlCol="0" anchor="t">
              <a:spAutoFit/>
            </a:bodyPr>
            <a:lstStyle/>
            <a:p>
              <a:pPr algn="ctr">
                <a:lnSpc>
                  <a:spcPct val="150000"/>
                </a:lnSpc>
              </a:pPr>
              <a:r>
                <a:rPr lang="vi-VN" sz="4000">
                  <a:solidFill>
                    <a:srgbClr val="84492D"/>
                  </a:solidFill>
                  <a:latin typeface="Arial" panose="020B0604020202020204" pitchFamily="34" charset="0"/>
                  <a:cs typeface="Arial" panose="020B0604020202020204" pitchFamily="34" charset="0"/>
                </a:rPr>
                <a:t>Chuẩn bị trước </a:t>
              </a:r>
              <a:r>
                <a:rPr lang="vi-VN" sz="4000" b="1">
                  <a:solidFill>
                    <a:srgbClr val="84492D"/>
                  </a:solidFill>
                  <a:latin typeface="Arial" panose="020B0604020202020204" pitchFamily="34" charset="0"/>
                  <a:cs typeface="Arial" panose="020B0604020202020204" pitchFamily="34" charset="0"/>
                </a:rPr>
                <a:t>Bài 5: Thao tác với tệp và thư mục.</a:t>
              </a:r>
              <a:endParaRPr lang="en-US" sz="4000" b="1">
                <a:solidFill>
                  <a:srgbClr val="84492D"/>
                </a:solidFill>
                <a:latin typeface="Arial" panose="020B0604020202020204" pitchFamily="34" charset="0"/>
                <a:cs typeface="Arial" panose="020B0604020202020204" pitchFamily="34" charset="0"/>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D3E3D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69508" flipV="1">
            <a:off x="-3209245" y="-1305255"/>
            <a:ext cx="6418490" cy="5359439"/>
          </a:xfrm>
          <a:prstGeom prst="rect">
            <a:avLst/>
          </a:prstGeom>
        </p:spPr>
      </p:pic>
      <p:sp>
        <p:nvSpPr>
          <p:cNvPr id="3" name="TextBox 3"/>
          <p:cNvSpPr txBox="1"/>
          <p:nvPr/>
        </p:nvSpPr>
        <p:spPr>
          <a:xfrm>
            <a:off x="1895608" y="3174888"/>
            <a:ext cx="14496782" cy="3037883"/>
          </a:xfrm>
          <a:prstGeom prst="rect">
            <a:avLst/>
          </a:prstGeom>
        </p:spPr>
        <p:txBody>
          <a:bodyPr wrap="square" lIns="0" tIns="0" rIns="0" bIns="0" rtlCol="0" anchor="t">
            <a:spAutoFit/>
          </a:bodyPr>
          <a:lstStyle/>
          <a:p>
            <a:pPr algn="ctr">
              <a:lnSpc>
                <a:spcPts val="12571"/>
              </a:lnSpc>
            </a:pPr>
            <a:r>
              <a:rPr lang="en-US" sz="7200" b="1">
                <a:solidFill>
                  <a:srgbClr val="84492D"/>
                </a:solidFill>
                <a:latin typeface="Arial" panose="020B0604020202020204" pitchFamily="34" charset="0"/>
                <a:cs typeface="Arial" panose="020B0604020202020204" pitchFamily="34" charset="0"/>
              </a:rPr>
              <a:t>CẢM ƠN CÁC EM ĐÃ CHÚ Ý LẮNG NGHE BÀI GIẢNG!</a:t>
            </a: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528456" y="8109245"/>
            <a:ext cx="3231087" cy="2298111"/>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4034226" y="401758"/>
            <a:ext cx="1219757" cy="1920877"/>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034226" y="7033356"/>
            <a:ext cx="6531945" cy="4449887"/>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972836" y="7422088"/>
            <a:ext cx="1327362" cy="1196285"/>
          </a:xfrm>
          <a:prstGeom prst="rect">
            <a:avLst/>
          </a:prstGeom>
        </p:spPr>
      </p:pic>
      <p:pic>
        <p:nvPicPr>
          <p:cNvPr id="8" name="Picture 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887340" y="1028700"/>
            <a:ext cx="1688659" cy="1293935"/>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flipH="1">
            <a:off x="1089955" y="7099356"/>
            <a:ext cx="1594769" cy="1519017"/>
          </a:xfrm>
          <a:prstGeom prst="rect">
            <a:avLst/>
          </a:prstGeom>
        </p:spPr>
      </p:pic>
    </p:spTree>
    <p:extLst>
      <p:ext uri="{BB962C8B-B14F-4D97-AF65-F5344CB8AC3E}">
        <p14:creationId xmlns:p14="http://schemas.microsoft.com/office/powerpoint/2010/main" val="1456086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sp>
        <p:nvSpPr>
          <p:cNvPr id="11" name="Speech Bubble: Rectangle with Corners Rounded 10">
            <a:extLst>
              <a:ext uri="{FF2B5EF4-FFF2-40B4-BE49-F238E27FC236}">
                <a16:creationId xmlns:a16="http://schemas.microsoft.com/office/drawing/2014/main" id="{DC1D511B-AF97-F7FE-B583-A1736A3E3D7D}"/>
              </a:ext>
            </a:extLst>
          </p:cNvPr>
          <p:cNvSpPr/>
          <p:nvPr/>
        </p:nvSpPr>
        <p:spPr>
          <a:xfrm>
            <a:off x="1447799" y="6591300"/>
            <a:ext cx="10093947" cy="2219498"/>
          </a:xfrm>
          <a:prstGeom prst="wedgeRoundRectCallout">
            <a:avLst>
              <a:gd name="adj1" fmla="val 54298"/>
              <a:gd name="adj2" fmla="val -37576"/>
              <a:gd name="adj3" fmla="val 16667"/>
            </a:avLst>
          </a:prstGeom>
          <a:solidFill>
            <a:schemeClr val="accent5">
              <a:lumMod val="20000"/>
              <a:lumOff val="80000"/>
            </a:schemeClr>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a:solidFill>
                  <a:schemeClr val="tx1"/>
                </a:solidFill>
                <a:latin typeface="Arial" panose="020B0604020202020204" pitchFamily="34" charset="0"/>
                <a:cs typeface="Arial" panose="020B0604020202020204" pitchFamily="34" charset="0"/>
              </a:rPr>
              <a:t>Các cụm từ gợi ý để tìm kiếm: "vua Hùng", "lịch sử vua Hùng", "các đời vua Hùng".</a:t>
            </a:r>
          </a:p>
        </p:txBody>
      </p:sp>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5400" y="-1270020"/>
            <a:ext cx="3846287" cy="3235689"/>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28896" y="95974"/>
            <a:ext cx="1720698" cy="1852704"/>
          </a:xfrm>
          <a:prstGeom prst="rect">
            <a:avLst/>
          </a:prstGeom>
        </p:spPr>
      </p:pic>
      <p:sp>
        <p:nvSpPr>
          <p:cNvPr id="17" name="TextBox 16">
            <a:extLst>
              <a:ext uri="{FF2B5EF4-FFF2-40B4-BE49-F238E27FC236}">
                <a16:creationId xmlns:a16="http://schemas.microsoft.com/office/drawing/2014/main" id="{68FBB29E-ECFB-F3AD-873E-129448F020A8}"/>
              </a:ext>
            </a:extLst>
          </p:cNvPr>
          <p:cNvSpPr txBox="1"/>
          <p:nvPr/>
        </p:nvSpPr>
        <p:spPr>
          <a:xfrm>
            <a:off x="4114800" y="629911"/>
            <a:ext cx="100584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THẢO LUẬN NHÓM ĐÔI </a:t>
            </a:r>
          </a:p>
        </p:txBody>
      </p:sp>
      <p:sp>
        <p:nvSpPr>
          <p:cNvPr id="7" name="TextBox 6">
            <a:extLst>
              <a:ext uri="{FF2B5EF4-FFF2-40B4-BE49-F238E27FC236}">
                <a16:creationId xmlns:a16="http://schemas.microsoft.com/office/drawing/2014/main" id="{2A1A24CC-0DAF-A5D4-5285-D03A07BA7C8E}"/>
              </a:ext>
            </a:extLst>
          </p:cNvPr>
          <p:cNvSpPr txBox="1"/>
          <p:nvPr/>
        </p:nvSpPr>
        <p:spPr>
          <a:xfrm>
            <a:off x="3133272" y="1881231"/>
            <a:ext cx="12021456"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Hướng dẫn trả lời câu hỏi hoạt động nhóm </a:t>
            </a:r>
          </a:p>
        </p:txBody>
      </p:sp>
      <p:sp>
        <p:nvSpPr>
          <p:cNvPr id="10" name="Speech Bubble: Rectangle with Corners Rounded 9">
            <a:extLst>
              <a:ext uri="{FF2B5EF4-FFF2-40B4-BE49-F238E27FC236}">
                <a16:creationId xmlns:a16="http://schemas.microsoft.com/office/drawing/2014/main" id="{95B32462-D10F-C53D-D6FD-81F7F1F17786}"/>
              </a:ext>
            </a:extLst>
          </p:cNvPr>
          <p:cNvSpPr/>
          <p:nvPr/>
        </p:nvSpPr>
        <p:spPr>
          <a:xfrm>
            <a:off x="1447800" y="3449636"/>
            <a:ext cx="10093947" cy="1985496"/>
          </a:xfrm>
          <a:prstGeom prst="wedgeRoundRectCallout">
            <a:avLst>
              <a:gd name="adj1" fmla="val -54157"/>
              <a:gd name="adj2" fmla="val -31427"/>
              <a:gd name="adj3" fmla="val 16667"/>
            </a:avLst>
          </a:prstGeom>
          <a:solidFill>
            <a:schemeClr val="accent6">
              <a:lumMod val="20000"/>
              <a:lumOff val="80000"/>
            </a:schemeClr>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a:solidFill>
                  <a:schemeClr val="tx1"/>
                </a:solidFill>
                <a:latin typeface="Arial" panose="020B0604020202020204" pitchFamily="34" charset="0"/>
                <a:cs typeface="Arial" panose="020B0604020202020204" pitchFamily="34" charset="0"/>
              </a:rPr>
              <a:t>Bạn Khoa và bạn Minh đang cần tìm thông tin theo chủ đề "các đời vua Hùng"</a:t>
            </a:r>
          </a:p>
        </p:txBody>
      </p:sp>
      <p:pic>
        <p:nvPicPr>
          <p:cNvPr id="12" name="Picture 11">
            <a:extLst>
              <a:ext uri="{FF2B5EF4-FFF2-40B4-BE49-F238E27FC236}">
                <a16:creationId xmlns:a16="http://schemas.microsoft.com/office/drawing/2014/main" id="{0C597766-F390-F616-9F09-79816666E1E0}"/>
              </a:ext>
            </a:extLst>
          </p:cNvPr>
          <p:cNvPicPr>
            <a:picLocks noChangeAspect="1"/>
          </p:cNvPicPr>
          <p:nvPr/>
        </p:nvPicPr>
        <p:blipFill>
          <a:blip r:embed="rId6"/>
          <a:srcRect/>
          <a:stretch>
            <a:fillRect/>
          </a:stretch>
        </p:blipFill>
        <p:spPr>
          <a:xfrm>
            <a:off x="12115800" y="3314700"/>
            <a:ext cx="5596128" cy="8229600"/>
          </a:xfrm>
          <a:prstGeom prst="rect">
            <a:avLst/>
          </a:prstGeom>
        </p:spPr>
      </p:pic>
    </p:spTree>
    <p:extLst>
      <p:ext uri="{BB962C8B-B14F-4D97-AF65-F5344CB8AC3E}">
        <p14:creationId xmlns:p14="http://schemas.microsoft.com/office/powerpoint/2010/main" val="340091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7221200" y="-3086100"/>
            <a:ext cx="6974237" cy="617220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71600" y="8074124"/>
            <a:ext cx="5300301" cy="4425751"/>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487771">
            <a:off x="-3110075" y="-587117"/>
            <a:ext cx="4359071" cy="3786943"/>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flipH="1">
            <a:off x="14833611" y="6928090"/>
            <a:ext cx="4039081" cy="3382731"/>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769461" flipH="1">
            <a:off x="15630013" y="1009591"/>
            <a:ext cx="1968878" cy="2151780"/>
          </a:xfrm>
          <a:prstGeom prst="rect">
            <a:avLst/>
          </a:prstGeom>
        </p:spPr>
      </p:pic>
      <p:pic>
        <p:nvPicPr>
          <p:cNvPr id="8" name="Picture 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2339865" flipH="1">
            <a:off x="1898683" y="7123813"/>
            <a:ext cx="1433799" cy="2164225"/>
          </a:xfrm>
          <a:prstGeom prst="rect">
            <a:avLst/>
          </a:prstGeom>
        </p:spPr>
      </p:pic>
      <p:sp>
        <p:nvSpPr>
          <p:cNvPr id="9" name="TextBox 9"/>
          <p:cNvSpPr txBox="1"/>
          <p:nvPr/>
        </p:nvSpPr>
        <p:spPr>
          <a:xfrm>
            <a:off x="2505648" y="4731519"/>
            <a:ext cx="13276701" cy="3118674"/>
          </a:xfrm>
          <a:prstGeom prst="rect">
            <a:avLst/>
          </a:prstGeom>
        </p:spPr>
        <p:txBody>
          <a:bodyPr wrap="square" lIns="0" tIns="0" rIns="0" bIns="0" rtlCol="0" anchor="t">
            <a:spAutoFit/>
          </a:bodyPr>
          <a:lstStyle/>
          <a:p>
            <a:pPr algn="ctr">
              <a:lnSpc>
                <a:spcPct val="150000"/>
              </a:lnSpc>
            </a:pPr>
            <a:r>
              <a:rPr lang="en-US" sz="7200" b="1">
                <a:latin typeface="Arial" panose="020B0604020202020204" pitchFamily="34" charset="0"/>
                <a:cs typeface="Arial" panose="020B0604020202020204" pitchFamily="34" charset="0"/>
              </a:rPr>
              <a:t>BÀI 4. TÌM KIẾM THÔNG TIN TRÊN INTERNET</a:t>
            </a:r>
          </a:p>
        </p:txBody>
      </p:sp>
      <p:sp>
        <p:nvSpPr>
          <p:cNvPr id="10" name="TextBox 10"/>
          <p:cNvSpPr txBox="1"/>
          <p:nvPr/>
        </p:nvSpPr>
        <p:spPr>
          <a:xfrm>
            <a:off x="3094751" y="1325404"/>
            <a:ext cx="12098496" cy="2382319"/>
          </a:xfrm>
          <a:prstGeom prst="rect">
            <a:avLst/>
          </a:prstGeom>
        </p:spPr>
        <p:txBody>
          <a:bodyPr wrap="square" lIns="0" tIns="0" rIns="0" bIns="0" rtlCol="0" anchor="t">
            <a:spAutoFit/>
          </a:bodyPr>
          <a:lstStyle/>
          <a:p>
            <a:pPr algn="ctr">
              <a:lnSpc>
                <a:spcPct val="150000"/>
              </a:lnSpc>
            </a:pPr>
            <a:r>
              <a:rPr lang="en-US" sz="5500" b="1">
                <a:solidFill>
                  <a:schemeClr val="accent5">
                    <a:lumMod val="75000"/>
                  </a:schemeClr>
                </a:solidFill>
                <a:latin typeface="Arial" panose="020B0604020202020204" pitchFamily="34" charset="0"/>
                <a:cs typeface="Arial" panose="020B0604020202020204" pitchFamily="34" charset="0"/>
              </a:rPr>
              <a:t>CHỦ ĐỀ 3. </a:t>
            </a:r>
            <a:r>
              <a:rPr lang="vi-VN" sz="5500" b="1">
                <a:solidFill>
                  <a:schemeClr val="accent5">
                    <a:lumMod val="75000"/>
                  </a:schemeClr>
                </a:solidFill>
                <a:effectLst/>
                <a:latin typeface="Arial" panose="020B0604020202020204" pitchFamily="34" charset="0"/>
                <a:ea typeface="Calibri" panose="020F0502020204030204" pitchFamily="34" charset="0"/>
                <a:cs typeface="Arial" panose="020B0604020202020204" pitchFamily="34" charset="0"/>
              </a:rPr>
              <a:t>TỔ CHỨC LƯU TRỮ, TÌM KIẾM VÀ TRAO ĐỔI THÔNG TIN</a:t>
            </a:r>
            <a:endParaRPr lang="en-US" sz="5500" b="1">
              <a:solidFill>
                <a:schemeClr val="accent5">
                  <a:lumMod val="75000"/>
                </a:schemeClr>
              </a:solidFill>
              <a:latin typeface="Arial" panose="020B0604020202020204" pitchFamily="34" charset="0"/>
              <a:cs typeface="Arial" panose="020B0604020202020204" pitchFamily="34" charset="0"/>
            </a:endParaRPr>
          </a:p>
        </p:txBody>
      </p:sp>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5592607" y="6401682"/>
            <a:ext cx="584313" cy="1052816"/>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flipH="1">
            <a:off x="1623221" y="226732"/>
            <a:ext cx="820851" cy="1479010"/>
          </a:xfrm>
          <a:prstGeom prst="rect">
            <a:avLst/>
          </a:prstGeom>
        </p:spPr>
      </p:pic>
    </p:spTree>
  </p:cSld>
  <p:clrMapOvr>
    <a:masterClrMapping/>
  </p:clrMapOvr>
  <p:transition spd="slow">
    <p:comb/>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3E3D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881862" y="-1097612"/>
            <a:ext cx="3716844" cy="3633215"/>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728376" y="8386612"/>
            <a:ext cx="4110789" cy="2800475"/>
          </a:xfrm>
          <a:prstGeom prst="rect">
            <a:avLst/>
          </a:prstGeom>
        </p:spPr>
      </p:pic>
      <p:sp>
        <p:nvSpPr>
          <p:cNvPr id="5" name="TextBox 5"/>
          <p:cNvSpPr txBox="1"/>
          <p:nvPr/>
        </p:nvSpPr>
        <p:spPr>
          <a:xfrm>
            <a:off x="8382000" y="1378923"/>
            <a:ext cx="8336362" cy="1213922"/>
          </a:xfrm>
          <a:prstGeom prst="rect">
            <a:avLst/>
          </a:prstGeom>
        </p:spPr>
        <p:txBody>
          <a:bodyPr lIns="0" tIns="0" rIns="0" bIns="0" rtlCol="0" anchor="t">
            <a:spAutoFit/>
          </a:bodyPr>
          <a:lstStyle/>
          <a:p>
            <a:pPr algn="ctr">
              <a:lnSpc>
                <a:spcPts val="10800"/>
              </a:lnSpc>
            </a:pPr>
            <a:r>
              <a:rPr lang="en-US" sz="6000" b="1">
                <a:solidFill>
                  <a:srgbClr val="84492D"/>
                </a:solidFill>
                <a:latin typeface="Arial" panose="020B0604020202020204" pitchFamily="34" charset="0"/>
                <a:cs typeface="Arial" panose="020B0604020202020204" pitchFamily="34" charset="0"/>
              </a:rPr>
              <a:t>NỘI DUNG BÀI HỌC </a:t>
            </a:r>
          </a:p>
        </p:txBody>
      </p:sp>
      <p:grpSp>
        <p:nvGrpSpPr>
          <p:cNvPr id="15" name="Group 14">
            <a:extLst>
              <a:ext uri="{FF2B5EF4-FFF2-40B4-BE49-F238E27FC236}">
                <a16:creationId xmlns:a16="http://schemas.microsoft.com/office/drawing/2014/main" id="{A0144331-1C8B-E1D4-A7FA-40AB08F30821}"/>
              </a:ext>
            </a:extLst>
          </p:cNvPr>
          <p:cNvGrpSpPr/>
          <p:nvPr/>
        </p:nvGrpSpPr>
        <p:grpSpPr>
          <a:xfrm>
            <a:off x="0" y="1104900"/>
            <a:ext cx="6934200" cy="7409865"/>
            <a:chOff x="807638" y="1510767"/>
            <a:chExt cx="7204379" cy="7948170"/>
          </a:xfrm>
        </p:grpSpPr>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83300">
              <a:off x="1793586" y="3428838"/>
              <a:ext cx="6218431" cy="5518858"/>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807638" y="6769872"/>
              <a:ext cx="2195912" cy="1616740"/>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946889">
              <a:off x="4325600" y="1510767"/>
              <a:ext cx="1627952" cy="2000555"/>
            </a:xfrm>
            <a:prstGeom prst="rect">
              <a:avLst/>
            </a:prstGeom>
          </p:spPr>
        </p:pic>
        <p:grpSp>
          <p:nvGrpSpPr>
            <p:cNvPr id="12" name="Group 12"/>
            <p:cNvGrpSpPr/>
            <p:nvPr/>
          </p:nvGrpSpPr>
          <p:grpSpPr>
            <a:xfrm>
              <a:off x="3149410" y="4416772"/>
              <a:ext cx="4317544" cy="3833611"/>
              <a:chOff x="0" y="0"/>
              <a:chExt cx="5756726" cy="5111482"/>
            </a:xfrm>
          </p:grpSpPr>
          <p:pic>
            <p:nvPicPr>
              <p:cNvPr id="13" name="Picture 13"/>
              <p:cNvPicPr>
                <a:picLocks noChangeAspect="1"/>
              </p:cNvPicPr>
              <p:nvPr/>
            </p:nvPicPr>
            <p:blipFill>
              <a:blip r:embed="rId12"/>
              <a:srcRect l="42186" r="9573"/>
              <a:stretch>
                <a:fillRect/>
              </a:stretch>
            </p:blipFill>
            <p:spPr>
              <a:xfrm>
                <a:off x="0" y="0"/>
                <a:ext cx="5756726" cy="5111482"/>
              </a:xfrm>
              <a:prstGeom prst="rect">
                <a:avLst/>
              </a:prstGeom>
            </p:spPr>
          </p:pic>
        </p:grpSp>
        <p:pic>
          <p:nvPicPr>
            <p:cNvPr id="14" name="Picture 14"/>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971063">
              <a:off x="5894952" y="7747148"/>
              <a:ext cx="1134060" cy="1711789"/>
            </a:xfrm>
            <a:prstGeom prst="rect">
              <a:avLst/>
            </a:prstGeom>
          </p:spPr>
        </p:pic>
      </p:grpSp>
      <p:grpSp>
        <p:nvGrpSpPr>
          <p:cNvPr id="18" name="Group 17">
            <a:extLst>
              <a:ext uri="{FF2B5EF4-FFF2-40B4-BE49-F238E27FC236}">
                <a16:creationId xmlns:a16="http://schemas.microsoft.com/office/drawing/2014/main" id="{079D1E5D-3BCF-3F22-CAF8-2A6617E2F578}"/>
              </a:ext>
            </a:extLst>
          </p:cNvPr>
          <p:cNvGrpSpPr/>
          <p:nvPr/>
        </p:nvGrpSpPr>
        <p:grpSpPr>
          <a:xfrm>
            <a:off x="7403142" y="3338800"/>
            <a:ext cx="9173201" cy="1331686"/>
            <a:chOff x="7403142" y="2781300"/>
            <a:chExt cx="9173201" cy="1331686"/>
          </a:xfrm>
        </p:grpSpPr>
        <p:sp>
          <p:nvSpPr>
            <p:cNvPr id="16" name="Oval 15">
              <a:extLst>
                <a:ext uri="{FF2B5EF4-FFF2-40B4-BE49-F238E27FC236}">
                  <a16:creationId xmlns:a16="http://schemas.microsoft.com/office/drawing/2014/main" id="{9B7D2BF5-6941-037F-C6D2-31596404E1BB}"/>
                </a:ext>
              </a:extLst>
            </p:cNvPr>
            <p:cNvSpPr/>
            <p:nvPr/>
          </p:nvSpPr>
          <p:spPr>
            <a:xfrm>
              <a:off x="7403142" y="2781300"/>
              <a:ext cx="1249480" cy="13316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a:solidFill>
                    <a:schemeClr val="tx1"/>
                  </a:solidFill>
                  <a:latin typeface="Arial" panose="020B0604020202020204" pitchFamily="34" charset="0"/>
                  <a:cs typeface="Arial" panose="020B0604020202020204" pitchFamily="34" charset="0"/>
                </a:rPr>
                <a:t>1</a:t>
              </a:r>
            </a:p>
          </p:txBody>
        </p:sp>
        <p:sp>
          <p:nvSpPr>
            <p:cNvPr id="17" name="TextBox 16">
              <a:extLst>
                <a:ext uri="{FF2B5EF4-FFF2-40B4-BE49-F238E27FC236}">
                  <a16:creationId xmlns:a16="http://schemas.microsoft.com/office/drawing/2014/main" id="{5D053BBE-38F2-886A-5DEF-63CE95B49AC9}"/>
                </a:ext>
              </a:extLst>
            </p:cNvPr>
            <p:cNvSpPr txBox="1"/>
            <p:nvPr/>
          </p:nvSpPr>
          <p:spPr>
            <a:xfrm>
              <a:off x="9108743" y="3044330"/>
              <a:ext cx="7467600" cy="707886"/>
            </a:xfrm>
            <a:prstGeom prst="rect">
              <a:avLst/>
            </a:prstGeom>
            <a:noFill/>
          </p:spPr>
          <p:txBody>
            <a:bodyPr wrap="square" rtlCol="0">
              <a:spAutoFit/>
            </a:bodyPr>
            <a:lstStyle/>
            <a:p>
              <a:r>
                <a:rPr lang="en-US" sz="4000">
                  <a:latin typeface="Arial" panose="020B0604020202020204" pitchFamily="34" charset="0"/>
                  <a:cs typeface="Arial" panose="020B0604020202020204" pitchFamily="34" charset="0"/>
                </a:rPr>
                <a:t>Tìm kiếm thông tin trên Internet </a:t>
              </a:r>
            </a:p>
          </p:txBody>
        </p:sp>
      </p:grpSp>
      <p:grpSp>
        <p:nvGrpSpPr>
          <p:cNvPr id="19" name="Group 18">
            <a:extLst>
              <a:ext uri="{FF2B5EF4-FFF2-40B4-BE49-F238E27FC236}">
                <a16:creationId xmlns:a16="http://schemas.microsoft.com/office/drawing/2014/main" id="{B6CFDC85-3C0C-CBD1-091A-29513B197678}"/>
              </a:ext>
            </a:extLst>
          </p:cNvPr>
          <p:cNvGrpSpPr/>
          <p:nvPr/>
        </p:nvGrpSpPr>
        <p:grpSpPr>
          <a:xfrm>
            <a:off x="7403142" y="5977285"/>
            <a:ext cx="10544519" cy="1331686"/>
            <a:chOff x="7403142" y="2781300"/>
            <a:chExt cx="10544519" cy="1331686"/>
          </a:xfrm>
        </p:grpSpPr>
        <p:sp>
          <p:nvSpPr>
            <p:cNvPr id="20" name="Oval 19">
              <a:extLst>
                <a:ext uri="{FF2B5EF4-FFF2-40B4-BE49-F238E27FC236}">
                  <a16:creationId xmlns:a16="http://schemas.microsoft.com/office/drawing/2014/main" id="{87ACC899-BF1E-EB94-DEE3-0424C23F4CA6}"/>
                </a:ext>
              </a:extLst>
            </p:cNvPr>
            <p:cNvSpPr/>
            <p:nvPr/>
          </p:nvSpPr>
          <p:spPr>
            <a:xfrm>
              <a:off x="7403142" y="2781300"/>
              <a:ext cx="1249480" cy="13316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a:solidFill>
                    <a:schemeClr val="tx1"/>
                  </a:solidFill>
                  <a:latin typeface="Arial" panose="020B0604020202020204" pitchFamily="34" charset="0"/>
                  <a:cs typeface="Arial" panose="020B0604020202020204" pitchFamily="34" charset="0"/>
                </a:rPr>
                <a:t>2</a:t>
              </a:r>
            </a:p>
          </p:txBody>
        </p:sp>
        <p:sp>
          <p:nvSpPr>
            <p:cNvPr id="21" name="TextBox 20">
              <a:extLst>
                <a:ext uri="{FF2B5EF4-FFF2-40B4-BE49-F238E27FC236}">
                  <a16:creationId xmlns:a16="http://schemas.microsoft.com/office/drawing/2014/main" id="{C4D4AA94-A947-FD00-E1CE-80DCD4ED68C7}"/>
                </a:ext>
              </a:extLst>
            </p:cNvPr>
            <p:cNvSpPr txBox="1"/>
            <p:nvPr/>
          </p:nvSpPr>
          <p:spPr>
            <a:xfrm>
              <a:off x="9108743" y="3044330"/>
              <a:ext cx="8838918" cy="707886"/>
            </a:xfrm>
            <a:prstGeom prst="rect">
              <a:avLst/>
            </a:prstGeom>
            <a:noFill/>
          </p:spPr>
          <p:txBody>
            <a:bodyPr wrap="square" rtlCol="0">
              <a:spAutoFit/>
            </a:bodyPr>
            <a:lstStyle/>
            <a:p>
              <a:r>
                <a:rPr lang="en-US" sz="4000">
                  <a:latin typeface="Arial" panose="020B0604020202020204" pitchFamily="34" charset="0"/>
                  <a:cs typeface="Arial" panose="020B0604020202020204" pitchFamily="34" charset="0"/>
                </a:rPr>
                <a:t>Thực hành tìm thông tin trên Internet </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78F0313-9D57-1F1A-D654-43E3A614CD98}"/>
              </a:ext>
            </a:extLst>
          </p:cNvPr>
          <p:cNvSpPr/>
          <p:nvPr/>
        </p:nvSpPr>
        <p:spPr>
          <a:xfrm>
            <a:off x="-457200" y="2260488"/>
            <a:ext cx="19507200" cy="48470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flipV="1">
            <a:off x="15473084" y="-1389137"/>
            <a:ext cx="4007366" cy="334615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20131" flipH="1" flipV="1">
            <a:off x="-1262117" y="8420832"/>
            <a:ext cx="4294636" cy="3371289"/>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0884116">
            <a:off x="106574" y="6097441"/>
            <a:ext cx="3789316" cy="3173552"/>
          </a:xfrm>
          <a:prstGeom prst="rect">
            <a:avLst/>
          </a:prstGeom>
        </p:spPr>
      </p:pic>
      <p:sp>
        <p:nvSpPr>
          <p:cNvPr id="13" name="TextBox 13"/>
          <p:cNvSpPr txBox="1"/>
          <p:nvPr/>
        </p:nvSpPr>
        <p:spPr>
          <a:xfrm>
            <a:off x="266700" y="2884162"/>
            <a:ext cx="17754600" cy="3032048"/>
          </a:xfrm>
          <a:prstGeom prst="rect">
            <a:avLst/>
          </a:prstGeom>
        </p:spPr>
        <p:txBody>
          <a:bodyPr wrap="square" lIns="0" tIns="0" rIns="0" bIns="0" rtlCol="0" anchor="t">
            <a:spAutoFit/>
          </a:bodyPr>
          <a:lstStyle/>
          <a:p>
            <a:pPr algn="ctr">
              <a:lnSpc>
                <a:spcPct val="150000"/>
              </a:lnSpc>
            </a:pPr>
            <a:r>
              <a:rPr lang="en-US" sz="7000" b="1">
                <a:solidFill>
                  <a:srgbClr val="84492D"/>
                </a:solidFill>
                <a:latin typeface="Arial" panose="020B0604020202020204" pitchFamily="34" charset="0"/>
                <a:cs typeface="Arial" panose="020B0604020202020204" pitchFamily="34" charset="0"/>
              </a:rPr>
              <a:t>PHẦN 1.</a:t>
            </a:r>
          </a:p>
          <a:p>
            <a:pPr algn="ctr">
              <a:lnSpc>
                <a:spcPct val="150000"/>
              </a:lnSpc>
            </a:pPr>
            <a:r>
              <a:rPr lang="en-US" sz="7000" b="1">
                <a:solidFill>
                  <a:srgbClr val="84492D"/>
                </a:solidFill>
                <a:latin typeface="Arial" panose="020B0604020202020204" pitchFamily="34" charset="0"/>
                <a:cs typeface="Arial" panose="020B0604020202020204" pitchFamily="34" charset="0"/>
              </a:rPr>
              <a:t>TÌM KIẾM THÔNG TIN TRÊN INTERNET</a:t>
            </a:r>
          </a:p>
        </p:txBody>
      </p:sp>
      <p:pic>
        <p:nvPicPr>
          <p:cNvPr id="23" name="Picture 2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889815" y="8724900"/>
            <a:ext cx="1945028" cy="1167017"/>
          </a:xfrm>
          <a:prstGeom prst="rect">
            <a:avLst/>
          </a:prstGeom>
        </p:spPr>
      </p:pic>
      <p:pic>
        <p:nvPicPr>
          <p:cNvPr id="26" name="Picture 7">
            <a:extLst>
              <a:ext uri="{FF2B5EF4-FFF2-40B4-BE49-F238E27FC236}">
                <a16:creationId xmlns:a16="http://schemas.microsoft.com/office/drawing/2014/main" id="{C1F83144-F336-E8C3-E5DB-66A9454F8B4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769461" flipH="1">
            <a:off x="14671756" y="1238417"/>
            <a:ext cx="1968878" cy="21517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042854" y="7886700"/>
            <a:ext cx="4336786" cy="2954435"/>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3425">
            <a:off x="16404032" y="8118881"/>
            <a:ext cx="1657647" cy="1796907"/>
          </a:xfrm>
          <a:prstGeom prst="rect">
            <a:avLst/>
          </a:prstGeom>
        </p:spPr>
      </p:pic>
      <p:grpSp>
        <p:nvGrpSpPr>
          <p:cNvPr id="19" name="Group 18">
            <a:extLst>
              <a:ext uri="{FF2B5EF4-FFF2-40B4-BE49-F238E27FC236}">
                <a16:creationId xmlns:a16="http://schemas.microsoft.com/office/drawing/2014/main" id="{1B9E117F-7C49-22A0-41AF-20CE8BB2347E}"/>
              </a:ext>
            </a:extLst>
          </p:cNvPr>
          <p:cNvGrpSpPr/>
          <p:nvPr/>
        </p:nvGrpSpPr>
        <p:grpSpPr>
          <a:xfrm>
            <a:off x="-304800" y="450543"/>
            <a:ext cx="15812812" cy="1518872"/>
            <a:chOff x="-304800" y="450543"/>
            <a:chExt cx="15812812" cy="1518872"/>
          </a:xfrm>
        </p:grpSpPr>
        <p:grpSp>
          <p:nvGrpSpPr>
            <p:cNvPr id="13" name="Group 12">
              <a:extLst>
                <a:ext uri="{FF2B5EF4-FFF2-40B4-BE49-F238E27FC236}">
                  <a16:creationId xmlns:a16="http://schemas.microsoft.com/office/drawing/2014/main" id="{5DCDB5EF-F245-4BE1-78FB-B1D22B472EB8}"/>
                </a:ext>
              </a:extLst>
            </p:cNvPr>
            <p:cNvGrpSpPr/>
            <p:nvPr/>
          </p:nvGrpSpPr>
          <p:grpSpPr>
            <a:xfrm>
              <a:off x="-304800" y="450543"/>
              <a:ext cx="6036610" cy="1518872"/>
              <a:chOff x="-152400" y="288823"/>
              <a:chExt cx="6036610" cy="1518872"/>
            </a:xfrm>
          </p:grpSpPr>
          <p:sp>
            <p:nvSpPr>
              <p:cNvPr id="14" name="Rectangle 13">
                <a:extLst>
                  <a:ext uri="{FF2B5EF4-FFF2-40B4-BE49-F238E27FC236}">
                    <a16:creationId xmlns:a16="http://schemas.microsoft.com/office/drawing/2014/main" id="{A52C7E67-E83C-1C2F-83AB-2F890009A695}"/>
                  </a:ext>
                </a:extLst>
              </p:cNvPr>
              <p:cNvSpPr/>
              <p:nvPr/>
            </p:nvSpPr>
            <p:spPr>
              <a:xfrm>
                <a:off x="-152400" y="495299"/>
                <a:ext cx="5257800" cy="109186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2">
                <a:extLst>
                  <a:ext uri="{FF2B5EF4-FFF2-40B4-BE49-F238E27FC236}">
                    <a16:creationId xmlns:a16="http://schemas.microsoft.com/office/drawing/2014/main" id="{9F0DCD76-FCC5-2656-9367-36A92C7E509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283868" y="288823"/>
                <a:ext cx="1600342" cy="1518872"/>
              </a:xfrm>
              <a:prstGeom prst="rect">
                <a:avLst/>
              </a:prstGeom>
            </p:spPr>
          </p:pic>
          <p:sp>
            <p:nvSpPr>
              <p:cNvPr id="16" name="TextBox 15">
                <a:extLst>
                  <a:ext uri="{FF2B5EF4-FFF2-40B4-BE49-F238E27FC236}">
                    <a16:creationId xmlns:a16="http://schemas.microsoft.com/office/drawing/2014/main" id="{D534BC38-260B-7FBF-DF75-292531496E46}"/>
                  </a:ext>
                </a:extLst>
              </p:cNvPr>
              <p:cNvSpPr txBox="1"/>
              <p:nvPr/>
            </p:nvSpPr>
            <p:spPr>
              <a:xfrm>
                <a:off x="861836" y="687287"/>
                <a:ext cx="3581400"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HOẠT ĐỘNG </a:t>
                </a:r>
              </a:p>
            </p:txBody>
          </p:sp>
        </p:grpSp>
        <p:sp>
          <p:nvSpPr>
            <p:cNvPr id="18" name="TextBox 17">
              <a:extLst>
                <a:ext uri="{FF2B5EF4-FFF2-40B4-BE49-F238E27FC236}">
                  <a16:creationId xmlns:a16="http://schemas.microsoft.com/office/drawing/2014/main" id="{8C09D949-F07E-AC35-2A1E-40B0F3146E1B}"/>
                </a:ext>
              </a:extLst>
            </p:cNvPr>
            <p:cNvSpPr txBox="1"/>
            <p:nvPr/>
          </p:nvSpPr>
          <p:spPr>
            <a:xfrm>
              <a:off x="5754412" y="817564"/>
              <a:ext cx="9753600" cy="784830"/>
            </a:xfrm>
            <a:prstGeom prst="rect">
              <a:avLst/>
            </a:prstGeom>
            <a:noFill/>
          </p:spPr>
          <p:txBody>
            <a:bodyPr wrap="square" rtlCol="0">
              <a:spAutoFit/>
            </a:bodyPr>
            <a:lstStyle/>
            <a:p>
              <a:r>
                <a:rPr lang="en-US" sz="4500" b="1">
                  <a:solidFill>
                    <a:srgbClr val="FF0000"/>
                  </a:solidFill>
                  <a:latin typeface="Arial" panose="020B0604020202020204" pitchFamily="34" charset="0"/>
                  <a:cs typeface="Arial" panose="020B0604020202020204" pitchFamily="34" charset="0"/>
                </a:rPr>
                <a:t>Tìm kiếm thông tin trên Internet </a:t>
              </a:r>
            </a:p>
          </p:txBody>
        </p:sp>
      </p:grpSp>
      <p:sp>
        <p:nvSpPr>
          <p:cNvPr id="20" name="TextBox 19">
            <a:extLst>
              <a:ext uri="{FF2B5EF4-FFF2-40B4-BE49-F238E27FC236}">
                <a16:creationId xmlns:a16="http://schemas.microsoft.com/office/drawing/2014/main" id="{8C5A83E4-9017-5158-9899-9EB92C9E54ED}"/>
              </a:ext>
            </a:extLst>
          </p:cNvPr>
          <p:cNvSpPr txBox="1"/>
          <p:nvPr/>
        </p:nvSpPr>
        <p:spPr>
          <a:xfrm>
            <a:off x="1680949" y="2175891"/>
            <a:ext cx="14935200" cy="707886"/>
          </a:xfrm>
          <a:prstGeom prst="rect">
            <a:avLst/>
          </a:prstGeom>
          <a:noFill/>
        </p:spPr>
        <p:txBody>
          <a:bodyPr wrap="square" rtlCol="0">
            <a:spAutoFit/>
          </a:bodyPr>
          <a:lstStyle/>
          <a:p>
            <a:pPr algn="ctr"/>
            <a:r>
              <a:rPr lang="en-US" sz="4000">
                <a:latin typeface="Arial" panose="020B0604020202020204" pitchFamily="34" charset="0"/>
                <a:cs typeface="Arial" panose="020B0604020202020204" pitchFamily="34" charset="0"/>
              </a:rPr>
              <a:t>Sắm vai Minh và Khoa để tiếp tục thực hiện đoạn hội thoại</a:t>
            </a:r>
          </a:p>
        </p:txBody>
      </p:sp>
      <p:grpSp>
        <p:nvGrpSpPr>
          <p:cNvPr id="25" name="Group 24">
            <a:extLst>
              <a:ext uri="{FF2B5EF4-FFF2-40B4-BE49-F238E27FC236}">
                <a16:creationId xmlns:a16="http://schemas.microsoft.com/office/drawing/2014/main" id="{941F249F-FDDE-BA31-6953-CAFCEF684455}"/>
              </a:ext>
            </a:extLst>
          </p:cNvPr>
          <p:cNvGrpSpPr/>
          <p:nvPr/>
        </p:nvGrpSpPr>
        <p:grpSpPr>
          <a:xfrm>
            <a:off x="1981200" y="3272095"/>
            <a:ext cx="15748407" cy="1459909"/>
            <a:chOff x="1849594" y="5721654"/>
            <a:chExt cx="15748407" cy="1459909"/>
          </a:xfrm>
        </p:grpSpPr>
        <p:sp>
          <p:nvSpPr>
            <p:cNvPr id="26" name="Speech Bubble: Rectangle with Corners Rounded 25">
              <a:extLst>
                <a:ext uri="{FF2B5EF4-FFF2-40B4-BE49-F238E27FC236}">
                  <a16:creationId xmlns:a16="http://schemas.microsoft.com/office/drawing/2014/main" id="{0D8D43FC-3BF1-D52D-74D4-77045B5FBC52}"/>
                </a:ext>
              </a:extLst>
            </p:cNvPr>
            <p:cNvSpPr/>
            <p:nvPr/>
          </p:nvSpPr>
          <p:spPr>
            <a:xfrm>
              <a:off x="1849594" y="5828131"/>
              <a:ext cx="14124703" cy="1353432"/>
            </a:xfrm>
            <a:prstGeom prst="wedgeRoundRectCallout">
              <a:avLst>
                <a:gd name="adj1" fmla="val 53532"/>
                <a:gd name="adj2" fmla="val -42638"/>
                <a:gd name="adj3" fmla="val 16667"/>
              </a:avLst>
            </a:prstGeom>
            <a:solidFill>
              <a:schemeClr val="accent5">
                <a:lumMod val="20000"/>
                <a:lumOff val="8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200">
                  <a:solidFill>
                    <a:schemeClr val="tx1"/>
                  </a:solidFill>
                  <a:latin typeface="Arial" panose="020B0604020202020204" pitchFamily="34" charset="0"/>
                  <a:cs typeface="Arial" panose="020B0604020202020204" pitchFamily="34" charset="0"/>
                </a:rPr>
                <a:t>Sau khi xác định từ hoặc cụm từ tìm kiếm chúng ta phải làm gì tiếp theo?</a:t>
              </a:r>
              <a:endParaRPr lang="en-US" sz="3200">
                <a:solidFill>
                  <a:schemeClr val="tx1"/>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4359C3B1-2777-A5D0-824C-3CBE03AFACF4}"/>
                </a:ext>
              </a:extLst>
            </p:cNvPr>
            <p:cNvSpPr txBox="1"/>
            <p:nvPr/>
          </p:nvSpPr>
          <p:spPr>
            <a:xfrm>
              <a:off x="15974297" y="5721654"/>
              <a:ext cx="1623704" cy="783193"/>
            </a:xfrm>
            <a:prstGeom prst="roundRect">
              <a:avLst/>
            </a:prstGeom>
            <a:solidFill>
              <a:schemeClr val="accent5">
                <a:lumMod val="60000"/>
                <a:lumOff val="40000"/>
              </a:schemeClr>
            </a:solidFill>
            <a:ln>
              <a:solidFill>
                <a:schemeClr val="accent5">
                  <a:lumMod val="60000"/>
                  <a:lumOff val="40000"/>
                </a:schemeClr>
              </a:solidFill>
            </a:ln>
          </p:spPr>
          <p:txBody>
            <a:bodyPr wrap="square" rtlCol="0">
              <a:spAutoFit/>
            </a:bodyPr>
            <a:lstStyle/>
            <a:p>
              <a:pPr algn="ctr"/>
              <a:r>
                <a:rPr lang="en-US" sz="4000" b="1">
                  <a:latin typeface="Arial" panose="020B0604020202020204" pitchFamily="34" charset="0"/>
                  <a:cs typeface="Arial" panose="020B0604020202020204" pitchFamily="34" charset="0"/>
                </a:rPr>
                <a:t>Minh</a:t>
              </a:r>
            </a:p>
          </p:txBody>
        </p:sp>
      </p:grpSp>
      <p:grpSp>
        <p:nvGrpSpPr>
          <p:cNvPr id="30" name="Group 29">
            <a:extLst>
              <a:ext uri="{FF2B5EF4-FFF2-40B4-BE49-F238E27FC236}">
                <a16:creationId xmlns:a16="http://schemas.microsoft.com/office/drawing/2014/main" id="{54EF2146-200E-C2C0-3522-2AB4C36A4E1C}"/>
              </a:ext>
            </a:extLst>
          </p:cNvPr>
          <p:cNvGrpSpPr/>
          <p:nvPr/>
        </p:nvGrpSpPr>
        <p:grpSpPr>
          <a:xfrm>
            <a:off x="354084" y="5120323"/>
            <a:ext cx="15748407" cy="4243594"/>
            <a:chOff x="200532" y="5153234"/>
            <a:chExt cx="15748407" cy="4243594"/>
          </a:xfrm>
        </p:grpSpPr>
        <p:grpSp>
          <p:nvGrpSpPr>
            <p:cNvPr id="22" name="Group 21">
              <a:extLst>
                <a:ext uri="{FF2B5EF4-FFF2-40B4-BE49-F238E27FC236}">
                  <a16:creationId xmlns:a16="http://schemas.microsoft.com/office/drawing/2014/main" id="{3B648264-07DB-2D35-6364-37165660324A}"/>
                </a:ext>
              </a:extLst>
            </p:cNvPr>
            <p:cNvGrpSpPr/>
            <p:nvPr/>
          </p:nvGrpSpPr>
          <p:grpSpPr>
            <a:xfrm>
              <a:off x="200532" y="5153234"/>
              <a:ext cx="15748407" cy="4243594"/>
              <a:chOff x="225890" y="3044706"/>
              <a:chExt cx="15748407" cy="4243594"/>
            </a:xfrm>
          </p:grpSpPr>
          <p:sp>
            <p:nvSpPr>
              <p:cNvPr id="23" name="Speech Bubble: Rectangle with Corners Rounded 22">
                <a:extLst>
                  <a:ext uri="{FF2B5EF4-FFF2-40B4-BE49-F238E27FC236}">
                    <a16:creationId xmlns:a16="http://schemas.microsoft.com/office/drawing/2014/main" id="{17DDF434-C3B0-5CF5-CBC9-EAFBB52D5086}"/>
                  </a:ext>
                </a:extLst>
              </p:cNvPr>
              <p:cNvSpPr/>
              <p:nvPr/>
            </p:nvSpPr>
            <p:spPr>
              <a:xfrm>
                <a:off x="1849594" y="3044706"/>
                <a:ext cx="14124703" cy="4243594"/>
              </a:xfrm>
              <a:prstGeom prst="wedgeRoundRectCallout">
                <a:avLst>
                  <a:gd name="adj1" fmla="val -52816"/>
                  <a:gd name="adj2" fmla="val -40621"/>
                  <a:gd name="adj3" fmla="val 16667"/>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200">
                    <a:solidFill>
                      <a:schemeClr val="tx1"/>
                    </a:solidFill>
                    <a:latin typeface="Arial" panose="020B0604020202020204" pitchFamily="34" charset="0"/>
                    <a:cs typeface="Arial" panose="020B0604020202020204" pitchFamily="34" charset="0"/>
                  </a:rPr>
                  <a:t>Cậu truy cập vào trang web tìm kiếm bằng cách nháy đúng chuột vào biểu tượng </a:t>
                </a:r>
                <a:r>
                  <a:rPr lang="en-US" sz="3200">
                    <a:solidFill>
                      <a:schemeClr val="tx1"/>
                    </a:solidFill>
                    <a:latin typeface="Arial" panose="020B0604020202020204" pitchFamily="34" charset="0"/>
                    <a:cs typeface="Arial" panose="020B0604020202020204" pitchFamily="34" charset="0"/>
                  </a:rPr>
                  <a:t>       </a:t>
                </a:r>
                <a:r>
                  <a:rPr lang="vi-VN" sz="3200">
                    <a:solidFill>
                      <a:schemeClr val="tx1"/>
                    </a:solidFill>
                    <a:latin typeface="Arial" panose="020B0604020202020204" pitchFamily="34" charset="0"/>
                    <a:cs typeface="Arial" panose="020B0604020202020204" pitchFamily="34" charset="0"/>
                  </a:rPr>
                  <a:t>trên màn hình nền, gõ google.com vào thanh địa chỉ. Sau đó gõ cụm từ đã xác định ở trên vào ô tìm kiếm trên trang Google rồi nhấn phím Enter. Ví dụ, tớ xác định cụm từ tìm kiếm là "Các đời vua Hùng", tớ sẽ thực hiện như sau:</a:t>
                </a:r>
                <a:endParaRPr lang="en-US" sz="3200">
                  <a:solidFill>
                    <a:schemeClr val="tx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62B706B8-54C2-F891-3C41-2252C26C75FE}"/>
                  </a:ext>
                </a:extLst>
              </p:cNvPr>
              <p:cNvSpPr txBox="1"/>
              <p:nvPr/>
            </p:nvSpPr>
            <p:spPr>
              <a:xfrm>
                <a:off x="225890" y="3357816"/>
                <a:ext cx="1623704" cy="783193"/>
              </a:xfrm>
              <a:prstGeom prst="roundRect">
                <a:avLst/>
              </a:prstGeom>
              <a:solidFill>
                <a:schemeClr val="accent6">
                  <a:lumMod val="60000"/>
                  <a:lumOff val="40000"/>
                </a:schemeClr>
              </a:solidFill>
            </p:spPr>
            <p:txBody>
              <a:bodyPr wrap="square" rtlCol="0">
                <a:spAutoFit/>
              </a:bodyPr>
              <a:lstStyle/>
              <a:p>
                <a:pPr algn="ctr"/>
                <a:r>
                  <a:rPr lang="en-US" sz="4000" b="1">
                    <a:latin typeface="Arial" panose="020B0604020202020204" pitchFamily="34" charset="0"/>
                    <a:cs typeface="Arial" panose="020B0604020202020204" pitchFamily="34" charset="0"/>
                  </a:rPr>
                  <a:t>Khoa </a:t>
                </a:r>
              </a:p>
            </p:txBody>
          </p:sp>
        </p:grpSp>
        <p:pic>
          <p:nvPicPr>
            <p:cNvPr id="1026" name="Picture 2" descr="5 cách tạo Shortcut trang web trên màn hình Windows dễ dàng nhất">
              <a:extLst>
                <a:ext uri="{FF2B5EF4-FFF2-40B4-BE49-F238E27FC236}">
                  <a16:creationId xmlns:a16="http://schemas.microsoft.com/office/drawing/2014/main" id="{DF1E3726-B587-626C-8DDB-F5F0515DD6A5}"/>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4999" t="4389" r="26001" b="3075"/>
            <a:stretch/>
          </p:blipFill>
          <p:spPr bwMode="auto">
            <a:xfrm>
              <a:off x="3276600" y="6286500"/>
              <a:ext cx="785636" cy="8345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51306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71600" y="8519322"/>
            <a:ext cx="3846287" cy="3235689"/>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042854" y="7886700"/>
            <a:ext cx="4336786" cy="2954435"/>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551543" y="8455336"/>
            <a:ext cx="1720698" cy="1852704"/>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143425">
            <a:off x="16404032" y="8118881"/>
            <a:ext cx="1657647" cy="1796907"/>
          </a:xfrm>
          <a:prstGeom prst="rect">
            <a:avLst/>
          </a:prstGeom>
        </p:spPr>
      </p:pic>
      <p:grpSp>
        <p:nvGrpSpPr>
          <p:cNvPr id="11" name="Group 10">
            <a:extLst>
              <a:ext uri="{FF2B5EF4-FFF2-40B4-BE49-F238E27FC236}">
                <a16:creationId xmlns:a16="http://schemas.microsoft.com/office/drawing/2014/main" id="{8808B64B-6DC7-6E2E-FE4E-6AC4358C515F}"/>
              </a:ext>
            </a:extLst>
          </p:cNvPr>
          <p:cNvGrpSpPr/>
          <p:nvPr/>
        </p:nvGrpSpPr>
        <p:grpSpPr>
          <a:xfrm>
            <a:off x="1411892" y="661070"/>
            <a:ext cx="7543800" cy="6862595"/>
            <a:chOff x="1667101" y="663233"/>
            <a:chExt cx="7543800" cy="6862595"/>
          </a:xfrm>
        </p:grpSpPr>
        <p:pic>
          <p:nvPicPr>
            <p:cNvPr id="5" name="Picture 4">
              <a:extLst>
                <a:ext uri="{FF2B5EF4-FFF2-40B4-BE49-F238E27FC236}">
                  <a16:creationId xmlns:a16="http://schemas.microsoft.com/office/drawing/2014/main" id="{18B0BCE5-583C-B176-D135-64AC5B34E0F8}"/>
                </a:ext>
              </a:extLst>
            </p:cNvPr>
            <p:cNvPicPr>
              <a:picLocks noChangeAspect="1"/>
            </p:cNvPicPr>
            <p:nvPr/>
          </p:nvPicPr>
          <p:blipFill rotWithShape="1">
            <a:blip r:embed="rId10">
              <a:extLst>
                <a:ext uri="{28A0092B-C50C-407E-A947-70E740481C1C}">
                  <a14:useLocalDpi xmlns:a14="http://schemas.microsoft.com/office/drawing/2010/main" val="0"/>
                </a:ext>
              </a:extLst>
            </a:blip>
            <a:srcRect r="52528" b="24978"/>
            <a:stretch/>
          </p:blipFill>
          <p:spPr>
            <a:xfrm>
              <a:off x="1981200" y="663233"/>
              <a:ext cx="6553200" cy="5154831"/>
            </a:xfrm>
            <a:prstGeom prst="rect">
              <a:avLst/>
            </a:prstGeom>
          </p:spPr>
        </p:pic>
        <p:sp>
          <p:nvSpPr>
            <p:cNvPr id="10" name="TextBox 9">
              <a:extLst>
                <a:ext uri="{FF2B5EF4-FFF2-40B4-BE49-F238E27FC236}">
                  <a16:creationId xmlns:a16="http://schemas.microsoft.com/office/drawing/2014/main" id="{903A4EEC-9134-9E03-A89B-A76E1ACD79BB}"/>
                </a:ext>
              </a:extLst>
            </p:cNvPr>
            <p:cNvSpPr txBox="1"/>
            <p:nvPr/>
          </p:nvSpPr>
          <p:spPr>
            <a:xfrm>
              <a:off x="1667101" y="6134100"/>
              <a:ext cx="7543800" cy="1391728"/>
            </a:xfrm>
            <a:prstGeom prst="rect">
              <a:avLst/>
            </a:prstGeom>
            <a:noFill/>
          </p:spPr>
          <p:txBody>
            <a:bodyPr wrap="square" rtlCol="0">
              <a:spAutoFit/>
            </a:bodyPr>
            <a:lstStyle/>
            <a:p>
              <a:pPr>
                <a:lnSpc>
                  <a:spcPct val="150000"/>
                </a:lnSpc>
              </a:pPr>
              <a:r>
                <a:rPr lang="en-US" sz="3000">
                  <a:latin typeface="Arial" panose="020B0604020202020204" pitchFamily="34" charset="0"/>
                  <a:cs typeface="Arial" panose="020B0604020202020204" pitchFamily="34" charset="0"/>
                </a:rPr>
                <a:t>1. Gõ cụm từ </a:t>
              </a:r>
              <a:r>
                <a:rPr lang="en-US" sz="3000">
                  <a:solidFill>
                    <a:schemeClr val="accent6">
                      <a:lumMod val="75000"/>
                    </a:schemeClr>
                  </a:solidFill>
                  <a:latin typeface="Arial" panose="020B0604020202020204" pitchFamily="34" charset="0"/>
                  <a:cs typeface="Arial" panose="020B0604020202020204" pitchFamily="34" charset="0"/>
                </a:rPr>
                <a:t>Cac doi vua Hung </a:t>
              </a:r>
              <a:r>
                <a:rPr lang="en-US" sz="3000">
                  <a:latin typeface="Arial" panose="020B0604020202020204" pitchFamily="34" charset="0"/>
                  <a:cs typeface="Arial" panose="020B0604020202020204" pitchFamily="34" charset="0"/>
                </a:rPr>
                <a:t>vào thanh tìm kiếm rồi nhấn phím </a:t>
              </a:r>
              <a:r>
                <a:rPr lang="en-US" sz="3000" b="1">
                  <a:latin typeface="Arial" panose="020B0604020202020204" pitchFamily="34" charset="0"/>
                  <a:cs typeface="Arial" panose="020B0604020202020204" pitchFamily="34" charset="0"/>
                </a:rPr>
                <a:t>Enter</a:t>
              </a:r>
            </a:p>
          </p:txBody>
        </p:sp>
      </p:grpSp>
      <p:grpSp>
        <p:nvGrpSpPr>
          <p:cNvPr id="18" name="Group 17">
            <a:extLst>
              <a:ext uri="{FF2B5EF4-FFF2-40B4-BE49-F238E27FC236}">
                <a16:creationId xmlns:a16="http://schemas.microsoft.com/office/drawing/2014/main" id="{690096F0-095A-FABA-6021-448E61F9EF82}"/>
              </a:ext>
            </a:extLst>
          </p:cNvPr>
          <p:cNvGrpSpPr/>
          <p:nvPr/>
        </p:nvGrpSpPr>
        <p:grpSpPr>
          <a:xfrm>
            <a:off x="9906000" y="656978"/>
            <a:ext cx="7543800" cy="6902510"/>
            <a:chOff x="9697018" y="663233"/>
            <a:chExt cx="7543800" cy="6902510"/>
          </a:xfrm>
        </p:grpSpPr>
        <p:pic>
          <p:nvPicPr>
            <p:cNvPr id="12" name="Picture 11">
              <a:extLst>
                <a:ext uri="{FF2B5EF4-FFF2-40B4-BE49-F238E27FC236}">
                  <a16:creationId xmlns:a16="http://schemas.microsoft.com/office/drawing/2014/main" id="{6BD820EB-009D-D297-0B58-F88B40208F84}"/>
                </a:ext>
              </a:extLst>
            </p:cNvPr>
            <p:cNvPicPr>
              <a:picLocks noChangeAspect="1"/>
            </p:cNvPicPr>
            <p:nvPr/>
          </p:nvPicPr>
          <p:blipFill rotWithShape="1">
            <a:blip r:embed="rId10">
              <a:extLst>
                <a:ext uri="{28A0092B-C50C-407E-A947-70E740481C1C}">
                  <a14:useLocalDpi xmlns:a14="http://schemas.microsoft.com/office/drawing/2010/main" val="0"/>
                </a:ext>
              </a:extLst>
            </a:blip>
            <a:srcRect l="49163" t="-333" r="320" b="24007"/>
            <a:stretch/>
          </p:blipFill>
          <p:spPr>
            <a:xfrm>
              <a:off x="9982200" y="663233"/>
              <a:ext cx="6973437" cy="5244415"/>
            </a:xfrm>
            <a:prstGeom prst="rect">
              <a:avLst/>
            </a:prstGeom>
          </p:spPr>
        </p:pic>
        <p:sp>
          <p:nvSpPr>
            <p:cNvPr id="17" name="TextBox 16">
              <a:extLst>
                <a:ext uri="{FF2B5EF4-FFF2-40B4-BE49-F238E27FC236}">
                  <a16:creationId xmlns:a16="http://schemas.microsoft.com/office/drawing/2014/main" id="{AFFC0421-DF3E-868B-DF93-9FD0FE272D47}"/>
                </a:ext>
              </a:extLst>
            </p:cNvPr>
            <p:cNvSpPr txBox="1"/>
            <p:nvPr/>
          </p:nvSpPr>
          <p:spPr>
            <a:xfrm>
              <a:off x="9697018" y="6174015"/>
              <a:ext cx="7543800" cy="1391728"/>
            </a:xfrm>
            <a:prstGeom prst="rect">
              <a:avLst/>
            </a:prstGeom>
            <a:noFill/>
          </p:spPr>
          <p:txBody>
            <a:bodyPr wrap="square" rtlCol="0">
              <a:spAutoFit/>
            </a:bodyPr>
            <a:lstStyle/>
            <a:p>
              <a:pPr>
                <a:lnSpc>
                  <a:spcPct val="150000"/>
                </a:lnSpc>
              </a:pPr>
              <a:r>
                <a:rPr lang="en-US" sz="3000">
                  <a:latin typeface="Arial" panose="020B0604020202020204" pitchFamily="34" charset="0"/>
                  <a:cs typeface="Arial" panose="020B0604020202020204" pitchFamily="34" charset="0"/>
                </a:rPr>
                <a:t>2. Nháy chuột vào một siêu liên kết để xem thông tin chi tiết </a:t>
              </a:r>
              <a:endParaRPr lang="en-US" sz="3000" b="1">
                <a:latin typeface="Arial" panose="020B0604020202020204" pitchFamily="34" charset="0"/>
                <a:cs typeface="Arial" panose="020B0604020202020204" pitchFamily="34" charset="0"/>
              </a:endParaRPr>
            </a:p>
          </p:txBody>
        </p:sp>
      </p:grpSp>
      <p:sp>
        <p:nvSpPr>
          <p:cNvPr id="19" name="TextBox 18">
            <a:extLst>
              <a:ext uri="{FF2B5EF4-FFF2-40B4-BE49-F238E27FC236}">
                <a16:creationId xmlns:a16="http://schemas.microsoft.com/office/drawing/2014/main" id="{55D489A0-D449-88AB-887A-83A1AFE44380}"/>
              </a:ext>
            </a:extLst>
          </p:cNvPr>
          <p:cNvSpPr txBox="1"/>
          <p:nvPr/>
        </p:nvSpPr>
        <p:spPr>
          <a:xfrm>
            <a:off x="4610100" y="8701863"/>
            <a:ext cx="9067800" cy="630942"/>
          </a:xfrm>
          <a:prstGeom prst="rect">
            <a:avLst/>
          </a:prstGeom>
          <a:noFill/>
        </p:spPr>
        <p:txBody>
          <a:bodyPr wrap="square" rtlCol="0">
            <a:spAutoFit/>
          </a:bodyPr>
          <a:lstStyle/>
          <a:p>
            <a:pPr algn="ctr"/>
            <a:r>
              <a:rPr lang="en-US" sz="3500" b="1">
                <a:latin typeface="Arial" panose="020B0604020202020204" pitchFamily="34" charset="0"/>
                <a:cs typeface="Arial" panose="020B0604020202020204" pitchFamily="34" charset="0"/>
              </a:rPr>
              <a:t>Hình 10. </a:t>
            </a:r>
            <a:r>
              <a:rPr lang="en-US" sz="3500">
                <a:latin typeface="Arial" panose="020B0604020202020204" pitchFamily="34" charset="0"/>
                <a:cs typeface="Arial" panose="020B0604020202020204" pitchFamily="34" charset="0"/>
              </a:rPr>
              <a:t>Tìm kiếm thông tin trên Internet </a:t>
            </a:r>
          </a:p>
        </p:txBody>
      </p:sp>
    </p:spTree>
    <p:extLst>
      <p:ext uri="{BB962C8B-B14F-4D97-AF65-F5344CB8AC3E}">
        <p14:creationId xmlns:p14="http://schemas.microsoft.com/office/powerpoint/2010/main" val="205985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320</TotalTime>
  <Words>1483</Words>
  <Application>Microsoft Office PowerPoint</Application>
  <PresentationFormat>Custom</PresentationFormat>
  <Paragraphs>140</Paragraphs>
  <Slides>32</Slides>
  <Notes>0</Notes>
  <HiddenSlides>0</HiddenSlides>
  <MMClips>10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32</vt:i4>
      </vt:variant>
    </vt:vector>
  </HeadingPairs>
  <TitlesOfParts>
    <vt:vector size="37" baseType="lpstr">
      <vt:lpstr>Arial</vt:lpstr>
      <vt:lpstr>Calibri</vt:lpstr>
      <vt:lpstr>Wingdings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Pastel Playful Group Project Education Presentation</dc:title>
  <dc:creator>Thảo Đào</dc:creator>
  <cp:lastModifiedBy>Thảo Đào</cp:lastModifiedBy>
  <cp:revision>4</cp:revision>
  <dcterms:created xsi:type="dcterms:W3CDTF">2006-08-16T00:00:00Z</dcterms:created>
  <dcterms:modified xsi:type="dcterms:W3CDTF">2023-03-30T02:27:15Z</dcterms:modified>
  <dc:identifier>DAFa9wLMBg8</dc:identifier>
</cp:coreProperties>
</file>