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 id="2147483690" r:id="rId3"/>
  </p:sldMasterIdLst>
  <p:notesMasterIdLst>
    <p:notesMasterId r:id="rId44"/>
  </p:notesMasterIdLst>
  <p:sldIdLst>
    <p:sldId id="4152" r:id="rId4"/>
    <p:sldId id="4266" r:id="rId5"/>
    <p:sldId id="4298" r:id="rId6"/>
    <p:sldId id="4158" r:id="rId7"/>
    <p:sldId id="4245" r:id="rId8"/>
    <p:sldId id="4189" r:id="rId9"/>
    <p:sldId id="4247" r:id="rId10"/>
    <p:sldId id="4267" r:id="rId11"/>
    <p:sldId id="4269" r:id="rId12"/>
    <p:sldId id="4270" r:id="rId13"/>
    <p:sldId id="4271" r:id="rId14"/>
    <p:sldId id="4248" r:id="rId15"/>
    <p:sldId id="4273" r:id="rId16"/>
    <p:sldId id="4222" r:id="rId17"/>
    <p:sldId id="4246" r:id="rId18"/>
    <p:sldId id="4274" r:id="rId19"/>
    <p:sldId id="4277" r:id="rId20"/>
    <p:sldId id="4275" r:id="rId21"/>
    <p:sldId id="4276" r:id="rId22"/>
    <p:sldId id="4278" r:id="rId23"/>
    <p:sldId id="4169" r:id="rId24"/>
    <p:sldId id="4203" r:id="rId25"/>
    <p:sldId id="4279" r:id="rId26"/>
    <p:sldId id="4280" r:id="rId27"/>
    <p:sldId id="4281" r:id="rId28"/>
    <p:sldId id="4282" r:id="rId29"/>
    <p:sldId id="4283" r:id="rId30"/>
    <p:sldId id="4284" r:id="rId31"/>
    <p:sldId id="4285" r:id="rId32"/>
    <p:sldId id="4286" r:id="rId33"/>
    <p:sldId id="4287" r:id="rId34"/>
    <p:sldId id="4288" r:id="rId35"/>
    <p:sldId id="4294" r:id="rId36"/>
    <p:sldId id="4289" r:id="rId37"/>
    <p:sldId id="4290" r:id="rId38"/>
    <p:sldId id="4295" r:id="rId39"/>
    <p:sldId id="4296" r:id="rId40"/>
    <p:sldId id="4297" r:id="rId41"/>
    <p:sldId id="4291" r:id="rId42"/>
    <p:sldId id="4292" r:id="rId43"/>
  </p:sldIdLst>
  <p:sldSz cx="12192000" cy="6858000"/>
  <p:notesSz cx="6858000" cy="9144000"/>
  <p:embeddedFontLst>
    <p:embeddedFont>
      <p:font typeface="Calibri" panose="020F0502020204030204" pitchFamily="34" charset="0"/>
      <p:regular r:id="rId45"/>
      <p:bold r:id="rId46"/>
      <p:italic r:id="rId47"/>
      <p:boldItalic r:id="rId48"/>
    </p:embeddedFont>
    <p:embeddedFont>
      <p:font typeface="Calibri Light" panose="020F0302020204030204" pitchFamily="34" charset="0"/>
      <p:regular r:id="rId49"/>
      <p:italic r:id="rId50"/>
    </p:embeddedFont>
    <p:embeddedFont>
      <p:font typeface="Pangolin" panose="020B0604020202020204" charset="0"/>
      <p:regular r:id="rId51"/>
    </p:embeddedFont>
    <p:embeddedFont>
      <p:font typeface="Roboto" pitchFamily="2" charset="0"/>
      <p:regular r:id="rId52"/>
      <p:bold r:id="rId53"/>
      <p:italic r:id="rId54"/>
      <p:boldItalic r:id="rId55"/>
    </p:embeddedFont>
    <p:embeddedFont>
      <p:font typeface="Roboto Black" pitchFamily="2" charset="0"/>
      <p:regular r:id="rId56"/>
      <p:bold r:id="rId57"/>
      <p:boldItalic r:id="rId58"/>
    </p:embeddedFont>
    <p:embeddedFont>
      <p:font typeface="Segoe Script" panose="030B0504020000000003" pitchFamily="66" charset="0"/>
      <p:regular r:id="rId59"/>
      <p:bold r:id="rId60"/>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AE1FA"/>
    <a:srgbClr val="F3F1F5"/>
    <a:srgbClr val="BB8CBF"/>
    <a:srgbClr val="FEF26C"/>
    <a:srgbClr val="F19054"/>
    <a:srgbClr val="EE1D25"/>
    <a:srgbClr val="81A7D4"/>
    <a:srgbClr val="95624C"/>
    <a:srgbClr val="31B778"/>
    <a:srgbClr val="EF66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6" autoAdjust="0"/>
    <p:restoredTop sz="91052" autoAdjust="0"/>
  </p:normalViewPr>
  <p:slideViewPr>
    <p:cSldViewPr snapToGrid="0">
      <p:cViewPr varScale="1">
        <p:scale>
          <a:sx n="79" d="100"/>
          <a:sy n="79" d="100"/>
        </p:scale>
        <p:origin x="120" y="4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63"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font" Target="fonts/font10.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5.fntdata"/><Relationship Id="rId57" Type="http://schemas.openxmlformats.org/officeDocument/2006/relationships/font" Target="fonts/font13.fntdata"/><Relationship Id="rId61"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openxmlformats.org/officeDocument/2006/relationships/font" Target="fonts/font16.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font" Target="fonts/font4.fntdata"/><Relationship Id="rId56" Type="http://schemas.openxmlformats.org/officeDocument/2006/relationships/font" Target="fonts/font12.fntdata"/><Relationship Id="rId64"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font" Target="fonts/font7.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2.fntdata"/><Relationship Id="rId59"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a:t>
            </a:fld>
            <a:endParaRPr lang="vi-VN"/>
          </a:p>
        </p:txBody>
      </p:sp>
    </p:spTree>
    <p:extLst>
      <p:ext uri="{BB962C8B-B14F-4D97-AF65-F5344CB8AC3E}">
        <p14:creationId xmlns:p14="http://schemas.microsoft.com/office/powerpoint/2010/main" val="1168891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phân</a:t>
            </a:r>
            <a:r>
              <a:rPr lang="en-US" baseline="0"/>
              <a:t> tích tư thế ngồi của bạn, kết luận bạn ngồi có đúng không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08730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cho HS thảo</a:t>
            </a:r>
            <a:r>
              <a:rPr lang="vi-VN" baseline="0"/>
              <a:t> luận, phân tích về tư thế ngồi của bạn. Kết luận xem bạn ngồi đúng tư thế chưa?</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07649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baseline="0"/>
              <a:t> </a:t>
            </a:r>
            <a:r>
              <a:rPr lang="vi-VN" baseline="0"/>
              <a:t>cho HS thảo luận và trả lời tác hại của việc ngồi sai tư thế, các bạn khác nhận xét, bổ sung câu trả lời. Sau đó giáo viên chốt các phương án đúng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40001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baseline="0"/>
              <a:t> </a:t>
            </a:r>
            <a:r>
              <a:rPr lang="vi-VN" baseline="0"/>
              <a:t>cho HS thảo luận và trả lời </a:t>
            </a:r>
            <a:r>
              <a:rPr lang="en-US" baseline="0"/>
              <a:t>nên sử dụng máy tính như thế nào</a:t>
            </a:r>
            <a:r>
              <a:rPr lang="vi-VN" baseline="0"/>
              <a:t>. Sau đó giáo viên chốt các phương án đúng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90287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2,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454660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a:t>
            </a:r>
            <a:r>
              <a:rPr lang="en-US"/>
              <a:t>,</a:t>
            </a:r>
            <a:r>
              <a:rPr lang="vi-VN"/>
              <a:t> </a:t>
            </a:r>
            <a:r>
              <a:rPr lang="en-US"/>
              <a:t>đặt</a:t>
            </a:r>
            <a:r>
              <a:rPr lang="en-US" baseline="0"/>
              <a:t> câu hỏi cho HS trả lời. Trong video trên cảnh báo chúng ta điều gì? Kể tên các hành động được cảnh báo không nên làm.</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73961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mời</a:t>
            </a:r>
            <a:r>
              <a:rPr lang="en-US" baseline="0"/>
              <a:t> HS quan sát tình huống, sau đó đặt câu hỏi cho HS trả lời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482577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mời</a:t>
            </a:r>
            <a:r>
              <a:rPr lang="en-US" baseline="0"/>
              <a:t> HS quan sát tình huống, sau đó đặt câu hỏi cho HS trả lời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73933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thảo</a:t>
            </a:r>
            <a:r>
              <a:rPr lang="en-US" baseline="0"/>
              <a:t> luận và đưa ra câu trả lời</a:t>
            </a:r>
          </a:p>
          <a:p>
            <a:r>
              <a:rPr lang="en-US" baseline="0"/>
              <a:t>GV bấm vào phương án, chuyển màu đỏ - việc không nên làm; chuyển màu xanh – việc nên làm</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578997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tổ</a:t>
            </a:r>
            <a:r>
              <a:rPr lang="en-US" baseline="0"/>
              <a:t> chức thành 2 đội chơi trò chơi, 1 đội kể tên những việc nên làm, 1 đội kể tên những việc không nên làm để tránh tai nạn về điện khi sử dụng máy tính</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68707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vi-VN" baseline="0"/>
              <a:t> cho HS xem và trả lời các câu hỏi. Video trên nói về việc gì? (video trên nói về việc ngồi sai tư thế khi sử dụng máy tính gây hại cho xương và cách sửa)</a:t>
            </a:r>
          </a:p>
          <a:p>
            <a:r>
              <a:rPr lang="vi-VN" baseline="0"/>
              <a:t>Bạn nhỏ trong video ngồi sai như thế nào? (bạn ngồi tay và chân chưa vuông góc 90 độ). Trẻ em nên sử dụng máy tính trong thời gian bao lâu? (30p, sau đó nên vận động)</a:t>
            </a:r>
          </a:p>
          <a:p>
            <a:r>
              <a:rPr lang="vi-VN" baseline="0"/>
              <a:t>Các em ạ, khi ngồi học, làm việc, chơi sai tư thế sẽ gây hại rất lớn. Bài học hôm nay chúng ta cùng tìm hiểu và tìm giải pháp khắc phục nhé</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2</a:t>
            </a:fld>
            <a:endParaRPr lang="vi-VN"/>
          </a:p>
        </p:txBody>
      </p:sp>
    </p:spTree>
    <p:extLst>
      <p:ext uri="{BB962C8B-B14F-4D97-AF65-F5344CB8AC3E}">
        <p14:creationId xmlns:p14="http://schemas.microsoft.com/office/powerpoint/2010/main" val="3094738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3,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79684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Giao bài tập về nhà cho học sinh, yêu cầu học phân công chuẩn bị nguyên, vật liệu cho buổi </a:t>
            </a:r>
            <a:r>
              <a:rPr lang="vi-VN"/>
              <a:t>học sau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24382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173380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61043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thống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164439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a:t>
            </a:r>
            <a:r>
              <a:rPr lang="en-US" baseline="0" dirty="0"/>
              <a:t> </a:t>
            </a:r>
            <a:r>
              <a:rPr lang="en-US" baseline="0" dirty="0" err="1"/>
              <a:t>nêu</a:t>
            </a:r>
            <a:r>
              <a:rPr lang="en-US" baseline="0" dirty="0"/>
              <a:t> </a:t>
            </a:r>
            <a:r>
              <a:rPr lang="en-US" baseline="0" dirty="0" err="1"/>
              <a:t>yêu</a:t>
            </a:r>
            <a:r>
              <a:rPr lang="en-US" baseline="0" dirty="0"/>
              <a:t> </a:t>
            </a:r>
            <a:r>
              <a:rPr lang="en-US" baseline="0" dirty="0" err="1"/>
              <a:t>cầu</a:t>
            </a:r>
            <a:r>
              <a:rPr lang="en-US" baseline="0" dirty="0"/>
              <a:t> </a:t>
            </a:r>
            <a:r>
              <a:rPr lang="en-US" baseline="0" err="1"/>
              <a:t>sản</a:t>
            </a:r>
            <a:r>
              <a:rPr lang="en-US" baseline="0"/>
              <a:t> phẩm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434232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thống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a:latin typeface="Times New Roman" panose="02020603050405020304" pitchFamily="18" charset="0"/>
                <a:cs typeface="Times New Roman" panose="02020603050405020304" pitchFamily="18" charset="0"/>
              </a:rPr>
              <a:t>, trả lời các câu hỏi để đưa ra cách làm tốt nhất</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110058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4,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35109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lựa chọn vật liệu dùng làm đồ dùng học tập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475601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a:t>
            </a:r>
            <a:r>
              <a:rPr lang="en-US" baseline="0">
                <a:latin typeface="Times New Roman" panose="02020603050405020304" pitchFamily="18" charset="0"/>
                <a:cs typeface="Times New Roman" panose="02020603050405020304" pitchFamily="18" charset="0"/>
              </a:rPr>
              <a:t>HS thực hành làm sản phẩm theo ý tưởng nhóm đã thống nhất hoặc làm theo gợi ý trong sách</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82365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vi-VN" baseline="0"/>
              <a:t> cho HS xem và trả lời các câu hỏi. Video trên nói về việc gì? (video trên nói về việc ngồi sai tư thế khi sử dụng máy tính gây hại cho xương và cách sửa)</a:t>
            </a:r>
          </a:p>
          <a:p>
            <a:r>
              <a:rPr lang="vi-VN" baseline="0"/>
              <a:t>Bạn nhỏ trong video ngồi sai như thế nào? (bạn ngồi tay và chân chưa vuông góc 90 độ). Trẻ em nên sử dụng máy tính trong thời gian bao lâu? (30p, sau đó nên vận động)</a:t>
            </a:r>
          </a:p>
          <a:p>
            <a:r>
              <a:rPr lang="vi-VN" baseline="0"/>
              <a:t>Các em ạ, khi ngồi học, làm việc, chơi sai tư thế sẽ gây hại rất lớn. Bài học hôm nay chúng ta cùng tìm hiểu và tìm giải pháp khắc phục nhé</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3</a:t>
            </a:fld>
            <a:endParaRPr lang="vi-VN"/>
          </a:p>
        </p:txBody>
      </p:sp>
    </p:spTree>
    <p:extLst>
      <p:ext uri="{BB962C8B-B14F-4D97-AF65-F5344CB8AC3E}">
        <p14:creationId xmlns:p14="http://schemas.microsoft.com/office/powerpoint/2010/main" val="13648488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gợi </a:t>
            </a:r>
            <a:r>
              <a:rPr lang="en-US" dirty="0">
                <a:latin typeface="Times New Roman" panose="02020603050405020304" pitchFamily="18" charset="0"/>
                <a:cs typeface="Times New Roman" panose="02020603050405020304" pitchFamily="18" charset="0"/>
              </a:rPr>
              <a:t>ý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a:latin typeface="Times New Roman" panose="02020603050405020304" pitchFamily="18" charset="0"/>
                <a:cs typeface="Times New Roman" panose="02020603050405020304" pitchFamily="18" charset="0"/>
              </a:rPr>
              <a:t>, lưu</a:t>
            </a:r>
            <a:r>
              <a:rPr lang="en-US" baseline="0">
                <a:latin typeface="Times New Roman" panose="02020603050405020304" pitchFamily="18" charset="0"/>
                <a:cs typeface="Times New Roman" panose="02020603050405020304" pitchFamily="18" charset="0"/>
              </a:rPr>
              <a:t> ý cách đo, gấp để chia phần đều nhau</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495402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gợi ý cách làm, lưu</a:t>
            </a:r>
            <a:r>
              <a:rPr lang="en-US" baseline="0">
                <a:latin typeface="Times New Roman" panose="02020603050405020304" pitchFamily="18" charset="0"/>
                <a:cs typeface="Times New Roman" panose="02020603050405020304" pitchFamily="18" charset="0"/>
              </a:rPr>
              <a:t> ý cách đo, gấp tại các trung điểm để chia phần đều nhau</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8757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616588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31638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Kiểm tra theo tiêu</a:t>
            </a:r>
            <a:r>
              <a:rPr lang="en-US" baseline="0"/>
              <a:t> chí, điều chỉnh nếu chưa đúng tiêu chí</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535861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Các</a:t>
            </a:r>
            <a:r>
              <a:rPr lang="en-US" baseline="0">
                <a:latin typeface="Times New Roman" panose="02020603050405020304" pitchFamily="18" charset="0"/>
                <a:cs typeface="Times New Roman" panose="02020603050405020304" pitchFamily="18" charset="0"/>
              </a:rPr>
              <a:t> nhóm cử đại diện trình bày ý tưởng và sản phẩm của nhóm theo sườn. Các nhóm khác đặt câu hỏi</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671198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xem tình</a:t>
            </a:r>
            <a:r>
              <a:rPr lang="en-US" baseline="0"/>
              <a:t> hướng, phân tích và nêu ý kiến về hành động của bạn, nêu quy tắc an toàn khi sử dụng điện với thiết bị điện tử</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502056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xem tình</a:t>
            </a:r>
            <a:r>
              <a:rPr lang="en-US" baseline="0"/>
              <a:t> huống, nêu tác hại của hành động trên, nêu quy tắc an toàn khi sử dụng điện với thiết bị điện tử</a:t>
            </a:r>
          </a:p>
          <a:p>
            <a:r>
              <a:rPr lang="en-US"/>
              <a:t>Tác</a:t>
            </a:r>
            <a:r>
              <a:rPr lang="en-US" baseline="0"/>
              <a:t> hại : </a:t>
            </a:r>
            <a:r>
              <a:rPr lang="vi-VN"/>
              <a:t>Ảnh hưởng đến thị lực</a:t>
            </a:r>
            <a:r>
              <a:rPr lang="en-US"/>
              <a:t>, </a:t>
            </a:r>
            <a:r>
              <a:rPr lang="vi-VN"/>
              <a:t>Chất lượng giấc ngủ không đảm bảo</a:t>
            </a:r>
            <a:r>
              <a:rPr lang="en-US"/>
              <a:t>, Gây ra các bệnh lý về da, ả</a:t>
            </a:r>
            <a:r>
              <a:rPr lang="vi-VN"/>
              <a:t>nh hưởng đến hệ thống xương khớp</a:t>
            </a:r>
            <a:r>
              <a:rPr lang="en-US"/>
              <a:t>, Suy giảm trí nhớ</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968569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xem tình</a:t>
            </a:r>
            <a:r>
              <a:rPr lang="en-US" baseline="0"/>
              <a:t> huống, nêu tác hại của hành động trên, nêu quy tắc an toàn khi sử dụng điện với thiết bị điện </a:t>
            </a:r>
          </a:p>
          <a:p>
            <a:r>
              <a:rPr lang="en-US"/>
              <a:t>Em cần</a:t>
            </a:r>
            <a:r>
              <a:rPr lang="en-US" baseline="0"/>
              <a:t> làm gì trong trường hợp này? Tránh xa nơi có cháy và gọi người lớn xử lí hoặc gọi số điện thoại khẩn cấp nếu không có người lớn ở gần đó</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67770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25886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 </a:t>
            </a:r>
            <a:r>
              <a:rPr lang="en-US"/>
              <a:t>Hai bạn</a:t>
            </a:r>
            <a:r>
              <a:rPr lang="en-US" baseline="0"/>
              <a:t> đang làm gì? Hai bạn đang trao đổi vấn đề gì? Các bạn nói đúng không? Em có thường xuyên sử dụng máy tính không?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96314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Trong quá trình dạy học, GV thường xuyên khuyến khích HS bằng các câu khen khi HS trả lời đúng</a:t>
            </a:r>
            <a:endParaRPr lang="vi-VN"/>
          </a:p>
          <a:p>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26373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thảo</a:t>
            </a:r>
            <a:r>
              <a:rPr lang="en-US" baseline="0"/>
              <a:t> luận, nêu ý kiến của nhóm, GV chốt lại nội dung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47300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1,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52060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hỏi</a:t>
            </a:r>
            <a:r>
              <a:rPr lang="en-US" baseline="0"/>
              <a:t> hs: em nhìn thấy các bạn đang làm gì? Đánh giá tư thế ngồi của các bạn. Bạn nào ngồi đúng?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3531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phân</a:t>
            </a:r>
            <a:r>
              <a:rPr lang="en-US" baseline="0"/>
              <a:t> tích chi tiết trong cách ngồi của bạn, có ích lợi gì?</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45486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phân</a:t>
            </a:r>
            <a:r>
              <a:rPr lang="en-US" baseline="0"/>
              <a:t> tích tư thế ngồi của bạn, kết luận bạn ngồi có đúng không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1034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60290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8002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3723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0442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10746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44160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80365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1216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46082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1719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64965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84483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2092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23447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58018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22636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87629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8788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92707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23888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17616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4684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088265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1503683"/>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8.png"/><Relationship Id="rId4" Type="http://schemas.openxmlformats.org/officeDocument/2006/relationships/image" Target="../media/image19.png"/><Relationship Id="rId9"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jp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8.png"/><Relationship Id="rId10" Type="http://schemas.microsoft.com/office/2007/relationships/hdphoto" Target="../media/hdphoto1.wdp"/><Relationship Id="rId4" Type="http://schemas.openxmlformats.org/officeDocument/2006/relationships/image" Target="../media/image27.png"/><Relationship Id="rId9"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3.xml"/><Relationship Id="rId6" Type="http://schemas.microsoft.com/office/2007/relationships/hdphoto" Target="../media/hdphoto2.wdp"/><Relationship Id="rId5" Type="http://schemas.openxmlformats.org/officeDocument/2006/relationships/image" Target="../media/image34.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3.xml"/><Relationship Id="rId5" Type="http://schemas.microsoft.com/office/2007/relationships/hdphoto" Target="../media/hdphoto2.wdp"/><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3.xml"/><Relationship Id="rId5" Type="http://schemas.openxmlformats.org/officeDocument/2006/relationships/image" Target="../media/image36.png"/><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3.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13" Type="http://schemas.microsoft.com/office/2007/relationships/hdphoto" Target="../media/hdphoto1.wdp"/><Relationship Id="rId3" Type="http://schemas.openxmlformats.org/officeDocument/2006/relationships/image" Target="../media/image4.png"/><Relationship Id="rId7" Type="http://schemas.openxmlformats.org/officeDocument/2006/relationships/image" Target="../media/image27.png"/><Relationship Id="rId12"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3.xml"/><Relationship Id="rId6" Type="http://schemas.microsoft.com/office/2007/relationships/hdphoto" Target="../media/hdphoto3.wdp"/><Relationship Id="rId11" Type="http://schemas.openxmlformats.org/officeDocument/2006/relationships/image" Target="../media/image30.png"/><Relationship Id="rId5" Type="http://schemas.openxmlformats.org/officeDocument/2006/relationships/image" Target="../media/image38.png"/><Relationship Id="rId10" Type="http://schemas.microsoft.com/office/2007/relationships/hdphoto" Target="../media/hdphoto4.wdp"/><Relationship Id="rId4" Type="http://schemas.openxmlformats.org/officeDocument/2006/relationships/image" Target="../media/image37.png"/><Relationship Id="rId9"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23.xml"/><Relationship Id="rId6" Type="http://schemas.openxmlformats.org/officeDocument/2006/relationships/image" Target="../media/image40.png"/><Relationship Id="rId5" Type="http://schemas.openxmlformats.org/officeDocument/2006/relationships/image" Target="../media/image3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1.xml"/><Relationship Id="rId1" Type="http://schemas.openxmlformats.org/officeDocument/2006/relationships/slideLayout" Target="../slideLayouts/slideLayout23.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3.xml"/><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3.xml"/><Relationship Id="rId5" Type="http://schemas.openxmlformats.org/officeDocument/2006/relationships/image" Target="../media/image46.jpeg"/><Relationship Id="rId4" Type="http://schemas.openxmlformats.org/officeDocument/2006/relationships/image" Target="../media/image45.jpe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5.wdp"/><Relationship Id="rId2" Type="http://schemas.openxmlformats.org/officeDocument/2006/relationships/notesSlide" Target="../notesSlides/notesSlide34.xml"/><Relationship Id="rId1" Type="http://schemas.openxmlformats.org/officeDocument/2006/relationships/slideLayout" Target="../slideLayouts/slideLayout23.xml"/><Relationship Id="rId6" Type="http://schemas.openxmlformats.org/officeDocument/2006/relationships/image" Target="../media/image47.png"/><Relationship Id="rId5" Type="http://schemas.microsoft.com/office/2007/relationships/hdphoto" Target="../media/hdphoto2.wdp"/><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png"/><Relationship Id="rId7" Type="http://schemas.microsoft.com/office/2007/relationships/hdphoto" Target="../media/hdphoto6.wdp"/><Relationship Id="rId2" Type="http://schemas.openxmlformats.org/officeDocument/2006/relationships/notesSlide" Target="../notesSlides/notesSlide35.xml"/><Relationship Id="rId1" Type="http://schemas.openxmlformats.org/officeDocument/2006/relationships/slideLayout" Target="../slideLayouts/slideLayout23.xml"/><Relationship Id="rId6" Type="http://schemas.openxmlformats.org/officeDocument/2006/relationships/image" Target="../media/image48.png"/><Relationship Id="rId5" Type="http://schemas.microsoft.com/office/2007/relationships/hdphoto" Target="../media/hdphoto2.wdp"/><Relationship Id="rId4" Type="http://schemas.openxmlformats.org/officeDocument/2006/relationships/image" Target="../media/image34.png"/><Relationship Id="rId9" Type="http://schemas.openxmlformats.org/officeDocument/2006/relationships/image" Target="../media/image36.png"/></Relationships>
</file>

<file path=ppt/slides/_rels/slide36.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6.mp3"/><Relationship Id="rId7" Type="http://schemas.openxmlformats.org/officeDocument/2006/relationships/audio" Target="../media/audio1.wav"/><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notesSlide" Target="../notesSlides/notesSlide36.xml"/><Relationship Id="rId5" Type="http://schemas.openxmlformats.org/officeDocument/2006/relationships/slideLayout" Target="../slideLayouts/slideLayout23.xml"/><Relationship Id="rId10" Type="http://schemas.openxmlformats.org/officeDocument/2006/relationships/image" Target="../media/image7.png"/><Relationship Id="rId4" Type="http://schemas.openxmlformats.org/officeDocument/2006/relationships/audio" Target="../media/media6.mp3"/><Relationship Id="rId9" Type="http://schemas.openxmlformats.org/officeDocument/2006/relationships/image" Target="../media/image49.png"/></Relationships>
</file>

<file path=ppt/slides/_rels/slide37.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8.mp3"/><Relationship Id="rId7" Type="http://schemas.openxmlformats.org/officeDocument/2006/relationships/audio" Target="../media/audio1.wav"/><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notesSlide" Target="../notesSlides/notesSlide37.xml"/><Relationship Id="rId5" Type="http://schemas.openxmlformats.org/officeDocument/2006/relationships/slideLayout" Target="../slideLayouts/slideLayout23.xml"/><Relationship Id="rId10" Type="http://schemas.openxmlformats.org/officeDocument/2006/relationships/image" Target="../media/image7.png"/><Relationship Id="rId4" Type="http://schemas.openxmlformats.org/officeDocument/2006/relationships/audio" Target="../media/media8.mp3"/><Relationship Id="rId9" Type="http://schemas.openxmlformats.org/officeDocument/2006/relationships/image" Target="../media/image50.png"/></Relationships>
</file>

<file path=ppt/slides/_rels/slide3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3.xml"/><Relationship Id="rId7" Type="http://schemas.openxmlformats.org/officeDocument/2006/relationships/image" Target="../media/image51.png"/><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4.png"/><Relationship Id="rId5" Type="http://schemas.openxmlformats.org/officeDocument/2006/relationships/audio" Target="../media/audio1.wav"/><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2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3.mp3"/><Relationship Id="rId7" Type="http://schemas.openxmlformats.org/officeDocument/2006/relationships/image" Target="../media/image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audio" Target="../media/media3.mp3"/><Relationship Id="rId9"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2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flipH="1">
            <a:off x="6997978" y="939285"/>
            <a:ext cx="5067300" cy="4343400"/>
          </a:xfrm>
          <a:prstGeom prst="rect">
            <a:avLst/>
          </a:prstGeom>
          <a:effectLst>
            <a:softEdge rad="317500"/>
          </a:effectLst>
        </p:spPr>
      </p:pic>
      <p:sp>
        <p:nvSpPr>
          <p:cNvPr id="40" name="TextBox 39">
            <a:extLst>
              <a:ext uri="{FF2B5EF4-FFF2-40B4-BE49-F238E27FC236}">
                <a16:creationId xmlns:a16="http://schemas.microsoft.com/office/drawing/2014/main" id="{DA14CBFD-2C6F-E4A0-F468-3C5C731B2275}"/>
              </a:ext>
            </a:extLst>
          </p:cNvPr>
          <p:cNvSpPr txBox="1"/>
          <p:nvPr/>
        </p:nvSpPr>
        <p:spPr>
          <a:xfrm>
            <a:off x="3280022" y="710501"/>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a:t>
            </a:r>
            <a:r>
              <a:rPr kumimoji="0" lang="vi-VN" sz="4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4</a:t>
            </a:r>
            <a:endPar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168019" y="5559683"/>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rPr>
              <a:t>Tiết 1</a:t>
            </a:r>
          </a:p>
        </p:txBody>
      </p:sp>
      <p:sp>
        <p:nvSpPr>
          <p:cNvPr id="7" name="TextBox 6"/>
          <p:cNvSpPr txBox="1"/>
          <p:nvPr/>
        </p:nvSpPr>
        <p:spPr>
          <a:xfrm>
            <a:off x="1040943" y="1594378"/>
            <a:ext cx="5631872" cy="1015663"/>
          </a:xfrm>
          <a:prstGeom prst="rect">
            <a:avLst/>
          </a:prstGeom>
          <a:noFill/>
        </p:spPr>
        <p:txBody>
          <a:bodyPr wrap="square" rtlCol="0">
            <a:spAutoFit/>
          </a:bodyPr>
          <a:lstStyle/>
          <a:p>
            <a:pPr lvl="0" algn="ctr">
              <a:defRPr/>
            </a:pPr>
            <a:r>
              <a:rPr lang="en-US" altLang="zh-CN" sz="6000" b="1">
                <a:solidFill>
                  <a:srgbClr val="0070C0"/>
                </a:solidFill>
                <a:latin typeface="Roboto Black" panose="02000000000000000000" pitchFamily="2" charset="0"/>
                <a:ea typeface="Roboto Black" panose="02000000000000000000" pitchFamily="2" charset="0"/>
              </a:rPr>
              <a:t>CẨM NANG</a:t>
            </a:r>
          </a:p>
        </p:txBody>
      </p:sp>
      <p:pic>
        <p:nvPicPr>
          <p:cNvPr id="25" name="Picture 24">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17" y="7030"/>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22042" y="2891459"/>
            <a:ext cx="7757841" cy="1015663"/>
          </a:xfrm>
          <a:prstGeom prst="rect">
            <a:avLst/>
          </a:prstGeom>
          <a:noFill/>
        </p:spPr>
        <p:txBody>
          <a:bodyPr wrap="square" rtlCol="0">
            <a:spAutoFit/>
          </a:bodyPr>
          <a:lstStyle/>
          <a:p>
            <a:pPr lvl="0" algn="ctr">
              <a:defRPr/>
            </a:pPr>
            <a:r>
              <a:rPr lang="en-US" altLang="zh-CN" sz="6000" b="1">
                <a:solidFill>
                  <a:schemeClr val="accent2">
                    <a:lumMod val="75000"/>
                  </a:schemeClr>
                </a:solidFill>
                <a:latin typeface="Roboto Black" panose="02000000000000000000" pitchFamily="2" charset="0"/>
                <a:ea typeface="Roboto Black" panose="02000000000000000000" pitchFamily="2" charset="0"/>
              </a:rPr>
              <a:t>SỬ DỤNG MÁY TÍNH</a:t>
            </a:r>
          </a:p>
        </p:txBody>
      </p:sp>
      <p:sp>
        <p:nvSpPr>
          <p:cNvPr id="11" name="TextBox 10"/>
          <p:cNvSpPr txBox="1"/>
          <p:nvPr/>
        </p:nvSpPr>
        <p:spPr>
          <a:xfrm>
            <a:off x="1371426" y="4188540"/>
            <a:ext cx="5474991" cy="1015663"/>
          </a:xfrm>
          <a:prstGeom prst="rect">
            <a:avLst/>
          </a:prstGeom>
          <a:noFill/>
        </p:spPr>
        <p:txBody>
          <a:bodyPr wrap="square" rtlCol="0">
            <a:spAutoFit/>
          </a:bodyPr>
          <a:lstStyle/>
          <a:p>
            <a:pPr lvl="0" algn="ctr">
              <a:defRPr/>
            </a:pPr>
            <a:r>
              <a:rPr lang="en-US" altLang="zh-CN" sz="6000" b="1">
                <a:solidFill>
                  <a:srgbClr val="0070C0"/>
                </a:solidFill>
                <a:latin typeface="Roboto Black" panose="02000000000000000000" pitchFamily="2" charset="0"/>
                <a:ea typeface="Roboto Black" panose="02000000000000000000" pitchFamily="2" charset="0"/>
              </a:rPr>
              <a:t>ĐÚNG CÁCH</a:t>
            </a:r>
          </a:p>
        </p:txBody>
      </p:sp>
      <p:sp>
        <p:nvSpPr>
          <p:cNvPr id="13" name="TextBox 12"/>
          <p:cNvSpPr txBox="1"/>
          <p:nvPr/>
        </p:nvSpPr>
        <p:spPr>
          <a:xfrm>
            <a:off x="2265218" y="5485621"/>
            <a:ext cx="4123999" cy="1015663"/>
          </a:xfrm>
          <a:prstGeom prst="rect">
            <a:avLst/>
          </a:prstGeom>
          <a:noFill/>
        </p:spPr>
        <p:txBody>
          <a:bodyPr wrap="square" rtlCol="0">
            <a:spAutoFit/>
          </a:bodyPr>
          <a:lstStyle/>
          <a:p>
            <a:pPr lvl="0" algn="ctr">
              <a:defRPr/>
            </a:pPr>
            <a:r>
              <a:rPr lang="en-US" altLang="zh-CN" sz="6000" b="1">
                <a:solidFill>
                  <a:srgbClr val="0070C0"/>
                </a:solidFill>
                <a:latin typeface="Roboto Black" panose="02000000000000000000" pitchFamily="2" charset="0"/>
                <a:ea typeface="Roboto Black" panose="02000000000000000000" pitchFamily="2" charset="0"/>
              </a:rPr>
              <a:t>AN TOÀN</a:t>
            </a:r>
          </a:p>
        </p:txBody>
      </p:sp>
    </p:spTree>
    <p:extLst>
      <p:ext uri="{BB962C8B-B14F-4D97-AF65-F5344CB8AC3E}">
        <p14:creationId xmlns:p14="http://schemas.microsoft.com/office/powerpoint/2010/main" val="2869120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P spid="10" grpId="0"/>
      <p:bldP spid="11"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5247412" y="712509"/>
            <a:ext cx="5881701"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KHI LÀM VIỆC VỚI MÁY TÍNH</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1705496" y="1553908"/>
            <a:ext cx="8595058"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Chỉ ra những điểm tư thế ngồi của các bạn không đúng?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54" name="TextBox 53"/>
          <p:cNvSpPr txBox="1"/>
          <p:nvPr/>
        </p:nvSpPr>
        <p:spPr>
          <a:xfrm>
            <a:off x="6849733" y="2842224"/>
            <a:ext cx="2925041" cy="461665"/>
          </a:xfrm>
          <a:prstGeom prst="rect">
            <a:avLst/>
          </a:prstGeom>
          <a:noFill/>
        </p:spPr>
        <p:txBody>
          <a:bodyPr wrap="square" rtlCol="0">
            <a:spAutoFit/>
          </a:bodyPr>
          <a:lstStyle/>
          <a:p>
            <a:pPr lvl="0" algn="ju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Lưng</a:t>
            </a:r>
            <a:r>
              <a:rPr kumimoji="0" lang="vi-VN"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ngả ra sau</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52" name="TextBox 51"/>
          <p:cNvSpPr txBox="1"/>
          <p:nvPr/>
        </p:nvSpPr>
        <p:spPr>
          <a:xfrm>
            <a:off x="1705496" y="142482"/>
            <a:ext cx="5881701"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TƯ THẾ NGỒI ĐÚNG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783480" y="2462686"/>
            <a:ext cx="4272786" cy="358566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7" name="Oval 6"/>
          <p:cNvSpPr/>
          <p:nvPr/>
        </p:nvSpPr>
        <p:spPr>
          <a:xfrm>
            <a:off x="5296934" y="2561669"/>
            <a:ext cx="577378" cy="56110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a:latin typeface="Roboto Black" panose="02000000000000000000" pitchFamily="2" charset="0"/>
                <a:ea typeface="Roboto Black" panose="02000000000000000000" pitchFamily="2" charset="0"/>
              </a:rPr>
              <a:t>3</a:t>
            </a:r>
            <a:endParaRPr lang="en-US" sz="3200">
              <a:latin typeface="Roboto Black" panose="02000000000000000000" pitchFamily="2" charset="0"/>
              <a:ea typeface="Roboto Black" panose="02000000000000000000" pitchFamily="2" charset="0"/>
            </a:endParaRPr>
          </a:p>
        </p:txBody>
      </p:sp>
      <p:sp>
        <p:nvSpPr>
          <p:cNvPr id="15" name="TextBox 14"/>
          <p:cNvSpPr txBox="1"/>
          <p:nvPr/>
        </p:nvSpPr>
        <p:spPr>
          <a:xfrm>
            <a:off x="6849733" y="4557015"/>
            <a:ext cx="3164032" cy="461665"/>
          </a:xfrm>
          <a:prstGeom prst="rect">
            <a:avLst/>
          </a:prstGeom>
          <a:noFill/>
        </p:spPr>
        <p:txBody>
          <a:bodyPr wrap="square" rtlCol="0">
            <a:spAutoFit/>
          </a:bodyPr>
          <a:lstStyle/>
          <a:p>
            <a:pPr lvl="0" algn="ju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Mắt</a:t>
            </a:r>
            <a:r>
              <a:rPr kumimoji="0" lang="vi-VN"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xa màn hình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6849733" y="3730365"/>
            <a:ext cx="3000850" cy="461665"/>
          </a:xfrm>
          <a:prstGeom prst="rect">
            <a:avLst/>
          </a:prstGeom>
          <a:noFill/>
        </p:spPr>
        <p:txBody>
          <a:bodyPr wrap="square" rtlCol="0">
            <a:spAutoFit/>
          </a:bodyPr>
          <a:lstStyle/>
          <a:p>
            <a:pPr lvl="0" algn="ju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Cánh</a:t>
            </a:r>
            <a:r>
              <a:rPr kumimoji="0" lang="vi-VN"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tay duỗi thẳng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cxnSp>
        <p:nvCxnSpPr>
          <p:cNvPr id="17" name="Straight Arrow Connector 16"/>
          <p:cNvCxnSpPr/>
          <p:nvPr/>
        </p:nvCxnSpPr>
        <p:spPr>
          <a:xfrm>
            <a:off x="2576947" y="2849345"/>
            <a:ext cx="51954" cy="2161309"/>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2842370" y="3886149"/>
            <a:ext cx="1064612" cy="3845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flipH="1">
            <a:off x="3223682" y="3387436"/>
            <a:ext cx="1234018" cy="80899"/>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6316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42"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26" presetClass="emph" presetSubtype="0" repeatCount="3000" fill="hold" nodeType="withEffect">
                                  <p:stCondLst>
                                    <p:cond delay="0"/>
                                  </p:stCondLst>
                                  <p:childTnLst>
                                    <p:animEffect transition="out" filter="fade">
                                      <p:cBhvr>
                                        <p:cTn id="35" dur="1000" tmFilter="0, 0; .2, .5; .8, .5; 1, 0"/>
                                        <p:tgtEl>
                                          <p:spTgt spid="17"/>
                                        </p:tgtEl>
                                      </p:cBhvr>
                                    </p:animEffect>
                                    <p:animScale>
                                      <p:cBhvr>
                                        <p:cTn id="36" dur="500" autoRev="1" fill="hold"/>
                                        <p:tgtEl>
                                          <p:spTgt spid="17"/>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par>
                                <p:cTn id="44" presetID="1" presetClass="exit" presetSubtype="0" fill="hold" nodeType="withEffect">
                                  <p:stCondLst>
                                    <p:cond delay="0"/>
                                  </p:stCondLst>
                                  <p:childTnLst>
                                    <p:set>
                                      <p:cBhvr>
                                        <p:cTn id="45" dur="1" fill="hold">
                                          <p:stCondLst>
                                            <p:cond delay="0"/>
                                          </p:stCondLst>
                                        </p:cTn>
                                        <p:tgtEl>
                                          <p:spTgt spid="17"/>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26" presetClass="emph" presetSubtype="0" repeatCount="3000" fill="hold" grpId="1" nodeType="withEffect">
                                  <p:stCondLst>
                                    <p:cond delay="0"/>
                                  </p:stCondLst>
                                  <p:childTnLst>
                                    <p:animEffect transition="out" filter="fade">
                                      <p:cBhvr>
                                        <p:cTn id="50" dur="1000" tmFilter="0, 0; .2, .5; .8, .5; 1, 0"/>
                                        <p:tgtEl>
                                          <p:spTgt spid="19"/>
                                        </p:tgtEl>
                                      </p:cBhvr>
                                    </p:animEffect>
                                    <p:animScale>
                                      <p:cBhvr>
                                        <p:cTn id="51" dur="500" autoRev="1" fill="hold"/>
                                        <p:tgtEl>
                                          <p:spTgt spid="19"/>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par>
                                <p:cTn id="59" presetID="1" presetClass="exit" presetSubtype="0" fill="hold" grpId="2" nodeType="withEffect">
                                  <p:stCondLst>
                                    <p:cond delay="0"/>
                                  </p:stCondLst>
                                  <p:childTnLst>
                                    <p:set>
                                      <p:cBhvr>
                                        <p:cTn id="60" dur="1" fill="hold">
                                          <p:stCondLst>
                                            <p:cond delay="0"/>
                                          </p:stCondLst>
                                        </p:cTn>
                                        <p:tgtEl>
                                          <p:spTgt spid="19"/>
                                        </p:tgtEl>
                                        <p:attrNameLst>
                                          <p:attrName>style.visibility</p:attrName>
                                        </p:attrNameLst>
                                      </p:cBhvr>
                                      <p:to>
                                        <p:strVal val="hidden"/>
                                      </p:to>
                                    </p:set>
                                  </p:childTnLst>
                                </p:cTn>
                              </p:par>
                              <p:par>
                                <p:cTn id="61" presetID="10"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26" presetClass="emph" presetSubtype="0" repeatCount="3000" fill="hold" nodeType="withEffect">
                                  <p:stCondLst>
                                    <p:cond delay="0"/>
                                  </p:stCondLst>
                                  <p:childTnLst>
                                    <p:animEffect transition="out" filter="fade">
                                      <p:cBhvr>
                                        <p:cTn id="65" dur="1000" tmFilter="0, 0; .2, .5; .8, .5; 1, 0"/>
                                        <p:tgtEl>
                                          <p:spTgt spid="20"/>
                                        </p:tgtEl>
                                      </p:cBhvr>
                                    </p:animEffect>
                                    <p:animScale>
                                      <p:cBhvr>
                                        <p:cTn id="66" dur="500" autoRev="1"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3" grpId="0"/>
      <p:bldP spid="54" grpId="0"/>
      <p:bldP spid="52" grpId="0"/>
      <p:bldP spid="7" grpId="0" animBg="1"/>
      <p:bldP spid="15" grpId="0"/>
      <p:bldP spid="16" grpId="0"/>
      <p:bldP spid="19" grpId="0" animBg="1"/>
      <p:bldP spid="19" grpId="1" animBg="1"/>
      <p:bldP spid="19"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5247412" y="712509"/>
            <a:ext cx="5881701"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KHI LÀM VIỆC VỚI MÁY TÍNH</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310986" y="1358734"/>
            <a:ext cx="10522294"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Quan sát hình và cho biết tư thế ngồi đúng khi làm việc với máy tính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52" name="TextBox 51"/>
          <p:cNvSpPr txBox="1"/>
          <p:nvPr/>
        </p:nvSpPr>
        <p:spPr>
          <a:xfrm>
            <a:off x="1705496" y="142482"/>
            <a:ext cx="5881701"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TƯ THẾ NGỒI ĐÚNG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895142" y="2051251"/>
            <a:ext cx="7090662" cy="4745573"/>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6" name="TextBox 15"/>
          <p:cNvSpPr txBox="1"/>
          <p:nvPr/>
        </p:nvSpPr>
        <p:spPr>
          <a:xfrm>
            <a:off x="7059079" y="5237388"/>
            <a:ext cx="2635640" cy="1015663"/>
          </a:xfrm>
          <a:prstGeom prst="rect">
            <a:avLst/>
          </a:prstGeom>
          <a:noFill/>
        </p:spPr>
        <p:txBody>
          <a:bodyPr wrap="square" rtlCol="0">
            <a:spAutoFit/>
          </a:bodyPr>
          <a:lstStyle/>
          <a:p>
            <a:pPr lvl="0" algn="just">
              <a:defRPr/>
            </a:pPr>
            <a:r>
              <a:rPr lang="vi-VN" sz="36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vi-VN" sz="2400">
                <a:solidFill>
                  <a:srgbClr val="00B05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rPr>
              <a:t>Tay đặt ngang tầm với bàn phím</a:t>
            </a:r>
          </a:p>
        </p:txBody>
      </p:sp>
      <p:sp>
        <p:nvSpPr>
          <p:cNvPr id="26" name="TextBox 25"/>
          <p:cNvSpPr txBox="1"/>
          <p:nvPr/>
        </p:nvSpPr>
        <p:spPr>
          <a:xfrm>
            <a:off x="3117878" y="2051251"/>
            <a:ext cx="4908509" cy="646331"/>
          </a:xfrm>
          <a:prstGeom prst="rect">
            <a:avLst/>
          </a:prstGeom>
          <a:noFill/>
        </p:spPr>
        <p:txBody>
          <a:bodyPr wrap="square" rtlCol="0">
            <a:spAutoFit/>
          </a:bodyPr>
          <a:lstStyle/>
          <a:p>
            <a:pPr lvl="0" algn="just">
              <a:defRPr/>
            </a:pPr>
            <a:r>
              <a:rPr lang="vi-VN" sz="36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vi-VN" sz="2400">
                <a:solidFill>
                  <a:srgbClr val="00B05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rPr>
              <a:t>Mắt cách màn hình 50 - 80cm</a:t>
            </a:r>
          </a:p>
        </p:txBody>
      </p:sp>
      <p:cxnSp>
        <p:nvCxnSpPr>
          <p:cNvPr id="8" name="Straight Arrow Connector 7"/>
          <p:cNvCxnSpPr/>
          <p:nvPr/>
        </p:nvCxnSpPr>
        <p:spPr>
          <a:xfrm flipH="1">
            <a:off x="7472897" y="3283527"/>
            <a:ext cx="8558" cy="1774928"/>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5411245" y="4325359"/>
            <a:ext cx="1758655" cy="1900"/>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5172785" y="3107707"/>
            <a:ext cx="1267688" cy="9875"/>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7593580" y="2951821"/>
            <a:ext cx="2495994" cy="1015663"/>
          </a:xfrm>
          <a:prstGeom prst="rect">
            <a:avLst/>
          </a:prstGeom>
          <a:noFill/>
        </p:spPr>
        <p:txBody>
          <a:bodyPr wrap="square" rtlCol="0">
            <a:spAutoFit/>
          </a:bodyPr>
          <a:lstStyle/>
          <a:p>
            <a:pPr algn="just">
              <a:defRPr/>
            </a:pPr>
            <a:r>
              <a:rPr lang="vi-VN" sz="36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rPr>
              <a:t>Ngồi thẳng lưng, vai thả lỏng</a:t>
            </a:r>
          </a:p>
        </p:txBody>
      </p:sp>
    </p:spTree>
    <p:extLst>
      <p:ext uri="{BB962C8B-B14F-4D97-AF65-F5344CB8AC3E}">
        <p14:creationId xmlns:p14="http://schemas.microsoft.com/office/powerpoint/2010/main" val="3582913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42"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26" presetClass="emph" presetSubtype="0" repeatCount="3000" fill="hold" nodeType="withEffect">
                                  <p:stCondLst>
                                    <p:cond delay="0"/>
                                  </p:stCondLst>
                                  <p:childTnLst>
                                    <p:animEffect transition="out" filter="fade">
                                      <p:cBhvr>
                                        <p:cTn id="30" dur="1000" tmFilter="0, 0; .2, .5; .8, .5; 1, 0"/>
                                        <p:tgtEl>
                                          <p:spTgt spid="8"/>
                                        </p:tgtEl>
                                      </p:cBhvr>
                                    </p:animEffect>
                                    <p:animScale>
                                      <p:cBhvr>
                                        <p:cTn id="31" dur="500" autoRev="1" fill="hold"/>
                                        <p:tgtEl>
                                          <p:spTgt spid="8"/>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par>
                                <p:cTn id="42" presetID="26" presetClass="emph" presetSubtype="0" repeatCount="3000" fill="hold" nodeType="withEffect">
                                  <p:stCondLst>
                                    <p:cond delay="0"/>
                                  </p:stCondLst>
                                  <p:childTnLst>
                                    <p:animEffect transition="out" filter="fade">
                                      <p:cBhvr>
                                        <p:cTn id="43" dur="1000" tmFilter="0, 0; .2, .5; .8, .5; 1, 0"/>
                                        <p:tgtEl>
                                          <p:spTgt spid="29"/>
                                        </p:tgtEl>
                                      </p:cBhvr>
                                    </p:animEffect>
                                    <p:animScale>
                                      <p:cBhvr>
                                        <p:cTn id="44" dur="500" autoRev="1" fill="hold"/>
                                        <p:tgtEl>
                                          <p:spTgt spid="29"/>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10" presetClass="entr" presetSubtype="0" fill="hold"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26" presetClass="emph" presetSubtype="0" repeatCount="3000" fill="hold" nodeType="withEffect">
                                  <p:stCondLst>
                                    <p:cond delay="0"/>
                                  </p:stCondLst>
                                  <p:childTnLst>
                                    <p:animEffect transition="out" filter="fade">
                                      <p:cBhvr>
                                        <p:cTn id="56" dur="1000" tmFilter="0, 0; .2, .5; .8, .5; 1, 0"/>
                                        <p:tgtEl>
                                          <p:spTgt spid="32"/>
                                        </p:tgtEl>
                                      </p:cBhvr>
                                    </p:animEffect>
                                    <p:animScale>
                                      <p:cBhvr>
                                        <p:cTn id="57" dur="500" autoRev="1" fill="hold"/>
                                        <p:tgtEl>
                                          <p:spTgt spid="3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3" grpId="0"/>
      <p:bldP spid="52" grpId="0"/>
      <p:bldP spid="16" grpId="0"/>
      <p:bldP spid="26"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3203382" y="212503"/>
            <a:ext cx="6241954" cy="584775"/>
          </a:xfrm>
          <a:prstGeom prst="rect">
            <a:avLst/>
          </a:prstGeom>
          <a:noFill/>
        </p:spPr>
        <p:txBody>
          <a:bodyPr wrap="square" rtlCol="0">
            <a:spAutoFit/>
          </a:bodyPr>
          <a:lstStyle/>
          <a:p>
            <a:pPr lvl="0" algn="ctr">
              <a:defRPr/>
            </a:pPr>
            <a:r>
              <a:rPr lang="vi-VN" sz="3200">
                <a:solidFill>
                  <a:srgbClr val="002060"/>
                </a:solidFill>
                <a:latin typeface="Roboto Black" panose="02000000000000000000" pitchFamily="2" charset="0"/>
                <a:ea typeface="Roboto Black" panose="02000000000000000000" pitchFamily="2" charset="0"/>
              </a:rPr>
              <a:t>TÁC HẠI KHI NGỒI SAI TƯ THẾ</a:t>
            </a:r>
            <a:endParaRPr kumimoji="0" lang="en-US" altLang="zh-CN" sz="3200" b="0"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54" name="TextBox 53"/>
          <p:cNvSpPr txBox="1"/>
          <p:nvPr/>
        </p:nvSpPr>
        <p:spPr>
          <a:xfrm>
            <a:off x="2206653" y="1282846"/>
            <a:ext cx="8621823" cy="461665"/>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Ngồi sai tư thế khi làm việc với máy tính có thể gây ra bệnh về:</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78" name="TextBox 77"/>
          <p:cNvSpPr txBox="1"/>
          <p:nvPr/>
        </p:nvSpPr>
        <p:spPr>
          <a:xfrm>
            <a:off x="5547037" y="2360603"/>
            <a:ext cx="4303545" cy="584775"/>
          </a:xfrm>
          <a:prstGeom prst="rect">
            <a:avLst/>
          </a:prstGeom>
          <a:noFill/>
        </p:spPr>
        <p:txBody>
          <a:bodyPr wrap="square" rtlCol="0">
            <a:spAutoFit/>
          </a:bodyPr>
          <a:lstStyle/>
          <a:p>
            <a:pPr lvl="0" algn="just">
              <a:defRPr/>
            </a:pPr>
            <a:r>
              <a:rPr lang="en-US" sz="32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en-US" sz="3200">
                <a:solidFill>
                  <a:srgbClr val="FF000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a:t>
            </a:r>
            <a:r>
              <a:rPr lang="en-US" sz="2400">
                <a:solidFill>
                  <a:srgbClr val="002060"/>
                </a:solidFill>
                <a:latin typeface="Roboto" panose="02000000000000000000" pitchFamily="2" charset="0"/>
                <a:ea typeface="Roboto" panose="02000000000000000000" pitchFamily="2" charset="0"/>
              </a:rPr>
              <a:t>ột sống</a:t>
            </a:r>
            <a:r>
              <a:rPr lang="vi-VN" sz="2400">
                <a:solidFill>
                  <a:srgbClr val="002060"/>
                </a:solidFill>
                <a:latin typeface="Roboto" panose="02000000000000000000" pitchFamily="2" charset="0"/>
                <a:ea typeface="Roboto" panose="02000000000000000000" pitchFamily="2" charset="0"/>
              </a:rPr>
              <a:t>: </a:t>
            </a:r>
            <a:r>
              <a:rPr lang="en-US" sz="2400">
                <a:solidFill>
                  <a:srgbClr val="002060"/>
                </a:solidFill>
                <a:latin typeface="Roboto" panose="02000000000000000000" pitchFamily="2" charset="0"/>
                <a:ea typeface="Roboto" panose="02000000000000000000" pitchFamily="2" charset="0"/>
              </a:rPr>
              <a:t>Vẹo cột sống</a:t>
            </a:r>
            <a:r>
              <a:rPr lang="vi-VN" sz="2400">
                <a:solidFill>
                  <a:srgbClr val="002060"/>
                </a:solidFill>
                <a:latin typeface="Roboto" panose="02000000000000000000" pitchFamily="2" charset="0"/>
                <a:ea typeface="Roboto" panose="02000000000000000000" pitchFamily="2" charset="0"/>
              </a:rPr>
              <a:t>  </a:t>
            </a:r>
            <a:endParaRPr lang="en-US" sz="2400">
              <a:solidFill>
                <a:srgbClr val="002060"/>
              </a:solidFill>
              <a:latin typeface="Roboto" panose="02000000000000000000" pitchFamily="2" charset="0"/>
              <a:ea typeface="Roboto" panose="02000000000000000000" pitchFamily="2" charset="0"/>
            </a:endParaRPr>
          </a:p>
        </p:txBody>
      </p:sp>
      <p:pic>
        <p:nvPicPr>
          <p:cNvPr id="108" name="Picture 10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10294" y="4731020"/>
            <a:ext cx="1436365" cy="2039707"/>
          </a:xfrm>
          <a:prstGeom prst="rect">
            <a:avLst/>
          </a:prstGeom>
        </p:spPr>
      </p:pic>
      <p:pic>
        <p:nvPicPr>
          <p:cNvPr id="50" name="Picture 4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681" y="1678794"/>
            <a:ext cx="4991594" cy="4259745"/>
          </a:xfrm>
          <a:prstGeom prst="rect">
            <a:avLst/>
          </a:prstGeom>
          <a:ln>
            <a:noFill/>
          </a:ln>
          <a:effectLst>
            <a:softEdge rad="317500"/>
          </a:effectLst>
        </p:spPr>
      </p:pic>
      <p:sp>
        <p:nvSpPr>
          <p:cNvPr id="53" name="TextBox 52"/>
          <p:cNvSpPr txBox="1"/>
          <p:nvPr/>
        </p:nvSpPr>
        <p:spPr>
          <a:xfrm>
            <a:off x="5547037" y="3445118"/>
            <a:ext cx="2609828" cy="584775"/>
          </a:xfrm>
          <a:prstGeom prst="rect">
            <a:avLst/>
          </a:prstGeom>
          <a:noFill/>
        </p:spPr>
        <p:txBody>
          <a:bodyPr wrap="square" rtlCol="0">
            <a:spAutoFit/>
          </a:bodyPr>
          <a:lstStyle/>
          <a:p>
            <a:pPr lvl="0" algn="just">
              <a:defRPr/>
            </a:pPr>
            <a:r>
              <a:rPr lang="en-US" sz="32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en-US" sz="3200">
                <a:solidFill>
                  <a:srgbClr val="FF000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M</a:t>
            </a:r>
            <a:r>
              <a:rPr lang="en-US" sz="2400">
                <a:solidFill>
                  <a:srgbClr val="002060"/>
                </a:solidFill>
                <a:latin typeface="Roboto" panose="02000000000000000000" pitchFamily="2" charset="0"/>
                <a:ea typeface="Roboto" panose="02000000000000000000" pitchFamily="2" charset="0"/>
              </a:rPr>
              <a:t>ắt</a:t>
            </a:r>
            <a:r>
              <a:rPr lang="vi-VN" sz="2400">
                <a:solidFill>
                  <a:srgbClr val="002060"/>
                </a:solidFill>
                <a:latin typeface="Roboto" panose="02000000000000000000" pitchFamily="2" charset="0"/>
                <a:ea typeface="Roboto" panose="02000000000000000000" pitchFamily="2" charset="0"/>
              </a:rPr>
              <a:t>: Cận thị</a:t>
            </a:r>
            <a:endParaRPr lang="en-US" sz="2400">
              <a:solidFill>
                <a:srgbClr val="002060"/>
              </a:solidFill>
              <a:latin typeface="Roboto" panose="02000000000000000000" pitchFamily="2" charset="0"/>
              <a:ea typeface="Roboto" panose="02000000000000000000" pitchFamily="2" charset="0"/>
            </a:endParaRPr>
          </a:p>
        </p:txBody>
      </p:sp>
      <p:sp>
        <p:nvSpPr>
          <p:cNvPr id="55" name="TextBox 54"/>
          <p:cNvSpPr txBox="1"/>
          <p:nvPr/>
        </p:nvSpPr>
        <p:spPr>
          <a:xfrm>
            <a:off x="5547037" y="4529634"/>
            <a:ext cx="3852791" cy="584775"/>
          </a:xfrm>
          <a:prstGeom prst="rect">
            <a:avLst/>
          </a:prstGeom>
          <a:noFill/>
        </p:spPr>
        <p:txBody>
          <a:bodyPr wrap="square" rtlCol="0">
            <a:spAutoFit/>
          </a:bodyPr>
          <a:lstStyle/>
          <a:p>
            <a:pPr lvl="0" algn="just">
              <a:defRPr/>
            </a:pPr>
            <a:r>
              <a:rPr lang="en-US" sz="32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en-US" sz="3200">
                <a:solidFill>
                  <a:srgbClr val="FF000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Đ</a:t>
            </a:r>
            <a:r>
              <a:rPr lang="en-US" sz="2400">
                <a:solidFill>
                  <a:srgbClr val="002060"/>
                </a:solidFill>
                <a:latin typeface="Roboto" panose="02000000000000000000" pitchFamily="2" charset="0"/>
                <a:ea typeface="Roboto" panose="02000000000000000000" pitchFamily="2" charset="0"/>
              </a:rPr>
              <a:t>au mỏi cổ, vai, tay</a:t>
            </a:r>
          </a:p>
        </p:txBody>
      </p:sp>
    </p:spTree>
    <p:extLst>
      <p:ext uri="{BB962C8B-B14F-4D97-AF65-F5344CB8AC3E}">
        <p14:creationId xmlns:p14="http://schemas.microsoft.com/office/powerpoint/2010/main" val="60031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fade">
                                      <p:cBhvr>
                                        <p:cTn id="12" dur="500"/>
                                        <p:tgtEl>
                                          <p:spTgt spid="108"/>
                                        </p:tgtEl>
                                      </p:cBhvr>
                                    </p:animEffect>
                                  </p:childTnLst>
                                </p:cTn>
                              </p:par>
                              <p:par>
                                <p:cTn id="13" presetID="42" presetClass="entr" presetSubtype="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1000"/>
                                        <p:tgtEl>
                                          <p:spTgt spid="54"/>
                                        </p:tgtEl>
                                      </p:cBhvr>
                                    </p:animEffect>
                                    <p:anim calcmode="lin" valueType="num">
                                      <p:cBhvr>
                                        <p:cTn id="23" dur="1000" fill="hold"/>
                                        <p:tgtEl>
                                          <p:spTgt spid="54"/>
                                        </p:tgtEl>
                                        <p:attrNameLst>
                                          <p:attrName>ppt_x</p:attrName>
                                        </p:attrNameLst>
                                      </p:cBhvr>
                                      <p:tavLst>
                                        <p:tav tm="0">
                                          <p:val>
                                            <p:strVal val="#ppt_x"/>
                                          </p:val>
                                        </p:tav>
                                        <p:tav tm="100000">
                                          <p:val>
                                            <p:strVal val="#ppt_x"/>
                                          </p:val>
                                        </p:tav>
                                      </p:tavLst>
                                    </p:anim>
                                    <p:anim calcmode="lin" valueType="num">
                                      <p:cBhvr>
                                        <p:cTn id="2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8"/>
                                        </p:tgtEl>
                                        <p:attrNameLst>
                                          <p:attrName>style.visibility</p:attrName>
                                        </p:attrNameLst>
                                      </p:cBhvr>
                                      <p:to>
                                        <p:strVal val="visible"/>
                                      </p:to>
                                    </p:set>
                                    <p:animEffect transition="in" filter="fade">
                                      <p:cBhvr>
                                        <p:cTn id="29" dur="1000"/>
                                        <p:tgtEl>
                                          <p:spTgt spid="78"/>
                                        </p:tgtEl>
                                      </p:cBhvr>
                                    </p:animEffect>
                                    <p:anim calcmode="lin" valueType="num">
                                      <p:cBhvr>
                                        <p:cTn id="30" dur="1000" fill="hold"/>
                                        <p:tgtEl>
                                          <p:spTgt spid="78"/>
                                        </p:tgtEl>
                                        <p:attrNameLst>
                                          <p:attrName>ppt_x</p:attrName>
                                        </p:attrNameLst>
                                      </p:cBhvr>
                                      <p:tavLst>
                                        <p:tav tm="0">
                                          <p:val>
                                            <p:strVal val="#ppt_x"/>
                                          </p:val>
                                        </p:tav>
                                        <p:tav tm="100000">
                                          <p:val>
                                            <p:strVal val="#ppt_x"/>
                                          </p:val>
                                        </p:tav>
                                      </p:tavLst>
                                    </p:anim>
                                    <p:anim calcmode="lin" valueType="num">
                                      <p:cBhvr>
                                        <p:cTn id="31"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1000"/>
                                        <p:tgtEl>
                                          <p:spTgt spid="53"/>
                                        </p:tgtEl>
                                      </p:cBhvr>
                                    </p:animEffect>
                                    <p:anim calcmode="lin" valueType="num">
                                      <p:cBhvr>
                                        <p:cTn id="37" dur="1000" fill="hold"/>
                                        <p:tgtEl>
                                          <p:spTgt spid="53"/>
                                        </p:tgtEl>
                                        <p:attrNameLst>
                                          <p:attrName>ppt_x</p:attrName>
                                        </p:attrNameLst>
                                      </p:cBhvr>
                                      <p:tavLst>
                                        <p:tav tm="0">
                                          <p:val>
                                            <p:strVal val="#ppt_x"/>
                                          </p:val>
                                        </p:tav>
                                        <p:tav tm="100000">
                                          <p:val>
                                            <p:strVal val="#ppt_x"/>
                                          </p:val>
                                        </p:tav>
                                      </p:tavLst>
                                    </p:anim>
                                    <p:anim calcmode="lin" valueType="num">
                                      <p:cBhvr>
                                        <p:cTn id="3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1000"/>
                                        <p:tgtEl>
                                          <p:spTgt spid="55"/>
                                        </p:tgtEl>
                                      </p:cBhvr>
                                    </p:animEffect>
                                    <p:anim calcmode="lin" valueType="num">
                                      <p:cBhvr>
                                        <p:cTn id="44" dur="1000" fill="hold"/>
                                        <p:tgtEl>
                                          <p:spTgt spid="55"/>
                                        </p:tgtEl>
                                        <p:attrNameLst>
                                          <p:attrName>ppt_x</p:attrName>
                                        </p:attrNameLst>
                                      </p:cBhvr>
                                      <p:tavLst>
                                        <p:tav tm="0">
                                          <p:val>
                                            <p:strVal val="#ppt_x"/>
                                          </p:val>
                                        </p:tav>
                                        <p:tav tm="100000">
                                          <p:val>
                                            <p:strVal val="#ppt_x"/>
                                          </p:val>
                                        </p:tav>
                                      </p:tavLst>
                                    </p:anim>
                                    <p:anim calcmode="lin" valueType="num">
                                      <p:cBhvr>
                                        <p:cTn id="45"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4" grpId="0"/>
      <p:bldP spid="78" grpId="0"/>
      <p:bldP spid="53" grpId="0"/>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2057400" y="212503"/>
            <a:ext cx="7886700" cy="1077218"/>
          </a:xfrm>
          <a:prstGeom prst="rect">
            <a:avLst/>
          </a:prstGeom>
          <a:noFill/>
        </p:spPr>
        <p:txBody>
          <a:bodyPr wrap="square" rtlCol="0">
            <a:spAutoFit/>
          </a:bodyPr>
          <a:lstStyle/>
          <a:p>
            <a:pPr lvl="0" algn="ctr">
              <a:defRPr/>
            </a:pPr>
            <a:r>
              <a:rPr lang="vi-VN" sz="3200">
                <a:solidFill>
                  <a:srgbClr val="002060"/>
                </a:solidFill>
                <a:latin typeface="Roboto Black" panose="02000000000000000000" pitchFamily="2" charset="0"/>
                <a:ea typeface="Roboto Black" panose="02000000000000000000" pitchFamily="2" charset="0"/>
              </a:rPr>
              <a:t>NÊN SỬ DỤNG MÁY TÍNH NHƯ THẾ NÀO CHO AN TOÀN, ĐÚNG CÁCH</a:t>
            </a:r>
            <a:endParaRPr kumimoji="0" lang="en-US" altLang="zh-CN" sz="3200" b="0"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78" name="TextBox 77"/>
          <p:cNvSpPr txBox="1"/>
          <p:nvPr/>
        </p:nvSpPr>
        <p:spPr>
          <a:xfrm>
            <a:off x="5474301" y="1878795"/>
            <a:ext cx="4303545" cy="584775"/>
          </a:xfrm>
          <a:prstGeom prst="rect">
            <a:avLst/>
          </a:prstGeom>
          <a:noFill/>
        </p:spPr>
        <p:txBody>
          <a:bodyPr wrap="square" rtlCol="0">
            <a:spAutoFit/>
          </a:bodyPr>
          <a:lstStyle/>
          <a:p>
            <a:pPr lvl="0" algn="just">
              <a:defRPr/>
            </a:pPr>
            <a:r>
              <a:rPr lang="vi-VN" sz="32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en-US" sz="3200">
                <a:solidFill>
                  <a:srgbClr val="FF000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Ngồi đúng tư thế</a:t>
            </a:r>
            <a:endParaRPr lang="en-US" sz="2400">
              <a:solidFill>
                <a:srgbClr val="002060"/>
              </a:solidFill>
              <a:latin typeface="Roboto" panose="02000000000000000000" pitchFamily="2" charset="0"/>
              <a:ea typeface="Roboto" panose="02000000000000000000" pitchFamily="2" charset="0"/>
            </a:endParaRPr>
          </a:p>
        </p:txBody>
      </p:sp>
      <p:pic>
        <p:nvPicPr>
          <p:cNvPr id="108" name="Picture 10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10294" y="4731020"/>
            <a:ext cx="1436365" cy="2039707"/>
          </a:xfrm>
          <a:prstGeom prst="rect">
            <a:avLst/>
          </a:prstGeom>
        </p:spPr>
      </p:pic>
      <p:pic>
        <p:nvPicPr>
          <p:cNvPr id="50" name="Picture 4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995" y="1785859"/>
            <a:ext cx="1397220" cy="2945161"/>
          </a:xfrm>
          <a:prstGeom prst="rect">
            <a:avLst/>
          </a:prstGeom>
          <a:ln>
            <a:noFill/>
          </a:ln>
          <a:effectLst>
            <a:outerShdw blurRad="63500" sx="102000" sy="102000" algn="ctr" rotWithShape="0">
              <a:prstClr val="black">
                <a:alpha val="40000"/>
              </a:prstClr>
            </a:outerShdw>
          </a:effectLst>
        </p:spPr>
      </p:pic>
      <p:sp>
        <p:nvSpPr>
          <p:cNvPr id="53" name="TextBox 52"/>
          <p:cNvSpPr txBox="1"/>
          <p:nvPr/>
        </p:nvSpPr>
        <p:spPr>
          <a:xfrm>
            <a:off x="5474301" y="2878731"/>
            <a:ext cx="4155473" cy="954107"/>
          </a:xfrm>
          <a:prstGeom prst="rect">
            <a:avLst/>
          </a:prstGeom>
          <a:noFill/>
        </p:spPr>
        <p:txBody>
          <a:bodyPr wrap="square" rtlCol="0">
            <a:spAutoFit/>
          </a:bodyPr>
          <a:lstStyle/>
          <a:p>
            <a:pPr lvl="0" algn="just">
              <a:defRPr/>
            </a:pPr>
            <a:r>
              <a:rPr lang="vi-VN" sz="32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en-US" sz="3200">
                <a:solidFill>
                  <a:srgbClr val="FF000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Không nên sử dụng máy tính trong thời gian dài</a:t>
            </a:r>
            <a:endParaRPr lang="en-US" sz="2400">
              <a:solidFill>
                <a:srgbClr val="002060"/>
              </a:solidFill>
              <a:latin typeface="Roboto" panose="02000000000000000000" pitchFamily="2" charset="0"/>
              <a:ea typeface="Roboto" panose="02000000000000000000" pitchFamily="2" charset="0"/>
            </a:endParaRPr>
          </a:p>
        </p:txBody>
      </p:sp>
      <p:sp>
        <p:nvSpPr>
          <p:cNvPr id="55" name="TextBox 54"/>
          <p:cNvSpPr txBox="1"/>
          <p:nvPr/>
        </p:nvSpPr>
        <p:spPr>
          <a:xfrm>
            <a:off x="5474301" y="4247999"/>
            <a:ext cx="4155474" cy="1323439"/>
          </a:xfrm>
          <a:prstGeom prst="rect">
            <a:avLst/>
          </a:prstGeom>
          <a:noFill/>
        </p:spPr>
        <p:txBody>
          <a:bodyPr wrap="square" rtlCol="0">
            <a:spAutoFit/>
          </a:bodyPr>
          <a:lstStyle/>
          <a:p>
            <a:pPr lvl="0" algn="just">
              <a:defRPr/>
            </a:pPr>
            <a:r>
              <a:rPr lang="vi-VN" sz="32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en-US" sz="3200">
                <a:solidFill>
                  <a:srgbClr val="FF000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Sau khoảng 30 phút nên dừng lại, đứng dậy giải lao, vận động nhẹ nhàng vài phút</a:t>
            </a: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6969" y="4222195"/>
            <a:ext cx="1349665" cy="2238469"/>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71802" y="2228770"/>
            <a:ext cx="1630208" cy="2173611"/>
          </a:xfrm>
          <a:prstGeom prst="rect">
            <a:avLst/>
          </a:prstGeom>
        </p:spPr>
      </p:pic>
    </p:spTree>
    <p:extLst>
      <p:ext uri="{BB962C8B-B14F-4D97-AF65-F5344CB8AC3E}">
        <p14:creationId xmlns:p14="http://schemas.microsoft.com/office/powerpoint/2010/main" val="984558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fade">
                                      <p:cBhvr>
                                        <p:cTn id="12" dur="500"/>
                                        <p:tgtEl>
                                          <p:spTgt spid="10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1000"/>
                                        <p:tgtEl>
                                          <p:spTgt spid="78"/>
                                        </p:tgtEl>
                                      </p:cBhvr>
                                    </p:animEffect>
                                    <p:anim calcmode="lin" valueType="num">
                                      <p:cBhvr>
                                        <p:cTn id="18" dur="1000" fill="hold"/>
                                        <p:tgtEl>
                                          <p:spTgt spid="78"/>
                                        </p:tgtEl>
                                        <p:attrNameLst>
                                          <p:attrName>ppt_x</p:attrName>
                                        </p:attrNameLst>
                                      </p:cBhvr>
                                      <p:tavLst>
                                        <p:tav tm="0">
                                          <p:val>
                                            <p:strVal val="#ppt_x"/>
                                          </p:val>
                                        </p:tav>
                                        <p:tav tm="100000">
                                          <p:val>
                                            <p:strVal val="#ppt_x"/>
                                          </p:val>
                                        </p:tav>
                                      </p:tavLst>
                                    </p:anim>
                                    <p:anim calcmode="lin" valueType="num">
                                      <p:cBhvr>
                                        <p:cTn id="19"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1000"/>
                                        <p:tgtEl>
                                          <p:spTgt spid="53"/>
                                        </p:tgtEl>
                                      </p:cBhvr>
                                    </p:animEffect>
                                    <p:anim calcmode="lin" valueType="num">
                                      <p:cBhvr>
                                        <p:cTn id="25" dur="1000" fill="hold"/>
                                        <p:tgtEl>
                                          <p:spTgt spid="53"/>
                                        </p:tgtEl>
                                        <p:attrNameLst>
                                          <p:attrName>ppt_x</p:attrName>
                                        </p:attrNameLst>
                                      </p:cBhvr>
                                      <p:tavLst>
                                        <p:tav tm="0">
                                          <p:val>
                                            <p:strVal val="#ppt_x"/>
                                          </p:val>
                                        </p:tav>
                                        <p:tav tm="100000">
                                          <p:val>
                                            <p:strVal val="#ppt_x"/>
                                          </p:val>
                                        </p:tav>
                                      </p:tavLst>
                                    </p:anim>
                                    <p:anim calcmode="lin" valueType="num">
                                      <p:cBhvr>
                                        <p:cTn id="2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1000"/>
                                        <p:tgtEl>
                                          <p:spTgt spid="55"/>
                                        </p:tgtEl>
                                      </p:cBhvr>
                                    </p:animEffect>
                                    <p:anim calcmode="lin" valueType="num">
                                      <p:cBhvr>
                                        <p:cTn id="32" dur="1000" fill="hold"/>
                                        <p:tgtEl>
                                          <p:spTgt spid="55"/>
                                        </p:tgtEl>
                                        <p:attrNameLst>
                                          <p:attrName>ppt_x</p:attrName>
                                        </p:attrNameLst>
                                      </p:cBhvr>
                                      <p:tavLst>
                                        <p:tav tm="0">
                                          <p:val>
                                            <p:strVal val="#ppt_x"/>
                                          </p:val>
                                        </p:tav>
                                        <p:tav tm="100000">
                                          <p:val>
                                            <p:strVal val="#ppt_x"/>
                                          </p:val>
                                        </p:tav>
                                      </p:tavLst>
                                    </p:anim>
                                    <p:anim calcmode="lin" valueType="num">
                                      <p:cBhvr>
                                        <p:cTn id="33" dur="1000" fill="hold"/>
                                        <p:tgtEl>
                                          <p:spTgt spid="55"/>
                                        </p:tgtEl>
                                        <p:attrNameLst>
                                          <p:attrName>ppt_y</p:attrName>
                                        </p:attrNameLst>
                                      </p:cBhvr>
                                      <p:tavLst>
                                        <p:tav tm="0">
                                          <p:val>
                                            <p:strVal val="#ppt_y+.1"/>
                                          </p:val>
                                        </p:tav>
                                        <p:tav tm="100000">
                                          <p:val>
                                            <p:strVal val="#ppt_y"/>
                                          </p:val>
                                        </p:tav>
                                      </p:tavLst>
                                    </p:anim>
                                  </p:childTnLst>
                                </p:cTn>
                              </p:par>
                              <p:par>
                                <p:cTn id="34" presetID="26" presetClass="entr" presetSubtype="0" fill="hold"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down)">
                                      <p:cBhvr>
                                        <p:cTn id="36" dur="580">
                                          <p:stCondLst>
                                            <p:cond delay="0"/>
                                          </p:stCondLst>
                                        </p:cTn>
                                        <p:tgtEl>
                                          <p:spTgt spid="50"/>
                                        </p:tgtEl>
                                      </p:cBhvr>
                                    </p:animEffect>
                                    <p:anim calcmode="lin" valueType="num">
                                      <p:cBhvr>
                                        <p:cTn id="37" dur="1822"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50"/>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50"/>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50"/>
                                        </p:tgtEl>
                                        <p:attrNameLst>
                                          <p:attrName>ppt_y</p:attrName>
                                        </p:attrNameLst>
                                      </p:cBhvr>
                                      <p:tavLst>
                                        <p:tav tm="0" fmla="#ppt_y-sin(pi*$)/81">
                                          <p:val>
                                            <p:fltVal val="0"/>
                                          </p:val>
                                        </p:tav>
                                        <p:tav tm="100000">
                                          <p:val>
                                            <p:fltVal val="1"/>
                                          </p:val>
                                        </p:tav>
                                      </p:tavLst>
                                    </p:anim>
                                    <p:animScale>
                                      <p:cBhvr>
                                        <p:cTn id="42" dur="26">
                                          <p:stCondLst>
                                            <p:cond delay="650"/>
                                          </p:stCondLst>
                                        </p:cTn>
                                        <p:tgtEl>
                                          <p:spTgt spid="50"/>
                                        </p:tgtEl>
                                      </p:cBhvr>
                                      <p:to x="100000" y="60000"/>
                                    </p:animScale>
                                    <p:animScale>
                                      <p:cBhvr>
                                        <p:cTn id="43" dur="166" decel="50000">
                                          <p:stCondLst>
                                            <p:cond delay="676"/>
                                          </p:stCondLst>
                                        </p:cTn>
                                        <p:tgtEl>
                                          <p:spTgt spid="50"/>
                                        </p:tgtEl>
                                      </p:cBhvr>
                                      <p:to x="100000" y="100000"/>
                                    </p:animScale>
                                    <p:animScale>
                                      <p:cBhvr>
                                        <p:cTn id="44" dur="26">
                                          <p:stCondLst>
                                            <p:cond delay="1312"/>
                                          </p:stCondLst>
                                        </p:cTn>
                                        <p:tgtEl>
                                          <p:spTgt spid="50"/>
                                        </p:tgtEl>
                                      </p:cBhvr>
                                      <p:to x="100000" y="80000"/>
                                    </p:animScale>
                                    <p:animScale>
                                      <p:cBhvr>
                                        <p:cTn id="45" dur="166" decel="50000">
                                          <p:stCondLst>
                                            <p:cond delay="1338"/>
                                          </p:stCondLst>
                                        </p:cTn>
                                        <p:tgtEl>
                                          <p:spTgt spid="50"/>
                                        </p:tgtEl>
                                      </p:cBhvr>
                                      <p:to x="100000" y="100000"/>
                                    </p:animScale>
                                    <p:animScale>
                                      <p:cBhvr>
                                        <p:cTn id="46" dur="26">
                                          <p:stCondLst>
                                            <p:cond delay="1642"/>
                                          </p:stCondLst>
                                        </p:cTn>
                                        <p:tgtEl>
                                          <p:spTgt spid="50"/>
                                        </p:tgtEl>
                                      </p:cBhvr>
                                      <p:to x="100000" y="90000"/>
                                    </p:animScale>
                                    <p:animScale>
                                      <p:cBhvr>
                                        <p:cTn id="47" dur="166" decel="50000">
                                          <p:stCondLst>
                                            <p:cond delay="1668"/>
                                          </p:stCondLst>
                                        </p:cTn>
                                        <p:tgtEl>
                                          <p:spTgt spid="50"/>
                                        </p:tgtEl>
                                      </p:cBhvr>
                                      <p:to x="100000" y="100000"/>
                                    </p:animScale>
                                    <p:animScale>
                                      <p:cBhvr>
                                        <p:cTn id="48" dur="26">
                                          <p:stCondLst>
                                            <p:cond delay="1808"/>
                                          </p:stCondLst>
                                        </p:cTn>
                                        <p:tgtEl>
                                          <p:spTgt spid="50"/>
                                        </p:tgtEl>
                                      </p:cBhvr>
                                      <p:to x="100000" y="95000"/>
                                    </p:animScale>
                                    <p:animScale>
                                      <p:cBhvr>
                                        <p:cTn id="49" dur="166" decel="50000">
                                          <p:stCondLst>
                                            <p:cond delay="1834"/>
                                          </p:stCondLst>
                                        </p:cTn>
                                        <p:tgtEl>
                                          <p:spTgt spid="50"/>
                                        </p:tgtEl>
                                      </p:cBhvr>
                                      <p:to x="100000" y="100000"/>
                                    </p:animScale>
                                  </p:childTnLst>
                                </p:cTn>
                              </p:par>
                              <p:par>
                                <p:cTn id="50" presetID="26" presetClass="entr" presetSubtype="0" fill="hold"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down)">
                                      <p:cBhvr>
                                        <p:cTn id="52" dur="580">
                                          <p:stCondLst>
                                            <p:cond delay="0"/>
                                          </p:stCondLst>
                                        </p:cTn>
                                        <p:tgtEl>
                                          <p:spTgt spid="3"/>
                                        </p:tgtEl>
                                      </p:cBhvr>
                                    </p:animEffect>
                                    <p:anim calcmode="lin" valueType="num">
                                      <p:cBhvr>
                                        <p:cTn id="5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58" dur="26">
                                          <p:stCondLst>
                                            <p:cond delay="650"/>
                                          </p:stCondLst>
                                        </p:cTn>
                                        <p:tgtEl>
                                          <p:spTgt spid="3"/>
                                        </p:tgtEl>
                                      </p:cBhvr>
                                      <p:to x="100000" y="60000"/>
                                    </p:animScale>
                                    <p:animScale>
                                      <p:cBhvr>
                                        <p:cTn id="59" dur="166" decel="50000">
                                          <p:stCondLst>
                                            <p:cond delay="676"/>
                                          </p:stCondLst>
                                        </p:cTn>
                                        <p:tgtEl>
                                          <p:spTgt spid="3"/>
                                        </p:tgtEl>
                                      </p:cBhvr>
                                      <p:to x="100000" y="100000"/>
                                    </p:animScale>
                                    <p:animScale>
                                      <p:cBhvr>
                                        <p:cTn id="60" dur="26">
                                          <p:stCondLst>
                                            <p:cond delay="1312"/>
                                          </p:stCondLst>
                                        </p:cTn>
                                        <p:tgtEl>
                                          <p:spTgt spid="3"/>
                                        </p:tgtEl>
                                      </p:cBhvr>
                                      <p:to x="100000" y="80000"/>
                                    </p:animScale>
                                    <p:animScale>
                                      <p:cBhvr>
                                        <p:cTn id="61" dur="166" decel="50000">
                                          <p:stCondLst>
                                            <p:cond delay="1338"/>
                                          </p:stCondLst>
                                        </p:cTn>
                                        <p:tgtEl>
                                          <p:spTgt spid="3"/>
                                        </p:tgtEl>
                                      </p:cBhvr>
                                      <p:to x="100000" y="100000"/>
                                    </p:animScale>
                                    <p:animScale>
                                      <p:cBhvr>
                                        <p:cTn id="62" dur="26">
                                          <p:stCondLst>
                                            <p:cond delay="1642"/>
                                          </p:stCondLst>
                                        </p:cTn>
                                        <p:tgtEl>
                                          <p:spTgt spid="3"/>
                                        </p:tgtEl>
                                      </p:cBhvr>
                                      <p:to x="100000" y="90000"/>
                                    </p:animScale>
                                    <p:animScale>
                                      <p:cBhvr>
                                        <p:cTn id="63" dur="166" decel="50000">
                                          <p:stCondLst>
                                            <p:cond delay="1668"/>
                                          </p:stCondLst>
                                        </p:cTn>
                                        <p:tgtEl>
                                          <p:spTgt spid="3"/>
                                        </p:tgtEl>
                                      </p:cBhvr>
                                      <p:to x="100000" y="100000"/>
                                    </p:animScale>
                                    <p:animScale>
                                      <p:cBhvr>
                                        <p:cTn id="64" dur="26">
                                          <p:stCondLst>
                                            <p:cond delay="1808"/>
                                          </p:stCondLst>
                                        </p:cTn>
                                        <p:tgtEl>
                                          <p:spTgt spid="3"/>
                                        </p:tgtEl>
                                      </p:cBhvr>
                                      <p:to x="100000" y="95000"/>
                                    </p:animScale>
                                    <p:animScale>
                                      <p:cBhvr>
                                        <p:cTn id="65" dur="166" decel="50000">
                                          <p:stCondLst>
                                            <p:cond delay="1834"/>
                                          </p:stCondLst>
                                        </p:cTn>
                                        <p:tgtEl>
                                          <p:spTgt spid="3"/>
                                        </p:tgtEl>
                                      </p:cBhvr>
                                      <p:to x="100000" y="100000"/>
                                    </p:animScale>
                                  </p:childTnLst>
                                </p:cTn>
                              </p:par>
                              <p:par>
                                <p:cTn id="66" presetID="26" presetClass="entr" presetSubtype="0" fill="hold" nodeType="with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wipe(down)">
                                      <p:cBhvr>
                                        <p:cTn id="68" dur="580">
                                          <p:stCondLst>
                                            <p:cond delay="0"/>
                                          </p:stCondLst>
                                        </p:cTn>
                                        <p:tgtEl>
                                          <p:spTgt spid="2"/>
                                        </p:tgtEl>
                                      </p:cBhvr>
                                    </p:animEffect>
                                    <p:anim calcmode="lin" valueType="num">
                                      <p:cBhvr>
                                        <p:cTn id="69"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74" dur="26">
                                          <p:stCondLst>
                                            <p:cond delay="650"/>
                                          </p:stCondLst>
                                        </p:cTn>
                                        <p:tgtEl>
                                          <p:spTgt spid="2"/>
                                        </p:tgtEl>
                                      </p:cBhvr>
                                      <p:to x="100000" y="60000"/>
                                    </p:animScale>
                                    <p:animScale>
                                      <p:cBhvr>
                                        <p:cTn id="75" dur="166" decel="50000">
                                          <p:stCondLst>
                                            <p:cond delay="676"/>
                                          </p:stCondLst>
                                        </p:cTn>
                                        <p:tgtEl>
                                          <p:spTgt spid="2"/>
                                        </p:tgtEl>
                                      </p:cBhvr>
                                      <p:to x="100000" y="100000"/>
                                    </p:animScale>
                                    <p:animScale>
                                      <p:cBhvr>
                                        <p:cTn id="76" dur="26">
                                          <p:stCondLst>
                                            <p:cond delay="1312"/>
                                          </p:stCondLst>
                                        </p:cTn>
                                        <p:tgtEl>
                                          <p:spTgt spid="2"/>
                                        </p:tgtEl>
                                      </p:cBhvr>
                                      <p:to x="100000" y="80000"/>
                                    </p:animScale>
                                    <p:animScale>
                                      <p:cBhvr>
                                        <p:cTn id="77" dur="166" decel="50000">
                                          <p:stCondLst>
                                            <p:cond delay="1338"/>
                                          </p:stCondLst>
                                        </p:cTn>
                                        <p:tgtEl>
                                          <p:spTgt spid="2"/>
                                        </p:tgtEl>
                                      </p:cBhvr>
                                      <p:to x="100000" y="100000"/>
                                    </p:animScale>
                                    <p:animScale>
                                      <p:cBhvr>
                                        <p:cTn id="78" dur="26">
                                          <p:stCondLst>
                                            <p:cond delay="1642"/>
                                          </p:stCondLst>
                                        </p:cTn>
                                        <p:tgtEl>
                                          <p:spTgt spid="2"/>
                                        </p:tgtEl>
                                      </p:cBhvr>
                                      <p:to x="100000" y="90000"/>
                                    </p:animScale>
                                    <p:animScale>
                                      <p:cBhvr>
                                        <p:cTn id="79" dur="166" decel="50000">
                                          <p:stCondLst>
                                            <p:cond delay="1668"/>
                                          </p:stCondLst>
                                        </p:cTn>
                                        <p:tgtEl>
                                          <p:spTgt spid="2"/>
                                        </p:tgtEl>
                                      </p:cBhvr>
                                      <p:to x="100000" y="100000"/>
                                    </p:animScale>
                                    <p:animScale>
                                      <p:cBhvr>
                                        <p:cTn id="80" dur="26">
                                          <p:stCondLst>
                                            <p:cond delay="1808"/>
                                          </p:stCondLst>
                                        </p:cTn>
                                        <p:tgtEl>
                                          <p:spTgt spid="2"/>
                                        </p:tgtEl>
                                      </p:cBhvr>
                                      <p:to x="100000" y="95000"/>
                                    </p:animScale>
                                    <p:animScale>
                                      <p:cBhvr>
                                        <p:cTn id="81" dur="166" decel="50000">
                                          <p:stCondLst>
                                            <p:cond delay="1834"/>
                                          </p:stCondLst>
                                        </p:cTn>
                                        <p:tgtEl>
                                          <p:spTgt spid="2"/>
                                        </p:tgtEl>
                                      </p:cBhvr>
                                      <p:to x="100000" y="100000"/>
                                    </p:animScale>
                                  </p:childTnLst>
                                </p:cTn>
                              </p:par>
                              <p:par>
                                <p:cTn id="82" presetID="53" presetClass="entr" presetSubtype="16" fill="hold" nodeType="withEffect">
                                  <p:stCondLst>
                                    <p:cond delay="0"/>
                                  </p:stCondLst>
                                  <p:childTnLst>
                                    <p:set>
                                      <p:cBhvr>
                                        <p:cTn id="83" dur="1" fill="hold">
                                          <p:stCondLst>
                                            <p:cond delay="0"/>
                                          </p:stCondLst>
                                        </p:cTn>
                                        <p:tgtEl>
                                          <p:spTgt spid="50"/>
                                        </p:tgtEl>
                                        <p:attrNameLst>
                                          <p:attrName>style.visibility</p:attrName>
                                        </p:attrNameLst>
                                      </p:cBhvr>
                                      <p:to>
                                        <p:strVal val="visible"/>
                                      </p:to>
                                    </p:set>
                                    <p:anim calcmode="lin" valueType="num">
                                      <p:cBhvr>
                                        <p:cTn id="84" dur="500" fill="hold"/>
                                        <p:tgtEl>
                                          <p:spTgt spid="50"/>
                                        </p:tgtEl>
                                        <p:attrNameLst>
                                          <p:attrName>ppt_w</p:attrName>
                                        </p:attrNameLst>
                                      </p:cBhvr>
                                      <p:tavLst>
                                        <p:tav tm="0">
                                          <p:val>
                                            <p:fltVal val="0"/>
                                          </p:val>
                                        </p:tav>
                                        <p:tav tm="100000">
                                          <p:val>
                                            <p:strVal val="#ppt_w"/>
                                          </p:val>
                                        </p:tav>
                                      </p:tavLst>
                                    </p:anim>
                                    <p:anim calcmode="lin" valueType="num">
                                      <p:cBhvr>
                                        <p:cTn id="85" dur="500" fill="hold"/>
                                        <p:tgtEl>
                                          <p:spTgt spid="50"/>
                                        </p:tgtEl>
                                        <p:attrNameLst>
                                          <p:attrName>ppt_h</p:attrName>
                                        </p:attrNameLst>
                                      </p:cBhvr>
                                      <p:tavLst>
                                        <p:tav tm="0">
                                          <p:val>
                                            <p:fltVal val="0"/>
                                          </p:val>
                                        </p:tav>
                                        <p:tav tm="100000">
                                          <p:val>
                                            <p:strVal val="#ppt_h"/>
                                          </p:val>
                                        </p:tav>
                                      </p:tavLst>
                                    </p:anim>
                                    <p:animEffect transition="in" filter="fade">
                                      <p:cBhvr>
                                        <p:cTn id="8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8" grpId="0"/>
      <p:bldP spid="53"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928137" y="1491744"/>
            <a:ext cx="10044663" cy="4912457"/>
          </a:xfrm>
          <a:prstGeom prst="round2DiagRect">
            <a:avLst/>
          </a:prstGeom>
          <a:solidFill>
            <a:srgbClr val="AA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9" name="TextBox 8"/>
          <p:cNvSpPr txBox="1"/>
          <p:nvPr/>
        </p:nvSpPr>
        <p:spPr>
          <a:xfrm>
            <a:off x="3779642" y="541442"/>
            <a:ext cx="4070959" cy="584775"/>
          </a:xfrm>
          <a:prstGeom prst="rect">
            <a:avLst/>
          </a:prstGeom>
          <a:noFill/>
        </p:spPr>
        <p:txBody>
          <a:bodyPr wrap="square" rtlCol="0">
            <a:spAutoFit/>
          </a:bodyPr>
          <a:lstStyle/>
          <a:p>
            <a:pPr lvl="0" algn="ctr">
              <a:defRPr/>
            </a:pPr>
            <a:r>
              <a:rPr lang="en-US" altLang="zh-CN" sz="3200" b="1">
                <a:solidFill>
                  <a:srgbClr val="00B050"/>
                </a:solidFill>
                <a:latin typeface="Pangolin" panose="00000500000000000000" pitchFamily="2" charset="0"/>
                <a:ea typeface="Roboto" panose="02000000000000000000" pitchFamily="2" charset="0"/>
              </a:rPr>
              <a:t>PHIẾU HỌC TẬP SỐ 2</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endParaRPr>
          </a:p>
        </p:txBody>
      </p:sp>
      <p:sp>
        <p:nvSpPr>
          <p:cNvPr id="2" name="Rectangle 1"/>
          <p:cNvSpPr/>
          <p:nvPr/>
        </p:nvSpPr>
        <p:spPr>
          <a:xfrm>
            <a:off x="1218733" y="1579525"/>
            <a:ext cx="4695825" cy="1805623"/>
          </a:xfrm>
          <a:prstGeom prst="rect">
            <a:avLst/>
          </a:prstGeom>
        </p:spPr>
        <p:txBody>
          <a:bodyPr wrap="square">
            <a:spAutoFit/>
          </a:bodyPr>
          <a:lstStyle/>
          <a:p>
            <a:r>
              <a:rPr lang="en-US" sz="2400" spc="-30">
                <a:latin typeface="Roboto" panose="02000000000000000000" pitchFamily="2" charset="0"/>
                <a:ea typeface="Calibri" panose="020F0502020204030204" pitchFamily="34" charset="0"/>
                <a:cs typeface="Times New Roman" panose="02020603050405020304" pitchFamily="18" charset="0"/>
              </a:rPr>
              <a:t>Em hãy cho biết tư thế ngồi đúng</a:t>
            </a:r>
            <a:endParaRPr lang="en-US">
              <a:latin typeface="Times New Roman" panose="02020603050405020304" pitchFamily="18" charset="0"/>
              <a:ea typeface="Calibri" panose="020F0502020204030204" pitchFamily="34" charset="0"/>
              <a:cs typeface="Times New Roman" panose="02020603050405020304" pitchFamily="18" charset="0"/>
            </a:endParaRPr>
          </a:p>
          <a:p>
            <a:pPr>
              <a:spcBef>
                <a:spcPts val="800"/>
              </a:spcBef>
              <a:spcAft>
                <a:spcPts val="800"/>
              </a:spcAft>
            </a:pPr>
            <a:r>
              <a:rPr lang="en-US">
                <a:latin typeface="Roboto" panose="02000000000000000000" pitchFamily="2" charset="0"/>
                <a:ea typeface="Calibri" panose="020F0502020204030204" pitchFamily="34" charset="0"/>
                <a:cs typeface="Times New Roman" panose="02020603050405020304" pitchFamily="18" charset="0"/>
              </a:rPr>
              <a:t>………………………………..</a:t>
            </a:r>
            <a:r>
              <a:rPr lang="vi-VN">
                <a:latin typeface="Roboto" panose="02000000000000000000" pitchFamily="2" charset="0"/>
                <a:ea typeface="Calibri" panose="020F0502020204030204" pitchFamily="34" charset="0"/>
                <a:cs typeface="Times New Roman" panose="02020603050405020304" pitchFamily="18" charset="0"/>
              </a:rPr>
              <a:t>……………………………..……</a:t>
            </a:r>
            <a:r>
              <a:rPr lang="en-US">
                <a:latin typeface="Roboto" panose="02000000000000000000" pitchFamily="2" charset="0"/>
                <a:ea typeface="Calibri" panose="020F0502020204030204" pitchFamily="34" charset="0"/>
                <a:cs typeface="Times New Roman" panose="02020603050405020304" pitchFamily="18" charset="0"/>
              </a:rPr>
              <a:t>……</a:t>
            </a:r>
            <a:endParaRPr lang="en-US">
              <a:latin typeface="Times New Roman" panose="02020603050405020304" pitchFamily="18" charset="0"/>
              <a:ea typeface="Calibri" panose="020F0502020204030204" pitchFamily="34" charset="0"/>
              <a:cs typeface="Times New Roman" panose="02020603050405020304" pitchFamily="18" charset="0"/>
            </a:endParaRPr>
          </a:p>
          <a:p>
            <a:pPr>
              <a:spcBef>
                <a:spcPts val="800"/>
              </a:spcBef>
              <a:spcAft>
                <a:spcPts val="800"/>
              </a:spcAft>
            </a:pPr>
            <a:r>
              <a:rPr lang="en-US">
                <a:latin typeface="Roboto" panose="02000000000000000000" pitchFamily="2" charset="0"/>
                <a:ea typeface="Calibri" panose="020F0502020204030204" pitchFamily="34" charset="0"/>
                <a:cs typeface="Times New Roman" panose="02020603050405020304" pitchFamily="18" charset="0"/>
              </a:rPr>
              <a:t>………………………………..</a:t>
            </a:r>
            <a:r>
              <a:rPr lang="vi-VN">
                <a:latin typeface="Roboto" panose="02000000000000000000" pitchFamily="2" charset="0"/>
                <a:ea typeface="Calibri" panose="020F0502020204030204" pitchFamily="34" charset="0"/>
                <a:cs typeface="Times New Roman" panose="02020603050405020304" pitchFamily="18" charset="0"/>
              </a:rPr>
              <a:t>……………………………..……</a:t>
            </a:r>
            <a:r>
              <a:rPr lang="en-US">
                <a:latin typeface="Roboto" panose="02000000000000000000" pitchFamily="2" charset="0"/>
                <a:ea typeface="Calibri" panose="020F0502020204030204" pitchFamily="34" charset="0"/>
                <a:cs typeface="Times New Roman" panose="02020603050405020304" pitchFamily="18" charset="0"/>
              </a:rPr>
              <a:t>……</a:t>
            </a:r>
            <a:endParaRPr lang="en-US">
              <a:latin typeface="Times New Roman" panose="02020603050405020304" pitchFamily="18" charset="0"/>
              <a:ea typeface="Calibri" panose="020F0502020204030204" pitchFamily="34" charset="0"/>
              <a:cs typeface="Times New Roman" panose="02020603050405020304" pitchFamily="18" charset="0"/>
            </a:endParaRPr>
          </a:p>
          <a:p>
            <a:pPr>
              <a:spcBef>
                <a:spcPts val="800"/>
              </a:spcBef>
              <a:spcAft>
                <a:spcPts val="800"/>
              </a:spcAft>
            </a:pPr>
            <a:r>
              <a:rPr lang="en-US">
                <a:latin typeface="Roboto" panose="02000000000000000000" pitchFamily="2" charset="0"/>
                <a:ea typeface="Calibri" panose="020F0502020204030204" pitchFamily="34" charset="0"/>
                <a:cs typeface="Times New Roman" panose="02020603050405020304" pitchFamily="18" charset="0"/>
              </a:rPr>
              <a:t>………………………………..</a:t>
            </a:r>
            <a:r>
              <a:rPr lang="vi-VN">
                <a:latin typeface="Roboto" panose="02000000000000000000" pitchFamily="2" charset="0"/>
                <a:ea typeface="Calibri" panose="020F0502020204030204" pitchFamily="34" charset="0"/>
                <a:cs typeface="Times New Roman" panose="02020603050405020304" pitchFamily="18" charset="0"/>
              </a:rPr>
              <a:t>……………………………..……</a:t>
            </a:r>
            <a:r>
              <a:rPr lang="en-US">
                <a:latin typeface="Roboto" panose="02000000000000000000" pitchFamily="2" charset="0"/>
                <a:ea typeface="Calibri" panose="020F0502020204030204" pitchFamily="34" charset="0"/>
                <a:cs typeface="Times New Roman" panose="02020603050405020304" pitchFamily="18" charset="0"/>
              </a:rPr>
              <a:t>……</a:t>
            </a:r>
            <a:endParaRPr lang="en-US">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Rectangle 2"/>
          <p:cNvSpPr/>
          <p:nvPr/>
        </p:nvSpPr>
        <p:spPr>
          <a:xfrm>
            <a:off x="6248400" y="1579524"/>
            <a:ext cx="4552950" cy="1805623"/>
          </a:xfrm>
          <a:prstGeom prst="rect">
            <a:avLst/>
          </a:prstGeom>
        </p:spPr>
        <p:txBody>
          <a:bodyPr wrap="square">
            <a:spAutoFit/>
          </a:bodyPr>
          <a:lstStyle/>
          <a:p>
            <a:r>
              <a:rPr lang="en-US" sz="2400">
                <a:latin typeface="Roboto" panose="02000000000000000000" pitchFamily="2" charset="0"/>
                <a:ea typeface="Calibri" panose="020F0502020204030204" pitchFamily="34" charset="0"/>
                <a:cs typeface="Times New Roman" panose="02020603050405020304" pitchFamily="18" charset="0"/>
              </a:rPr>
              <a:t>Tác hại khi ngồi sai tư thế </a:t>
            </a:r>
            <a:endParaRPr lang="en-US">
              <a:latin typeface="Times New Roman" panose="02020603050405020304" pitchFamily="18" charset="0"/>
              <a:ea typeface="Calibri" panose="020F0502020204030204" pitchFamily="34" charset="0"/>
              <a:cs typeface="Times New Roman" panose="02020603050405020304" pitchFamily="18" charset="0"/>
            </a:endParaRPr>
          </a:p>
          <a:p>
            <a:pPr>
              <a:spcBef>
                <a:spcPts val="800"/>
              </a:spcBef>
              <a:spcAft>
                <a:spcPts val="800"/>
              </a:spcAft>
            </a:pPr>
            <a:r>
              <a:rPr lang="en-US">
                <a:latin typeface="Roboto" panose="02000000000000000000" pitchFamily="2" charset="0"/>
                <a:ea typeface="Calibri" panose="020F0502020204030204" pitchFamily="34" charset="0"/>
                <a:cs typeface="Times New Roman" panose="02020603050405020304" pitchFamily="18" charset="0"/>
              </a:rPr>
              <a:t>………………………………..</a:t>
            </a:r>
            <a:r>
              <a:rPr lang="vi-VN">
                <a:latin typeface="Roboto" panose="02000000000000000000" pitchFamily="2" charset="0"/>
                <a:ea typeface="Calibri" panose="020F0502020204030204" pitchFamily="34" charset="0"/>
                <a:cs typeface="Times New Roman" panose="02020603050405020304" pitchFamily="18" charset="0"/>
              </a:rPr>
              <a:t>……………………………..……</a:t>
            </a:r>
            <a:r>
              <a:rPr lang="en-US">
                <a:latin typeface="Roboto" panose="02000000000000000000" pitchFamily="2" charset="0"/>
                <a:ea typeface="Calibri" panose="020F0502020204030204" pitchFamily="34" charset="0"/>
                <a:cs typeface="Times New Roman" panose="02020603050405020304" pitchFamily="18" charset="0"/>
              </a:rPr>
              <a:t>……</a:t>
            </a:r>
            <a:endParaRPr lang="en-US">
              <a:latin typeface="Times New Roman" panose="02020603050405020304" pitchFamily="18" charset="0"/>
              <a:ea typeface="Calibri" panose="020F0502020204030204" pitchFamily="34" charset="0"/>
              <a:cs typeface="Times New Roman" panose="02020603050405020304" pitchFamily="18" charset="0"/>
            </a:endParaRPr>
          </a:p>
          <a:p>
            <a:pPr>
              <a:spcBef>
                <a:spcPts val="800"/>
              </a:spcBef>
              <a:spcAft>
                <a:spcPts val="800"/>
              </a:spcAft>
            </a:pPr>
            <a:r>
              <a:rPr lang="en-US">
                <a:latin typeface="Roboto" panose="02000000000000000000" pitchFamily="2" charset="0"/>
                <a:ea typeface="Calibri" panose="020F0502020204030204" pitchFamily="34" charset="0"/>
                <a:cs typeface="Times New Roman" panose="02020603050405020304" pitchFamily="18" charset="0"/>
              </a:rPr>
              <a:t>………………………………..</a:t>
            </a:r>
            <a:r>
              <a:rPr lang="vi-VN">
                <a:latin typeface="Roboto" panose="02000000000000000000" pitchFamily="2" charset="0"/>
                <a:ea typeface="Calibri" panose="020F0502020204030204" pitchFamily="34" charset="0"/>
                <a:cs typeface="Times New Roman" panose="02020603050405020304" pitchFamily="18" charset="0"/>
              </a:rPr>
              <a:t>……………………………..……</a:t>
            </a:r>
            <a:r>
              <a:rPr lang="en-US">
                <a:latin typeface="Roboto" panose="02000000000000000000" pitchFamily="2" charset="0"/>
                <a:ea typeface="Calibri" panose="020F0502020204030204" pitchFamily="34" charset="0"/>
                <a:cs typeface="Times New Roman" panose="02020603050405020304" pitchFamily="18" charset="0"/>
              </a:rPr>
              <a:t>……</a:t>
            </a:r>
            <a:endParaRPr lang="en-US">
              <a:latin typeface="Times New Roman" panose="02020603050405020304" pitchFamily="18" charset="0"/>
              <a:ea typeface="Calibri" panose="020F0502020204030204" pitchFamily="34" charset="0"/>
              <a:cs typeface="Times New Roman" panose="02020603050405020304" pitchFamily="18" charset="0"/>
            </a:endParaRPr>
          </a:p>
          <a:p>
            <a:pPr>
              <a:spcBef>
                <a:spcPts val="800"/>
              </a:spcBef>
              <a:spcAft>
                <a:spcPts val="800"/>
              </a:spcAft>
            </a:pPr>
            <a:r>
              <a:rPr lang="en-US">
                <a:latin typeface="Roboto" panose="02000000000000000000" pitchFamily="2" charset="0"/>
                <a:ea typeface="Calibri" panose="020F0502020204030204" pitchFamily="34" charset="0"/>
                <a:cs typeface="Times New Roman" panose="02020603050405020304" pitchFamily="18" charset="0"/>
              </a:rPr>
              <a:t>………………………………..</a:t>
            </a:r>
            <a:r>
              <a:rPr lang="vi-VN">
                <a:latin typeface="Roboto" panose="02000000000000000000" pitchFamily="2" charset="0"/>
                <a:ea typeface="Calibri" panose="020F0502020204030204" pitchFamily="34" charset="0"/>
                <a:cs typeface="Times New Roman" panose="02020603050405020304" pitchFamily="18" charset="0"/>
              </a:rPr>
              <a:t>……………………………..……</a:t>
            </a:r>
            <a:r>
              <a:rPr lang="en-US">
                <a:latin typeface="Roboto" panose="02000000000000000000" pitchFamily="2" charset="0"/>
                <a:ea typeface="Calibri" panose="020F0502020204030204" pitchFamily="34" charset="0"/>
                <a:cs typeface="Times New Roman" panose="02020603050405020304" pitchFamily="18" charset="0"/>
              </a:rPr>
              <a:t>……</a:t>
            </a:r>
            <a:endParaRPr lang="en-US">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Rectangle 5"/>
          <p:cNvSpPr/>
          <p:nvPr/>
        </p:nvSpPr>
        <p:spPr>
          <a:xfrm>
            <a:off x="1620221" y="3750674"/>
            <a:ext cx="9057303" cy="1990288"/>
          </a:xfrm>
          <a:prstGeom prst="rect">
            <a:avLst/>
          </a:prstGeom>
        </p:spPr>
        <p:txBody>
          <a:bodyPr wrap="square">
            <a:spAutoFit/>
          </a:bodyPr>
          <a:lstStyle/>
          <a:p>
            <a:pPr>
              <a:spcBef>
                <a:spcPts val="600"/>
              </a:spcBef>
            </a:pPr>
            <a:r>
              <a:rPr lang="en-US" sz="2400">
                <a:latin typeface="Roboto" panose="02000000000000000000" pitchFamily="2" charset="0"/>
                <a:ea typeface="Calibri" panose="020F0502020204030204" pitchFamily="34" charset="0"/>
                <a:cs typeface="Times New Roman" panose="02020603050405020304" pitchFamily="18" charset="0"/>
              </a:rPr>
              <a:t>Bạn Mai nói: “Hôm qua tớ chơi máy tính cả buổi sáng”.</a:t>
            </a:r>
            <a:endParaRPr lang="en-US" sz="2400">
              <a:latin typeface="Times New Roman" panose="02020603050405020304" pitchFamily="18" charset="0"/>
              <a:ea typeface="Calibri" panose="020F0502020204030204" pitchFamily="34" charset="0"/>
              <a:cs typeface="Times New Roman" panose="02020603050405020304" pitchFamily="18" charset="0"/>
            </a:endParaRPr>
          </a:p>
          <a:p>
            <a:pPr>
              <a:spcBef>
                <a:spcPts val="600"/>
              </a:spcBef>
            </a:pPr>
            <a:r>
              <a:rPr lang="en-US" sz="2400">
                <a:latin typeface="Roboto" panose="02000000000000000000" pitchFamily="2" charset="0"/>
                <a:ea typeface="Calibri" panose="020F0502020204030204" pitchFamily="34" charset="0"/>
                <a:cs typeface="Times New Roman" panose="02020603050405020304" pitchFamily="18" charset="0"/>
              </a:rPr>
              <a:t>Bạn Lan nói: “Tớ chơi máy tính 30 phút rồi đi đạp xe với em gái”.</a:t>
            </a:r>
            <a:endParaRPr lang="en-US" sz="2400">
              <a:latin typeface="Times New Roman" panose="02020603050405020304" pitchFamily="18" charset="0"/>
              <a:ea typeface="Calibri" panose="020F0502020204030204" pitchFamily="34" charset="0"/>
              <a:cs typeface="Times New Roman" panose="02020603050405020304" pitchFamily="18" charset="0"/>
            </a:endParaRPr>
          </a:p>
          <a:p>
            <a:pPr>
              <a:spcBef>
                <a:spcPts val="600"/>
              </a:spcBef>
            </a:pPr>
            <a:r>
              <a:rPr lang="en-US" sz="2400">
                <a:latin typeface="Roboto" panose="02000000000000000000" pitchFamily="2" charset="0"/>
                <a:ea typeface="Calibri" panose="020F0502020204030204" pitchFamily="34" charset="0"/>
                <a:cs typeface="Times New Roman" panose="02020603050405020304" pitchFamily="18" charset="0"/>
              </a:rPr>
              <a:t>Theo em, bạn nào sử dụng máy tính an toàn, đúng cách? Vì sao?</a:t>
            </a:r>
            <a:endParaRPr lang="en-US" sz="2400">
              <a:latin typeface="Times New Roman" panose="02020603050405020304" pitchFamily="18" charset="0"/>
              <a:ea typeface="Calibri" panose="020F0502020204030204" pitchFamily="34" charset="0"/>
              <a:cs typeface="Times New Roman" panose="02020603050405020304" pitchFamily="18" charset="0"/>
            </a:endParaRPr>
          </a:p>
          <a:p>
            <a:pPr algn="just">
              <a:spcBef>
                <a:spcPts val="800"/>
              </a:spcBef>
              <a:spcAft>
                <a:spcPts val="800"/>
              </a:spcAft>
            </a:pPr>
            <a:r>
              <a:rPr lang="en-US" sz="1400">
                <a:latin typeface="Roboto" panose="02000000000000000000" pitchFamily="2" charset="0"/>
                <a:ea typeface="Times New Roman" panose="02020603050405020304" pitchFamily="18" charset="0"/>
              </a:rPr>
              <a:t>………………………………..</a:t>
            </a:r>
            <a:r>
              <a:rPr lang="vi-VN" sz="1400">
                <a:latin typeface="Roboto" panose="02000000000000000000" pitchFamily="2" charset="0"/>
                <a:ea typeface="Times New Roman" panose="02020603050405020304" pitchFamily="18" charset="0"/>
              </a:rPr>
              <a:t>……………………………..……</a:t>
            </a:r>
            <a:r>
              <a:rPr lang="en-US" sz="1400">
                <a:latin typeface="Roboto" panose="02000000000000000000" pitchFamily="2" charset="0"/>
                <a:ea typeface="Times New Roman" panose="02020603050405020304" pitchFamily="18" charset="0"/>
              </a:rPr>
              <a:t>………………………………..</a:t>
            </a:r>
            <a:r>
              <a:rPr lang="vi-VN" sz="1400">
                <a:latin typeface="Roboto" panose="02000000000000000000" pitchFamily="2" charset="0"/>
                <a:ea typeface="Times New Roman" panose="02020603050405020304" pitchFamily="18" charset="0"/>
              </a:rPr>
              <a:t>……………………………..……</a:t>
            </a:r>
            <a:r>
              <a:rPr lang="en-US" sz="1400">
                <a:latin typeface="Roboto" panose="02000000000000000000" pitchFamily="2" charset="0"/>
                <a:ea typeface="Times New Roman" panose="02020603050405020304" pitchFamily="18" charset="0"/>
              </a:rPr>
              <a:t>………………</a:t>
            </a:r>
            <a:endParaRPr lang="en-US" sz="1400">
              <a:latin typeface="Times New Roman" panose="02020603050405020304" pitchFamily="18" charset="0"/>
              <a:ea typeface="Times New Roman" panose="02020603050405020304" pitchFamily="18" charset="0"/>
            </a:endParaRPr>
          </a:p>
          <a:p>
            <a:r>
              <a:rPr lang="en-US" sz="1400">
                <a:latin typeface="Roboto" panose="02000000000000000000" pitchFamily="2" charset="0"/>
                <a:ea typeface="Calibri" panose="020F0502020204030204" pitchFamily="34" charset="0"/>
                <a:cs typeface="Times New Roman" panose="02020603050405020304" pitchFamily="18" charset="0"/>
              </a:rPr>
              <a:t>………………………………..</a:t>
            </a:r>
            <a:r>
              <a:rPr lang="vi-VN" sz="1400">
                <a:latin typeface="Roboto" panose="02000000000000000000" pitchFamily="2" charset="0"/>
                <a:ea typeface="Calibri" panose="020F0502020204030204" pitchFamily="34" charset="0"/>
                <a:cs typeface="Times New Roman" panose="02020603050405020304" pitchFamily="18" charset="0"/>
              </a:rPr>
              <a:t>……………………………..……</a:t>
            </a:r>
            <a:r>
              <a:rPr lang="en-US" sz="1400">
                <a:latin typeface="Roboto" panose="02000000000000000000" pitchFamily="2" charset="0"/>
                <a:ea typeface="Calibri" panose="020F0502020204030204" pitchFamily="34" charset="0"/>
                <a:cs typeface="Times New Roman" panose="02020603050405020304" pitchFamily="18" charset="0"/>
              </a:rPr>
              <a:t>………………………………..</a:t>
            </a:r>
            <a:r>
              <a:rPr lang="vi-VN" sz="1400">
                <a:latin typeface="Roboto" panose="02000000000000000000" pitchFamily="2" charset="0"/>
                <a:ea typeface="Calibri" panose="020F0502020204030204" pitchFamily="34" charset="0"/>
                <a:cs typeface="Times New Roman" panose="02020603050405020304" pitchFamily="18" charset="0"/>
              </a:rPr>
              <a:t>……………………………..……</a:t>
            </a:r>
            <a:r>
              <a:rPr lang="en-US" sz="1400">
                <a:latin typeface="Roboto" panose="02000000000000000000" pitchFamily="2" charset="0"/>
                <a:ea typeface="Calibri" panose="020F0502020204030204" pitchFamily="34" charset="0"/>
                <a:cs typeface="Times New Roman" panose="02020603050405020304" pitchFamily="18" charset="0"/>
              </a:rPr>
              <a:t>………………</a:t>
            </a:r>
            <a:endParaRPr lang="en-US"/>
          </a:p>
        </p:txBody>
      </p:sp>
      <p:sp>
        <p:nvSpPr>
          <p:cNvPr id="10" name="TextBox 9"/>
          <p:cNvSpPr txBox="1"/>
          <p:nvPr/>
        </p:nvSpPr>
        <p:spPr>
          <a:xfrm>
            <a:off x="1218733" y="2869672"/>
            <a:ext cx="4315292" cy="400110"/>
          </a:xfrm>
          <a:prstGeom prst="rect">
            <a:avLst/>
          </a:prstGeom>
          <a:noFill/>
        </p:spPr>
        <p:txBody>
          <a:bodyPr wrap="square" rtlCol="0">
            <a:spAutoFit/>
          </a:bodyPr>
          <a:lstStyle/>
          <a:p>
            <a:pPr lvl="0" algn="just">
              <a:defRPr/>
            </a:pPr>
            <a:r>
              <a:rPr lang="vi-VN" sz="2000">
                <a:solidFill>
                  <a:srgbClr val="FF0000"/>
                </a:solidFill>
                <a:latin typeface="Roboto" panose="02000000000000000000" pitchFamily="2" charset="0"/>
                <a:ea typeface="Roboto" panose="02000000000000000000" pitchFamily="2" charset="0"/>
              </a:rPr>
              <a:t>Tay đặt ngang tầm với bàn phím</a:t>
            </a:r>
          </a:p>
        </p:txBody>
      </p:sp>
      <p:sp>
        <p:nvSpPr>
          <p:cNvPr id="11" name="TextBox 10"/>
          <p:cNvSpPr txBox="1"/>
          <p:nvPr/>
        </p:nvSpPr>
        <p:spPr>
          <a:xfrm>
            <a:off x="1218733" y="1992469"/>
            <a:ext cx="3941201" cy="400110"/>
          </a:xfrm>
          <a:prstGeom prst="rect">
            <a:avLst/>
          </a:prstGeom>
          <a:noFill/>
        </p:spPr>
        <p:txBody>
          <a:bodyPr wrap="square" rtlCol="0">
            <a:spAutoFit/>
          </a:bodyPr>
          <a:lstStyle/>
          <a:p>
            <a:pPr lvl="0" algn="just">
              <a:defRPr/>
            </a:pPr>
            <a:r>
              <a:rPr lang="vi-VN" sz="2000">
                <a:solidFill>
                  <a:srgbClr val="FF0000"/>
                </a:solidFill>
                <a:latin typeface="Roboto" panose="02000000000000000000" pitchFamily="2" charset="0"/>
                <a:ea typeface="Roboto" panose="02000000000000000000" pitchFamily="2" charset="0"/>
              </a:rPr>
              <a:t>Mắt cách màn hình 50 - 80cm</a:t>
            </a:r>
          </a:p>
        </p:txBody>
      </p:sp>
      <p:sp>
        <p:nvSpPr>
          <p:cNvPr id="12" name="TextBox 11"/>
          <p:cNvSpPr txBox="1"/>
          <p:nvPr/>
        </p:nvSpPr>
        <p:spPr>
          <a:xfrm>
            <a:off x="1218733" y="2457979"/>
            <a:ext cx="3713062" cy="400110"/>
          </a:xfrm>
          <a:prstGeom prst="rect">
            <a:avLst/>
          </a:prstGeom>
          <a:noFill/>
        </p:spPr>
        <p:txBody>
          <a:bodyPr wrap="square" rtlCol="0">
            <a:spAutoFit/>
          </a:bodyPr>
          <a:lstStyle/>
          <a:p>
            <a:pPr algn="just">
              <a:defRPr/>
            </a:pPr>
            <a:r>
              <a:rPr lang="vi-VN" sz="2000">
                <a:solidFill>
                  <a:srgbClr val="FF0000"/>
                </a:solidFill>
                <a:latin typeface="Roboto" panose="02000000000000000000" pitchFamily="2" charset="0"/>
                <a:ea typeface="Roboto" panose="02000000000000000000" pitchFamily="2" charset="0"/>
              </a:rPr>
              <a:t>Ngồi thẳng lưng, vai thả lỏng</a:t>
            </a:r>
          </a:p>
        </p:txBody>
      </p:sp>
      <p:sp>
        <p:nvSpPr>
          <p:cNvPr id="13" name="TextBox 12"/>
          <p:cNvSpPr txBox="1"/>
          <p:nvPr/>
        </p:nvSpPr>
        <p:spPr>
          <a:xfrm>
            <a:off x="6664460" y="1954606"/>
            <a:ext cx="1806263" cy="400110"/>
          </a:xfrm>
          <a:prstGeom prst="rect">
            <a:avLst/>
          </a:prstGeom>
          <a:noFill/>
        </p:spPr>
        <p:txBody>
          <a:bodyPr wrap="square" rtlCol="0">
            <a:spAutoFit/>
          </a:bodyPr>
          <a:lstStyle/>
          <a:p>
            <a:pPr lvl="0" algn="just">
              <a:defRPr/>
            </a:pPr>
            <a:r>
              <a:rPr lang="en-US" sz="2000">
                <a:solidFill>
                  <a:srgbClr val="FF0000"/>
                </a:solidFill>
                <a:latin typeface="Roboto" panose="02000000000000000000" pitchFamily="2" charset="0"/>
                <a:ea typeface="Roboto" panose="02000000000000000000" pitchFamily="2" charset="0"/>
              </a:rPr>
              <a:t>Vẹo cột sống</a:t>
            </a:r>
            <a:r>
              <a:rPr lang="vi-VN" sz="2000">
                <a:solidFill>
                  <a:srgbClr val="FF0000"/>
                </a:solidFill>
                <a:latin typeface="Roboto" panose="02000000000000000000" pitchFamily="2" charset="0"/>
                <a:ea typeface="Roboto" panose="02000000000000000000" pitchFamily="2" charset="0"/>
              </a:rPr>
              <a:t>  </a:t>
            </a:r>
            <a:endParaRPr lang="en-US" sz="2000">
              <a:solidFill>
                <a:srgbClr val="FF0000"/>
              </a:solidFill>
              <a:latin typeface="Roboto" panose="02000000000000000000" pitchFamily="2" charset="0"/>
              <a:ea typeface="Roboto" panose="02000000000000000000" pitchFamily="2" charset="0"/>
            </a:endParaRPr>
          </a:p>
        </p:txBody>
      </p:sp>
      <p:sp>
        <p:nvSpPr>
          <p:cNvPr id="14" name="TextBox 13"/>
          <p:cNvSpPr txBox="1"/>
          <p:nvPr/>
        </p:nvSpPr>
        <p:spPr>
          <a:xfrm>
            <a:off x="6664460" y="2421154"/>
            <a:ext cx="1196663" cy="400110"/>
          </a:xfrm>
          <a:prstGeom prst="rect">
            <a:avLst/>
          </a:prstGeom>
          <a:noFill/>
        </p:spPr>
        <p:txBody>
          <a:bodyPr wrap="square" rtlCol="0">
            <a:spAutoFit/>
          </a:bodyPr>
          <a:lstStyle/>
          <a:p>
            <a:pPr lvl="0" algn="just">
              <a:defRPr/>
            </a:pPr>
            <a:r>
              <a:rPr lang="vi-VN" sz="2000">
                <a:solidFill>
                  <a:srgbClr val="FF0000"/>
                </a:solidFill>
                <a:latin typeface="Roboto" panose="02000000000000000000" pitchFamily="2" charset="0"/>
                <a:ea typeface="Roboto" panose="02000000000000000000" pitchFamily="2" charset="0"/>
              </a:rPr>
              <a:t>Cận thị</a:t>
            </a:r>
            <a:endParaRPr lang="en-US" sz="2000">
              <a:solidFill>
                <a:srgbClr val="FF0000"/>
              </a:solidFill>
              <a:latin typeface="Roboto" panose="02000000000000000000" pitchFamily="2" charset="0"/>
              <a:ea typeface="Roboto" panose="02000000000000000000" pitchFamily="2" charset="0"/>
            </a:endParaRPr>
          </a:p>
        </p:txBody>
      </p:sp>
      <p:sp>
        <p:nvSpPr>
          <p:cNvPr id="15" name="TextBox 14"/>
          <p:cNvSpPr txBox="1"/>
          <p:nvPr/>
        </p:nvSpPr>
        <p:spPr>
          <a:xfrm>
            <a:off x="6664460" y="2941341"/>
            <a:ext cx="2755765" cy="400110"/>
          </a:xfrm>
          <a:prstGeom prst="rect">
            <a:avLst/>
          </a:prstGeom>
          <a:noFill/>
        </p:spPr>
        <p:txBody>
          <a:bodyPr wrap="square" rtlCol="0">
            <a:spAutoFit/>
          </a:bodyPr>
          <a:lstStyle/>
          <a:p>
            <a:pPr lvl="0" algn="just">
              <a:defRPr/>
            </a:pPr>
            <a:r>
              <a:rPr lang="vi-VN" sz="2000">
                <a:solidFill>
                  <a:srgbClr val="FF0000"/>
                </a:solidFill>
                <a:latin typeface="Roboto" panose="02000000000000000000" pitchFamily="2" charset="0"/>
                <a:ea typeface="Roboto" panose="02000000000000000000" pitchFamily="2" charset="0"/>
              </a:rPr>
              <a:t>Đ</a:t>
            </a:r>
            <a:r>
              <a:rPr lang="en-US" sz="2000">
                <a:solidFill>
                  <a:srgbClr val="FF0000"/>
                </a:solidFill>
                <a:latin typeface="Roboto" panose="02000000000000000000" pitchFamily="2" charset="0"/>
                <a:ea typeface="Roboto" panose="02000000000000000000" pitchFamily="2" charset="0"/>
              </a:rPr>
              <a:t>au mỏi cổ, vai, tay</a:t>
            </a:r>
          </a:p>
        </p:txBody>
      </p:sp>
      <p:sp>
        <p:nvSpPr>
          <p:cNvPr id="16" name="TextBox 15"/>
          <p:cNvSpPr txBox="1"/>
          <p:nvPr/>
        </p:nvSpPr>
        <p:spPr>
          <a:xfrm>
            <a:off x="1811450" y="5002689"/>
            <a:ext cx="6332425" cy="707886"/>
          </a:xfrm>
          <a:prstGeom prst="rect">
            <a:avLst/>
          </a:prstGeom>
          <a:noFill/>
        </p:spPr>
        <p:txBody>
          <a:bodyPr wrap="square" rtlCol="0">
            <a:spAutoFit/>
          </a:bodyPr>
          <a:lstStyle/>
          <a:p>
            <a:pPr lvl="0" algn="just">
              <a:defRPr/>
            </a:pPr>
            <a:r>
              <a:rPr lang="en-US" sz="2000">
                <a:solidFill>
                  <a:srgbClr val="FF0000"/>
                </a:solidFill>
                <a:latin typeface="Roboto" panose="02000000000000000000" pitchFamily="2" charset="0"/>
                <a:ea typeface="Roboto" panose="02000000000000000000" pitchFamily="2" charset="0"/>
              </a:rPr>
              <a:t>B</a:t>
            </a:r>
            <a:r>
              <a:rPr lang="vi-VN" sz="2000">
                <a:solidFill>
                  <a:srgbClr val="FF0000"/>
                </a:solidFill>
                <a:latin typeface="Roboto" panose="02000000000000000000" pitchFamily="2" charset="0"/>
                <a:ea typeface="Roboto" panose="02000000000000000000" pitchFamily="2" charset="0"/>
              </a:rPr>
              <a:t>ạn </a:t>
            </a:r>
            <a:r>
              <a:rPr lang="en-US" sz="2000">
                <a:solidFill>
                  <a:srgbClr val="FF0000"/>
                </a:solidFill>
                <a:latin typeface="Roboto" panose="02000000000000000000" pitchFamily="2" charset="0"/>
                <a:ea typeface="Roboto" panose="02000000000000000000" pitchFamily="2" charset="0"/>
              </a:rPr>
              <a:t>Lan</a:t>
            </a:r>
            <a:r>
              <a:rPr lang="vi-VN" sz="2000">
                <a:solidFill>
                  <a:srgbClr val="FF0000"/>
                </a:solidFill>
                <a:latin typeface="Roboto" panose="02000000000000000000" pitchFamily="2" charset="0"/>
                <a:ea typeface="Roboto" panose="02000000000000000000" pitchFamily="2" charset="0"/>
              </a:rPr>
              <a:t> sử dụng máy tính an toàn, đúng cách</a:t>
            </a:r>
            <a:r>
              <a:rPr lang="en-US" sz="2000">
                <a:solidFill>
                  <a:srgbClr val="FF0000"/>
                </a:solidFill>
                <a:latin typeface="Roboto" panose="02000000000000000000" pitchFamily="2" charset="0"/>
                <a:ea typeface="Roboto" panose="02000000000000000000" pitchFamily="2" charset="0"/>
              </a:rPr>
              <a:t> </a:t>
            </a:r>
          </a:p>
          <a:p>
            <a:pPr lvl="0" algn="just">
              <a:defRPr/>
            </a:pPr>
            <a:r>
              <a:rPr lang="en-US" sz="2000">
                <a:solidFill>
                  <a:srgbClr val="FF0000"/>
                </a:solidFill>
                <a:latin typeface="Roboto" panose="02000000000000000000" pitchFamily="2" charset="0"/>
                <a:ea typeface="Roboto" panose="02000000000000000000" pitchFamily="2" charset="0"/>
              </a:rPr>
              <a:t>vì bạn chỉ sử dụng máy tính 30 phút rồi vận đông</a:t>
            </a:r>
          </a:p>
        </p:txBody>
      </p:sp>
    </p:spTree>
    <p:extLst>
      <p:ext uri="{BB962C8B-B14F-4D97-AF65-F5344CB8AC3E}">
        <p14:creationId xmlns:p14="http://schemas.microsoft.com/office/powerpoint/2010/main" val="1147565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686187" y="585571"/>
            <a:ext cx="10505813"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TÌM HIỂU VỀ AN TOÀN ĐIỆN KHI SỬ DỤNG MÁY TÍNH</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pic>
        <p:nvPicPr>
          <p:cNvPr id="2" name="Untitled Projec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086099" y="1911927"/>
            <a:ext cx="6695209" cy="3766055"/>
          </a:xfrm>
          <a:prstGeom prst="rect">
            <a:avLst/>
          </a:prstGeom>
        </p:spPr>
      </p:pic>
    </p:spTree>
    <p:extLst>
      <p:ext uri="{BB962C8B-B14F-4D97-AF65-F5344CB8AC3E}">
        <p14:creationId xmlns:p14="http://schemas.microsoft.com/office/powerpoint/2010/main" val="64027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video fullScrn="1">
              <p:cMediaNode vol="80000">
                <p:cTn id="13" fill="hold" display="0">
                  <p:stCondLst>
                    <p:cond delay="indefinite"/>
                  </p:stCondLst>
                </p:cTn>
                <p:tgtEl>
                  <p:spTgt spid="2"/>
                </p:tgtEl>
              </p:cMediaNode>
            </p:video>
          </p:childTnLst>
        </p:cTn>
      </p:par>
    </p:tnLst>
    <p:bldLst>
      <p:bldP spid="1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686187" y="585571"/>
            <a:ext cx="10505813"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TÌM HIỂU VỀ AN TOÀN ĐIỆN KHI SỬ DỤNG MÁY TÍNH</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755" y="2160365"/>
            <a:ext cx="5429775" cy="4010316"/>
          </a:xfrm>
          <a:prstGeom prst="hexag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grpSp>
        <p:nvGrpSpPr>
          <p:cNvPr id="8" name="Group 7"/>
          <p:cNvGrpSpPr/>
          <p:nvPr/>
        </p:nvGrpSpPr>
        <p:grpSpPr>
          <a:xfrm flipH="1">
            <a:off x="1433128" y="1330930"/>
            <a:ext cx="2937021" cy="1905758"/>
            <a:chOff x="704016" y="3100849"/>
            <a:chExt cx="2091616" cy="1742645"/>
          </a:xfrm>
          <a:solidFill>
            <a:srgbClr val="AAE1FA"/>
          </a:solidFill>
        </p:grpSpPr>
        <p:sp>
          <p:nvSpPr>
            <p:cNvPr id="9" name="Rectangle 5"/>
            <p:cNvSpPr/>
            <p:nvPr/>
          </p:nvSpPr>
          <p:spPr>
            <a:xfrm>
              <a:off x="704016" y="3100849"/>
              <a:ext cx="2091616" cy="1083272"/>
            </a:xfrm>
            <a:custGeom>
              <a:avLst/>
              <a:gdLst>
                <a:gd name="connsiteX0" fmla="*/ 0 w 2728171"/>
                <a:gd name="connsiteY0" fmla="*/ 0 h 1789068"/>
                <a:gd name="connsiteX1" fmla="*/ 2728171 w 2728171"/>
                <a:gd name="connsiteY1" fmla="*/ 0 h 1789068"/>
                <a:gd name="connsiteX2" fmla="*/ 2728171 w 2728171"/>
                <a:gd name="connsiteY2" fmla="*/ 1789068 h 1789068"/>
                <a:gd name="connsiteX3" fmla="*/ 0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728171 w 2728171"/>
                <a:gd name="connsiteY2" fmla="*/ 1789068 h 1789068"/>
                <a:gd name="connsiteX3" fmla="*/ 133564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450769 w 2728171"/>
                <a:gd name="connsiteY2" fmla="*/ 1789068 h 1789068"/>
                <a:gd name="connsiteX3" fmla="*/ 133564 w 2728171"/>
                <a:gd name="connsiteY3" fmla="*/ 1789068 h 1789068"/>
                <a:gd name="connsiteX4" fmla="*/ 0 w 2728171"/>
                <a:gd name="connsiteY4" fmla="*/ 0 h 1789068"/>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8577"/>
                <a:gd name="connsiteY0" fmla="*/ 344306 h 2133374"/>
                <a:gd name="connsiteX1" fmla="*/ 2985963 w 2988577"/>
                <a:gd name="connsiteY1" fmla="*/ 344306 h 2133374"/>
                <a:gd name="connsiteX2" fmla="*/ 2708561 w 2988577"/>
                <a:gd name="connsiteY2" fmla="*/ 2133374 h 2133374"/>
                <a:gd name="connsiteX3" fmla="*/ 391356 w 2988577"/>
                <a:gd name="connsiteY3" fmla="*/ 2133374 h 2133374"/>
                <a:gd name="connsiteX4" fmla="*/ 257792 w 2988577"/>
                <a:gd name="connsiteY4" fmla="*/ 344306 h 2133374"/>
                <a:gd name="connsiteX0" fmla="*/ 257792 w 3324578"/>
                <a:gd name="connsiteY0" fmla="*/ 267773 h 2056841"/>
                <a:gd name="connsiteX1" fmla="*/ 2985963 w 3324578"/>
                <a:gd name="connsiteY1" fmla="*/ 267773 h 2056841"/>
                <a:gd name="connsiteX2" fmla="*/ 2708561 w 3324578"/>
                <a:gd name="connsiteY2" fmla="*/ 2056841 h 2056841"/>
                <a:gd name="connsiteX3" fmla="*/ 391356 w 3324578"/>
                <a:gd name="connsiteY3" fmla="*/ 2056841 h 2056841"/>
                <a:gd name="connsiteX4" fmla="*/ 257792 w 3324578"/>
                <a:gd name="connsiteY4" fmla="*/ 267773 h 2056841"/>
                <a:gd name="connsiteX0" fmla="*/ 257792 w 3002763"/>
                <a:gd name="connsiteY0" fmla="*/ 322693 h 2111761"/>
                <a:gd name="connsiteX1" fmla="*/ 2985963 w 3002763"/>
                <a:gd name="connsiteY1" fmla="*/ 322693 h 2111761"/>
                <a:gd name="connsiteX2" fmla="*/ 2708561 w 3002763"/>
                <a:gd name="connsiteY2" fmla="*/ 2111761 h 2111761"/>
                <a:gd name="connsiteX3" fmla="*/ 391356 w 3002763"/>
                <a:gd name="connsiteY3" fmla="*/ 2111761 h 2111761"/>
                <a:gd name="connsiteX4" fmla="*/ 257792 w 3002763"/>
                <a:gd name="connsiteY4" fmla="*/ 322693 h 2111761"/>
                <a:gd name="connsiteX0" fmla="*/ 257792 w 3252785"/>
                <a:gd name="connsiteY0" fmla="*/ 339967 h 2129035"/>
                <a:gd name="connsiteX1" fmla="*/ 2985963 w 3252785"/>
                <a:gd name="connsiteY1" fmla="*/ 339967 h 2129035"/>
                <a:gd name="connsiteX2" fmla="*/ 2708561 w 3252785"/>
                <a:gd name="connsiteY2" fmla="*/ 2129035 h 2129035"/>
                <a:gd name="connsiteX3" fmla="*/ 391356 w 3252785"/>
                <a:gd name="connsiteY3" fmla="*/ 2129035 h 2129035"/>
                <a:gd name="connsiteX4" fmla="*/ 257792 w 3252785"/>
                <a:gd name="connsiteY4" fmla="*/ 339967 h 2129035"/>
                <a:gd name="connsiteX0" fmla="*/ 257792 w 3306589"/>
                <a:gd name="connsiteY0" fmla="*/ 344306 h 2133374"/>
                <a:gd name="connsiteX1" fmla="*/ 2985963 w 3306589"/>
                <a:gd name="connsiteY1" fmla="*/ 344306 h 2133374"/>
                <a:gd name="connsiteX2" fmla="*/ 2708561 w 3306589"/>
                <a:gd name="connsiteY2" fmla="*/ 2133374 h 2133374"/>
                <a:gd name="connsiteX3" fmla="*/ 391356 w 3306589"/>
                <a:gd name="connsiteY3" fmla="*/ 2133374 h 2133374"/>
                <a:gd name="connsiteX4" fmla="*/ 257792 w 3306589"/>
                <a:gd name="connsiteY4" fmla="*/ 344306 h 2133374"/>
                <a:gd name="connsiteX0" fmla="*/ 257792 w 3040950"/>
                <a:gd name="connsiteY0" fmla="*/ 441158 h 2230226"/>
                <a:gd name="connsiteX1" fmla="*/ 2985963 w 3040950"/>
                <a:gd name="connsiteY1" fmla="*/ 441158 h 2230226"/>
                <a:gd name="connsiteX2" fmla="*/ 2708561 w 3040950"/>
                <a:gd name="connsiteY2" fmla="*/ 2230226 h 2230226"/>
                <a:gd name="connsiteX3" fmla="*/ 391356 w 3040950"/>
                <a:gd name="connsiteY3" fmla="*/ 2230226 h 2230226"/>
                <a:gd name="connsiteX4" fmla="*/ 257792 w 3040950"/>
                <a:gd name="connsiteY4" fmla="*/ 441158 h 2230226"/>
                <a:gd name="connsiteX0" fmla="*/ 257792 w 3315580"/>
                <a:gd name="connsiteY0" fmla="*/ 379255 h 2168323"/>
                <a:gd name="connsiteX1" fmla="*/ 2985963 w 3315580"/>
                <a:gd name="connsiteY1" fmla="*/ 379255 h 2168323"/>
                <a:gd name="connsiteX2" fmla="*/ 2708561 w 3315580"/>
                <a:gd name="connsiteY2" fmla="*/ 2168323 h 2168323"/>
                <a:gd name="connsiteX3" fmla="*/ 391356 w 3315580"/>
                <a:gd name="connsiteY3" fmla="*/ 2168323 h 2168323"/>
                <a:gd name="connsiteX4" fmla="*/ 257792 w 3315580"/>
                <a:gd name="connsiteY4" fmla="*/ 379255 h 2168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5580" h="2168323">
                  <a:moveTo>
                    <a:pt x="257792" y="379255"/>
                  </a:moveTo>
                  <a:cubicBezTo>
                    <a:pt x="690226" y="81077"/>
                    <a:pt x="2143482" y="-299295"/>
                    <a:pt x="2985963" y="379255"/>
                  </a:cubicBezTo>
                  <a:cubicBezTo>
                    <a:pt x="3828444" y="1057805"/>
                    <a:pt x="2801028" y="1571967"/>
                    <a:pt x="2708561" y="2168323"/>
                  </a:cubicBezTo>
                  <a:lnTo>
                    <a:pt x="391356" y="2168323"/>
                  </a:lnTo>
                  <a:cubicBezTo>
                    <a:pt x="-17105" y="1870145"/>
                    <a:pt x="-174642" y="677433"/>
                    <a:pt x="257792" y="3792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rot="16402467" flipH="1">
              <a:off x="565592" y="4070309"/>
              <a:ext cx="1230097" cy="316273"/>
            </a:xfrm>
            <a:custGeom>
              <a:avLst/>
              <a:gdLst>
                <a:gd name="connsiteX0" fmla="*/ 371705 w 997705"/>
                <a:gd name="connsiteY0" fmla="*/ 60 h 426576"/>
                <a:gd name="connsiteX1" fmla="*/ 997705 w 997705"/>
                <a:gd name="connsiteY1" fmla="*/ 184535 h 426576"/>
                <a:gd name="connsiteX2" fmla="*/ 407083 w 997705"/>
                <a:gd name="connsiteY2" fmla="*/ 423392 h 426576"/>
                <a:gd name="connsiteX3" fmla="*/ 406465 w 997705"/>
                <a:gd name="connsiteY3" fmla="*/ 426576 h 426576"/>
                <a:gd name="connsiteX4" fmla="*/ 126028 w 997705"/>
                <a:gd name="connsiteY4" fmla="*/ 426576 h 426576"/>
                <a:gd name="connsiteX5" fmla="*/ 0 w 997705"/>
                <a:gd name="connsiteY5" fmla="*/ 26433 h 426576"/>
                <a:gd name="connsiteX6" fmla="*/ 371705 w 997705"/>
                <a:gd name="connsiteY6" fmla="*/ 60 h 42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705" h="426576">
                  <a:moveTo>
                    <a:pt x="371705" y="60"/>
                  </a:moveTo>
                  <a:cubicBezTo>
                    <a:pt x="482110" y="1763"/>
                    <a:pt x="652564" y="40004"/>
                    <a:pt x="997705" y="184535"/>
                  </a:cubicBezTo>
                  <a:cubicBezTo>
                    <a:pt x="573723" y="152353"/>
                    <a:pt x="452552" y="269239"/>
                    <a:pt x="407083" y="423392"/>
                  </a:cubicBezTo>
                  <a:lnTo>
                    <a:pt x="406465" y="426576"/>
                  </a:lnTo>
                  <a:lnTo>
                    <a:pt x="126028" y="426576"/>
                  </a:lnTo>
                  <a:lnTo>
                    <a:pt x="0" y="26433"/>
                  </a:lnTo>
                  <a:cubicBezTo>
                    <a:pt x="187070" y="56077"/>
                    <a:pt x="229755" y="-2131"/>
                    <a:pt x="371705"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 name="TextBox 6"/>
          <p:cNvSpPr txBox="1"/>
          <p:nvPr/>
        </p:nvSpPr>
        <p:spPr>
          <a:xfrm>
            <a:off x="1579387" y="1476417"/>
            <a:ext cx="2920769" cy="830997"/>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Thưa cô! Phích cắm</a:t>
            </a:r>
          </a:p>
          <a:p>
            <a:pPr lvl="0" algn="just">
              <a:defRPr/>
            </a:pPr>
            <a:r>
              <a:rPr lang="vi-VN" sz="2400">
                <a:solidFill>
                  <a:srgbClr val="002060"/>
                </a:solidFill>
                <a:latin typeface="Roboto" panose="02000000000000000000" pitchFamily="2" charset="0"/>
                <a:ea typeface="Roboto" panose="02000000000000000000" pitchFamily="2" charset="0"/>
              </a:rPr>
              <a:t>máy tính bị lỏng ạ!</a:t>
            </a:r>
            <a:endParaRPr lang="en-US" sz="2400">
              <a:solidFill>
                <a:srgbClr val="002060"/>
              </a:solidFill>
              <a:latin typeface="Roboto" panose="02000000000000000000" pitchFamily="2" charset="0"/>
              <a:ea typeface="Roboto" panose="02000000000000000000" pitchFamily="2" charset="0"/>
            </a:endParaRPr>
          </a:p>
        </p:txBody>
      </p:sp>
      <p:sp>
        <p:nvSpPr>
          <p:cNvPr id="11" name="TextBox 10"/>
          <p:cNvSpPr txBox="1"/>
          <p:nvPr/>
        </p:nvSpPr>
        <p:spPr>
          <a:xfrm>
            <a:off x="6716690" y="1383212"/>
            <a:ext cx="3330789" cy="461665"/>
          </a:xfrm>
          <a:prstGeom prst="rect">
            <a:avLst/>
          </a:prstGeom>
          <a:noFill/>
        </p:spPr>
        <p:txBody>
          <a:bodyPr wrap="square"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Bạn nhỏ đang làm gì?</a:t>
            </a:r>
          </a:p>
        </p:txBody>
      </p:sp>
      <p:sp>
        <p:nvSpPr>
          <p:cNvPr id="15" name="TextBox 14"/>
          <p:cNvSpPr txBox="1"/>
          <p:nvPr/>
        </p:nvSpPr>
        <p:spPr>
          <a:xfrm>
            <a:off x="6716690" y="2399478"/>
            <a:ext cx="3551501" cy="1200329"/>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Bạn nhỏ báo cho cô giáo biết về sự cố bạn phát hiện ra</a:t>
            </a:r>
          </a:p>
        </p:txBody>
      </p:sp>
      <p:sp>
        <p:nvSpPr>
          <p:cNvPr id="16" name="TextBox 15"/>
          <p:cNvSpPr txBox="1"/>
          <p:nvPr/>
        </p:nvSpPr>
        <p:spPr>
          <a:xfrm>
            <a:off x="6716690" y="3790079"/>
            <a:ext cx="3551501" cy="830997"/>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Hành động của bạn là đúng hay sai? Tại sao?</a:t>
            </a:r>
            <a:endParaRPr lang="en-US" sz="2400">
              <a:solidFill>
                <a:srgbClr val="002060"/>
              </a:solidFill>
              <a:latin typeface="Roboto" panose="02000000000000000000" pitchFamily="2" charset="0"/>
              <a:ea typeface="Roboto" panose="02000000000000000000" pitchFamily="2" charset="0"/>
            </a:endParaRPr>
          </a:p>
        </p:txBody>
      </p:sp>
      <p:sp>
        <p:nvSpPr>
          <p:cNvPr id="17" name="TextBox 16"/>
          <p:cNvSpPr txBox="1"/>
          <p:nvPr/>
        </p:nvSpPr>
        <p:spPr>
          <a:xfrm>
            <a:off x="6716690" y="4868358"/>
            <a:ext cx="4027511" cy="1569660"/>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Hành động của bạn là đúng.</a:t>
            </a:r>
          </a:p>
          <a:p>
            <a:pPr lvl="0" algn="just">
              <a:defRPr/>
            </a:pPr>
            <a:r>
              <a:rPr lang="en-US" sz="2400">
                <a:solidFill>
                  <a:srgbClr val="FF0000"/>
                </a:solidFill>
                <a:latin typeface="Roboto" panose="02000000000000000000" pitchFamily="2" charset="0"/>
                <a:ea typeface="Roboto" panose="02000000000000000000" pitchFamily="2" charset="0"/>
              </a:rPr>
              <a:t>Vì bạn đã biết giữ an toàn cho bản thân và báo người lớn xử l </a:t>
            </a:r>
          </a:p>
        </p:txBody>
      </p:sp>
    </p:spTree>
    <p:extLst>
      <p:ext uri="{BB962C8B-B14F-4D97-AF65-F5344CB8AC3E}">
        <p14:creationId xmlns:p14="http://schemas.microsoft.com/office/powerpoint/2010/main" val="288041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1"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11"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686187" y="585571"/>
            <a:ext cx="10505813"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TÌM HIỂU VỀ AN TOÀN ĐIỆN KHI SỬ DỤNG MÁY TÍNH</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5005" y="2012493"/>
            <a:ext cx="5429775" cy="3979185"/>
          </a:xfrm>
          <a:prstGeom prst="hexagon">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1" name="TextBox 10"/>
          <p:cNvSpPr txBox="1"/>
          <p:nvPr/>
        </p:nvSpPr>
        <p:spPr>
          <a:xfrm>
            <a:off x="1871087" y="1535263"/>
            <a:ext cx="3330789" cy="461665"/>
          </a:xfrm>
          <a:prstGeom prst="rect">
            <a:avLst/>
          </a:prstGeom>
          <a:noFill/>
        </p:spPr>
        <p:txBody>
          <a:bodyPr wrap="square"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Bạn nhỏ đang làm gì?</a:t>
            </a:r>
          </a:p>
        </p:txBody>
      </p:sp>
      <p:sp>
        <p:nvSpPr>
          <p:cNvPr id="15" name="TextBox 14"/>
          <p:cNvSpPr txBox="1"/>
          <p:nvPr/>
        </p:nvSpPr>
        <p:spPr>
          <a:xfrm>
            <a:off x="1871087" y="2224823"/>
            <a:ext cx="3551501" cy="1200329"/>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Bạn nhỏ vừa chơi máy tính vừa ăn uống và làm đổ nước ra bàn</a:t>
            </a:r>
          </a:p>
        </p:txBody>
      </p:sp>
      <p:sp>
        <p:nvSpPr>
          <p:cNvPr id="16" name="TextBox 15"/>
          <p:cNvSpPr txBox="1"/>
          <p:nvPr/>
        </p:nvSpPr>
        <p:spPr>
          <a:xfrm>
            <a:off x="1871087" y="3586586"/>
            <a:ext cx="3551501" cy="830997"/>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Hành động của bạn là đúng hay sai? Tại sao?</a:t>
            </a:r>
            <a:endParaRPr lang="en-US" sz="2400">
              <a:solidFill>
                <a:srgbClr val="002060"/>
              </a:solidFill>
              <a:latin typeface="Roboto" panose="02000000000000000000" pitchFamily="2" charset="0"/>
              <a:ea typeface="Roboto" panose="02000000000000000000" pitchFamily="2" charset="0"/>
            </a:endParaRPr>
          </a:p>
        </p:txBody>
      </p:sp>
      <p:sp>
        <p:nvSpPr>
          <p:cNvPr id="17" name="TextBox 16"/>
          <p:cNvSpPr txBox="1"/>
          <p:nvPr/>
        </p:nvSpPr>
        <p:spPr>
          <a:xfrm>
            <a:off x="1871087" y="4706084"/>
            <a:ext cx="4027511" cy="1569660"/>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Hành động của bạn là sai.</a:t>
            </a:r>
          </a:p>
          <a:p>
            <a:pPr lvl="0" algn="just">
              <a:defRPr/>
            </a:pPr>
            <a:r>
              <a:rPr lang="en-US" sz="2400">
                <a:solidFill>
                  <a:srgbClr val="FF0000"/>
                </a:solidFill>
                <a:latin typeface="Roboto" panose="02000000000000000000" pitchFamily="2" charset="0"/>
                <a:ea typeface="Roboto" panose="02000000000000000000" pitchFamily="2" charset="0"/>
              </a:rPr>
              <a:t>Vì nước đổ ra sẽ gây hỏng, bẩn máy tính và khu vực xung quanh </a:t>
            </a:r>
          </a:p>
        </p:txBody>
      </p:sp>
    </p:spTree>
    <p:extLst>
      <p:ext uri="{BB962C8B-B14F-4D97-AF65-F5344CB8AC3E}">
        <p14:creationId xmlns:p14="http://schemas.microsoft.com/office/powerpoint/2010/main" val="4147350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1"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38100" y="5129177"/>
            <a:ext cx="1871087" cy="1728823"/>
          </a:xfrm>
          <a:prstGeom prst="rect">
            <a:avLst/>
          </a:prstGeom>
          <a:solidFill>
            <a:srgbClr val="F3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1" name="TextBox 10"/>
          <p:cNvSpPr txBox="1"/>
          <p:nvPr/>
        </p:nvSpPr>
        <p:spPr>
          <a:xfrm>
            <a:off x="1909187" y="212439"/>
            <a:ext cx="9115163" cy="830997"/>
          </a:xfrm>
          <a:prstGeom prst="rect">
            <a:avLst/>
          </a:prstGeom>
          <a:noFill/>
        </p:spPr>
        <p:txBody>
          <a:bodyPr wrap="square"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Em hãy chỉ ra những việc nên làm và những việc không nên làm để tránh tai nạn về điện khi sử dụng máy tính</a:t>
            </a:r>
          </a:p>
        </p:txBody>
      </p:sp>
      <p:sp>
        <p:nvSpPr>
          <p:cNvPr id="15" name="TextBox 14"/>
          <p:cNvSpPr txBox="1"/>
          <p:nvPr/>
        </p:nvSpPr>
        <p:spPr>
          <a:xfrm>
            <a:off x="159273" y="1445912"/>
            <a:ext cx="3705674" cy="1200329"/>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A. Sử dụng máy tính khi được sự đồng ý của thầy cô, người lớn.</a:t>
            </a:r>
          </a:p>
        </p:txBody>
      </p:sp>
      <p:sp>
        <p:nvSpPr>
          <p:cNvPr id="13" name="TextBox 12"/>
          <p:cNvSpPr txBox="1"/>
          <p:nvPr/>
        </p:nvSpPr>
        <p:spPr>
          <a:xfrm>
            <a:off x="190540" y="5422519"/>
            <a:ext cx="3690069" cy="830997"/>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C. Dùng chất lỏng, khăn ướt để lau máy tính.</a:t>
            </a:r>
          </a:p>
        </p:txBody>
      </p:sp>
      <p:sp>
        <p:nvSpPr>
          <p:cNvPr id="14" name="TextBox 13"/>
          <p:cNvSpPr txBox="1"/>
          <p:nvPr/>
        </p:nvSpPr>
        <p:spPr>
          <a:xfrm>
            <a:off x="186357" y="3237641"/>
            <a:ext cx="3582406" cy="1569660"/>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B. Cho tay, kéo, dao hoặc đồ vật bằng kim loại cắm vào ổ điện hoặc các</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bộ phận của máy tính.</a:t>
            </a:r>
          </a:p>
        </p:txBody>
      </p:sp>
      <p:sp>
        <p:nvSpPr>
          <p:cNvPr id="16" name="TextBox 15"/>
          <p:cNvSpPr txBox="1"/>
          <p:nvPr/>
        </p:nvSpPr>
        <p:spPr>
          <a:xfrm>
            <a:off x="8170176" y="1411165"/>
            <a:ext cx="3522470" cy="1200329"/>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D. Giữ khu vực xung quanh máy tính luôn sạch sẽ.</a:t>
            </a:r>
          </a:p>
        </p:txBody>
      </p:sp>
      <p:sp>
        <p:nvSpPr>
          <p:cNvPr id="17" name="TextBox 16"/>
          <p:cNvSpPr txBox="1"/>
          <p:nvPr/>
        </p:nvSpPr>
        <p:spPr>
          <a:xfrm>
            <a:off x="8170177" y="3190212"/>
            <a:ext cx="3522470" cy="1200329"/>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E. Vừa sạc pin vừa sử dụng điện thoại thông minh, máy tính bảng,…</a:t>
            </a:r>
          </a:p>
        </p:txBody>
      </p:sp>
      <p:sp>
        <p:nvSpPr>
          <p:cNvPr id="18" name="TextBox 17"/>
          <p:cNvSpPr txBox="1"/>
          <p:nvPr/>
        </p:nvSpPr>
        <p:spPr>
          <a:xfrm>
            <a:off x="8170176" y="5148437"/>
            <a:ext cx="3600291" cy="1200329"/>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F. Đặt đồ ăn, đồ uống quanh khu vực để máy tính.</a:t>
            </a:r>
            <a:endParaRPr lang="en-US" sz="2400">
              <a:solidFill>
                <a:srgbClr val="002060"/>
              </a:solidFill>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4"/>
          <a:stretch>
            <a:fillRect/>
          </a:stretch>
        </p:blipFill>
        <p:spPr>
          <a:xfrm>
            <a:off x="3913213" y="3235827"/>
            <a:ext cx="1747356" cy="1348423"/>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9" name="Picture 18"/>
          <p:cNvPicPr>
            <a:picLocks noChangeAspect="1"/>
          </p:cNvPicPr>
          <p:nvPr/>
        </p:nvPicPr>
        <p:blipFill rotWithShape="1">
          <a:blip r:embed="rId5">
            <a:extLst>
              <a:ext uri="{28A0092B-C50C-407E-A947-70E740481C1C}">
                <a14:useLocalDpi xmlns:a14="http://schemas.microsoft.com/office/drawing/2010/main" val="0"/>
              </a:ext>
            </a:extLst>
          </a:blip>
          <a:srcRect l="26735" r="6830"/>
          <a:stretch/>
        </p:blipFill>
        <p:spPr>
          <a:xfrm flipH="1">
            <a:off x="3954032" y="1411165"/>
            <a:ext cx="1665718" cy="142796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6" name="Picture 5"/>
          <p:cNvPicPr>
            <a:picLocks noChangeAspect="1"/>
          </p:cNvPicPr>
          <p:nvPr/>
        </p:nvPicPr>
        <p:blipFill>
          <a:blip r:embed="rId6"/>
          <a:stretch>
            <a:fillRect/>
          </a:stretch>
        </p:blipFill>
        <p:spPr>
          <a:xfrm>
            <a:off x="3974866" y="5129177"/>
            <a:ext cx="1624049" cy="1347823"/>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0" name="Picture 19"/>
          <p:cNvPicPr>
            <a:picLocks noChangeAspect="1"/>
          </p:cNvPicPr>
          <p:nvPr/>
        </p:nvPicPr>
        <p:blipFill>
          <a:blip r:embed="rId7"/>
          <a:stretch>
            <a:fillRect/>
          </a:stretch>
        </p:blipFill>
        <p:spPr>
          <a:xfrm>
            <a:off x="6250956" y="3237641"/>
            <a:ext cx="1735830" cy="1346609"/>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0956" y="1411165"/>
            <a:ext cx="1684427" cy="142796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2" name="Picture 21"/>
          <p:cNvPicPr>
            <a:picLocks noChangeAspect="1"/>
          </p:cNvPicPr>
          <p:nvPr/>
        </p:nvPicPr>
        <p:blipFill>
          <a:blip r:embed="rId9"/>
          <a:stretch>
            <a:fillRect/>
          </a:stretch>
        </p:blipFill>
        <p:spPr>
          <a:xfrm>
            <a:off x="6250956" y="5129177"/>
            <a:ext cx="1684427" cy="1347823"/>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1017991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1000"/>
                                        <p:tgtEl>
                                          <p:spTgt spid="2"/>
                                        </p:tgtEl>
                                      </p:cBhvr>
                                    </p:animEffect>
                                    <p:anim calcmode="lin" valueType="num">
                                      <p:cBhvr>
                                        <p:cTn id="53" dur="1000" fill="hold"/>
                                        <p:tgtEl>
                                          <p:spTgt spid="2"/>
                                        </p:tgtEl>
                                        <p:attrNameLst>
                                          <p:attrName>ppt_x</p:attrName>
                                        </p:attrNameLst>
                                      </p:cBhvr>
                                      <p:tavLst>
                                        <p:tav tm="0">
                                          <p:val>
                                            <p:strVal val="#ppt_x"/>
                                          </p:val>
                                        </p:tav>
                                        <p:tav tm="100000">
                                          <p:val>
                                            <p:strVal val="#ppt_x"/>
                                          </p:val>
                                        </p:tav>
                                      </p:tavLst>
                                    </p:anim>
                                    <p:anim calcmode="lin" valueType="num">
                                      <p:cBhvr>
                                        <p:cTn id="54" dur="1000" fill="hold"/>
                                        <p:tgtEl>
                                          <p:spTgt spid="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1000"/>
                                        <p:tgtEl>
                                          <p:spTgt spid="6"/>
                                        </p:tgtEl>
                                      </p:cBhvr>
                                    </p:animEffect>
                                    <p:anim calcmode="lin" valueType="num">
                                      <p:cBhvr>
                                        <p:cTn id="63" dur="1000" fill="hold"/>
                                        <p:tgtEl>
                                          <p:spTgt spid="6"/>
                                        </p:tgtEl>
                                        <p:attrNameLst>
                                          <p:attrName>ppt_x</p:attrName>
                                        </p:attrNameLst>
                                      </p:cBhvr>
                                      <p:tavLst>
                                        <p:tav tm="0">
                                          <p:val>
                                            <p:strVal val="#ppt_x"/>
                                          </p:val>
                                        </p:tav>
                                        <p:tav tm="100000">
                                          <p:val>
                                            <p:strVal val="#ppt_x"/>
                                          </p:val>
                                        </p:tav>
                                      </p:tavLst>
                                    </p:anim>
                                    <p:anim calcmode="lin" valueType="num">
                                      <p:cBhvr>
                                        <p:cTn id="64" dur="1000" fill="hold"/>
                                        <p:tgtEl>
                                          <p:spTgt spid="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mph" presetSubtype="2" fill="hold" nodeType="clickEffect">
                                  <p:stCondLst>
                                    <p:cond delay="0"/>
                                  </p:stCondLst>
                                  <p:childTnLst>
                                    <p:animClr clrSpc="rgb" dir="cw">
                                      <p:cBhvr>
                                        <p:cTn id="73" dur="3000" fill="hold"/>
                                        <p:tgtEl>
                                          <p:spTgt spid="16"/>
                                        </p:tgtEl>
                                        <p:attrNameLst>
                                          <p:attrName>fillcolor</p:attrName>
                                        </p:attrNameLst>
                                      </p:cBhvr>
                                      <p:to>
                                        <a:srgbClr val="00CC00"/>
                                      </p:to>
                                    </p:animClr>
                                    <p:set>
                                      <p:cBhvr>
                                        <p:cTn id="74" dur="3000" fill="hold"/>
                                        <p:tgtEl>
                                          <p:spTgt spid="16"/>
                                        </p:tgtEl>
                                        <p:attrNameLst>
                                          <p:attrName>fill.type</p:attrName>
                                        </p:attrNameLst>
                                      </p:cBhvr>
                                      <p:to>
                                        <p:strVal val="solid"/>
                                      </p:to>
                                    </p:set>
                                    <p:set>
                                      <p:cBhvr>
                                        <p:cTn id="75" dur="3000" fill="hold"/>
                                        <p:tgtEl>
                                          <p:spTgt spid="1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6" restart="whenNotActive" fill="hold" evtFilter="cancelBubble" nodeType="interactiveSeq">
                <p:stCondLst>
                  <p:cond evt="onClick" delay="0">
                    <p:tgtEl>
                      <p:spTgt spid="14"/>
                    </p:tgtEl>
                  </p:cond>
                </p:stCondLst>
                <p:endSync evt="end" delay="0">
                  <p:rtn val="all"/>
                </p:endSync>
                <p:childTnLst>
                  <p:par>
                    <p:cTn id="77" fill="hold">
                      <p:stCondLst>
                        <p:cond delay="0"/>
                      </p:stCondLst>
                      <p:childTnLst>
                        <p:par>
                          <p:cTn id="78" fill="hold">
                            <p:stCondLst>
                              <p:cond delay="0"/>
                            </p:stCondLst>
                            <p:childTnLst>
                              <p:par>
                                <p:cTn id="79" presetID="1" presetClass="emph" presetSubtype="2" fill="hold" nodeType="withEffect">
                                  <p:stCondLst>
                                    <p:cond delay="0"/>
                                  </p:stCondLst>
                                  <p:childTnLst>
                                    <p:animClr clrSpc="rgb" dir="cw">
                                      <p:cBhvr>
                                        <p:cTn id="80" dur="2000" fill="hold"/>
                                        <p:tgtEl>
                                          <p:spTgt spid="14"/>
                                        </p:tgtEl>
                                        <p:attrNameLst>
                                          <p:attrName>fillcolor</p:attrName>
                                        </p:attrNameLst>
                                      </p:cBhvr>
                                      <p:to>
                                        <a:srgbClr val="FF0000"/>
                                      </p:to>
                                    </p:animClr>
                                    <p:set>
                                      <p:cBhvr>
                                        <p:cTn id="81" dur="2000" fill="hold"/>
                                        <p:tgtEl>
                                          <p:spTgt spid="14"/>
                                        </p:tgtEl>
                                        <p:attrNameLst>
                                          <p:attrName>fill.type</p:attrName>
                                        </p:attrNameLst>
                                      </p:cBhvr>
                                      <p:to>
                                        <p:strVal val="solid"/>
                                      </p:to>
                                    </p:set>
                                    <p:set>
                                      <p:cBhvr>
                                        <p:cTn id="82" dur="200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83" restart="whenNotActive" fill="hold" evtFilter="cancelBubble" nodeType="interactiveSeq">
                <p:stCondLst>
                  <p:cond evt="onClick" delay="0">
                    <p:tgtEl>
                      <p:spTgt spid="17"/>
                    </p:tgtEl>
                  </p:cond>
                </p:stCondLst>
                <p:endSync evt="end" delay="0">
                  <p:rtn val="all"/>
                </p:endSync>
                <p:childTnLst>
                  <p:par>
                    <p:cTn id="84" fill="hold">
                      <p:stCondLst>
                        <p:cond delay="0"/>
                      </p:stCondLst>
                      <p:childTnLst>
                        <p:par>
                          <p:cTn id="85" fill="hold">
                            <p:stCondLst>
                              <p:cond delay="0"/>
                            </p:stCondLst>
                            <p:childTnLst>
                              <p:par>
                                <p:cTn id="86" presetID="1" presetClass="emph" presetSubtype="2" fill="hold" nodeType="clickEffect">
                                  <p:stCondLst>
                                    <p:cond delay="0"/>
                                  </p:stCondLst>
                                  <p:childTnLst>
                                    <p:animClr clrSpc="rgb" dir="cw">
                                      <p:cBhvr>
                                        <p:cTn id="87" dur="2000" fill="hold"/>
                                        <p:tgtEl>
                                          <p:spTgt spid="17"/>
                                        </p:tgtEl>
                                        <p:attrNameLst>
                                          <p:attrName>fillcolor</p:attrName>
                                        </p:attrNameLst>
                                      </p:cBhvr>
                                      <p:to>
                                        <a:srgbClr val="FF0000"/>
                                      </p:to>
                                    </p:animClr>
                                    <p:set>
                                      <p:cBhvr>
                                        <p:cTn id="88" dur="2000" fill="hold"/>
                                        <p:tgtEl>
                                          <p:spTgt spid="17"/>
                                        </p:tgtEl>
                                        <p:attrNameLst>
                                          <p:attrName>fill.type</p:attrName>
                                        </p:attrNameLst>
                                      </p:cBhvr>
                                      <p:to>
                                        <p:strVal val="solid"/>
                                      </p:to>
                                    </p:set>
                                    <p:set>
                                      <p:cBhvr>
                                        <p:cTn id="89" dur="2000" fill="hold"/>
                                        <p:tgtEl>
                                          <p:spTgt spid="17"/>
                                        </p:tgtEl>
                                        <p:attrNameLst>
                                          <p:attrName>fill.on</p:attrName>
                                        </p:attrNameLst>
                                      </p:cBhvr>
                                      <p:to>
                                        <p:strVal val="true"/>
                                      </p:to>
                                    </p:set>
                                  </p:childTnLst>
                                </p:cTn>
                              </p:par>
                            </p:childTnLst>
                          </p:cTn>
                        </p:par>
                      </p:childTnLst>
                    </p:cTn>
                  </p:par>
                </p:childTnLst>
              </p:cTn>
              <p:nextCondLst>
                <p:cond evt="onClick" delay="0">
                  <p:tgtEl>
                    <p:spTgt spid="17"/>
                  </p:tgtEl>
                </p:cond>
              </p:nextCondLst>
            </p:seq>
            <p:seq concurrent="1" nextAc="seek">
              <p:cTn id="90" restart="whenNotActive" fill="hold" evtFilter="cancelBubble" nodeType="interactiveSeq">
                <p:stCondLst>
                  <p:cond evt="onClick" delay="0">
                    <p:tgtEl>
                      <p:spTgt spid="18"/>
                    </p:tgtEl>
                  </p:cond>
                </p:stCondLst>
                <p:endSync evt="end" delay="0">
                  <p:rtn val="all"/>
                </p:endSync>
                <p:childTnLst>
                  <p:par>
                    <p:cTn id="91" fill="hold">
                      <p:stCondLst>
                        <p:cond delay="0"/>
                      </p:stCondLst>
                      <p:childTnLst>
                        <p:par>
                          <p:cTn id="92" fill="hold">
                            <p:stCondLst>
                              <p:cond delay="0"/>
                            </p:stCondLst>
                            <p:childTnLst>
                              <p:par>
                                <p:cTn id="93" presetID="1" presetClass="emph" presetSubtype="2" fill="hold" nodeType="clickEffect">
                                  <p:stCondLst>
                                    <p:cond delay="0"/>
                                  </p:stCondLst>
                                  <p:childTnLst>
                                    <p:animClr clrSpc="rgb" dir="cw">
                                      <p:cBhvr>
                                        <p:cTn id="94" dur="2000" fill="hold"/>
                                        <p:tgtEl>
                                          <p:spTgt spid="18"/>
                                        </p:tgtEl>
                                        <p:attrNameLst>
                                          <p:attrName>fillcolor</p:attrName>
                                        </p:attrNameLst>
                                      </p:cBhvr>
                                      <p:to>
                                        <a:srgbClr val="FF0000"/>
                                      </p:to>
                                    </p:animClr>
                                    <p:set>
                                      <p:cBhvr>
                                        <p:cTn id="95" dur="2000" fill="hold"/>
                                        <p:tgtEl>
                                          <p:spTgt spid="18"/>
                                        </p:tgtEl>
                                        <p:attrNameLst>
                                          <p:attrName>fill.type</p:attrName>
                                        </p:attrNameLst>
                                      </p:cBhvr>
                                      <p:to>
                                        <p:strVal val="solid"/>
                                      </p:to>
                                    </p:set>
                                    <p:set>
                                      <p:cBhvr>
                                        <p:cTn id="96" dur="2000" fill="hold"/>
                                        <p:tgtEl>
                                          <p:spTgt spid="18"/>
                                        </p:tgtEl>
                                        <p:attrNameLst>
                                          <p:attrName>fill.on</p:attrName>
                                        </p:attrNameLst>
                                      </p:cBhvr>
                                      <p:to>
                                        <p:strVal val="true"/>
                                      </p:to>
                                    </p:set>
                                  </p:childTnLst>
                                </p:cTn>
                              </p:par>
                            </p:childTnLst>
                          </p:cTn>
                        </p:par>
                      </p:childTnLst>
                    </p:cTn>
                  </p:par>
                </p:childTnLst>
              </p:cTn>
              <p:nextCondLst>
                <p:cond evt="onClick" delay="0">
                  <p:tgtEl>
                    <p:spTgt spid="18"/>
                  </p:tgtEl>
                </p:cond>
              </p:nextCondLst>
            </p:seq>
            <p:seq concurrent="1" nextAc="seek">
              <p:cTn id="97" restart="whenNotActive" fill="hold" evtFilter="cancelBubble" nodeType="interactiveSeq">
                <p:stCondLst>
                  <p:cond evt="onClick" delay="0">
                    <p:tgtEl>
                      <p:spTgt spid="13"/>
                    </p:tgtEl>
                  </p:cond>
                </p:stCondLst>
                <p:endSync evt="end" delay="0">
                  <p:rtn val="all"/>
                </p:endSync>
                <p:childTnLst>
                  <p:par>
                    <p:cTn id="98" fill="hold">
                      <p:stCondLst>
                        <p:cond delay="0"/>
                      </p:stCondLst>
                      <p:childTnLst>
                        <p:par>
                          <p:cTn id="99" fill="hold">
                            <p:stCondLst>
                              <p:cond delay="0"/>
                            </p:stCondLst>
                            <p:childTnLst>
                              <p:par>
                                <p:cTn id="100" presetID="1" presetClass="emph" presetSubtype="2" fill="hold" nodeType="clickEffect">
                                  <p:stCondLst>
                                    <p:cond delay="0"/>
                                  </p:stCondLst>
                                  <p:childTnLst>
                                    <p:animClr clrSpc="rgb" dir="cw">
                                      <p:cBhvr>
                                        <p:cTn id="101" dur="2000" fill="hold"/>
                                        <p:tgtEl>
                                          <p:spTgt spid="13"/>
                                        </p:tgtEl>
                                        <p:attrNameLst>
                                          <p:attrName>fillcolor</p:attrName>
                                        </p:attrNameLst>
                                      </p:cBhvr>
                                      <p:to>
                                        <a:srgbClr val="FF0000"/>
                                      </p:to>
                                    </p:animClr>
                                    <p:set>
                                      <p:cBhvr>
                                        <p:cTn id="102" dur="2000" fill="hold"/>
                                        <p:tgtEl>
                                          <p:spTgt spid="13"/>
                                        </p:tgtEl>
                                        <p:attrNameLst>
                                          <p:attrName>fill.type</p:attrName>
                                        </p:attrNameLst>
                                      </p:cBhvr>
                                      <p:to>
                                        <p:strVal val="solid"/>
                                      </p:to>
                                    </p:set>
                                    <p:set>
                                      <p:cBhvr>
                                        <p:cTn id="103" dur="200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104" restart="whenNotActive" fill="hold" evtFilter="cancelBubble" nodeType="interactiveSeq">
                <p:stCondLst>
                  <p:cond evt="onClick" delay="0">
                    <p:tgtEl>
                      <p:spTgt spid="15"/>
                    </p:tgtEl>
                  </p:cond>
                </p:stCondLst>
                <p:endSync evt="end" delay="0">
                  <p:rtn val="all"/>
                </p:endSync>
                <p:childTnLst>
                  <p:par>
                    <p:cTn id="105" fill="hold">
                      <p:stCondLst>
                        <p:cond delay="0"/>
                      </p:stCondLst>
                      <p:childTnLst>
                        <p:par>
                          <p:cTn id="106" fill="hold">
                            <p:stCondLst>
                              <p:cond delay="0"/>
                            </p:stCondLst>
                            <p:childTnLst>
                              <p:par>
                                <p:cTn id="107" presetID="1" presetClass="emph" presetSubtype="2" fill="hold" nodeType="clickEffect">
                                  <p:stCondLst>
                                    <p:cond delay="0"/>
                                  </p:stCondLst>
                                  <p:childTnLst>
                                    <p:animClr clrSpc="rgb" dir="cw">
                                      <p:cBhvr>
                                        <p:cTn id="108" dur="2000" fill="hold"/>
                                        <p:tgtEl>
                                          <p:spTgt spid="15"/>
                                        </p:tgtEl>
                                        <p:attrNameLst>
                                          <p:attrName>fillcolor</p:attrName>
                                        </p:attrNameLst>
                                      </p:cBhvr>
                                      <p:to>
                                        <a:srgbClr val="00B050"/>
                                      </p:to>
                                    </p:animClr>
                                    <p:set>
                                      <p:cBhvr>
                                        <p:cTn id="109" dur="2000" fill="hold"/>
                                        <p:tgtEl>
                                          <p:spTgt spid="15"/>
                                        </p:tgtEl>
                                        <p:attrNameLst>
                                          <p:attrName>fill.type</p:attrName>
                                        </p:attrNameLst>
                                      </p:cBhvr>
                                      <p:to>
                                        <p:strVal val="solid"/>
                                      </p:to>
                                    </p:set>
                                    <p:set>
                                      <p:cBhvr>
                                        <p:cTn id="110" dur="200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11" grpId="0"/>
      <p:bldP spid="15" grpId="0"/>
      <p:bldP spid="13" grpId="0"/>
      <p:bldP spid="14"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825171" y="197712"/>
            <a:ext cx="9600938" cy="1077218"/>
          </a:xfrm>
          <a:prstGeom prst="rect">
            <a:avLst/>
          </a:prstGeom>
          <a:noFill/>
        </p:spPr>
        <p:txBody>
          <a:bodyPr wrap="square" rtlCol="0">
            <a:spAutoFit/>
          </a:bodyPr>
          <a:lstStyle/>
          <a:p>
            <a:pPr lvl="0" algn="ctr">
              <a:defRPr/>
            </a:pPr>
            <a:r>
              <a:rPr lang="en-US" altLang="zh-CN" sz="3200">
                <a:solidFill>
                  <a:srgbClr val="002060"/>
                </a:solidFill>
                <a:latin typeface="Roboto" panose="02000000000000000000" pitchFamily="2" charset="0"/>
                <a:ea typeface="Roboto" panose="02000000000000000000" pitchFamily="2" charset="0"/>
              </a:rPr>
              <a:t>Em hãy kể thêm một số việc nên và không nên làm để tránh tai nạn về điện khi sử dụng máy tính</a:t>
            </a:r>
            <a:endParaRPr kumimoji="0" lang="en-US" altLang="zh-CN" sz="32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1" name="TextBox 10"/>
          <p:cNvSpPr txBox="1"/>
          <p:nvPr/>
        </p:nvSpPr>
        <p:spPr>
          <a:xfrm>
            <a:off x="542571" y="2368452"/>
            <a:ext cx="3838928" cy="830997"/>
          </a:xfrm>
          <a:prstGeom prst="rect">
            <a:avLst/>
          </a:prstGeom>
          <a:noFill/>
        </p:spPr>
        <p:txBody>
          <a:bodyPr wrap="square"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Sử dụng các loại ổ cắm có nắp bảo vệ an toàn</a:t>
            </a:r>
          </a:p>
        </p:txBody>
      </p:sp>
      <p:sp>
        <p:nvSpPr>
          <p:cNvPr id="13" name="TextBox 12"/>
          <p:cNvSpPr txBox="1"/>
          <p:nvPr/>
        </p:nvSpPr>
        <p:spPr>
          <a:xfrm>
            <a:off x="542572" y="3407318"/>
            <a:ext cx="3961489" cy="1569660"/>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Dây điện trong nhà phải được đặt trong ống cách điện và dùng loại dây có vỏ bọc cách điện</a:t>
            </a:r>
            <a:endParaRPr lang="en-US" sz="2400">
              <a:solidFill>
                <a:srgbClr val="002060"/>
              </a:solidFill>
              <a:latin typeface="Roboto" panose="02000000000000000000" pitchFamily="2" charset="0"/>
              <a:ea typeface="Roboto" panose="02000000000000000000" pitchFamily="2" charset="0"/>
            </a:endParaRPr>
          </a:p>
        </p:txBody>
      </p:sp>
      <p:sp>
        <p:nvSpPr>
          <p:cNvPr id="14" name="TextBox 13"/>
          <p:cNvSpPr txBox="1"/>
          <p:nvPr/>
        </p:nvSpPr>
        <p:spPr>
          <a:xfrm>
            <a:off x="7050505" y="4992287"/>
            <a:ext cx="3994735" cy="830997"/>
          </a:xfrm>
          <a:prstGeom prst="rect">
            <a:avLst/>
          </a:prstGeom>
          <a:noFill/>
        </p:spPr>
        <p:txBody>
          <a:bodyPr wrap="square"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C</a:t>
            </a:r>
            <a:r>
              <a:rPr lang="vi-VN" sz="2400">
                <a:solidFill>
                  <a:srgbClr val="002060"/>
                </a:solidFill>
                <a:latin typeface="Roboto" panose="02000000000000000000" pitchFamily="2" charset="0"/>
                <a:ea typeface="Roboto" panose="02000000000000000000" pitchFamily="2" charset="0"/>
              </a:rPr>
              <a:t>hạm tay vào dây điện nứt, ổ điện hở,...</a:t>
            </a:r>
            <a:endParaRPr lang="en-US" sz="2400">
              <a:solidFill>
                <a:srgbClr val="002060"/>
              </a:solidFill>
              <a:latin typeface="Roboto" panose="02000000000000000000" pitchFamily="2" charset="0"/>
              <a:ea typeface="Roboto" panose="02000000000000000000" pitchFamily="2" charset="0"/>
            </a:endParaRPr>
          </a:p>
        </p:txBody>
      </p:sp>
      <p:sp>
        <p:nvSpPr>
          <p:cNvPr id="16" name="TextBox 15"/>
          <p:cNvSpPr txBox="1"/>
          <p:nvPr/>
        </p:nvSpPr>
        <p:spPr>
          <a:xfrm>
            <a:off x="7050505" y="2338352"/>
            <a:ext cx="4153049" cy="1200329"/>
          </a:xfrm>
          <a:prstGeom prst="rect">
            <a:avLst/>
          </a:prstGeom>
          <a:noFill/>
        </p:spPr>
        <p:txBody>
          <a:bodyPr wrap="square"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Để</a:t>
            </a:r>
            <a:r>
              <a:rPr lang="vi-VN" sz="2400">
                <a:solidFill>
                  <a:srgbClr val="002060"/>
                </a:solidFill>
                <a:latin typeface="Roboto" panose="02000000000000000000" pitchFamily="2" charset="0"/>
                <a:ea typeface="Roboto" panose="02000000000000000000" pitchFamily="2" charset="0"/>
              </a:rPr>
              <a:t> trang thiết bị điện phát nhiệt ở gần đồ vật dễ cháy nổ</a:t>
            </a:r>
            <a:endParaRPr lang="en-US" sz="2400">
              <a:solidFill>
                <a:srgbClr val="002060"/>
              </a:solidFill>
              <a:latin typeface="Roboto" panose="02000000000000000000" pitchFamily="2" charset="0"/>
              <a:ea typeface="Roboto" panose="02000000000000000000" pitchFamily="2" charset="0"/>
            </a:endParaRPr>
          </a:p>
        </p:txBody>
      </p:sp>
      <p:sp>
        <p:nvSpPr>
          <p:cNvPr id="15" name="TextBox 14"/>
          <p:cNvSpPr txBox="1"/>
          <p:nvPr/>
        </p:nvSpPr>
        <p:spPr>
          <a:xfrm>
            <a:off x="7050505" y="4034652"/>
            <a:ext cx="4118429" cy="461665"/>
          </a:xfrm>
          <a:prstGeom prst="rect">
            <a:avLst/>
          </a:prstGeom>
          <a:noFill/>
        </p:spPr>
        <p:txBody>
          <a:bodyPr wrap="square"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S</a:t>
            </a:r>
            <a:r>
              <a:rPr lang="vi-VN" sz="2400">
                <a:solidFill>
                  <a:srgbClr val="002060"/>
                </a:solidFill>
                <a:latin typeface="Roboto" panose="02000000000000000000" pitchFamily="2" charset="0"/>
                <a:ea typeface="Roboto" panose="02000000000000000000" pitchFamily="2" charset="0"/>
              </a:rPr>
              <a:t>ử dụng </a:t>
            </a:r>
            <a:r>
              <a:rPr lang="en-US" sz="2400">
                <a:solidFill>
                  <a:srgbClr val="002060"/>
                </a:solidFill>
                <a:latin typeface="Roboto" panose="02000000000000000000" pitchFamily="2" charset="0"/>
                <a:ea typeface="Roboto" panose="02000000000000000000" pitchFamily="2" charset="0"/>
              </a:rPr>
              <a:t>máy tính </a:t>
            </a:r>
            <a:r>
              <a:rPr lang="vi-VN" sz="2400">
                <a:solidFill>
                  <a:srgbClr val="002060"/>
                </a:solidFill>
                <a:latin typeface="Roboto" panose="02000000000000000000" pitchFamily="2" charset="0"/>
                <a:ea typeface="Roboto" panose="02000000000000000000" pitchFamily="2" charset="0"/>
              </a:rPr>
              <a:t>khi tay ướt </a:t>
            </a:r>
            <a:endParaRPr lang="en-US" sz="2400">
              <a:solidFill>
                <a:srgbClr val="002060"/>
              </a:solidFill>
              <a:latin typeface="Roboto" panose="02000000000000000000" pitchFamily="2" charset="0"/>
              <a:ea typeface="Roboto" panose="02000000000000000000" pitchFamily="2" charset="0"/>
            </a:endParaRPr>
          </a:p>
        </p:txBody>
      </p:sp>
      <p:sp>
        <p:nvSpPr>
          <p:cNvPr id="18" name="TextBox 17"/>
          <p:cNvSpPr txBox="1"/>
          <p:nvPr/>
        </p:nvSpPr>
        <p:spPr>
          <a:xfrm>
            <a:off x="1852279" y="1452698"/>
            <a:ext cx="1357863" cy="707886"/>
          </a:xfrm>
          <a:prstGeom prst="rect">
            <a:avLst/>
          </a:prstGeom>
          <a:noFill/>
        </p:spPr>
        <p:txBody>
          <a:bodyPr wrap="square" rtlCol="0">
            <a:spAutoFit/>
          </a:bodyPr>
          <a:lstStyle/>
          <a:p>
            <a:pPr lvl="0" algn="just">
              <a:defRPr/>
            </a:pPr>
            <a:r>
              <a:rPr lang="en-US" sz="4000" b="1">
                <a:solidFill>
                  <a:srgbClr val="00B050"/>
                </a:solidFill>
                <a:latin typeface="Roboto Black" panose="02000000000000000000" pitchFamily="2" charset="0"/>
                <a:ea typeface="Roboto Black" panose="02000000000000000000" pitchFamily="2" charset="0"/>
              </a:rPr>
              <a:t>Nên</a:t>
            </a:r>
          </a:p>
        </p:txBody>
      </p:sp>
      <p:sp>
        <p:nvSpPr>
          <p:cNvPr id="19" name="TextBox 18"/>
          <p:cNvSpPr txBox="1"/>
          <p:nvPr/>
        </p:nvSpPr>
        <p:spPr>
          <a:xfrm>
            <a:off x="7593606" y="1452698"/>
            <a:ext cx="2849200" cy="707886"/>
          </a:xfrm>
          <a:prstGeom prst="rect">
            <a:avLst/>
          </a:prstGeom>
          <a:noFill/>
        </p:spPr>
        <p:txBody>
          <a:bodyPr wrap="square" rtlCol="0">
            <a:spAutoFit/>
          </a:bodyPr>
          <a:lstStyle/>
          <a:p>
            <a:pPr lvl="0" algn="just">
              <a:defRPr/>
            </a:pPr>
            <a:r>
              <a:rPr lang="en-US" sz="4000" b="1">
                <a:solidFill>
                  <a:srgbClr val="FF0000"/>
                </a:solidFill>
                <a:latin typeface="Roboto Black" panose="02000000000000000000" pitchFamily="2" charset="0"/>
                <a:ea typeface="Roboto Black" panose="02000000000000000000" pitchFamily="2" charset="0"/>
              </a:rPr>
              <a:t>Không nên</a:t>
            </a:r>
          </a:p>
        </p:txBody>
      </p:sp>
      <p:sp>
        <p:nvSpPr>
          <p:cNvPr id="20" name="Rectangle 19"/>
          <p:cNvSpPr/>
          <p:nvPr/>
        </p:nvSpPr>
        <p:spPr>
          <a:xfrm>
            <a:off x="38100" y="5129177"/>
            <a:ext cx="1871087" cy="1728823"/>
          </a:xfrm>
          <a:prstGeom prst="rect">
            <a:avLst/>
          </a:prstGeom>
          <a:solidFill>
            <a:srgbClr val="F3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542571" y="5246767"/>
            <a:ext cx="3961489" cy="1200329"/>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Khi có sấm chớp cần tắt hết các thiết bị điện tử</a:t>
            </a:r>
            <a:r>
              <a:rPr lang="en-US" sz="2400">
                <a:solidFill>
                  <a:srgbClr val="002060"/>
                </a:solidFill>
                <a:latin typeface="Roboto" panose="02000000000000000000" pitchFamily="2" charset="0"/>
                <a:ea typeface="Roboto" panose="02000000000000000000" pitchFamily="2" charset="0"/>
              </a:rPr>
              <a:t>, máy tính</a:t>
            </a:r>
          </a:p>
        </p:txBody>
      </p:sp>
    </p:spTree>
    <p:extLst>
      <p:ext uri="{BB962C8B-B14F-4D97-AF65-F5344CB8AC3E}">
        <p14:creationId xmlns:p14="http://schemas.microsoft.com/office/powerpoint/2010/main" val="4119149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 grpId="0"/>
      <p:bldP spid="13" grpId="0"/>
      <p:bldP spid="14" grpId="0"/>
      <p:bldP spid="16" grpId="0"/>
      <p:bldP spid="15" grpId="0"/>
      <p:bldP spid="18" grpId="0"/>
      <p:bldP spid="19"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ử dụng máy tính an toà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571875" y="2659208"/>
            <a:ext cx="5032664" cy="3774498"/>
          </a:xfrm>
          <a:prstGeom prst="rect">
            <a:avLst/>
          </a:prstGeom>
        </p:spPr>
      </p:pic>
      <p:sp>
        <p:nvSpPr>
          <p:cNvPr id="3" name="TextBox 2"/>
          <p:cNvSpPr txBox="1"/>
          <p:nvPr/>
        </p:nvSpPr>
        <p:spPr>
          <a:xfrm>
            <a:off x="2447512" y="1432201"/>
            <a:ext cx="7281390"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CHÚNG MÌNH CÙNG XEM VIDEO NHÉ</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 name="Picture 4">
            <a:extLst>
              <a:ext uri="{FF2B5EF4-FFF2-40B4-BE49-F238E27FC236}">
                <a16:creationId xmlns:a16="http://schemas.microsoft.com/office/drawing/2014/main" id="{DA232D94-9A8E-A978-E827-27A3C1079D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913" y="0"/>
            <a:ext cx="1885899" cy="1411357"/>
          </a:xfrm>
          <a:prstGeom prst="rect">
            <a:avLst/>
          </a:prstGeom>
          <a:effectLst>
            <a:outerShdw blurRad="63500" sx="102000" sy="102000" algn="ctr" rotWithShape="0">
              <a:prstClr val="black">
                <a:alpha val="40000"/>
              </a:prstClr>
            </a:outerShdw>
          </a:effectLst>
        </p:spPr>
      </p:pic>
      <p:sp>
        <p:nvSpPr>
          <p:cNvPr id="6" name="TextBox 5"/>
          <p:cNvSpPr txBox="1"/>
          <p:nvPr/>
        </p:nvSpPr>
        <p:spPr>
          <a:xfrm>
            <a:off x="3630224" y="481814"/>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KHỞI ĐỘNG TIẾT HỌC</a:t>
            </a:r>
          </a:p>
        </p:txBody>
      </p:sp>
    </p:spTree>
    <p:extLst>
      <p:ext uri="{BB962C8B-B14F-4D97-AF65-F5344CB8AC3E}">
        <p14:creationId xmlns:p14="http://schemas.microsoft.com/office/powerpoint/2010/main" val="3929534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vol="80000">
                <p:cTn id="16" fill="hold" display="0">
                  <p:stCondLst>
                    <p:cond delay="indefinite"/>
                  </p:stCondLst>
                </p:cTn>
                <p:tgtEl>
                  <p:spTgt spid="4"/>
                </p:tgtEl>
              </p:cMediaNode>
            </p:video>
          </p:childTnLst>
        </p:cTn>
      </p:par>
    </p:tnLst>
    <p:bldLst>
      <p:bldP spid="3"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9" name="TextBox 8"/>
          <p:cNvSpPr txBox="1"/>
          <p:nvPr/>
        </p:nvSpPr>
        <p:spPr>
          <a:xfrm>
            <a:off x="3684392" y="642884"/>
            <a:ext cx="4070959" cy="584775"/>
          </a:xfrm>
          <a:prstGeom prst="rect">
            <a:avLst/>
          </a:prstGeom>
          <a:noFill/>
        </p:spPr>
        <p:txBody>
          <a:bodyPr wrap="square" rtlCol="0">
            <a:spAutoFit/>
          </a:bodyPr>
          <a:lstStyle/>
          <a:p>
            <a:pPr lvl="0" algn="ctr">
              <a:defRPr/>
            </a:pPr>
            <a:r>
              <a:rPr lang="en-US" altLang="zh-CN" sz="3200" b="1">
                <a:solidFill>
                  <a:srgbClr val="00B050"/>
                </a:solidFill>
                <a:latin typeface="Pangolin" panose="00000500000000000000" pitchFamily="2" charset="0"/>
                <a:ea typeface="Roboto" panose="02000000000000000000" pitchFamily="2" charset="0"/>
              </a:rPr>
              <a:t>PHIẾU HỌC TẬP SỐ 3</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endParaRPr>
          </a:p>
        </p:txBody>
      </p:sp>
      <p:sp>
        <p:nvSpPr>
          <p:cNvPr id="4" name="Rectangle 3"/>
          <p:cNvSpPr/>
          <p:nvPr/>
        </p:nvSpPr>
        <p:spPr>
          <a:xfrm>
            <a:off x="9569302" y="6106489"/>
            <a:ext cx="744279" cy="297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249879" y="3790871"/>
            <a:ext cx="5124772" cy="1171575"/>
            <a:chOff x="0" y="0"/>
            <a:chExt cx="5115711" cy="1114425"/>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647825" cy="111442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97756" y="69842"/>
              <a:ext cx="1417955" cy="962025"/>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2608" y="19049"/>
              <a:ext cx="1511300" cy="1076325"/>
            </a:xfrm>
            <a:prstGeom prst="rect">
              <a:avLst/>
            </a:prstGeom>
          </p:spPr>
        </p:pic>
      </p:grpSp>
      <p:sp>
        <p:nvSpPr>
          <p:cNvPr id="11" name="Rectangle 5"/>
          <p:cNvSpPr>
            <a:spLocks noChangeArrowheads="1"/>
          </p:cNvSpPr>
          <p:nvPr/>
        </p:nvSpPr>
        <p:spPr bwMode="auto">
          <a:xfrm>
            <a:off x="622057" y="1549368"/>
            <a:ext cx="4874071" cy="1426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000" b="1" i="0" u="none" strike="noStrike" cap="none" normalizeH="0" baseline="0">
                <a:ln>
                  <a:noFill/>
                </a:ln>
                <a:solidFill>
                  <a:schemeClr val="tx1"/>
                </a:solidFill>
                <a:effectLst/>
                <a:latin typeface="Roboto" panose="02000000000000000000" pitchFamily="2" charset="0"/>
                <a:ea typeface="Roboto" panose="02000000000000000000" pitchFamily="2" charset="0"/>
                <a:cs typeface="Times New Roman" panose="02020603050405020304" pitchFamily="18" charset="0"/>
              </a:rPr>
              <a:t>1. Hành động nào sau đây đúng</a:t>
            </a:r>
            <a:endParaRPr kumimoji="0" lang="en-US" altLang="en-US" sz="2000" b="0" i="0" u="none" strike="noStrike" cap="none" normalizeH="0" baseline="0">
              <a:ln>
                <a:noFill/>
              </a:ln>
              <a:solidFill>
                <a:schemeClr val="tx1"/>
              </a:solidFill>
              <a:effectLst/>
              <a:latin typeface="Roboto" panose="02000000000000000000" pitchFamily="2" charset="0"/>
              <a:ea typeface="Roboto" panose="02000000000000000000" pitchFamily="2"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Roboto" panose="02000000000000000000" pitchFamily="2" charset="0"/>
                <a:ea typeface="Roboto" panose="02000000000000000000" pitchFamily="2" charset="0"/>
                <a:cs typeface="Times New Roman" panose="02020603050405020304" pitchFamily="18" charset="0"/>
              </a:rPr>
              <a:t>A. Ăn, uống khi đang sử dụng máy tính</a:t>
            </a:r>
            <a:endParaRPr kumimoji="0" lang="en-US" altLang="en-US" sz="2000" b="0" i="0" u="none" strike="noStrike" cap="none" normalizeH="0" baseline="0">
              <a:ln>
                <a:noFill/>
              </a:ln>
              <a:solidFill>
                <a:schemeClr val="tx1"/>
              </a:solidFill>
              <a:effectLst/>
              <a:latin typeface="Roboto" panose="02000000000000000000" pitchFamily="2" charset="0"/>
              <a:ea typeface="Roboto" panose="02000000000000000000" pitchFamily="2"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Roboto" panose="02000000000000000000" pitchFamily="2" charset="0"/>
                <a:ea typeface="Roboto" panose="02000000000000000000" pitchFamily="2" charset="0"/>
                <a:cs typeface="Times New Roman" panose="02020603050405020304" pitchFamily="18" charset="0"/>
              </a:rPr>
              <a:t>B. Báo người lớn khi thấy cháy, khét</a:t>
            </a:r>
            <a:endParaRPr kumimoji="0" lang="en-US" altLang="en-US" sz="2000" b="0" i="0" u="none" strike="noStrike" cap="none" normalizeH="0" baseline="0">
              <a:ln>
                <a:noFill/>
              </a:ln>
              <a:solidFill>
                <a:schemeClr val="tx1"/>
              </a:solidFill>
              <a:effectLst/>
              <a:latin typeface="Roboto" panose="02000000000000000000" pitchFamily="2" charset="0"/>
              <a:ea typeface="Roboto" panose="02000000000000000000" pitchFamily="2" charset="0"/>
            </a:endParaRPr>
          </a:p>
        </p:txBody>
      </p:sp>
      <p:sp>
        <p:nvSpPr>
          <p:cNvPr id="12" name="Rectangle 5"/>
          <p:cNvSpPr>
            <a:spLocks noChangeArrowheads="1"/>
          </p:cNvSpPr>
          <p:nvPr/>
        </p:nvSpPr>
        <p:spPr bwMode="auto">
          <a:xfrm>
            <a:off x="622057" y="3258252"/>
            <a:ext cx="573334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sz="2000" b="1">
                <a:latin typeface="Roboto" panose="02000000000000000000" pitchFamily="2" charset="0"/>
                <a:ea typeface="Roboto" panose="02000000000000000000" pitchFamily="2" charset="0"/>
                <a:cs typeface="Times New Roman" panose="02020603050405020304" pitchFamily="18" charset="0"/>
              </a:rPr>
              <a:t>2. Chọn hình ảnh đúng? Giải thích vì sao</a:t>
            </a:r>
            <a:endParaRPr lang="en-US" altLang="en-US" sz="2000" b="1">
              <a:latin typeface="Roboto" panose="02000000000000000000" pitchFamily="2" charset="0"/>
              <a:ea typeface="Roboto" panose="02000000000000000000" pitchFamily="2" charset="0"/>
              <a:cs typeface="Times New Roman" panose="02020603050405020304" pitchFamily="18" charset="0"/>
            </a:endParaRPr>
          </a:p>
        </p:txBody>
      </p:sp>
      <p:sp>
        <p:nvSpPr>
          <p:cNvPr id="13" name="Rectangle 12"/>
          <p:cNvSpPr/>
          <p:nvPr/>
        </p:nvSpPr>
        <p:spPr>
          <a:xfrm>
            <a:off x="1" y="4961566"/>
            <a:ext cx="1871086" cy="1916349"/>
          </a:xfrm>
          <a:prstGeom prst="rect">
            <a:avLst/>
          </a:prstGeom>
          <a:solidFill>
            <a:srgbClr val="F3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5" name="Rectangle 14"/>
          <p:cNvSpPr/>
          <p:nvPr/>
        </p:nvSpPr>
        <p:spPr>
          <a:xfrm>
            <a:off x="2058815" y="5243670"/>
            <a:ext cx="177388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atin typeface="Roboto" panose="02000000000000000000" pitchFamily="2" charset="0"/>
                <a:ea typeface="Roboto" panose="02000000000000000000" pitchFamily="2" charset="0"/>
                <a:cs typeface="Times New Roman" panose="02020603050405020304" pitchFamily="18" charset="0"/>
              </a:rPr>
              <a:t>B. Lau khô tay trước khi sử dụng các thiết bị điện</a:t>
            </a:r>
          </a:p>
        </p:txBody>
      </p:sp>
      <p:sp>
        <p:nvSpPr>
          <p:cNvPr id="16" name="Rectangle 15"/>
          <p:cNvSpPr/>
          <p:nvPr/>
        </p:nvSpPr>
        <p:spPr>
          <a:xfrm>
            <a:off x="3773009" y="5271349"/>
            <a:ext cx="194686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atin typeface="Roboto" panose="02000000000000000000" pitchFamily="2" charset="0"/>
                <a:ea typeface="Roboto" panose="02000000000000000000" pitchFamily="2" charset="0"/>
                <a:cs typeface="Times New Roman" panose="02020603050405020304" pitchFamily="18" charset="0"/>
              </a:rPr>
              <a:t>C. Chạm tay vào đoạn dây điện hở</a:t>
            </a:r>
          </a:p>
        </p:txBody>
      </p:sp>
      <p:sp>
        <p:nvSpPr>
          <p:cNvPr id="17" name="Rectangle 16"/>
          <p:cNvSpPr/>
          <p:nvPr/>
        </p:nvSpPr>
        <p:spPr>
          <a:xfrm>
            <a:off x="301331" y="5212523"/>
            <a:ext cx="142046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atin typeface="Roboto" panose="02000000000000000000" pitchFamily="2" charset="0"/>
                <a:ea typeface="Roboto" panose="02000000000000000000" pitchFamily="2" charset="0"/>
                <a:cs typeface="Times New Roman" panose="02020603050405020304" pitchFamily="18" charset="0"/>
              </a:rPr>
              <a:t>A. Cắm điện khi tay ướt</a:t>
            </a:r>
          </a:p>
        </p:txBody>
      </p:sp>
      <p:sp>
        <p:nvSpPr>
          <p:cNvPr id="18" name="Rectangle 17"/>
          <p:cNvSpPr/>
          <p:nvPr/>
        </p:nvSpPr>
        <p:spPr>
          <a:xfrm>
            <a:off x="5844118" y="1972893"/>
            <a:ext cx="6096000" cy="646331"/>
          </a:xfrm>
          <a:prstGeom prst="rect">
            <a:avLst/>
          </a:prstGeom>
        </p:spPr>
        <p:txBody>
          <a:bodyPr>
            <a:spAutoFit/>
          </a:bodyPr>
          <a:lstStyle/>
          <a:p>
            <a:pPr algn="just">
              <a:spcAft>
                <a:spcPts val="0"/>
              </a:spcAft>
            </a:pPr>
            <a:r>
              <a:rPr lang="en-US" b="1">
                <a:latin typeface="Roboto" panose="02000000000000000000" pitchFamily="2" charset="0"/>
                <a:ea typeface="Roboto" panose="02000000000000000000" pitchFamily="2" charset="0"/>
                <a:cs typeface="Times New Roman" panose="02020603050405020304" pitchFamily="18" charset="0"/>
              </a:rPr>
              <a:t>3. Em nên và không nên làm gì để để tránh tai nạn về điện khi sử dụng máy tính</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19" name="Table 18"/>
          <p:cNvGraphicFramePr>
            <a:graphicFrameLocks noGrp="1"/>
          </p:cNvGraphicFramePr>
          <p:nvPr>
            <p:extLst>
              <p:ext uri="{D42A27DB-BD31-4B8C-83A1-F6EECF244321}">
                <p14:modId xmlns:p14="http://schemas.microsoft.com/office/powerpoint/2010/main" val="713264423"/>
              </p:ext>
            </p:extLst>
          </p:nvPr>
        </p:nvGraphicFramePr>
        <p:xfrm>
          <a:off x="5844118" y="2976148"/>
          <a:ext cx="6109970" cy="2416493"/>
        </p:xfrm>
        <a:graphic>
          <a:graphicData uri="http://schemas.openxmlformats.org/drawingml/2006/table">
            <a:tbl>
              <a:tblPr firstRow="1" firstCol="1" bandRow="1">
                <a:tableStyleId>{5C22544A-7EE6-4342-B048-85BDC9FD1C3A}</a:tableStyleId>
              </a:tblPr>
              <a:tblGrid>
                <a:gridCol w="3054985">
                  <a:extLst>
                    <a:ext uri="{9D8B030D-6E8A-4147-A177-3AD203B41FA5}">
                      <a16:colId xmlns:a16="http://schemas.microsoft.com/office/drawing/2014/main" val="1760337158"/>
                    </a:ext>
                  </a:extLst>
                </a:gridCol>
                <a:gridCol w="3054985">
                  <a:extLst>
                    <a:ext uri="{9D8B030D-6E8A-4147-A177-3AD203B41FA5}">
                      <a16:colId xmlns:a16="http://schemas.microsoft.com/office/drawing/2014/main" val="2027500441"/>
                    </a:ext>
                  </a:extLst>
                </a:gridCol>
              </a:tblGrid>
              <a:tr h="0">
                <a:tc>
                  <a:txBody>
                    <a:bodyPr/>
                    <a:lstStyle/>
                    <a:p>
                      <a:pPr algn="ctr">
                        <a:spcAft>
                          <a:spcPts val="0"/>
                        </a:spcAft>
                      </a:pPr>
                      <a:r>
                        <a:rPr lang="en-US" sz="1800" b="1" kern="1200">
                          <a:solidFill>
                            <a:schemeClr val="tx1"/>
                          </a:solidFill>
                          <a:latin typeface="Roboto" panose="02000000000000000000" pitchFamily="2" charset="0"/>
                          <a:ea typeface="Roboto" panose="02000000000000000000" pitchFamily="2" charset="0"/>
                          <a:cs typeface="Times New Roman" panose="02020603050405020304" pitchFamily="18" charset="0"/>
                        </a:rPr>
                        <a:t>Nên</a:t>
                      </a:r>
                    </a:p>
                    <a:p>
                      <a:pPr algn="l">
                        <a:lnSpc>
                          <a:spcPct val="200000"/>
                        </a:lnSpc>
                        <a:spcBef>
                          <a:spcPts val="0"/>
                        </a:spcBef>
                        <a:spcAft>
                          <a:spcPts val="0"/>
                        </a:spcAft>
                      </a:pPr>
                      <a:r>
                        <a:rPr lang="en-US" sz="1200">
                          <a:solidFill>
                            <a:schemeClr val="tx1"/>
                          </a:solidFill>
                          <a:effectLst/>
                        </a:rPr>
                        <a:t>………………………………..</a:t>
                      </a:r>
                      <a:r>
                        <a:rPr lang="vi-VN" sz="1200">
                          <a:solidFill>
                            <a:schemeClr val="tx1"/>
                          </a:solidFill>
                          <a:effectLst/>
                        </a:rPr>
                        <a:t>……………………………</a:t>
                      </a:r>
                      <a:r>
                        <a:rPr lang="en-US" sz="1200">
                          <a:solidFill>
                            <a:schemeClr val="tx1"/>
                          </a:solidFill>
                          <a:effectLst/>
                        </a:rPr>
                        <a:t>………………………………..</a:t>
                      </a:r>
                      <a:r>
                        <a:rPr lang="vi-VN" sz="1200">
                          <a:solidFill>
                            <a:schemeClr val="tx1"/>
                          </a:solidFill>
                          <a:effectLst/>
                        </a:rPr>
                        <a:t>……………………</a:t>
                      </a:r>
                      <a:r>
                        <a:rPr lang="en-US" sz="1200">
                          <a:solidFill>
                            <a:schemeClr val="tx1"/>
                          </a:solidFill>
                          <a:effectLst/>
                        </a:rPr>
                        <a:t>…………………………………..</a:t>
                      </a:r>
                      <a:r>
                        <a:rPr lang="vi-VN" sz="1200">
                          <a:solidFill>
                            <a:schemeClr val="tx1"/>
                          </a:solidFill>
                          <a:effectLst/>
                        </a:rPr>
                        <a:t>……………………………</a:t>
                      </a:r>
                      <a:r>
                        <a:rPr lang="en-US" sz="1200">
                          <a:solidFill>
                            <a:schemeClr val="tx1"/>
                          </a:solidFill>
                          <a:effectLst/>
                        </a:rPr>
                        <a:t>………………………………..</a:t>
                      </a:r>
                      <a:r>
                        <a:rPr lang="vi-VN" sz="1200">
                          <a:solidFill>
                            <a:schemeClr val="tx1"/>
                          </a:solidFill>
                          <a:effectLst/>
                        </a:rPr>
                        <a:t>……………………</a:t>
                      </a:r>
                      <a:r>
                        <a:rPr lang="en-US" sz="1200">
                          <a:solidFill>
                            <a:schemeClr val="tx1"/>
                          </a:solidFill>
                          <a:effectLst/>
                        </a:rPr>
                        <a:t>…</a:t>
                      </a:r>
                    </a:p>
                    <a:p>
                      <a:pPr algn="l">
                        <a:lnSpc>
                          <a:spcPct val="200000"/>
                        </a:lnSpc>
                        <a:spcBef>
                          <a:spcPts val="0"/>
                        </a:spcBef>
                        <a:spcAft>
                          <a:spcPts val="0"/>
                        </a:spcAft>
                      </a:pPr>
                      <a:r>
                        <a:rPr lang="en-US" sz="1200">
                          <a:solidFill>
                            <a:schemeClr val="tx1"/>
                          </a:solidFill>
                          <a:effectLst/>
                        </a:rPr>
                        <a:t>………………………………..</a:t>
                      </a:r>
                      <a:r>
                        <a:rPr lang="vi-VN" sz="1200">
                          <a:solidFill>
                            <a:schemeClr val="tx1"/>
                          </a:solidFill>
                          <a:effectLst/>
                        </a:rPr>
                        <a:t>……………………………</a:t>
                      </a:r>
                      <a:r>
                        <a:rPr lang="en-US" sz="1200">
                          <a:solidFill>
                            <a:schemeClr val="tx1"/>
                          </a:solidFill>
                          <a:effectLst/>
                        </a:rPr>
                        <a:t>………………………………..</a:t>
                      </a:r>
                      <a:r>
                        <a:rPr lang="vi-VN" sz="1200">
                          <a:solidFill>
                            <a:schemeClr val="tx1"/>
                          </a:solidFill>
                          <a:effectLst/>
                        </a:rPr>
                        <a:t>……………………</a:t>
                      </a:r>
                      <a:r>
                        <a:rPr lang="en-US" sz="1200">
                          <a:solidFill>
                            <a:schemeClr val="tx1"/>
                          </a:solidFill>
                          <a:effectLst/>
                        </a:rPr>
                        <a:t>… </a:t>
                      </a:r>
                      <a:endParaRPr lang="en-US"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rgbClr val="AAE1FA"/>
                    </a:solidFill>
                  </a:tcPr>
                </a:tc>
                <a:tc>
                  <a:txBody>
                    <a:bodyPr/>
                    <a:lstStyle/>
                    <a:p>
                      <a:pPr marL="0" algn="ctr" defTabSz="914400" rtl="0" eaLnBrk="1" latinLnBrk="0" hangingPunct="1">
                        <a:spcAft>
                          <a:spcPts val="0"/>
                        </a:spcAft>
                      </a:pPr>
                      <a:r>
                        <a:rPr lang="en-US" sz="1800" b="1" kern="1200">
                          <a:solidFill>
                            <a:schemeClr val="tx1"/>
                          </a:solidFill>
                          <a:latin typeface="Roboto" panose="02000000000000000000" pitchFamily="2" charset="0"/>
                          <a:ea typeface="Roboto" panose="02000000000000000000" pitchFamily="2" charset="0"/>
                          <a:cs typeface="Times New Roman" panose="02020603050405020304" pitchFamily="18" charset="0"/>
                        </a:rPr>
                        <a:t>Không nên</a:t>
                      </a:r>
                    </a:p>
                    <a:p>
                      <a:pPr algn="l">
                        <a:lnSpc>
                          <a:spcPct val="200000"/>
                        </a:lnSpc>
                        <a:spcBef>
                          <a:spcPts val="0"/>
                        </a:spcBef>
                        <a:spcAft>
                          <a:spcPts val="0"/>
                        </a:spcAft>
                      </a:pPr>
                      <a:r>
                        <a:rPr lang="en-US" sz="1200">
                          <a:solidFill>
                            <a:schemeClr val="tx1"/>
                          </a:solidFill>
                          <a:effectLst/>
                        </a:rPr>
                        <a:t>………………………………..</a:t>
                      </a:r>
                      <a:r>
                        <a:rPr lang="vi-VN" sz="1200">
                          <a:solidFill>
                            <a:schemeClr val="tx1"/>
                          </a:solidFill>
                          <a:effectLst/>
                        </a:rPr>
                        <a:t>……………………………</a:t>
                      </a:r>
                      <a:r>
                        <a:rPr lang="en-US" sz="1200">
                          <a:solidFill>
                            <a:schemeClr val="tx1"/>
                          </a:solidFill>
                          <a:effectLst/>
                        </a:rPr>
                        <a:t>………………………………..</a:t>
                      </a:r>
                      <a:r>
                        <a:rPr lang="vi-VN" sz="1200">
                          <a:solidFill>
                            <a:schemeClr val="tx1"/>
                          </a:solidFill>
                          <a:effectLst/>
                        </a:rPr>
                        <a:t>……………………</a:t>
                      </a:r>
                      <a:r>
                        <a:rPr lang="en-US" sz="1200">
                          <a:solidFill>
                            <a:schemeClr val="tx1"/>
                          </a:solidFill>
                          <a:effectLst/>
                        </a:rPr>
                        <a:t>…………………………………..</a:t>
                      </a:r>
                      <a:r>
                        <a:rPr lang="vi-VN" sz="1200">
                          <a:solidFill>
                            <a:schemeClr val="tx1"/>
                          </a:solidFill>
                          <a:effectLst/>
                        </a:rPr>
                        <a:t>……………………………</a:t>
                      </a:r>
                      <a:r>
                        <a:rPr lang="en-US" sz="1200">
                          <a:solidFill>
                            <a:schemeClr val="tx1"/>
                          </a:solidFill>
                          <a:effectLst/>
                        </a:rPr>
                        <a:t>………………………………..</a:t>
                      </a:r>
                      <a:r>
                        <a:rPr lang="vi-VN" sz="1200">
                          <a:solidFill>
                            <a:schemeClr val="tx1"/>
                          </a:solidFill>
                          <a:effectLst/>
                        </a:rPr>
                        <a:t>……………………</a:t>
                      </a:r>
                      <a:r>
                        <a:rPr lang="en-US" sz="1200">
                          <a:solidFill>
                            <a:schemeClr val="tx1"/>
                          </a:solidFill>
                          <a:effectLst/>
                        </a:rPr>
                        <a:t>…</a:t>
                      </a:r>
                    </a:p>
                    <a:p>
                      <a:pPr algn="l">
                        <a:lnSpc>
                          <a:spcPct val="200000"/>
                        </a:lnSpc>
                        <a:spcBef>
                          <a:spcPts val="0"/>
                        </a:spcBef>
                        <a:spcAft>
                          <a:spcPts val="0"/>
                        </a:spcAft>
                      </a:pPr>
                      <a:r>
                        <a:rPr lang="en-US" sz="1200">
                          <a:solidFill>
                            <a:schemeClr val="tx1"/>
                          </a:solidFill>
                          <a:effectLst/>
                        </a:rPr>
                        <a:t>………………………………..</a:t>
                      </a:r>
                      <a:r>
                        <a:rPr lang="vi-VN" sz="1200">
                          <a:solidFill>
                            <a:schemeClr val="tx1"/>
                          </a:solidFill>
                          <a:effectLst/>
                        </a:rPr>
                        <a:t>……………………………</a:t>
                      </a:r>
                      <a:r>
                        <a:rPr lang="en-US" sz="1200">
                          <a:solidFill>
                            <a:schemeClr val="tx1"/>
                          </a:solidFill>
                          <a:effectLst/>
                        </a:rPr>
                        <a:t>………………………………..</a:t>
                      </a:r>
                      <a:r>
                        <a:rPr lang="vi-VN" sz="1200">
                          <a:solidFill>
                            <a:schemeClr val="tx1"/>
                          </a:solidFill>
                          <a:effectLst/>
                        </a:rPr>
                        <a:t>……………………</a:t>
                      </a:r>
                      <a:r>
                        <a:rPr lang="en-US" sz="1200">
                          <a:solidFill>
                            <a:schemeClr val="tx1"/>
                          </a:solidFill>
                          <a:effectLst/>
                        </a:rPr>
                        <a:t>…</a:t>
                      </a:r>
                      <a:endParaRPr lang="en-US"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rgbClr val="AAE1FA"/>
                    </a:solidFill>
                  </a:tcPr>
                </a:tc>
                <a:extLst>
                  <a:ext uri="{0D108BD9-81ED-4DB2-BD59-A6C34878D82A}">
                    <a16:rowId xmlns:a16="http://schemas.microsoft.com/office/drawing/2014/main" val="1684743632"/>
                  </a:ext>
                </a:extLst>
              </a:tr>
            </a:tbl>
          </a:graphicData>
        </a:graphic>
      </p:graphicFrame>
      <p:sp>
        <p:nvSpPr>
          <p:cNvPr id="20" name="Oval 19"/>
          <p:cNvSpPr/>
          <p:nvPr/>
        </p:nvSpPr>
        <p:spPr>
          <a:xfrm>
            <a:off x="622057" y="2557363"/>
            <a:ext cx="356175" cy="35617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2040989" y="5243670"/>
            <a:ext cx="356175" cy="35617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5922315" y="3113305"/>
            <a:ext cx="2400738" cy="789960"/>
          </a:xfrm>
          <a:prstGeom prst="rect">
            <a:avLst/>
          </a:prstGeom>
          <a:noFill/>
        </p:spPr>
        <p:txBody>
          <a:bodyPr wrap="square" rtlCol="0">
            <a:spAutoFit/>
          </a:bodyPr>
          <a:lstStyle/>
          <a:p>
            <a:pPr lvl="0" algn="just">
              <a:lnSpc>
                <a:spcPct val="150000"/>
              </a:lnSpc>
              <a:defRPr/>
            </a:pPr>
            <a:r>
              <a:rPr lang="en-US" sz="1600">
                <a:solidFill>
                  <a:srgbClr val="FF0000"/>
                </a:solidFill>
                <a:latin typeface="Roboto" panose="02000000000000000000" pitchFamily="2" charset="0"/>
                <a:ea typeface="Roboto" panose="02000000000000000000" pitchFamily="2" charset="0"/>
              </a:rPr>
              <a:t>Sử dụng các loại ổ cắm có nắp bảo vệ an toàn</a:t>
            </a:r>
          </a:p>
        </p:txBody>
      </p:sp>
      <p:sp>
        <p:nvSpPr>
          <p:cNvPr id="25" name="TextBox 24"/>
          <p:cNvSpPr txBox="1"/>
          <p:nvPr/>
        </p:nvSpPr>
        <p:spPr>
          <a:xfrm>
            <a:off x="8935299" y="4253538"/>
            <a:ext cx="2621161" cy="830997"/>
          </a:xfrm>
          <a:prstGeom prst="rect">
            <a:avLst/>
          </a:prstGeom>
          <a:noFill/>
        </p:spPr>
        <p:txBody>
          <a:bodyPr wrap="square" rtlCol="0">
            <a:spAutoFit/>
          </a:bodyPr>
          <a:lstStyle/>
          <a:p>
            <a:pPr lvl="0" algn="just">
              <a:lnSpc>
                <a:spcPct val="150000"/>
              </a:lnSpc>
              <a:defRPr/>
            </a:pPr>
            <a:r>
              <a:rPr lang="en-US" sz="1600">
                <a:solidFill>
                  <a:srgbClr val="FF0000"/>
                </a:solidFill>
                <a:latin typeface="Roboto" panose="02000000000000000000" pitchFamily="2" charset="0"/>
                <a:ea typeface="Roboto" panose="02000000000000000000" pitchFamily="2" charset="0"/>
              </a:rPr>
              <a:t>C</a:t>
            </a:r>
            <a:r>
              <a:rPr lang="vi-VN" sz="1600">
                <a:solidFill>
                  <a:srgbClr val="FF0000"/>
                </a:solidFill>
                <a:latin typeface="Roboto" panose="02000000000000000000" pitchFamily="2" charset="0"/>
                <a:ea typeface="Roboto" panose="02000000000000000000" pitchFamily="2" charset="0"/>
              </a:rPr>
              <a:t>hạm tay vào dây điện nứt, ổ điện hở,...</a:t>
            </a:r>
            <a:endParaRPr lang="en-US" sz="1600">
              <a:solidFill>
                <a:srgbClr val="FF0000"/>
              </a:solidFill>
              <a:latin typeface="Roboto" panose="02000000000000000000" pitchFamily="2" charset="0"/>
              <a:ea typeface="Roboto" panose="02000000000000000000" pitchFamily="2" charset="0"/>
            </a:endParaRPr>
          </a:p>
        </p:txBody>
      </p:sp>
      <p:sp>
        <p:nvSpPr>
          <p:cNvPr id="26" name="TextBox 25"/>
          <p:cNvSpPr txBox="1"/>
          <p:nvPr/>
        </p:nvSpPr>
        <p:spPr>
          <a:xfrm>
            <a:off x="8881877" y="3144710"/>
            <a:ext cx="2968642" cy="789960"/>
          </a:xfrm>
          <a:prstGeom prst="rect">
            <a:avLst/>
          </a:prstGeom>
          <a:noFill/>
        </p:spPr>
        <p:txBody>
          <a:bodyPr wrap="square" rtlCol="0">
            <a:spAutoFit/>
          </a:bodyPr>
          <a:lstStyle/>
          <a:p>
            <a:pPr lvl="0" algn="just">
              <a:lnSpc>
                <a:spcPct val="150000"/>
              </a:lnSpc>
              <a:defRPr/>
            </a:pPr>
            <a:r>
              <a:rPr lang="en-US" sz="1600">
                <a:solidFill>
                  <a:srgbClr val="FF0000"/>
                </a:solidFill>
                <a:latin typeface="Roboto" panose="02000000000000000000" pitchFamily="2" charset="0"/>
                <a:ea typeface="Roboto" panose="02000000000000000000" pitchFamily="2" charset="0"/>
              </a:rPr>
              <a:t>Để</a:t>
            </a:r>
            <a:r>
              <a:rPr lang="vi-VN" sz="1600">
                <a:solidFill>
                  <a:srgbClr val="FF0000"/>
                </a:solidFill>
                <a:latin typeface="Roboto" panose="02000000000000000000" pitchFamily="2" charset="0"/>
                <a:ea typeface="Roboto" panose="02000000000000000000" pitchFamily="2" charset="0"/>
              </a:rPr>
              <a:t> trang thiết bị điện phát nhiệt ở gần đồ vật dễ cháy nổ</a:t>
            </a:r>
            <a:endParaRPr lang="en-US" sz="1600">
              <a:solidFill>
                <a:srgbClr val="FF0000"/>
              </a:solidFill>
              <a:latin typeface="Roboto" panose="02000000000000000000" pitchFamily="2" charset="0"/>
              <a:ea typeface="Roboto" panose="02000000000000000000" pitchFamily="2" charset="0"/>
            </a:endParaRPr>
          </a:p>
        </p:txBody>
      </p:sp>
      <p:sp>
        <p:nvSpPr>
          <p:cNvPr id="27" name="TextBox 26"/>
          <p:cNvSpPr txBox="1"/>
          <p:nvPr/>
        </p:nvSpPr>
        <p:spPr>
          <a:xfrm>
            <a:off x="8899103" y="3972068"/>
            <a:ext cx="4118429" cy="338554"/>
          </a:xfrm>
          <a:prstGeom prst="rect">
            <a:avLst/>
          </a:prstGeom>
          <a:noFill/>
        </p:spPr>
        <p:txBody>
          <a:bodyPr wrap="square" rtlCol="0">
            <a:spAutoFit/>
          </a:bodyPr>
          <a:lstStyle/>
          <a:p>
            <a:pPr lvl="0" algn="just">
              <a:defRPr/>
            </a:pPr>
            <a:r>
              <a:rPr lang="en-US" sz="1600">
                <a:solidFill>
                  <a:srgbClr val="FF0000"/>
                </a:solidFill>
                <a:latin typeface="Roboto" panose="02000000000000000000" pitchFamily="2" charset="0"/>
                <a:ea typeface="Roboto" panose="02000000000000000000" pitchFamily="2" charset="0"/>
              </a:rPr>
              <a:t>S</a:t>
            </a:r>
            <a:r>
              <a:rPr lang="vi-VN" sz="1600">
                <a:solidFill>
                  <a:srgbClr val="FF0000"/>
                </a:solidFill>
                <a:latin typeface="Roboto" panose="02000000000000000000" pitchFamily="2" charset="0"/>
                <a:ea typeface="Roboto" panose="02000000000000000000" pitchFamily="2" charset="0"/>
              </a:rPr>
              <a:t>ử dụng </a:t>
            </a:r>
            <a:r>
              <a:rPr lang="en-US" sz="1600">
                <a:solidFill>
                  <a:srgbClr val="FF0000"/>
                </a:solidFill>
                <a:latin typeface="Roboto" panose="02000000000000000000" pitchFamily="2" charset="0"/>
                <a:ea typeface="Roboto" panose="02000000000000000000" pitchFamily="2" charset="0"/>
              </a:rPr>
              <a:t>máy tính </a:t>
            </a:r>
            <a:r>
              <a:rPr lang="vi-VN" sz="1600">
                <a:solidFill>
                  <a:srgbClr val="FF0000"/>
                </a:solidFill>
                <a:latin typeface="Roboto" panose="02000000000000000000" pitchFamily="2" charset="0"/>
                <a:ea typeface="Roboto" panose="02000000000000000000" pitchFamily="2" charset="0"/>
              </a:rPr>
              <a:t>khi tay ướt </a:t>
            </a:r>
            <a:endParaRPr lang="en-US" sz="1600">
              <a:solidFill>
                <a:srgbClr val="FF0000"/>
              </a:solidFill>
              <a:latin typeface="Roboto" panose="02000000000000000000" pitchFamily="2" charset="0"/>
              <a:ea typeface="Roboto" panose="02000000000000000000" pitchFamily="2" charset="0"/>
            </a:endParaRPr>
          </a:p>
        </p:txBody>
      </p:sp>
      <p:sp>
        <p:nvSpPr>
          <p:cNvPr id="28" name="TextBox 27"/>
          <p:cNvSpPr txBox="1"/>
          <p:nvPr/>
        </p:nvSpPr>
        <p:spPr>
          <a:xfrm>
            <a:off x="5901182" y="3857993"/>
            <a:ext cx="2745961" cy="789960"/>
          </a:xfrm>
          <a:prstGeom prst="rect">
            <a:avLst/>
          </a:prstGeom>
          <a:noFill/>
        </p:spPr>
        <p:txBody>
          <a:bodyPr wrap="square" rtlCol="0">
            <a:spAutoFit/>
          </a:bodyPr>
          <a:lstStyle/>
          <a:p>
            <a:pPr lvl="0" algn="just">
              <a:lnSpc>
                <a:spcPct val="150000"/>
              </a:lnSpc>
              <a:defRPr/>
            </a:pPr>
            <a:r>
              <a:rPr lang="vi-VN" sz="1600">
                <a:solidFill>
                  <a:srgbClr val="FF0000"/>
                </a:solidFill>
                <a:latin typeface="Roboto" panose="02000000000000000000" pitchFamily="2" charset="0"/>
                <a:ea typeface="Roboto" panose="02000000000000000000" pitchFamily="2" charset="0"/>
              </a:rPr>
              <a:t>Khi có sấm chớp cần tắt hết các thiết bị điện tử</a:t>
            </a:r>
            <a:r>
              <a:rPr lang="en-US" sz="1600">
                <a:solidFill>
                  <a:srgbClr val="FF0000"/>
                </a:solidFill>
                <a:latin typeface="Roboto" panose="02000000000000000000" pitchFamily="2" charset="0"/>
                <a:ea typeface="Roboto" panose="02000000000000000000" pitchFamily="2" charset="0"/>
              </a:rPr>
              <a:t>, máy tính</a:t>
            </a:r>
          </a:p>
        </p:txBody>
      </p:sp>
    </p:spTree>
    <p:extLst>
      <p:ext uri="{BB962C8B-B14F-4D97-AF65-F5344CB8AC3E}">
        <p14:creationId xmlns:p14="http://schemas.microsoft.com/office/powerpoint/2010/main" val="3374514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2977141" y="746122"/>
            <a:ext cx="5965453"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en-US" sz="3200" dirty="0">
                <a:solidFill>
                  <a:srgbClr val="002060"/>
                </a:solidFill>
                <a:latin typeface="Roboto Black" panose="02000000000000000000" pitchFamily="2" charset="0"/>
                <a:ea typeface="Roboto Black" panose="02000000000000000000" pitchFamily="2" charset="0"/>
              </a:rPr>
              <a:t>CHUẨN BỊ CHO GIỜ HỌC SAU</a:t>
            </a:r>
          </a:p>
        </p:txBody>
      </p:sp>
      <p:sp>
        <p:nvSpPr>
          <p:cNvPr id="14" name="Rectangle: Rounded Corners 2">
            <a:extLst>
              <a:ext uri="{FF2B5EF4-FFF2-40B4-BE49-F238E27FC236}">
                <a16:creationId xmlns:a16="http://schemas.microsoft.com/office/drawing/2014/main" id="{8D375CCE-294A-4A06-B090-A5CB539AC2CB}"/>
              </a:ext>
            </a:extLst>
          </p:cNvPr>
          <p:cNvSpPr/>
          <p:nvPr/>
        </p:nvSpPr>
        <p:spPr>
          <a:xfrm>
            <a:off x="1464068" y="1623193"/>
            <a:ext cx="8991600" cy="4080757"/>
          </a:xfrm>
          <a:prstGeom prst="roundRect">
            <a:avLst>
              <a:gd name="adj" fmla="val 9417"/>
            </a:avLst>
          </a:prstGeom>
          <a:noFill/>
          <a:ln w="28575">
            <a:solidFill>
              <a:srgbClr val="72B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1828800" y="1944244"/>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Chuẩn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bị</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các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nguyên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vật</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liệu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buổi</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học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sau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a:t>
            </a:r>
          </a:p>
        </p:txBody>
      </p:sp>
      <p:sp>
        <p:nvSpPr>
          <p:cNvPr id="17" name="TextBox 16">
            <a:extLst>
              <a:ext uri="{FF2B5EF4-FFF2-40B4-BE49-F238E27FC236}">
                <a16:creationId xmlns:a16="http://schemas.microsoft.com/office/drawing/2014/main" id="{C50EEADF-F242-4F8F-96FE-76601BA8159E}"/>
              </a:ext>
            </a:extLst>
          </p:cNvPr>
          <p:cNvSpPr txBox="1"/>
          <p:nvPr/>
        </p:nvSpPr>
        <p:spPr>
          <a:xfrm>
            <a:off x="1799048" y="2541288"/>
            <a:ext cx="6917503" cy="369332"/>
          </a:xfrm>
          <a:prstGeom prst="rect">
            <a:avLst/>
          </a:prstGeom>
          <a:noFill/>
        </p:spPr>
        <p:txBody>
          <a:bodyPr wrap="square" lIns="0" tIns="0" rIns="0" bIns="0"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Giấy A4, giấy màu, kéo, keo dán, bút màu, bút chì</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9" name="Picture 18">
            <a:extLst>
              <a:ext uri="{FF2B5EF4-FFF2-40B4-BE49-F238E27FC236}">
                <a16:creationId xmlns:a16="http://schemas.microsoft.com/office/drawing/2014/main" id="{2F0B38A0-9C2A-CC9E-621D-1963F69D092A}"/>
              </a:ext>
            </a:extLst>
          </p:cNvPr>
          <p:cNvPicPr>
            <a:picLocks noChangeAspect="1"/>
          </p:cNvPicPr>
          <p:nvPr/>
        </p:nvPicPr>
        <p:blipFill>
          <a:blip r:embed="rId3"/>
          <a:stretch>
            <a:fillRect/>
          </a:stretch>
        </p:blipFill>
        <p:spPr>
          <a:xfrm>
            <a:off x="7788972" y="3753598"/>
            <a:ext cx="1054699" cy="646232"/>
          </a:xfrm>
          <a:prstGeom prst="rect">
            <a:avLst/>
          </a:prstGeom>
          <a:effectLst>
            <a:outerShdw blurRad="63500" sx="102000" sy="102000" algn="ctr" rotWithShape="0">
              <a:prstClr val="black">
                <a:alpha val="40000"/>
              </a:prstClr>
            </a:outerShdw>
          </a:effectLst>
        </p:spPr>
      </p:pic>
      <p:pic>
        <p:nvPicPr>
          <p:cNvPr id="20" name="Picture 19">
            <a:extLst>
              <a:ext uri="{FF2B5EF4-FFF2-40B4-BE49-F238E27FC236}">
                <a16:creationId xmlns:a16="http://schemas.microsoft.com/office/drawing/2014/main" id="{D13FA7AD-DE74-FA1D-AB8E-2F9C196B8DDD}"/>
              </a:ext>
            </a:extLst>
          </p:cNvPr>
          <p:cNvPicPr>
            <a:picLocks noChangeAspect="1"/>
          </p:cNvPicPr>
          <p:nvPr/>
        </p:nvPicPr>
        <p:blipFill>
          <a:blip r:embed="rId4"/>
          <a:stretch>
            <a:fillRect/>
          </a:stretch>
        </p:blipFill>
        <p:spPr>
          <a:xfrm rot="10800000">
            <a:off x="7402340" y="4705786"/>
            <a:ext cx="1827964" cy="301520"/>
          </a:xfrm>
          <a:prstGeom prst="rect">
            <a:avLst/>
          </a:prstGeom>
          <a:effectLst>
            <a:outerShdw blurRad="63500" sx="102000" sy="102000" algn="ctr" rotWithShape="0">
              <a:prstClr val="black">
                <a:alpha val="40000"/>
              </a:prstClr>
            </a:outerShdw>
          </a:effectLst>
        </p:spPr>
      </p:pic>
      <p:pic>
        <p:nvPicPr>
          <p:cNvPr id="6" name="Picture 5">
            <a:extLst>
              <a:ext uri="{FF2B5EF4-FFF2-40B4-BE49-F238E27FC236}">
                <a16:creationId xmlns:a16="http://schemas.microsoft.com/office/drawing/2014/main" id="{901E8F2F-82B1-8289-A128-7A4A6AA36D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3109" y="3506301"/>
            <a:ext cx="1534400" cy="1534400"/>
          </a:xfrm>
          <a:prstGeom prst="rect">
            <a:avLst/>
          </a:prstGeom>
        </p:spPr>
      </p:pic>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2" name="Rectangle 1"/>
          <p:cNvSpPr/>
          <p:nvPr/>
        </p:nvSpPr>
        <p:spPr>
          <a:xfrm>
            <a:off x="1912949" y="3643106"/>
            <a:ext cx="810491" cy="1102948"/>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1565122">
            <a:off x="2166435" y="3799772"/>
            <a:ext cx="810491" cy="1102948"/>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4A2210E2-AFE1-878C-C378-54692377689D}"/>
              </a:ext>
            </a:extLst>
          </p:cNvPr>
          <p:cNvPicPr>
            <a:picLocks noChangeAspect="1"/>
          </p:cNvPicPr>
          <p:nvPr/>
        </p:nvPicPr>
        <p:blipFill rotWithShape="1">
          <a:blip r:embed="rId7">
            <a:extLst>
              <a:ext uri="{28A0092B-C50C-407E-A947-70E740481C1C}">
                <a14:useLocalDpi xmlns:a14="http://schemas.microsoft.com/office/drawing/2010/main" val="0"/>
              </a:ext>
            </a:extLst>
          </a:blip>
          <a:srcRect l="16228" r="13090"/>
          <a:stretch/>
        </p:blipFill>
        <p:spPr>
          <a:xfrm>
            <a:off x="9143590" y="3140514"/>
            <a:ext cx="1091108" cy="1412294"/>
          </a:xfrm>
          <a:prstGeom prst="rect">
            <a:avLst/>
          </a:prstGeom>
          <a:effectLst>
            <a:outerShdw blurRad="63500" sx="102000" sy="102000" algn="ctr" rotWithShape="0">
              <a:prstClr val="black">
                <a:alpha val="40000"/>
              </a:prstClr>
            </a:outerShdw>
          </a:effectLst>
        </p:spPr>
      </p:pic>
      <p:pic>
        <p:nvPicPr>
          <p:cNvPr id="22" name="Picture 21"/>
          <p:cNvPicPr>
            <a:picLocks noChangeAspect="1"/>
          </p:cNvPicPr>
          <p:nvPr/>
        </p:nvPicPr>
        <p:blipFill>
          <a:blip r:embed="rId8"/>
          <a:stretch>
            <a:fillRect/>
          </a:stretch>
        </p:blipFill>
        <p:spPr>
          <a:xfrm>
            <a:off x="5555285" y="3507411"/>
            <a:ext cx="1643786" cy="1394827"/>
          </a:xfrm>
          <a:prstGeom prst="rect">
            <a:avLst/>
          </a:prstGeom>
          <a:effectLst>
            <a:outerShdw blurRad="63500" sx="102000" sy="102000" algn="ctr" rotWithShape="0">
              <a:prstClr val="black">
                <a:alpha val="40000"/>
              </a:prstClr>
            </a:outerShdw>
          </a:effectLst>
        </p:spPr>
      </p:pic>
      <p:pic>
        <p:nvPicPr>
          <p:cNvPr id="3" name="Picture 2"/>
          <p:cNvPicPr>
            <a:picLocks noChangeAspect="1"/>
          </p:cNvPicPr>
          <p:nvPr/>
        </p:nvPicPr>
        <p:blipFill>
          <a:blip r:embed="rId9">
            <a:extLst>
              <a:ext uri="{BEBA8EAE-BF5A-486C-A8C5-ECC9F3942E4B}">
                <a14:imgProps xmlns:a14="http://schemas.microsoft.com/office/drawing/2010/main">
                  <a14:imgLayer r:embed="rId10">
                    <a14:imgEffect>
                      <a14:backgroundRemoval t="9217" b="94931" l="1919" r="95736"/>
                    </a14:imgEffect>
                  </a14:imgLayer>
                </a14:imgProps>
              </a:ext>
              <a:ext uri="{28A0092B-C50C-407E-A947-70E740481C1C}">
                <a14:useLocalDpi xmlns:a14="http://schemas.microsoft.com/office/drawing/2010/main" val="0"/>
              </a:ext>
            </a:extLst>
          </a:blip>
          <a:stretch>
            <a:fillRect/>
          </a:stretch>
        </p:blipFill>
        <p:spPr>
          <a:xfrm>
            <a:off x="3869028" y="4755960"/>
            <a:ext cx="1628150" cy="753323"/>
          </a:xfrm>
          <a:prstGeom prst="rect">
            <a:avLst/>
          </a:prstGeom>
        </p:spPr>
      </p:pic>
    </p:spTree>
    <p:extLst>
      <p:ext uri="{BB962C8B-B14F-4D97-AF65-F5344CB8AC3E}">
        <p14:creationId xmlns:p14="http://schemas.microsoft.com/office/powerpoint/2010/main" val="131358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p:nvPr/>
        </p:nvSpPr>
        <p:spPr>
          <a:xfrm flipH="1" flipV="1">
            <a:off x="0" y="5917722"/>
            <a:ext cx="12192000" cy="940278"/>
          </a:xfrm>
          <a:custGeom>
            <a:avLst/>
            <a:gdLst>
              <a:gd name="connsiteX0" fmla="*/ 0 w 12192000"/>
              <a:gd name="connsiteY0" fmla="*/ 0 h 845389"/>
              <a:gd name="connsiteX1" fmla="*/ 12192000 w 12192000"/>
              <a:gd name="connsiteY1" fmla="*/ 0 h 845389"/>
              <a:gd name="connsiteX2" fmla="*/ 12192000 w 12192000"/>
              <a:gd name="connsiteY2" fmla="*/ 845389 h 845389"/>
              <a:gd name="connsiteX3" fmla="*/ 0 w 12192000"/>
              <a:gd name="connsiteY3" fmla="*/ 845389 h 845389"/>
              <a:gd name="connsiteX4" fmla="*/ 0 w 12192000"/>
              <a:gd name="connsiteY4" fmla="*/ 0 h 845389"/>
              <a:gd name="connsiteX0" fmla="*/ 0 w 12192000"/>
              <a:gd name="connsiteY0" fmla="*/ 0 h 1152105"/>
              <a:gd name="connsiteX1" fmla="*/ 12192000 w 12192000"/>
              <a:gd name="connsiteY1" fmla="*/ 0 h 1152105"/>
              <a:gd name="connsiteX2" fmla="*/ 12192000 w 12192000"/>
              <a:gd name="connsiteY2" fmla="*/ 845389 h 1152105"/>
              <a:gd name="connsiteX3" fmla="*/ 0 w 12192000"/>
              <a:gd name="connsiteY3" fmla="*/ 845389 h 1152105"/>
              <a:gd name="connsiteX4" fmla="*/ 0 w 12192000"/>
              <a:gd name="connsiteY4" fmla="*/ 0 h 1152105"/>
              <a:gd name="connsiteX0" fmla="*/ 0 w 12192000"/>
              <a:gd name="connsiteY0" fmla="*/ 0 h 1095555"/>
              <a:gd name="connsiteX1" fmla="*/ 12192000 w 12192000"/>
              <a:gd name="connsiteY1" fmla="*/ 0 h 1095555"/>
              <a:gd name="connsiteX2" fmla="*/ 12192000 w 12192000"/>
              <a:gd name="connsiteY2" fmla="*/ 845389 h 1095555"/>
              <a:gd name="connsiteX3" fmla="*/ 5727940 w 12192000"/>
              <a:gd name="connsiteY3" fmla="*/ 1095555 h 1095555"/>
              <a:gd name="connsiteX4" fmla="*/ 0 w 12192000"/>
              <a:gd name="connsiteY4" fmla="*/ 845389 h 1095555"/>
              <a:gd name="connsiteX5" fmla="*/ 0 w 12192000"/>
              <a:gd name="connsiteY5" fmla="*/ 0 h 1095555"/>
              <a:gd name="connsiteX0" fmla="*/ 0 w 12192000"/>
              <a:gd name="connsiteY0" fmla="*/ 0 h 1140720"/>
              <a:gd name="connsiteX1" fmla="*/ 12192000 w 12192000"/>
              <a:gd name="connsiteY1" fmla="*/ 0 h 1140720"/>
              <a:gd name="connsiteX2" fmla="*/ 12192000 w 12192000"/>
              <a:gd name="connsiteY2" fmla="*/ 845389 h 1140720"/>
              <a:gd name="connsiteX3" fmla="*/ 5727940 w 12192000"/>
              <a:gd name="connsiteY3" fmla="*/ 1095555 h 1140720"/>
              <a:gd name="connsiteX4" fmla="*/ 0 w 12192000"/>
              <a:gd name="connsiteY4" fmla="*/ 845389 h 1140720"/>
              <a:gd name="connsiteX5" fmla="*/ 0 w 12192000"/>
              <a:gd name="connsiteY5" fmla="*/ 0 h 1140720"/>
              <a:gd name="connsiteX0" fmla="*/ 0 w 12192000"/>
              <a:gd name="connsiteY0" fmla="*/ 0 h 1140720"/>
              <a:gd name="connsiteX1" fmla="*/ 12192000 w 12192000"/>
              <a:gd name="connsiteY1" fmla="*/ 0 h 1140720"/>
              <a:gd name="connsiteX2" fmla="*/ 12192000 w 12192000"/>
              <a:gd name="connsiteY2" fmla="*/ 845389 h 1140720"/>
              <a:gd name="connsiteX3" fmla="*/ 5727940 w 12192000"/>
              <a:gd name="connsiteY3" fmla="*/ 1095555 h 1140720"/>
              <a:gd name="connsiteX4" fmla="*/ 0 w 12192000"/>
              <a:gd name="connsiteY4" fmla="*/ 845389 h 1140720"/>
              <a:gd name="connsiteX5" fmla="*/ 0 w 12192000"/>
              <a:gd name="connsiteY5" fmla="*/ 0 h 1140720"/>
              <a:gd name="connsiteX0" fmla="*/ 0 w 12192000"/>
              <a:gd name="connsiteY0" fmla="*/ 0 h 1126825"/>
              <a:gd name="connsiteX1" fmla="*/ 12192000 w 12192000"/>
              <a:gd name="connsiteY1" fmla="*/ 0 h 1126825"/>
              <a:gd name="connsiteX2" fmla="*/ 12192000 w 12192000"/>
              <a:gd name="connsiteY2" fmla="*/ 845389 h 1126825"/>
              <a:gd name="connsiteX3" fmla="*/ 9428672 w 12192000"/>
              <a:gd name="connsiteY3" fmla="*/ 1095554 h 1126825"/>
              <a:gd name="connsiteX4" fmla="*/ 5727940 w 12192000"/>
              <a:gd name="connsiteY4" fmla="*/ 1095555 h 1126825"/>
              <a:gd name="connsiteX5" fmla="*/ 0 w 12192000"/>
              <a:gd name="connsiteY5" fmla="*/ 845389 h 1126825"/>
              <a:gd name="connsiteX6" fmla="*/ 0 w 12192000"/>
              <a:gd name="connsiteY6" fmla="*/ 0 h 1126825"/>
              <a:gd name="connsiteX0" fmla="*/ 0 w 12192000"/>
              <a:gd name="connsiteY0" fmla="*/ 0 h 1100342"/>
              <a:gd name="connsiteX1" fmla="*/ 12192000 w 12192000"/>
              <a:gd name="connsiteY1" fmla="*/ 0 h 1100342"/>
              <a:gd name="connsiteX2" fmla="*/ 12192000 w 12192000"/>
              <a:gd name="connsiteY2" fmla="*/ 845389 h 1100342"/>
              <a:gd name="connsiteX3" fmla="*/ 9428672 w 12192000"/>
              <a:gd name="connsiteY3" fmla="*/ 1095554 h 1100342"/>
              <a:gd name="connsiteX4" fmla="*/ 5727940 w 12192000"/>
              <a:gd name="connsiteY4" fmla="*/ 1095555 h 1100342"/>
              <a:gd name="connsiteX5" fmla="*/ 0 w 12192000"/>
              <a:gd name="connsiteY5" fmla="*/ 845389 h 1100342"/>
              <a:gd name="connsiteX6" fmla="*/ 0 w 12192000"/>
              <a:gd name="connsiteY6" fmla="*/ 0 h 1100342"/>
              <a:gd name="connsiteX0" fmla="*/ 0 w 12192000"/>
              <a:gd name="connsiteY0" fmla="*/ 0 h 1100342"/>
              <a:gd name="connsiteX1" fmla="*/ 12192000 w 12192000"/>
              <a:gd name="connsiteY1" fmla="*/ 0 h 1100342"/>
              <a:gd name="connsiteX2" fmla="*/ 12192000 w 12192000"/>
              <a:gd name="connsiteY2" fmla="*/ 845389 h 1100342"/>
              <a:gd name="connsiteX3" fmla="*/ 9428672 w 12192000"/>
              <a:gd name="connsiteY3" fmla="*/ 1095554 h 1100342"/>
              <a:gd name="connsiteX4" fmla="*/ 5727940 w 12192000"/>
              <a:gd name="connsiteY4" fmla="*/ 1095555 h 1100342"/>
              <a:gd name="connsiteX5" fmla="*/ 0 w 12192000"/>
              <a:gd name="connsiteY5" fmla="*/ 845389 h 1100342"/>
              <a:gd name="connsiteX6" fmla="*/ 0 w 12192000"/>
              <a:gd name="connsiteY6" fmla="*/ 0 h 1100342"/>
              <a:gd name="connsiteX0" fmla="*/ 0 w 12192000"/>
              <a:gd name="connsiteY0" fmla="*/ 0 h 1100342"/>
              <a:gd name="connsiteX1" fmla="*/ 12192000 w 12192000"/>
              <a:gd name="connsiteY1" fmla="*/ 0 h 1100342"/>
              <a:gd name="connsiteX2" fmla="*/ 12192000 w 12192000"/>
              <a:gd name="connsiteY2" fmla="*/ 845389 h 1100342"/>
              <a:gd name="connsiteX3" fmla="*/ 9428672 w 12192000"/>
              <a:gd name="connsiteY3" fmla="*/ 1095554 h 1100342"/>
              <a:gd name="connsiteX4" fmla="*/ 5727940 w 12192000"/>
              <a:gd name="connsiteY4" fmla="*/ 1095555 h 1100342"/>
              <a:gd name="connsiteX5" fmla="*/ 0 w 12192000"/>
              <a:gd name="connsiteY5" fmla="*/ 845389 h 1100342"/>
              <a:gd name="connsiteX6" fmla="*/ 0 w 12192000"/>
              <a:gd name="connsiteY6" fmla="*/ 0 h 1100342"/>
              <a:gd name="connsiteX0" fmla="*/ 0 w 12192000"/>
              <a:gd name="connsiteY0" fmla="*/ 0 h 1170103"/>
              <a:gd name="connsiteX1" fmla="*/ 12192000 w 12192000"/>
              <a:gd name="connsiteY1" fmla="*/ 0 h 1170103"/>
              <a:gd name="connsiteX2" fmla="*/ 12192000 w 12192000"/>
              <a:gd name="connsiteY2" fmla="*/ 845389 h 1170103"/>
              <a:gd name="connsiteX3" fmla="*/ 9428672 w 12192000"/>
              <a:gd name="connsiteY3" fmla="*/ 1095554 h 1170103"/>
              <a:gd name="connsiteX4" fmla="*/ 5727940 w 12192000"/>
              <a:gd name="connsiteY4" fmla="*/ 1095555 h 1170103"/>
              <a:gd name="connsiteX5" fmla="*/ 0 w 12192000"/>
              <a:gd name="connsiteY5" fmla="*/ 845389 h 1170103"/>
              <a:gd name="connsiteX6" fmla="*/ 0 w 12192000"/>
              <a:gd name="connsiteY6" fmla="*/ 0 h 1170103"/>
              <a:gd name="connsiteX0" fmla="*/ 0 w 12192000"/>
              <a:gd name="connsiteY0" fmla="*/ 0 h 1181114"/>
              <a:gd name="connsiteX1" fmla="*/ 12192000 w 12192000"/>
              <a:gd name="connsiteY1" fmla="*/ 0 h 1181114"/>
              <a:gd name="connsiteX2" fmla="*/ 12192000 w 12192000"/>
              <a:gd name="connsiteY2" fmla="*/ 845389 h 1181114"/>
              <a:gd name="connsiteX3" fmla="*/ 9428672 w 12192000"/>
              <a:gd name="connsiteY3" fmla="*/ 1095554 h 1181114"/>
              <a:gd name="connsiteX4" fmla="*/ 5727940 w 12192000"/>
              <a:gd name="connsiteY4" fmla="*/ 1095555 h 1181114"/>
              <a:gd name="connsiteX5" fmla="*/ 0 w 12192000"/>
              <a:gd name="connsiteY5" fmla="*/ 845389 h 1181114"/>
              <a:gd name="connsiteX6" fmla="*/ 0 w 12192000"/>
              <a:gd name="connsiteY6" fmla="*/ 0 h 1181114"/>
              <a:gd name="connsiteX0" fmla="*/ 0 w 12192000"/>
              <a:gd name="connsiteY0" fmla="*/ 0 h 1211880"/>
              <a:gd name="connsiteX1" fmla="*/ 12192000 w 12192000"/>
              <a:gd name="connsiteY1" fmla="*/ 0 h 1211880"/>
              <a:gd name="connsiteX2" fmla="*/ 12192000 w 12192000"/>
              <a:gd name="connsiteY2" fmla="*/ 845389 h 1211880"/>
              <a:gd name="connsiteX3" fmla="*/ 9428672 w 12192000"/>
              <a:gd name="connsiteY3" fmla="*/ 1095554 h 1211880"/>
              <a:gd name="connsiteX4" fmla="*/ 5727940 w 12192000"/>
              <a:gd name="connsiteY4" fmla="*/ 1095555 h 1211880"/>
              <a:gd name="connsiteX5" fmla="*/ 0 w 12192000"/>
              <a:gd name="connsiteY5" fmla="*/ 845389 h 1211880"/>
              <a:gd name="connsiteX6" fmla="*/ 0 w 12192000"/>
              <a:gd name="connsiteY6" fmla="*/ 0 h 121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11880">
                <a:moveTo>
                  <a:pt x="0" y="0"/>
                </a:moveTo>
                <a:lnTo>
                  <a:pt x="12192000" y="0"/>
                </a:lnTo>
                <a:lnTo>
                  <a:pt x="12192000" y="845389"/>
                </a:lnTo>
                <a:cubicBezTo>
                  <a:pt x="11731445" y="1027981"/>
                  <a:pt x="10600906" y="1329905"/>
                  <a:pt x="9428672" y="1095554"/>
                </a:cubicBezTo>
                <a:cubicBezTo>
                  <a:pt x="8256438" y="861203"/>
                  <a:pt x="7501148" y="1449238"/>
                  <a:pt x="5727940" y="1095555"/>
                </a:cubicBezTo>
                <a:cubicBezTo>
                  <a:pt x="3954732" y="741872"/>
                  <a:pt x="954657" y="1027982"/>
                  <a:pt x="0" y="845389"/>
                </a:cubicBezTo>
                <a:lnTo>
                  <a:pt x="0" y="0"/>
                </a:lnTo>
                <a:close/>
              </a:path>
            </a:pathLst>
          </a:custGeom>
          <a:solidFill>
            <a:srgbClr val="F190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725248E-A0D6-AD5A-5800-9A78FC7887FD}"/>
              </a:ext>
            </a:extLst>
          </p:cNvPr>
          <p:cNvSpPr txBox="1"/>
          <p:nvPr/>
        </p:nvSpPr>
        <p:spPr>
          <a:xfrm>
            <a:off x="3806254" y="2957633"/>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pic>
        <p:nvPicPr>
          <p:cNvPr id="5" name="Picture 4">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6101" y="0"/>
            <a:ext cx="1885899" cy="141135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348450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3.75E-6 1.85185E-6 L -3.75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0903" y="1513228"/>
            <a:ext cx="5166487" cy="378741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2" name="Group 1"/>
          <p:cNvGrpSpPr/>
          <p:nvPr/>
        </p:nvGrpSpPr>
        <p:grpSpPr>
          <a:xfrm>
            <a:off x="1982272" y="5876863"/>
            <a:ext cx="1058090" cy="981137"/>
            <a:chOff x="3620572" y="5591807"/>
            <a:chExt cx="1058090" cy="981137"/>
          </a:xfrm>
        </p:grpSpPr>
        <p:sp>
          <p:nvSpPr>
            <p:cNvPr id="26" name="Arrow: Pentagon 25">
              <a:extLst>
                <a:ext uri="{FF2B5EF4-FFF2-40B4-BE49-F238E27FC236}">
                  <a16:creationId xmlns:a16="http://schemas.microsoft.com/office/drawing/2014/main" id="{F1C07DEE-8892-24B9-69DB-4BC45E9619CB}"/>
                </a:ext>
              </a:extLst>
            </p:cNvPr>
            <p:cNvSpPr/>
            <p:nvPr/>
          </p:nvSpPr>
          <p:spPr>
            <a:xfrm>
              <a:off x="3643268" y="5591807"/>
              <a:ext cx="975161" cy="981137"/>
            </a:xfrm>
            <a:prstGeom prst="ellipse">
              <a:avLst/>
            </a:prstGeom>
            <a:solidFill>
              <a:srgbClr val="48B9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3620572" y="5834281"/>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cs typeface="+mn-cs"/>
              </a:endParaRPr>
            </a:p>
          </p:txBody>
        </p:sp>
      </p:grpSp>
      <p:pic>
        <p:nvPicPr>
          <p:cNvPr id="25" name="Picture 24">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389" y="227964"/>
            <a:ext cx="1885899" cy="1411357"/>
          </a:xfrm>
          <a:prstGeom prst="rect">
            <a:avLst/>
          </a:prstGeom>
          <a:effectLst>
            <a:outerShdw blurRad="63500" sx="102000" sy="102000" algn="ctr" rotWithShape="0">
              <a:prstClr val="black">
                <a:alpha val="40000"/>
              </a:prstClr>
            </a:outerShdw>
          </a:effectLst>
        </p:spPr>
      </p:pic>
      <p:sp>
        <p:nvSpPr>
          <p:cNvPr id="13" name="TextBox 12">
            <a:extLst>
              <a:ext uri="{FF2B5EF4-FFF2-40B4-BE49-F238E27FC236}">
                <a16:creationId xmlns:a16="http://schemas.microsoft.com/office/drawing/2014/main" id="{DA14CBFD-2C6F-E4A0-F468-3C5C731B2275}"/>
              </a:ext>
            </a:extLst>
          </p:cNvPr>
          <p:cNvSpPr txBox="1"/>
          <p:nvPr/>
        </p:nvSpPr>
        <p:spPr>
          <a:xfrm>
            <a:off x="5365997" y="444620"/>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a:t>
            </a:r>
            <a:r>
              <a:rPr kumimoji="0" lang="vi-VN" sz="4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4</a:t>
            </a:r>
            <a:endPar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
        <p:nvSpPr>
          <p:cNvPr id="14" name="TextBox 13"/>
          <p:cNvSpPr txBox="1"/>
          <p:nvPr/>
        </p:nvSpPr>
        <p:spPr>
          <a:xfrm>
            <a:off x="921568" y="1475660"/>
            <a:ext cx="4237588"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cs typeface="+mn-cs"/>
              </a:rPr>
              <a:t>CẨM NANG</a:t>
            </a:r>
          </a:p>
        </p:txBody>
      </p:sp>
      <p:sp>
        <p:nvSpPr>
          <p:cNvPr id="15" name="TextBox 14"/>
          <p:cNvSpPr txBox="1"/>
          <p:nvPr/>
        </p:nvSpPr>
        <p:spPr>
          <a:xfrm>
            <a:off x="1982272" y="2631297"/>
            <a:ext cx="4088204"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FFFF00"/>
                </a:solidFill>
                <a:effectLst/>
                <a:uLnTx/>
                <a:uFillTx/>
                <a:latin typeface="Roboto Black" panose="02000000000000000000" pitchFamily="2" charset="0"/>
                <a:ea typeface="Roboto Black" panose="02000000000000000000" pitchFamily="2" charset="0"/>
                <a:cs typeface="+mn-cs"/>
              </a:rPr>
              <a:t>SỬ DỤNG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FFFF00"/>
                </a:solidFill>
                <a:effectLst/>
                <a:uLnTx/>
                <a:uFillTx/>
                <a:latin typeface="Roboto Black" panose="02000000000000000000" pitchFamily="2" charset="0"/>
                <a:ea typeface="Roboto Black" panose="02000000000000000000" pitchFamily="2" charset="0"/>
                <a:cs typeface="+mn-cs"/>
              </a:rPr>
              <a:t>MÁY TÍNH</a:t>
            </a:r>
          </a:p>
        </p:txBody>
      </p:sp>
      <p:sp>
        <p:nvSpPr>
          <p:cNvPr id="16" name="TextBox 15"/>
          <p:cNvSpPr txBox="1"/>
          <p:nvPr/>
        </p:nvSpPr>
        <p:spPr>
          <a:xfrm>
            <a:off x="595485" y="4973021"/>
            <a:ext cx="5474991"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cs typeface="+mn-cs"/>
              </a:rPr>
              <a:t>ĐÚNG CÁCH</a:t>
            </a:r>
          </a:p>
        </p:txBody>
      </p:sp>
      <p:sp>
        <p:nvSpPr>
          <p:cNvPr id="17" name="TextBox 16"/>
          <p:cNvSpPr txBox="1"/>
          <p:nvPr/>
        </p:nvSpPr>
        <p:spPr>
          <a:xfrm>
            <a:off x="5553650" y="5661361"/>
            <a:ext cx="4123999"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0070C0"/>
                </a:solidFill>
                <a:effectLst/>
                <a:uLnTx/>
                <a:uFillTx/>
                <a:latin typeface="Roboto Black" panose="02000000000000000000" pitchFamily="2" charset="0"/>
                <a:ea typeface="Roboto Black" panose="02000000000000000000" pitchFamily="2" charset="0"/>
                <a:cs typeface="+mn-cs"/>
              </a:rPr>
              <a:t>AN TOÀN</a:t>
            </a:r>
          </a:p>
        </p:txBody>
      </p:sp>
    </p:spTree>
    <p:extLst>
      <p:ext uri="{BB962C8B-B14F-4D97-AF65-F5344CB8AC3E}">
        <p14:creationId xmlns:p14="http://schemas.microsoft.com/office/powerpoint/2010/main" val="1675942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2748855" y="1411357"/>
            <a:ext cx="7095537" cy="830997"/>
          </a:xfrm>
          <a:prstGeom prst="rect">
            <a:avLst/>
          </a:prstGeom>
          <a:noFill/>
        </p:spPr>
        <p:txBody>
          <a:bodyPr wrap="square" rtlCol="0">
            <a:spAutoFit/>
          </a:bodyPr>
          <a:lstStyle/>
          <a:p>
            <a:pPr lvl="0" algn="ctr">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Thảo luận và chia sẻ ý tưởng cách làm </a:t>
            </a:r>
            <a:r>
              <a:rPr lang="vi-VN" sz="2400">
                <a:solidFill>
                  <a:srgbClr val="002060"/>
                </a:solidFill>
                <a:latin typeface="Roboto" panose="02000000000000000000" pitchFamily="2" charset="0"/>
                <a:ea typeface="Roboto" panose="02000000000000000000" pitchFamily="2" charset="0"/>
              </a:rPr>
              <a:t>cẩm nang sử dụng máy tính đúng</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cách, an toàn</a:t>
            </a:r>
            <a:endParaRPr kumimoji="0" lang="en-US"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7" name="TextBox 116"/>
          <p:cNvSpPr txBox="1"/>
          <p:nvPr/>
        </p:nvSpPr>
        <p:spPr>
          <a:xfrm>
            <a:off x="2040413" y="293252"/>
            <a:ext cx="9272628" cy="1077218"/>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ĐỀ XUẤT Ý TƯỞNG VÀ CÁCH </a:t>
            </a: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a:t>
            </a:r>
            <a:r>
              <a:rPr lang="vi-VN" altLang="zh-CN" sz="3200" b="1">
                <a:solidFill>
                  <a:srgbClr val="002060"/>
                </a:solidFill>
                <a:latin typeface="Roboto" panose="02000000000000000000" pitchFamily="2" charset="0"/>
                <a:ea typeface="Roboto" panose="02000000000000000000" pitchFamily="2" charset="0"/>
              </a:rPr>
              <a:t>CẨM NANG SỬ DỤNG MÁY TÍNH ĐÚNG</a:t>
            </a:r>
            <a:r>
              <a:rPr lang="en-US" altLang="zh-CN" sz="3200" b="1">
                <a:solidFill>
                  <a:srgbClr val="002060"/>
                </a:solidFill>
                <a:latin typeface="Roboto" panose="02000000000000000000" pitchFamily="2" charset="0"/>
                <a:ea typeface="Roboto" panose="02000000000000000000" pitchFamily="2" charset="0"/>
              </a:rPr>
              <a:t> </a:t>
            </a:r>
            <a:r>
              <a:rPr lang="vi-VN" altLang="zh-CN" sz="3200" b="1">
                <a:solidFill>
                  <a:srgbClr val="002060"/>
                </a:solidFill>
                <a:latin typeface="Roboto" panose="02000000000000000000" pitchFamily="2" charset="0"/>
                <a:ea typeface="Roboto" panose="02000000000000000000" pitchFamily="2" charset="0"/>
              </a:rPr>
              <a:t>CÁCH, AN TOÀN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8" name="Picture 7">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43" y="0"/>
            <a:ext cx="1885899" cy="1411357"/>
          </a:xfrm>
          <a:prstGeom prst="rect">
            <a:avLst/>
          </a:prstGeom>
          <a:effectLst>
            <a:outerShdw blurRad="63500" sx="102000" sy="102000" algn="ctr" rotWithShape="0">
              <a:prstClr val="black">
                <a:alpha val="40000"/>
              </a:prstClr>
            </a:outerShdw>
          </a:effec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4168" y="2651617"/>
            <a:ext cx="3029373" cy="3086531"/>
          </a:xfrm>
          <a:prstGeom prst="rect">
            <a:avLst/>
          </a:prstGeom>
        </p:spPr>
      </p:pic>
      <p:pic>
        <p:nvPicPr>
          <p:cNvPr id="3" name="Picture 2"/>
          <p:cNvPicPr>
            <a:picLocks noChangeAspect="1"/>
          </p:cNvPicPr>
          <p:nvPr/>
        </p:nvPicPr>
        <p:blipFill>
          <a:blip r:embed="rId5">
            <a:extLst>
              <a:ext uri="{BEBA8EAE-BF5A-486C-A8C5-ECC9F3942E4B}">
                <a14:imgProps xmlns:a14="http://schemas.microsoft.com/office/drawing/2010/main">
                  <a14:imgLayer r:embed="rId6">
                    <a14:imgEffect>
                      <a14:backgroundRemoval t="3988" b="96933" l="0" r="98310"/>
                    </a14:imgEffect>
                  </a14:imgLayer>
                </a14:imgProps>
              </a:ext>
              <a:ext uri="{28A0092B-C50C-407E-A947-70E740481C1C}">
                <a14:useLocalDpi xmlns:a14="http://schemas.microsoft.com/office/drawing/2010/main" val="0"/>
              </a:ext>
            </a:extLst>
          </a:blip>
          <a:stretch>
            <a:fillRect/>
          </a:stretch>
        </p:blipFill>
        <p:spPr>
          <a:xfrm>
            <a:off x="6296623" y="2866731"/>
            <a:ext cx="3381847" cy="3105583"/>
          </a:xfrm>
          <a:prstGeom prst="rect">
            <a:avLst/>
          </a:prstGeom>
        </p:spPr>
      </p:pic>
    </p:spTree>
    <p:extLst>
      <p:ext uri="{BB962C8B-B14F-4D97-AF65-F5344CB8AC3E}">
        <p14:creationId xmlns:p14="http://schemas.microsoft.com/office/powerpoint/2010/main" val="2663648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fade">
                                      <p:cBhvr>
                                        <p:cTn id="10" dur="500"/>
                                        <p:tgtEl>
                                          <p:spTgt spid="116"/>
                                        </p:tgtEl>
                                      </p:cBhvr>
                                    </p:animEffect>
                                  </p:childTnLst>
                                </p:cTn>
                              </p:par>
                              <p:par>
                                <p:cTn id="11" presetID="6"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par>
                                <p:cTn id="14" presetID="6"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ircle(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023190" y="826582"/>
            <a:ext cx="547846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TIÊU CHÍ SẢN PHẨM</a:t>
            </a:r>
          </a:p>
        </p:txBody>
      </p:sp>
      <p:sp>
        <p:nvSpPr>
          <p:cNvPr id="3" name="Rounded Rectangle 2"/>
          <p:cNvSpPr/>
          <p:nvPr/>
        </p:nvSpPr>
        <p:spPr>
          <a:xfrm>
            <a:off x="1241202" y="1895135"/>
            <a:ext cx="9530052" cy="4562754"/>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p:cNvSpPr txBox="1"/>
          <p:nvPr/>
        </p:nvSpPr>
        <p:spPr>
          <a:xfrm>
            <a:off x="1680765" y="2085443"/>
            <a:ext cx="5903241" cy="1938992"/>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Trình bày được tác hại của việc ngồi sai tư thế</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hoặc sử dụng máy tính quá thời gian quy định;</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quy tắc đúng về tư thế ngồi, thời gian sử dụng</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và an toàn về điện khi sử dụng máy tính</a:t>
            </a:r>
          </a:p>
        </p:txBody>
      </p:sp>
      <p:sp>
        <p:nvSpPr>
          <p:cNvPr id="10" name="TextBox 9"/>
          <p:cNvSpPr txBox="1"/>
          <p:nvPr/>
        </p:nvSpPr>
        <p:spPr>
          <a:xfrm>
            <a:off x="1680765" y="4195968"/>
            <a:ext cx="5828988" cy="830997"/>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Sử dụng vật liệu quen thuộc, dễ tìm hoặc vật liệu tái chế</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1680764" y="5143986"/>
            <a:ext cx="5903241" cy="830997"/>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Hình thức đẹp, sáng tạo và sử dụng </a:t>
            </a:r>
            <a:r>
              <a:rPr lang="en-US" altLang="zh-CN" sz="2400">
                <a:solidFill>
                  <a:srgbClr val="002060"/>
                </a:solidFill>
                <a:latin typeface="Roboto" panose="02000000000000000000" pitchFamily="2" charset="0"/>
                <a:ea typeface="Roboto" panose="02000000000000000000" pitchFamily="2" charset="0"/>
              </a:rPr>
              <a:t>đ</a:t>
            </a:r>
            <a:r>
              <a:rPr lang="vi-VN" altLang="zh-CN" sz="2400">
                <a:solidFill>
                  <a:srgbClr val="002060"/>
                </a:solidFill>
                <a:latin typeface="Roboto" panose="02000000000000000000" pitchFamily="2" charset="0"/>
                <a:ea typeface="Roboto" panose="02000000000000000000" pitchFamily="2" charset="0"/>
              </a:rPr>
              <a:t>ược lâu dài</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4" name="Picture 13"/>
          <p:cNvPicPr>
            <a:picLocks noChangeAspect="1"/>
          </p:cNvPicPr>
          <p:nvPr/>
        </p:nvPicPr>
        <p:blipFill>
          <a:blip r:embed="rId4">
            <a:extLst>
              <a:ext uri="{BEBA8EAE-BF5A-486C-A8C5-ECC9F3942E4B}">
                <a14:imgProps xmlns:a14="http://schemas.microsoft.com/office/drawing/2010/main">
                  <a14:imgLayer r:embed="rId5">
                    <a14:imgEffect>
                      <a14:backgroundRemoval t="3988" b="96933" l="0" r="98310"/>
                    </a14:imgEffect>
                  </a14:imgLayer>
                </a14:imgProps>
              </a:ext>
              <a:ext uri="{28A0092B-C50C-407E-A947-70E740481C1C}">
                <a14:useLocalDpi xmlns:a14="http://schemas.microsoft.com/office/drawing/2010/main" val="0"/>
              </a:ext>
            </a:extLst>
          </a:blip>
          <a:stretch>
            <a:fillRect/>
          </a:stretch>
        </p:blipFill>
        <p:spPr>
          <a:xfrm>
            <a:off x="7683044" y="2778001"/>
            <a:ext cx="3088210" cy="2835933"/>
          </a:xfrm>
          <a:prstGeom prst="rect">
            <a:avLst/>
          </a:prstGeom>
        </p:spPr>
      </p:pic>
    </p:spTree>
    <p:extLst>
      <p:ext uri="{BB962C8B-B14F-4D97-AF65-F5344CB8AC3E}">
        <p14:creationId xmlns:p14="http://schemas.microsoft.com/office/powerpoint/2010/main" val="335871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 grpId="0" animBg="1"/>
      <p:bldP spid="7" grpId="0"/>
      <p:bldP spid="10"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2177103" y="1446003"/>
            <a:ext cx="7360960" cy="830997"/>
          </a:xfrm>
          <a:prstGeom prst="rect">
            <a:avLst/>
          </a:prstGeom>
          <a:noFill/>
        </p:spPr>
        <p:txBody>
          <a:bodyPr wrap="square" rtlCol="0">
            <a:spAutoFit/>
          </a:bodyPr>
          <a:lstStyle/>
          <a:p>
            <a:pPr lvl="0" algn="ctr">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ý tưởng và đề xuất cách làm </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a:p>
            <a:pPr lvl="0" algn="ctr">
              <a:defRPr/>
            </a:pPr>
            <a:r>
              <a:rPr lang="vi-VN" sz="2400">
                <a:solidFill>
                  <a:srgbClr val="002060"/>
                </a:solidFill>
                <a:latin typeface="Roboto" panose="02000000000000000000" pitchFamily="2" charset="0"/>
                <a:ea typeface="Roboto" panose="02000000000000000000" pitchFamily="2" charset="0"/>
              </a:rPr>
              <a:t>cẩm nang sử dụng máy tính đúng cách, an toàn</a:t>
            </a: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5" y="-27388"/>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2177103" y="215890"/>
            <a:ext cx="8994338" cy="1077218"/>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ĐỀ XUẤT Ý TƯỞNG VÀ CÁCH </a:t>
            </a: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a:t>
            </a:r>
            <a:r>
              <a:rPr lang="vi-VN" altLang="zh-CN" sz="3200" b="1">
                <a:solidFill>
                  <a:srgbClr val="002060"/>
                </a:solidFill>
                <a:latin typeface="Roboto" panose="02000000000000000000" pitchFamily="2" charset="0"/>
                <a:ea typeface="Roboto" panose="02000000000000000000" pitchFamily="2" charset="0"/>
              </a:rPr>
              <a:t>CẨM NANG SỬ DỤNG MÁY TÍNH ĐÚNG CÁCH, AN TOÀN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2" name="TextBox 21"/>
          <p:cNvSpPr txBox="1"/>
          <p:nvPr/>
        </p:nvSpPr>
        <p:spPr>
          <a:xfrm>
            <a:off x="3738386" y="3001385"/>
            <a:ext cx="3415875"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Nội dung của cẩm nang</a:t>
            </a:r>
          </a:p>
        </p:txBody>
      </p:sp>
      <p:pic>
        <p:nvPicPr>
          <p:cNvPr id="2" name="Picture 1"/>
          <p:cNvPicPr>
            <a:picLocks noChangeAspect="1"/>
          </p:cNvPicPr>
          <p:nvPr/>
        </p:nvPicPr>
        <p:blipFill>
          <a:blip r:embed="rId4"/>
          <a:stretch>
            <a:fillRect/>
          </a:stretch>
        </p:blipFill>
        <p:spPr>
          <a:xfrm>
            <a:off x="615781" y="2702099"/>
            <a:ext cx="2890636" cy="3725891"/>
          </a:xfrm>
          <a:prstGeom prst="rect">
            <a:avLst/>
          </a:prstGeom>
          <a:effectLst>
            <a:outerShdw blurRad="63500" sx="102000" sy="102000" algn="ctr" rotWithShape="0">
              <a:prstClr val="black">
                <a:alpha val="40000"/>
              </a:prstClr>
            </a:outerShdw>
          </a:effectLst>
        </p:spPr>
      </p:pic>
      <p:pic>
        <p:nvPicPr>
          <p:cNvPr id="3" name="Picture 2"/>
          <p:cNvPicPr>
            <a:picLocks noChangeAspect="1"/>
          </p:cNvPicPr>
          <p:nvPr/>
        </p:nvPicPr>
        <p:blipFill>
          <a:blip r:embed="rId5"/>
          <a:stretch>
            <a:fillRect/>
          </a:stretch>
        </p:blipFill>
        <p:spPr>
          <a:xfrm>
            <a:off x="7541999" y="2574785"/>
            <a:ext cx="4209450" cy="3614331"/>
          </a:xfrm>
          <a:prstGeom prst="rect">
            <a:avLst/>
          </a:prstGeom>
          <a:effectLst>
            <a:outerShdw blurRad="63500" sx="102000" sy="102000" algn="ctr" rotWithShape="0">
              <a:prstClr val="black">
                <a:alpha val="40000"/>
              </a:prstClr>
            </a:outerShdw>
          </a:effectLst>
        </p:spPr>
      </p:pic>
      <p:sp>
        <p:nvSpPr>
          <p:cNvPr id="20" name="TextBox 19"/>
          <p:cNvSpPr txBox="1"/>
          <p:nvPr/>
        </p:nvSpPr>
        <p:spPr>
          <a:xfrm>
            <a:off x="3738385" y="3734047"/>
            <a:ext cx="3415875"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Hình thức thể hiện của cẩm nang</a:t>
            </a:r>
          </a:p>
        </p:txBody>
      </p:sp>
      <p:sp>
        <p:nvSpPr>
          <p:cNvPr id="23" name="TextBox 22"/>
          <p:cNvSpPr txBox="1"/>
          <p:nvPr/>
        </p:nvSpPr>
        <p:spPr>
          <a:xfrm>
            <a:off x="3738385" y="4835205"/>
            <a:ext cx="3201970"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Vật liệu làm cẩm nang</a:t>
            </a:r>
          </a:p>
        </p:txBody>
      </p:sp>
      <p:sp>
        <p:nvSpPr>
          <p:cNvPr id="24" name="TextBox 23"/>
          <p:cNvSpPr txBox="1"/>
          <p:nvPr/>
        </p:nvSpPr>
        <p:spPr>
          <a:xfrm>
            <a:off x="3507984" y="5594655"/>
            <a:ext cx="4034015"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Các bước để tạo cẩm nang</a:t>
            </a:r>
            <a:endParaRPr kumimoji="0" lang="en-US"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276064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6"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par>
                                <p:cTn id="14" presetID="6"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ircle(in)">
                                      <p:cBhvr>
                                        <p:cTn id="16" dur="2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0" grpId="0"/>
      <p:bldP spid="22" grpId="0"/>
      <p:bldP spid="20" grpId="0"/>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62445" y="1573620"/>
            <a:ext cx="10280476" cy="459858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5" y="-27388"/>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895345" y="1969124"/>
            <a:ext cx="4333237" cy="523220"/>
          </a:xfrm>
          <a:prstGeom prst="rect">
            <a:avLst/>
          </a:prstGeom>
          <a:noFill/>
        </p:spPr>
        <p:txBody>
          <a:bodyPr wrap="square" rtlCol="0">
            <a:spAutoFit/>
          </a:bodyPr>
          <a:lstStyle>
            <a:defPPr>
              <a:defRPr lang="en-US"/>
            </a:defPPr>
            <a:lvl1pPr lvl="0" algn="ctr">
              <a:defRPr sz="2800" b="1">
                <a:solidFill>
                  <a:srgbClr val="00B050"/>
                </a:solidFill>
                <a:latin typeface="Pangolin" panose="00000500000000000000" pitchFamily="2" charset="0"/>
                <a:ea typeface="Roboto" panose="020000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Cùng vẽ ý tưởng của nhóm</a:t>
            </a:r>
          </a:p>
        </p:txBody>
      </p:sp>
      <p:sp>
        <p:nvSpPr>
          <p:cNvPr id="13" name="TextBox 12"/>
          <p:cNvSpPr txBox="1"/>
          <p:nvPr/>
        </p:nvSpPr>
        <p:spPr>
          <a:xfrm>
            <a:off x="3700301" y="508695"/>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4</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14" name="TextBox 13"/>
          <p:cNvSpPr txBox="1"/>
          <p:nvPr/>
        </p:nvSpPr>
        <p:spPr>
          <a:xfrm>
            <a:off x="5166330" y="1969124"/>
            <a:ext cx="6038844" cy="3933384"/>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1. Nhóm dùng vật liệu gì để làm </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cẩm nang</a:t>
            </a: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a:p>
            <a:pPr lvl="0">
              <a:lnSpc>
                <a:spcPct val="130000"/>
              </a:lnSpc>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2. </a:t>
            </a:r>
            <a:r>
              <a:rPr lang="vi-VN" altLang="zh-CN" sz="2400">
                <a:solidFill>
                  <a:srgbClr val="002060"/>
                </a:solidFill>
                <a:latin typeface="Roboto" panose="02000000000000000000" pitchFamily="2" charset="0"/>
                <a:ea typeface="Roboto" panose="02000000000000000000" pitchFamily="2" charset="0"/>
              </a:rPr>
              <a:t>Hình thức thể hiện của cẩm nang</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a:p>
            <a:pPr lvl="0">
              <a:lnSpc>
                <a:spcPct val="130000"/>
              </a:lnSpc>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3. </a:t>
            </a:r>
            <a:r>
              <a:rPr lang="vi-VN" altLang="zh-CN" sz="2400">
                <a:solidFill>
                  <a:srgbClr val="002060"/>
                </a:solidFill>
                <a:latin typeface="Roboto" panose="02000000000000000000" pitchFamily="2" charset="0"/>
                <a:ea typeface="Roboto" panose="02000000000000000000" pitchFamily="2" charset="0"/>
              </a:rPr>
              <a:t>Nội dung của cẩm nang</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4. Nêu ngắn gọn các bước làm</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8141" y="2887848"/>
            <a:ext cx="2450959" cy="249720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8685783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F47EDC76-93E4-69B2-B3EB-FFBB9F9285CB}"/>
              </a:ext>
            </a:extLst>
          </p:cNvPr>
          <p:cNvSpPr txBox="1"/>
          <p:nvPr/>
        </p:nvSpPr>
        <p:spPr>
          <a:xfrm>
            <a:off x="1799048" y="1698310"/>
            <a:ext cx="418922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dụng cụ và vật liệu</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571" y="3195896"/>
            <a:ext cx="1329413" cy="1227729"/>
          </a:xfrm>
          <a:prstGeom prst="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C50EEADF-F242-4F8F-96FE-76601BA8159E}"/>
              </a:ext>
            </a:extLst>
          </p:cNvPr>
          <p:cNvSpPr txBox="1"/>
          <p:nvPr/>
        </p:nvSpPr>
        <p:spPr>
          <a:xfrm>
            <a:off x="1799048" y="2541288"/>
            <a:ext cx="6917503"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Giấy A4, giấy màu, kéo, keo dán, bút màu, bút chì</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2F0B38A0-9C2A-CC9E-621D-1963F69D092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0" b="99057" l="0" r="95954">
                        <a14:foregroundMark x1="31214" y1="23585" x2="32948" y2="34906"/>
                        <a14:foregroundMark x1="36994" y1="37736" x2="44509" y2="44340"/>
                        <a14:foregroundMark x1="16763" y1="4717" x2="7514" y2="16038"/>
                        <a14:foregroundMark x1="47399" y1="54717" x2="31214" y2="71698"/>
                      </a14:backgroundRemoval>
                    </a14:imgEffect>
                  </a14:imgLayer>
                </a14:imgProps>
              </a:ext>
            </a:extLst>
          </a:blip>
          <a:stretch>
            <a:fillRect/>
          </a:stretch>
        </p:blipFill>
        <p:spPr>
          <a:xfrm>
            <a:off x="7788972" y="3753598"/>
            <a:ext cx="1054699" cy="646232"/>
          </a:xfrm>
          <a:prstGeom prst="rect">
            <a:avLst/>
          </a:prstGeom>
          <a:effectLst>
            <a:outerShdw blurRad="63500" sx="102000" sy="102000" algn="ctr" rotWithShape="0">
              <a:prstClr val="black">
                <a:alpha val="40000"/>
              </a:prstClr>
            </a:outerShdw>
          </a:effectLst>
        </p:spPr>
      </p:pic>
      <p:pic>
        <p:nvPicPr>
          <p:cNvPr id="14" name="Picture 13">
            <a:extLst>
              <a:ext uri="{FF2B5EF4-FFF2-40B4-BE49-F238E27FC236}">
                <a16:creationId xmlns:a16="http://schemas.microsoft.com/office/drawing/2014/main" id="{D13FA7AD-DE74-FA1D-AB8E-2F9C196B8DDD}"/>
              </a:ext>
            </a:extLst>
          </p:cNvPr>
          <p:cNvPicPr>
            <a:picLocks noChangeAspect="1"/>
          </p:cNvPicPr>
          <p:nvPr/>
        </p:nvPicPr>
        <p:blipFill>
          <a:blip r:embed="rId7"/>
          <a:stretch>
            <a:fillRect/>
          </a:stretch>
        </p:blipFill>
        <p:spPr>
          <a:xfrm rot="10800000">
            <a:off x="7402340" y="4705786"/>
            <a:ext cx="1827964" cy="301520"/>
          </a:xfrm>
          <a:prstGeom prst="rect">
            <a:avLst/>
          </a:prstGeom>
          <a:effectLst>
            <a:outerShdw blurRad="63500" sx="102000" sy="102000" algn="ctr" rotWithShape="0">
              <a:prstClr val="black">
                <a:alpha val="40000"/>
              </a:prstClr>
            </a:outerShdw>
          </a:effectLst>
        </p:spPr>
      </p:pic>
      <p:pic>
        <p:nvPicPr>
          <p:cNvPr id="18" name="Picture 17">
            <a:extLst>
              <a:ext uri="{FF2B5EF4-FFF2-40B4-BE49-F238E27FC236}">
                <a16:creationId xmlns:a16="http://schemas.microsoft.com/office/drawing/2014/main" id="{901E8F2F-82B1-8289-A128-7A4A6AA36D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83109" y="3506301"/>
            <a:ext cx="1534400" cy="1534400"/>
          </a:xfrm>
          <a:prstGeom prst="rect">
            <a:avLst/>
          </a:prstGeom>
        </p:spPr>
      </p:pic>
      <p:pic>
        <p:nvPicPr>
          <p:cNvPr id="24" name="Picture 23">
            <a:extLst>
              <a:ext uri="{FF2B5EF4-FFF2-40B4-BE49-F238E27FC236}">
                <a16:creationId xmlns:a16="http://schemas.microsoft.com/office/drawing/2014/main" id="{4A2210E2-AFE1-878C-C378-54692377689D}"/>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3721" b="98140" l="22979" r="79149"/>
                    </a14:imgEffect>
                  </a14:imgLayer>
                </a14:imgProps>
              </a:ext>
              <a:ext uri="{28A0092B-C50C-407E-A947-70E740481C1C}">
                <a14:useLocalDpi xmlns:a14="http://schemas.microsoft.com/office/drawing/2010/main" val="0"/>
              </a:ext>
            </a:extLst>
          </a:blip>
          <a:srcRect l="16228" r="13090"/>
          <a:stretch/>
        </p:blipFill>
        <p:spPr>
          <a:xfrm>
            <a:off x="9143590" y="3140514"/>
            <a:ext cx="1091108" cy="1412294"/>
          </a:xfrm>
          <a:prstGeom prst="rect">
            <a:avLst/>
          </a:prstGeom>
          <a:effectLst>
            <a:outerShdw blurRad="63500" sx="102000" sy="102000" algn="ctr" rotWithShape="0">
              <a:prstClr val="black">
                <a:alpha val="40000"/>
              </a:prstClr>
            </a:outerShdw>
          </a:effectLst>
        </p:spPr>
      </p:pic>
      <p:pic>
        <p:nvPicPr>
          <p:cNvPr id="25" name="Picture 24"/>
          <p:cNvPicPr>
            <a:picLocks noChangeAspect="1"/>
          </p:cNvPicPr>
          <p:nvPr/>
        </p:nvPicPr>
        <p:blipFill>
          <a:blip r:embed="rId11"/>
          <a:stretch>
            <a:fillRect/>
          </a:stretch>
        </p:blipFill>
        <p:spPr>
          <a:xfrm>
            <a:off x="5555285" y="3507411"/>
            <a:ext cx="1643786" cy="1394827"/>
          </a:xfrm>
          <a:prstGeom prst="rect">
            <a:avLst/>
          </a:prstGeom>
          <a:effectLst>
            <a:outerShdw blurRad="63500" sx="102000" sy="102000" algn="ctr" rotWithShape="0">
              <a:prstClr val="black">
                <a:alpha val="40000"/>
              </a:prstClr>
            </a:outerShdw>
          </a:effectLst>
        </p:spPr>
      </p:pic>
      <p:sp>
        <p:nvSpPr>
          <p:cNvPr id="26" name="TextBox 25"/>
          <p:cNvSpPr txBox="1"/>
          <p:nvPr/>
        </p:nvSpPr>
        <p:spPr>
          <a:xfrm>
            <a:off x="2654737" y="199545"/>
            <a:ext cx="7626944"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CẨM NANG SỬ DỤNG MÁY TÍNH ĐÚNG CÁCH, AN TOÀN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6" name="Picture 15"/>
          <p:cNvPicPr>
            <a:picLocks noChangeAspect="1"/>
          </p:cNvPicPr>
          <p:nvPr/>
        </p:nvPicPr>
        <p:blipFill>
          <a:blip r:embed="rId12">
            <a:extLst>
              <a:ext uri="{BEBA8EAE-BF5A-486C-A8C5-ECC9F3942E4B}">
                <a14:imgProps xmlns:a14="http://schemas.microsoft.com/office/drawing/2010/main">
                  <a14:imgLayer r:embed="rId13">
                    <a14:imgEffect>
                      <a14:backgroundRemoval t="9217" b="94931" l="1919" r="95736"/>
                    </a14:imgEffect>
                  </a14:imgLayer>
                </a14:imgProps>
              </a:ext>
              <a:ext uri="{28A0092B-C50C-407E-A947-70E740481C1C}">
                <a14:useLocalDpi xmlns:a14="http://schemas.microsoft.com/office/drawing/2010/main" val="0"/>
              </a:ext>
            </a:extLst>
          </a:blip>
          <a:stretch>
            <a:fillRect/>
          </a:stretch>
        </p:blipFill>
        <p:spPr>
          <a:xfrm>
            <a:off x="1799048" y="4329124"/>
            <a:ext cx="1628150" cy="753323"/>
          </a:xfrm>
          <a:prstGeom prst="rect">
            <a:avLst/>
          </a:prstGeom>
        </p:spPr>
      </p:pic>
    </p:spTree>
    <p:extLst>
      <p:ext uri="{BB962C8B-B14F-4D97-AF65-F5344CB8AC3E}">
        <p14:creationId xmlns:p14="http://schemas.microsoft.com/office/powerpoint/2010/main" val="77168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4434" y="2508629"/>
            <a:ext cx="3372833" cy="3436471"/>
          </a:xfrm>
          <a:prstGeom prst="rect">
            <a:avLst/>
          </a:prstGeom>
        </p:spPr>
      </p:pic>
      <p:sp>
        <p:nvSpPr>
          <p:cNvPr id="116" name="TextBox 115"/>
          <p:cNvSpPr txBox="1"/>
          <p:nvPr/>
        </p:nvSpPr>
        <p:spPr>
          <a:xfrm>
            <a:off x="1627911" y="1068032"/>
            <a:ext cx="9116290"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Làm cẩm nang sử dụng máy tính đúng cách, an toàn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theo cách của em hoặc nhóm em</a:t>
            </a:r>
            <a:endParaRPr kumimoji="0" lang="en-US"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75" y="-27388"/>
            <a:ext cx="1885899" cy="1411357"/>
          </a:xfrm>
          <a:prstGeom prst="rect">
            <a:avLst/>
          </a:prstGeom>
          <a:effectLst>
            <a:outerShdw blurRad="63500" sx="102000" sy="102000" algn="ctr" rotWithShape="0">
              <a:prstClr val="black">
                <a:alpha val="40000"/>
              </a:prstClr>
            </a:outerShdw>
          </a:effectLst>
        </p:spPr>
      </p:pic>
      <p:sp>
        <p:nvSpPr>
          <p:cNvPr id="4" name="Rectangle 3"/>
          <p:cNvSpPr/>
          <p:nvPr/>
        </p:nvSpPr>
        <p:spPr>
          <a:xfrm>
            <a:off x="435803" y="235278"/>
            <a:ext cx="11585223" cy="584775"/>
          </a:xfrm>
          <a:prstGeom prst="rect">
            <a:avLst/>
          </a:prstGeom>
        </p:spPr>
        <p:txBody>
          <a:bodyPr wrap="none">
            <a:spAutoFit/>
          </a:bodyPr>
          <a:lstStyle/>
          <a:p>
            <a:r>
              <a:rPr lang="en-US" altLang="zh-CN" sz="3200" b="1">
                <a:solidFill>
                  <a:srgbClr val="002060"/>
                </a:solidFill>
                <a:latin typeface="Roboto" panose="02000000000000000000" pitchFamily="2" charset="0"/>
                <a:ea typeface="Roboto" panose="02000000000000000000" pitchFamily="2" charset="0"/>
              </a:rPr>
              <a:t>LÀM </a:t>
            </a:r>
            <a:r>
              <a:rPr lang="vi-VN" altLang="zh-CN" sz="3200" b="1">
                <a:solidFill>
                  <a:srgbClr val="002060"/>
                </a:solidFill>
                <a:latin typeface="Roboto" panose="02000000000000000000" pitchFamily="2" charset="0"/>
                <a:ea typeface="Roboto" panose="02000000000000000000" pitchFamily="2" charset="0"/>
              </a:rPr>
              <a:t>CẨM NANG SỬ DỤNG MÁY TÍNH ĐÚNG</a:t>
            </a:r>
            <a:r>
              <a:rPr lang="en-US" altLang="zh-CN" sz="3200" b="1">
                <a:solidFill>
                  <a:srgbClr val="002060"/>
                </a:solidFill>
                <a:latin typeface="Roboto" panose="02000000000000000000" pitchFamily="2" charset="0"/>
                <a:ea typeface="Roboto" panose="02000000000000000000" pitchFamily="2" charset="0"/>
              </a:rPr>
              <a:t> </a:t>
            </a:r>
            <a:r>
              <a:rPr lang="vi-VN" altLang="zh-CN" sz="3200" b="1">
                <a:solidFill>
                  <a:srgbClr val="002060"/>
                </a:solidFill>
                <a:latin typeface="Roboto" panose="02000000000000000000" pitchFamily="2" charset="0"/>
                <a:ea typeface="Roboto" panose="02000000000000000000" pitchFamily="2" charset="0"/>
              </a:rPr>
              <a:t>CÁCH, AN TOÀN</a:t>
            </a:r>
            <a:endParaRPr lang="en-US" sz="3200"/>
          </a:p>
        </p:txBody>
      </p:sp>
      <p:pic>
        <p:nvPicPr>
          <p:cNvPr id="11" name="Picture 10"/>
          <p:cNvPicPr>
            <a:picLocks noChangeAspect="1"/>
          </p:cNvPicPr>
          <p:nvPr/>
        </p:nvPicPr>
        <p:blipFill>
          <a:blip r:embed="rId5"/>
          <a:stretch>
            <a:fillRect/>
          </a:stretch>
        </p:blipFill>
        <p:spPr>
          <a:xfrm>
            <a:off x="435803" y="1978199"/>
            <a:ext cx="2890636" cy="3725891"/>
          </a:xfrm>
          <a:prstGeom prst="rect">
            <a:avLst/>
          </a:prstGeom>
        </p:spPr>
      </p:pic>
      <p:grpSp>
        <p:nvGrpSpPr>
          <p:cNvPr id="18" name="Group 17"/>
          <p:cNvGrpSpPr/>
          <p:nvPr/>
        </p:nvGrpSpPr>
        <p:grpSpPr>
          <a:xfrm>
            <a:off x="7365948" y="2197274"/>
            <a:ext cx="4755500" cy="3966901"/>
            <a:chOff x="7365948" y="2197274"/>
            <a:chExt cx="4755500" cy="3966901"/>
          </a:xfrm>
        </p:grpSpPr>
        <p:sp>
          <p:nvSpPr>
            <p:cNvPr id="12" name="Rectangle 11"/>
            <p:cNvSpPr/>
            <p:nvPr/>
          </p:nvSpPr>
          <p:spPr>
            <a:xfrm>
              <a:off x="9332639" y="2197274"/>
              <a:ext cx="2702103" cy="3806625"/>
            </a:xfrm>
            <a:prstGeom prst="rect">
              <a:avLst/>
            </a:prstGeom>
            <a:solidFill>
              <a:schemeClr val="bg1">
                <a:lumMod val="95000"/>
              </a:schemeClr>
            </a:solidFill>
            <a:ln>
              <a:noFill/>
            </a:ln>
            <a:effectLst>
              <a:outerShdw blurRad="63500" sx="102000" sy="102000" algn="ctr" rotWithShape="0">
                <a:prstClr val="black">
                  <a:alpha val="40000"/>
                </a:prstClr>
              </a:outerShdw>
            </a:effectLst>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365948" y="2216324"/>
              <a:ext cx="2702103" cy="3806625"/>
            </a:xfrm>
            <a:prstGeom prst="rect">
              <a:avLst/>
            </a:prstGeom>
            <a:solidFill>
              <a:schemeClr val="bg1">
                <a:lumMod val="95000"/>
              </a:schemeClr>
            </a:solidFill>
            <a:ln>
              <a:noFill/>
            </a:ln>
            <a:effectLst>
              <a:outerShdw blurRad="63500" sx="102000" sy="102000" algn="ctr" rotWithShape="0">
                <a:prstClr val="black">
                  <a:alpha val="40000"/>
                </a:prstClr>
              </a:outerShdw>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7362" y="2854323"/>
              <a:ext cx="1228571" cy="1193801"/>
            </a:xfrm>
            <a:prstGeom prst="rect">
              <a:avLst/>
            </a:prstGeom>
            <a:ln>
              <a:noFill/>
            </a:ln>
            <a:effectLst>
              <a:softEdge rad="63500"/>
            </a:effectLst>
            <a:scene3d>
              <a:camera prst="isometricLeftDown"/>
              <a:lightRig rig="threePt" dir="t"/>
            </a:scene3d>
          </p:spPr>
        </p:pic>
        <p:sp>
          <p:nvSpPr>
            <p:cNvPr id="15" name="TextBox 14"/>
            <p:cNvSpPr txBox="1"/>
            <p:nvPr/>
          </p:nvSpPr>
          <p:spPr>
            <a:xfrm>
              <a:off x="7453468" y="4411726"/>
              <a:ext cx="2701289" cy="1015663"/>
            </a:xfrm>
            <a:prstGeom prst="rect">
              <a:avLst/>
            </a:prstGeom>
            <a:noFill/>
            <a:scene3d>
              <a:camera prst="isometricLeftDown"/>
              <a:lightRig rig="threePt" dir="t"/>
            </a:scene3d>
          </p:spPr>
          <p:txBody>
            <a:bodyPr wrap="square" rtlCol="0">
              <a:spAutoFit/>
            </a:bodyPr>
            <a:lstStyle/>
            <a:p>
              <a:pPr lvl="0">
                <a:defRPr/>
              </a:pPr>
              <a:r>
                <a:rPr lang="en-US" altLang="zh-CN" sz="2000" b="1">
                  <a:solidFill>
                    <a:schemeClr val="accent4">
                      <a:lumMod val="50000"/>
                    </a:schemeClr>
                  </a:solidFill>
                  <a:latin typeface="Segoe Script" panose="030B0504020000000003" pitchFamily="66" charset="0"/>
                  <a:ea typeface="Roboto" panose="02000000000000000000" pitchFamily="2" charset="0"/>
                </a:rPr>
                <a:t>Không ăn uống khi đang sử dụng máy tính</a:t>
              </a:r>
              <a:endParaRPr lang="vi-VN" altLang="zh-CN" sz="2000" b="1">
                <a:solidFill>
                  <a:schemeClr val="accent4">
                    <a:lumMod val="50000"/>
                  </a:schemeClr>
                </a:solidFill>
                <a:latin typeface="Segoe Script" panose="030B0504020000000003" pitchFamily="66" charset="0"/>
                <a:ea typeface="Roboto" panose="02000000000000000000" pitchFamily="2" charset="0"/>
              </a:endParaRPr>
            </a:p>
          </p:txBody>
        </p:sp>
        <p:sp>
          <p:nvSpPr>
            <p:cNvPr id="16" name="TextBox 15"/>
            <p:cNvSpPr txBox="1"/>
            <p:nvPr/>
          </p:nvSpPr>
          <p:spPr>
            <a:xfrm>
              <a:off x="9420159" y="4097666"/>
              <a:ext cx="2701289" cy="400110"/>
            </a:xfrm>
            <a:prstGeom prst="rect">
              <a:avLst/>
            </a:prstGeom>
            <a:noFill/>
            <a:scene3d>
              <a:camera prst="isometricRightUp"/>
              <a:lightRig rig="threePt" dir="t"/>
            </a:scene3d>
          </p:spPr>
          <p:txBody>
            <a:bodyPr wrap="square" rtlCol="0">
              <a:spAutoFit/>
            </a:bodyPr>
            <a:lstStyle/>
            <a:p>
              <a:pPr lvl="0">
                <a:defRPr/>
              </a:pPr>
              <a:r>
                <a:rPr lang="en-US" altLang="zh-CN" sz="2000" b="1">
                  <a:solidFill>
                    <a:srgbClr val="00B050"/>
                  </a:solidFill>
                  <a:latin typeface="Segoe Script" panose="030B0504020000000003" pitchFamily="66" charset="0"/>
                  <a:ea typeface="Roboto" panose="02000000000000000000" pitchFamily="2" charset="0"/>
                </a:rPr>
                <a:t>Ngồi đúng tư thế</a:t>
              </a:r>
              <a:endParaRPr lang="vi-VN" altLang="zh-CN" sz="2000" b="1">
                <a:solidFill>
                  <a:srgbClr val="00B050"/>
                </a:solidFill>
                <a:latin typeface="Segoe Script" panose="030B0504020000000003" pitchFamily="66" charset="0"/>
                <a:ea typeface="Roboto" panose="02000000000000000000" pitchFamily="2" charset="0"/>
              </a:endParaRPr>
            </a:p>
          </p:txBody>
        </p:sp>
        <p:pic>
          <p:nvPicPr>
            <p:cNvPr id="17" name="Pictur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73957" y="2577038"/>
              <a:ext cx="1895238" cy="1606677"/>
            </a:xfrm>
            <a:prstGeom prst="rect">
              <a:avLst/>
            </a:prstGeom>
            <a:ln>
              <a:noFill/>
            </a:ln>
            <a:effectLst>
              <a:softEdge rad="63500"/>
            </a:effectLst>
            <a:scene3d>
              <a:camera prst="isometricRightUp"/>
              <a:lightRig rig="threePt" dir="t"/>
            </a:scene3d>
          </p:spPr>
        </p:pic>
        <p:cxnSp>
          <p:nvCxnSpPr>
            <p:cNvPr id="7" name="Straight Connector 6"/>
            <p:cNvCxnSpPr/>
            <p:nvPr/>
          </p:nvCxnSpPr>
          <p:spPr>
            <a:xfrm>
              <a:off x="9695499" y="3105150"/>
              <a:ext cx="0" cy="30590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086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par>
                                <p:cTn id="8" presetID="21"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heel(1)">
                                      <p:cBhvr>
                                        <p:cTn id="10" dur="2000"/>
                                        <p:tgtEl>
                                          <p:spTgt spid="18"/>
                                        </p:tgtEl>
                                      </p:cBhvr>
                                    </p:animEffect>
                                  </p:childTnLst>
                                </p:cTn>
                              </p:par>
                              <p:par>
                                <p:cTn id="11" presetID="16" presetClass="entr" presetSubtype="2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par>
                                <p:cTn id="14" presetID="22" presetClass="entr" presetSubtype="4"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6" name="Picture 5">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38" y="0"/>
            <a:ext cx="1885899" cy="141135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66821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2401291" y="1685088"/>
            <a:ext cx="100477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pt-BR"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Gợi ý</a:t>
            </a:r>
            <a:endPar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125153" y="4109911"/>
            <a:ext cx="4552275"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Gấp giấy bìa màu thành ba phần</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0" y="0"/>
            <a:ext cx="1885899" cy="1411357"/>
          </a:xfrm>
          <a:prstGeom prst="rect">
            <a:avLst/>
          </a:prstGeom>
          <a:effectLst>
            <a:outerShdw blurRad="63500" sx="102000" sy="102000" algn="ctr" rotWithShape="0">
              <a:prstClr val="black">
                <a:alpha val="40000"/>
              </a:prstClr>
            </a:outerShdw>
          </a:effectLst>
        </p:spPr>
      </p:pic>
      <p:sp>
        <p:nvSpPr>
          <p:cNvPr id="16" name="Oval 20"/>
          <p:cNvSpPr/>
          <p:nvPr/>
        </p:nvSpPr>
        <p:spPr>
          <a:xfrm>
            <a:off x="1379406" y="2566699"/>
            <a:ext cx="1022287" cy="103093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8842 w 1020266"/>
              <a:gd name="connsiteY0" fmla="*/ 558109 h 1110961"/>
              <a:gd name="connsiteX1" fmla="*/ 514554 w 1020266"/>
              <a:gd name="connsiteY1" fmla="*/ 52397 h 1110961"/>
              <a:gd name="connsiteX2" fmla="*/ 1020266 w 1020266"/>
              <a:gd name="connsiteY2" fmla="*/ 558109 h 1110961"/>
              <a:gd name="connsiteX3" fmla="*/ 514554 w 1020266"/>
              <a:gd name="connsiteY3" fmla="*/ 1063821 h 1110961"/>
              <a:gd name="connsiteX4" fmla="*/ 8842 w 1020266"/>
              <a:gd name="connsiteY4" fmla="*/ 558109 h 1110961"/>
              <a:gd name="connsiteX0" fmla="*/ 10461 w 1021885"/>
              <a:gd name="connsiteY0" fmla="*/ 518195 h 1071047"/>
              <a:gd name="connsiteX1" fmla="*/ 516173 w 1021885"/>
              <a:gd name="connsiteY1" fmla="*/ 12483 h 1071047"/>
              <a:gd name="connsiteX2" fmla="*/ 1021885 w 1021885"/>
              <a:gd name="connsiteY2" fmla="*/ 518195 h 1071047"/>
              <a:gd name="connsiteX3" fmla="*/ 516173 w 1021885"/>
              <a:gd name="connsiteY3" fmla="*/ 1023907 h 1071047"/>
              <a:gd name="connsiteX4" fmla="*/ 10461 w 1021885"/>
              <a:gd name="connsiteY4" fmla="*/ 518195 h 1071047"/>
              <a:gd name="connsiteX0" fmla="*/ 10461 w 1022214"/>
              <a:gd name="connsiteY0" fmla="*/ 518195 h 1071047"/>
              <a:gd name="connsiteX1" fmla="*/ 516173 w 1022214"/>
              <a:gd name="connsiteY1" fmla="*/ 12483 h 1071047"/>
              <a:gd name="connsiteX2" fmla="*/ 1021885 w 1022214"/>
              <a:gd name="connsiteY2" fmla="*/ 518195 h 1071047"/>
              <a:gd name="connsiteX3" fmla="*/ 516173 w 1022214"/>
              <a:gd name="connsiteY3" fmla="*/ 1023907 h 1071047"/>
              <a:gd name="connsiteX4" fmla="*/ 10461 w 1022214"/>
              <a:gd name="connsiteY4" fmla="*/ 518195 h 1071047"/>
              <a:gd name="connsiteX0" fmla="*/ 10461 w 1022287"/>
              <a:gd name="connsiteY0" fmla="*/ 518195 h 1030933"/>
              <a:gd name="connsiteX1" fmla="*/ 516173 w 1022287"/>
              <a:gd name="connsiteY1" fmla="*/ 12483 h 1030933"/>
              <a:gd name="connsiteX2" fmla="*/ 1021885 w 1022287"/>
              <a:gd name="connsiteY2" fmla="*/ 518195 h 1030933"/>
              <a:gd name="connsiteX3" fmla="*/ 516173 w 1022287"/>
              <a:gd name="connsiteY3" fmla="*/ 1023907 h 1030933"/>
              <a:gd name="connsiteX4" fmla="*/ 10461 w 1022287"/>
              <a:gd name="connsiteY4" fmla="*/ 518195 h 103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287" h="1030933">
                <a:moveTo>
                  <a:pt x="10461" y="518195"/>
                </a:moveTo>
                <a:cubicBezTo>
                  <a:pt x="-46689" y="96023"/>
                  <a:pt x="131499" y="90788"/>
                  <a:pt x="516173" y="12483"/>
                </a:cubicBezTo>
                <a:cubicBezTo>
                  <a:pt x="900847" y="-65822"/>
                  <a:pt x="1021885" y="238898"/>
                  <a:pt x="1021885" y="518195"/>
                </a:cubicBezTo>
                <a:cubicBezTo>
                  <a:pt x="1031410" y="959417"/>
                  <a:pt x="872071" y="984203"/>
                  <a:pt x="516173" y="1023907"/>
                </a:cubicBezTo>
                <a:cubicBezTo>
                  <a:pt x="160275" y="1063611"/>
                  <a:pt x="67611" y="940367"/>
                  <a:pt x="10461" y="518195"/>
                </a:cubicBezTo>
                <a:close/>
              </a:path>
            </a:pathLst>
          </a:custGeom>
          <a:solidFill>
            <a:srgbClr val="FFFF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1</a:t>
            </a:r>
          </a:p>
        </p:txBody>
      </p:sp>
      <p:sp>
        <p:nvSpPr>
          <p:cNvPr id="10" name="Rectangle 9"/>
          <p:cNvSpPr/>
          <p:nvPr/>
        </p:nvSpPr>
        <p:spPr>
          <a:xfrm>
            <a:off x="435803" y="235278"/>
            <a:ext cx="11585223" cy="584775"/>
          </a:xfrm>
          <a:prstGeom prst="rect">
            <a:avLst/>
          </a:prstGeom>
        </p:spPr>
        <p:txBody>
          <a:bodyPr wrap="none">
            <a:spAutoFit/>
          </a:bodyPr>
          <a:lstStyle/>
          <a:p>
            <a:r>
              <a:rPr lang="en-US" altLang="zh-CN" sz="3200" b="1">
                <a:solidFill>
                  <a:srgbClr val="002060"/>
                </a:solidFill>
                <a:latin typeface="Roboto" panose="02000000000000000000" pitchFamily="2" charset="0"/>
                <a:ea typeface="Roboto" panose="02000000000000000000" pitchFamily="2" charset="0"/>
              </a:rPr>
              <a:t>LÀM </a:t>
            </a:r>
            <a:r>
              <a:rPr lang="vi-VN" altLang="zh-CN" sz="3200" b="1">
                <a:solidFill>
                  <a:srgbClr val="002060"/>
                </a:solidFill>
                <a:latin typeface="Roboto" panose="02000000000000000000" pitchFamily="2" charset="0"/>
                <a:ea typeface="Roboto" panose="02000000000000000000" pitchFamily="2" charset="0"/>
              </a:rPr>
              <a:t>CẨM NANG SỬ DỤNG MÁY TÍNH ĐÚNG</a:t>
            </a:r>
            <a:r>
              <a:rPr lang="en-US" altLang="zh-CN" sz="3200" b="1">
                <a:solidFill>
                  <a:srgbClr val="002060"/>
                </a:solidFill>
                <a:latin typeface="Roboto" panose="02000000000000000000" pitchFamily="2" charset="0"/>
                <a:ea typeface="Roboto" panose="02000000000000000000" pitchFamily="2" charset="0"/>
              </a:rPr>
              <a:t> </a:t>
            </a:r>
            <a:r>
              <a:rPr lang="vi-VN" altLang="zh-CN" sz="3200" b="1">
                <a:solidFill>
                  <a:srgbClr val="002060"/>
                </a:solidFill>
                <a:latin typeface="Roboto" panose="02000000000000000000" pitchFamily="2" charset="0"/>
                <a:ea typeface="Roboto" panose="02000000000000000000" pitchFamily="2" charset="0"/>
              </a:rPr>
              <a:t>CÁCH, AN TOÀN</a:t>
            </a:r>
            <a:endParaRPr lang="en-US" sz="3200"/>
          </a:p>
        </p:txBody>
      </p:sp>
      <p:sp>
        <p:nvSpPr>
          <p:cNvPr id="2" name="Snip Diagonal Corner Rectangle 1"/>
          <p:cNvSpPr/>
          <p:nvPr/>
        </p:nvSpPr>
        <p:spPr>
          <a:xfrm>
            <a:off x="5495925" y="1869754"/>
            <a:ext cx="5276850" cy="3800475"/>
          </a:xfrm>
          <a:prstGeom prst="snip2Diag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a:xfrm>
            <a:off x="7458075" y="2566699"/>
            <a:ext cx="38100" cy="25768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648700" y="2566698"/>
            <a:ext cx="38100" cy="2576801"/>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5428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16" presetClass="entr" presetSubtype="21"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6" grpId="0"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7775" y="2054269"/>
            <a:ext cx="5467827" cy="3594448"/>
          </a:xfrm>
          <a:prstGeom prst="snip2Diag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F47EDC76-93E4-69B2-B3EB-FFBB9F9285CB}"/>
              </a:ext>
            </a:extLst>
          </p:cNvPr>
          <p:cNvSpPr txBox="1"/>
          <p:nvPr/>
        </p:nvSpPr>
        <p:spPr>
          <a:xfrm>
            <a:off x="648375" y="4080613"/>
            <a:ext cx="3505832" cy="738664"/>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pt-BR" sz="2400">
                <a:solidFill>
                  <a:srgbClr val="002060"/>
                </a:solidFill>
                <a:latin typeface="Roboto" panose="02000000000000000000" pitchFamily="2" charset="0"/>
                <a:ea typeface="Roboto" panose="02000000000000000000" pitchFamily="2" charset="0"/>
              </a:rPr>
              <a:t>Cắt giấy màu thành các hình khác nhau</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3595"/>
            <a:ext cx="1885899" cy="1411357"/>
          </a:xfrm>
          <a:prstGeom prst="rect">
            <a:avLst/>
          </a:prstGeom>
          <a:effectLst>
            <a:outerShdw blurRad="63500" sx="102000" sy="102000" algn="ctr" rotWithShape="0">
              <a:prstClr val="black">
                <a:alpha val="40000"/>
              </a:prstClr>
            </a:outerShdw>
          </a:effectLst>
        </p:spPr>
      </p:pic>
      <p:sp>
        <p:nvSpPr>
          <p:cNvPr id="12" name="Rectangle 11"/>
          <p:cNvSpPr/>
          <p:nvPr/>
        </p:nvSpPr>
        <p:spPr>
          <a:xfrm>
            <a:off x="435803" y="235278"/>
            <a:ext cx="11585223" cy="584775"/>
          </a:xfrm>
          <a:prstGeom prst="rect">
            <a:avLst/>
          </a:prstGeom>
        </p:spPr>
        <p:txBody>
          <a:bodyPr wrap="none">
            <a:spAutoFit/>
          </a:bodyPr>
          <a:lstStyle/>
          <a:p>
            <a:r>
              <a:rPr lang="en-US" altLang="zh-CN" sz="3200" b="1">
                <a:solidFill>
                  <a:srgbClr val="002060"/>
                </a:solidFill>
                <a:latin typeface="Roboto" panose="02000000000000000000" pitchFamily="2" charset="0"/>
                <a:ea typeface="Roboto" panose="02000000000000000000" pitchFamily="2" charset="0"/>
              </a:rPr>
              <a:t>LÀM </a:t>
            </a:r>
            <a:r>
              <a:rPr lang="vi-VN" altLang="zh-CN" sz="3200" b="1">
                <a:solidFill>
                  <a:srgbClr val="002060"/>
                </a:solidFill>
                <a:latin typeface="Roboto" panose="02000000000000000000" pitchFamily="2" charset="0"/>
                <a:ea typeface="Roboto" panose="02000000000000000000" pitchFamily="2" charset="0"/>
              </a:rPr>
              <a:t>CẨM NANG SỬ DỤNG MÁY TÍNH ĐÚNG</a:t>
            </a:r>
            <a:r>
              <a:rPr lang="en-US" altLang="zh-CN" sz="3200" b="1">
                <a:solidFill>
                  <a:srgbClr val="002060"/>
                </a:solidFill>
                <a:latin typeface="Roboto" panose="02000000000000000000" pitchFamily="2" charset="0"/>
                <a:ea typeface="Roboto" panose="02000000000000000000" pitchFamily="2" charset="0"/>
              </a:rPr>
              <a:t> </a:t>
            </a:r>
            <a:r>
              <a:rPr lang="vi-VN" altLang="zh-CN" sz="3200" b="1">
                <a:solidFill>
                  <a:srgbClr val="002060"/>
                </a:solidFill>
                <a:latin typeface="Roboto" panose="02000000000000000000" pitchFamily="2" charset="0"/>
                <a:ea typeface="Roboto" panose="02000000000000000000" pitchFamily="2" charset="0"/>
              </a:rPr>
              <a:t>CÁCH, AN TOÀN</a:t>
            </a:r>
            <a:endParaRPr lang="en-US" sz="3200"/>
          </a:p>
        </p:txBody>
      </p:sp>
      <p:sp>
        <p:nvSpPr>
          <p:cNvPr id="15" name="Oval 20"/>
          <p:cNvSpPr/>
          <p:nvPr/>
        </p:nvSpPr>
        <p:spPr>
          <a:xfrm>
            <a:off x="1379406" y="2566699"/>
            <a:ext cx="1022287" cy="103093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8842 w 1020266"/>
              <a:gd name="connsiteY0" fmla="*/ 558109 h 1110961"/>
              <a:gd name="connsiteX1" fmla="*/ 514554 w 1020266"/>
              <a:gd name="connsiteY1" fmla="*/ 52397 h 1110961"/>
              <a:gd name="connsiteX2" fmla="*/ 1020266 w 1020266"/>
              <a:gd name="connsiteY2" fmla="*/ 558109 h 1110961"/>
              <a:gd name="connsiteX3" fmla="*/ 514554 w 1020266"/>
              <a:gd name="connsiteY3" fmla="*/ 1063821 h 1110961"/>
              <a:gd name="connsiteX4" fmla="*/ 8842 w 1020266"/>
              <a:gd name="connsiteY4" fmla="*/ 558109 h 1110961"/>
              <a:gd name="connsiteX0" fmla="*/ 10461 w 1021885"/>
              <a:gd name="connsiteY0" fmla="*/ 518195 h 1071047"/>
              <a:gd name="connsiteX1" fmla="*/ 516173 w 1021885"/>
              <a:gd name="connsiteY1" fmla="*/ 12483 h 1071047"/>
              <a:gd name="connsiteX2" fmla="*/ 1021885 w 1021885"/>
              <a:gd name="connsiteY2" fmla="*/ 518195 h 1071047"/>
              <a:gd name="connsiteX3" fmla="*/ 516173 w 1021885"/>
              <a:gd name="connsiteY3" fmla="*/ 1023907 h 1071047"/>
              <a:gd name="connsiteX4" fmla="*/ 10461 w 1021885"/>
              <a:gd name="connsiteY4" fmla="*/ 518195 h 1071047"/>
              <a:gd name="connsiteX0" fmla="*/ 10461 w 1022214"/>
              <a:gd name="connsiteY0" fmla="*/ 518195 h 1071047"/>
              <a:gd name="connsiteX1" fmla="*/ 516173 w 1022214"/>
              <a:gd name="connsiteY1" fmla="*/ 12483 h 1071047"/>
              <a:gd name="connsiteX2" fmla="*/ 1021885 w 1022214"/>
              <a:gd name="connsiteY2" fmla="*/ 518195 h 1071047"/>
              <a:gd name="connsiteX3" fmla="*/ 516173 w 1022214"/>
              <a:gd name="connsiteY3" fmla="*/ 1023907 h 1071047"/>
              <a:gd name="connsiteX4" fmla="*/ 10461 w 1022214"/>
              <a:gd name="connsiteY4" fmla="*/ 518195 h 1071047"/>
              <a:gd name="connsiteX0" fmla="*/ 10461 w 1022287"/>
              <a:gd name="connsiteY0" fmla="*/ 518195 h 1030933"/>
              <a:gd name="connsiteX1" fmla="*/ 516173 w 1022287"/>
              <a:gd name="connsiteY1" fmla="*/ 12483 h 1030933"/>
              <a:gd name="connsiteX2" fmla="*/ 1021885 w 1022287"/>
              <a:gd name="connsiteY2" fmla="*/ 518195 h 1030933"/>
              <a:gd name="connsiteX3" fmla="*/ 516173 w 1022287"/>
              <a:gd name="connsiteY3" fmla="*/ 1023907 h 1030933"/>
              <a:gd name="connsiteX4" fmla="*/ 10461 w 1022287"/>
              <a:gd name="connsiteY4" fmla="*/ 518195 h 103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287" h="1030933">
                <a:moveTo>
                  <a:pt x="10461" y="518195"/>
                </a:moveTo>
                <a:cubicBezTo>
                  <a:pt x="-46689" y="96023"/>
                  <a:pt x="131499" y="90788"/>
                  <a:pt x="516173" y="12483"/>
                </a:cubicBezTo>
                <a:cubicBezTo>
                  <a:pt x="900847" y="-65822"/>
                  <a:pt x="1021885" y="238898"/>
                  <a:pt x="1021885" y="518195"/>
                </a:cubicBezTo>
                <a:cubicBezTo>
                  <a:pt x="1031410" y="959417"/>
                  <a:pt x="872071" y="984203"/>
                  <a:pt x="516173" y="1023907"/>
                </a:cubicBezTo>
                <a:cubicBezTo>
                  <a:pt x="160275" y="1063611"/>
                  <a:pt x="67611" y="940367"/>
                  <a:pt x="10461" y="518195"/>
                </a:cubicBezTo>
                <a:close/>
              </a:path>
            </a:pathLst>
          </a:custGeom>
          <a:solidFill>
            <a:srgbClr val="FFFF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2</a:t>
            </a:r>
          </a:p>
        </p:txBody>
      </p:sp>
    </p:spTree>
    <p:extLst>
      <p:ext uri="{BB962C8B-B14F-4D97-AF65-F5344CB8AC3E}">
        <p14:creationId xmlns:p14="http://schemas.microsoft.com/office/powerpoint/2010/main" val="3140063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7229696" y="3992675"/>
            <a:ext cx="3944890" cy="738664"/>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Dán các hình đã cắt vào giấy</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bìa màu gấp ở bước 1</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06" y="106905"/>
            <a:ext cx="1885899" cy="1411357"/>
          </a:xfrm>
          <a:prstGeom prst="rect">
            <a:avLst/>
          </a:prstGeom>
          <a:effectLst>
            <a:outerShdw blurRad="63500" sx="102000" sy="102000" algn="ctr" rotWithShape="0">
              <a:prstClr val="black">
                <a:alpha val="40000"/>
              </a:prstClr>
            </a:outerShdw>
          </a:effectLst>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6573" y="2162217"/>
            <a:ext cx="5361841" cy="3637580"/>
          </a:xfrm>
          <a:prstGeom prst="snip2DiagRect">
            <a:avLst/>
          </a:prstGeom>
          <a:effectLst>
            <a:outerShdw blurRad="63500" sx="102000" sy="102000" algn="ctr" rotWithShape="0">
              <a:prstClr val="black">
                <a:alpha val="40000"/>
              </a:prstClr>
            </a:outerShdw>
          </a:effectLst>
        </p:spPr>
      </p:pic>
      <p:sp>
        <p:nvSpPr>
          <p:cNvPr id="8" name="Rectangle 7"/>
          <p:cNvSpPr/>
          <p:nvPr/>
        </p:nvSpPr>
        <p:spPr>
          <a:xfrm>
            <a:off x="435803" y="235278"/>
            <a:ext cx="11585223" cy="584775"/>
          </a:xfrm>
          <a:prstGeom prst="rect">
            <a:avLst/>
          </a:prstGeom>
        </p:spPr>
        <p:txBody>
          <a:bodyPr wrap="none">
            <a:spAutoFit/>
          </a:bodyPr>
          <a:lstStyle/>
          <a:p>
            <a:r>
              <a:rPr lang="en-US" altLang="zh-CN" sz="3200" b="1">
                <a:solidFill>
                  <a:srgbClr val="002060"/>
                </a:solidFill>
                <a:latin typeface="Roboto" panose="02000000000000000000" pitchFamily="2" charset="0"/>
                <a:ea typeface="Roboto" panose="02000000000000000000" pitchFamily="2" charset="0"/>
              </a:rPr>
              <a:t>LÀM </a:t>
            </a:r>
            <a:r>
              <a:rPr lang="vi-VN" altLang="zh-CN" sz="3200" b="1">
                <a:solidFill>
                  <a:srgbClr val="002060"/>
                </a:solidFill>
                <a:latin typeface="Roboto" panose="02000000000000000000" pitchFamily="2" charset="0"/>
                <a:ea typeface="Roboto" panose="02000000000000000000" pitchFamily="2" charset="0"/>
              </a:rPr>
              <a:t>CẨM NANG SỬ DỤNG MÁY TÍNH ĐÚNG</a:t>
            </a:r>
            <a:r>
              <a:rPr lang="en-US" altLang="zh-CN" sz="3200" b="1">
                <a:solidFill>
                  <a:srgbClr val="002060"/>
                </a:solidFill>
                <a:latin typeface="Roboto" panose="02000000000000000000" pitchFamily="2" charset="0"/>
                <a:ea typeface="Roboto" panose="02000000000000000000" pitchFamily="2" charset="0"/>
              </a:rPr>
              <a:t> </a:t>
            </a:r>
            <a:r>
              <a:rPr lang="vi-VN" altLang="zh-CN" sz="3200" b="1">
                <a:solidFill>
                  <a:srgbClr val="002060"/>
                </a:solidFill>
                <a:latin typeface="Roboto" panose="02000000000000000000" pitchFamily="2" charset="0"/>
                <a:ea typeface="Roboto" panose="02000000000000000000" pitchFamily="2" charset="0"/>
              </a:rPr>
              <a:t>CÁCH, AN TOÀN</a:t>
            </a:r>
            <a:endParaRPr lang="en-US" sz="3200"/>
          </a:p>
        </p:txBody>
      </p:sp>
      <p:sp>
        <p:nvSpPr>
          <p:cNvPr id="9" name="Oval 20"/>
          <p:cNvSpPr/>
          <p:nvPr/>
        </p:nvSpPr>
        <p:spPr>
          <a:xfrm>
            <a:off x="8180256" y="2452399"/>
            <a:ext cx="1022287" cy="103093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8842 w 1020266"/>
              <a:gd name="connsiteY0" fmla="*/ 558109 h 1110961"/>
              <a:gd name="connsiteX1" fmla="*/ 514554 w 1020266"/>
              <a:gd name="connsiteY1" fmla="*/ 52397 h 1110961"/>
              <a:gd name="connsiteX2" fmla="*/ 1020266 w 1020266"/>
              <a:gd name="connsiteY2" fmla="*/ 558109 h 1110961"/>
              <a:gd name="connsiteX3" fmla="*/ 514554 w 1020266"/>
              <a:gd name="connsiteY3" fmla="*/ 1063821 h 1110961"/>
              <a:gd name="connsiteX4" fmla="*/ 8842 w 1020266"/>
              <a:gd name="connsiteY4" fmla="*/ 558109 h 1110961"/>
              <a:gd name="connsiteX0" fmla="*/ 10461 w 1021885"/>
              <a:gd name="connsiteY0" fmla="*/ 518195 h 1071047"/>
              <a:gd name="connsiteX1" fmla="*/ 516173 w 1021885"/>
              <a:gd name="connsiteY1" fmla="*/ 12483 h 1071047"/>
              <a:gd name="connsiteX2" fmla="*/ 1021885 w 1021885"/>
              <a:gd name="connsiteY2" fmla="*/ 518195 h 1071047"/>
              <a:gd name="connsiteX3" fmla="*/ 516173 w 1021885"/>
              <a:gd name="connsiteY3" fmla="*/ 1023907 h 1071047"/>
              <a:gd name="connsiteX4" fmla="*/ 10461 w 1021885"/>
              <a:gd name="connsiteY4" fmla="*/ 518195 h 1071047"/>
              <a:gd name="connsiteX0" fmla="*/ 10461 w 1022214"/>
              <a:gd name="connsiteY0" fmla="*/ 518195 h 1071047"/>
              <a:gd name="connsiteX1" fmla="*/ 516173 w 1022214"/>
              <a:gd name="connsiteY1" fmla="*/ 12483 h 1071047"/>
              <a:gd name="connsiteX2" fmla="*/ 1021885 w 1022214"/>
              <a:gd name="connsiteY2" fmla="*/ 518195 h 1071047"/>
              <a:gd name="connsiteX3" fmla="*/ 516173 w 1022214"/>
              <a:gd name="connsiteY3" fmla="*/ 1023907 h 1071047"/>
              <a:gd name="connsiteX4" fmla="*/ 10461 w 1022214"/>
              <a:gd name="connsiteY4" fmla="*/ 518195 h 1071047"/>
              <a:gd name="connsiteX0" fmla="*/ 10461 w 1022287"/>
              <a:gd name="connsiteY0" fmla="*/ 518195 h 1030933"/>
              <a:gd name="connsiteX1" fmla="*/ 516173 w 1022287"/>
              <a:gd name="connsiteY1" fmla="*/ 12483 h 1030933"/>
              <a:gd name="connsiteX2" fmla="*/ 1021885 w 1022287"/>
              <a:gd name="connsiteY2" fmla="*/ 518195 h 1030933"/>
              <a:gd name="connsiteX3" fmla="*/ 516173 w 1022287"/>
              <a:gd name="connsiteY3" fmla="*/ 1023907 h 1030933"/>
              <a:gd name="connsiteX4" fmla="*/ 10461 w 1022287"/>
              <a:gd name="connsiteY4" fmla="*/ 518195 h 103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287" h="1030933">
                <a:moveTo>
                  <a:pt x="10461" y="518195"/>
                </a:moveTo>
                <a:cubicBezTo>
                  <a:pt x="-46689" y="96023"/>
                  <a:pt x="131499" y="90788"/>
                  <a:pt x="516173" y="12483"/>
                </a:cubicBezTo>
                <a:cubicBezTo>
                  <a:pt x="900847" y="-65822"/>
                  <a:pt x="1021885" y="238898"/>
                  <a:pt x="1021885" y="518195"/>
                </a:cubicBezTo>
                <a:cubicBezTo>
                  <a:pt x="1031410" y="959417"/>
                  <a:pt x="872071" y="984203"/>
                  <a:pt x="516173" y="1023907"/>
                </a:cubicBezTo>
                <a:cubicBezTo>
                  <a:pt x="160275" y="1063611"/>
                  <a:pt x="67611" y="940367"/>
                  <a:pt x="10461" y="518195"/>
                </a:cubicBezTo>
                <a:close/>
              </a:path>
            </a:pathLst>
          </a:custGeom>
          <a:solidFill>
            <a:srgbClr val="FFFF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3</a:t>
            </a:r>
          </a:p>
        </p:txBody>
      </p:sp>
    </p:spTree>
    <p:extLst>
      <p:ext uri="{BB962C8B-B14F-4D97-AF65-F5344CB8AC3E}">
        <p14:creationId xmlns:p14="http://schemas.microsoft.com/office/powerpoint/2010/main" val="107514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42"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6743921" y="4011725"/>
            <a:ext cx="3944890" cy="1107996"/>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Viết nội dung vào các phần</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tương ứng, vẽ trang trí để</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cẩm nang được sinh động</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06" y="106905"/>
            <a:ext cx="1885899" cy="1411357"/>
          </a:xfrm>
          <a:prstGeom prst="rect">
            <a:avLst/>
          </a:prstGeom>
          <a:effectLst>
            <a:outerShdw blurRad="63500" sx="102000" sy="102000" algn="ctr" rotWithShape="0">
              <a:prstClr val="black">
                <a:alpha val="40000"/>
              </a:prstClr>
            </a:outerShdw>
          </a:effectLst>
        </p:spPr>
      </p:pic>
      <p:sp>
        <p:nvSpPr>
          <p:cNvPr id="8" name="Rectangle 7"/>
          <p:cNvSpPr/>
          <p:nvPr/>
        </p:nvSpPr>
        <p:spPr>
          <a:xfrm>
            <a:off x="435803" y="235278"/>
            <a:ext cx="11585223" cy="584775"/>
          </a:xfrm>
          <a:prstGeom prst="rect">
            <a:avLst/>
          </a:prstGeom>
        </p:spPr>
        <p:txBody>
          <a:bodyPr wrap="none">
            <a:spAutoFit/>
          </a:bodyPr>
          <a:lstStyle/>
          <a:p>
            <a:r>
              <a:rPr lang="en-US" altLang="zh-CN" sz="3200" b="1">
                <a:solidFill>
                  <a:srgbClr val="002060"/>
                </a:solidFill>
                <a:latin typeface="Roboto" panose="02000000000000000000" pitchFamily="2" charset="0"/>
                <a:ea typeface="Roboto" panose="02000000000000000000" pitchFamily="2" charset="0"/>
              </a:rPr>
              <a:t>LÀM </a:t>
            </a:r>
            <a:r>
              <a:rPr lang="vi-VN" altLang="zh-CN" sz="3200" b="1">
                <a:solidFill>
                  <a:srgbClr val="002060"/>
                </a:solidFill>
                <a:latin typeface="Roboto" panose="02000000000000000000" pitchFamily="2" charset="0"/>
                <a:ea typeface="Roboto" panose="02000000000000000000" pitchFamily="2" charset="0"/>
              </a:rPr>
              <a:t>CẨM NANG SỬ DỤNG MÁY TÍNH ĐÚNG</a:t>
            </a:r>
            <a:r>
              <a:rPr lang="en-US" altLang="zh-CN" sz="3200" b="1">
                <a:solidFill>
                  <a:srgbClr val="002060"/>
                </a:solidFill>
                <a:latin typeface="Roboto" panose="02000000000000000000" pitchFamily="2" charset="0"/>
                <a:ea typeface="Roboto" panose="02000000000000000000" pitchFamily="2" charset="0"/>
              </a:rPr>
              <a:t> </a:t>
            </a:r>
            <a:r>
              <a:rPr lang="vi-VN" altLang="zh-CN" sz="3200" b="1">
                <a:solidFill>
                  <a:srgbClr val="002060"/>
                </a:solidFill>
                <a:latin typeface="Roboto" panose="02000000000000000000" pitchFamily="2" charset="0"/>
                <a:ea typeface="Roboto" panose="02000000000000000000" pitchFamily="2" charset="0"/>
              </a:rPr>
              <a:t>CÁCH, AN TOÀN</a:t>
            </a:r>
            <a:endParaRPr lang="en-US" sz="3200"/>
          </a:p>
        </p:txBody>
      </p:sp>
      <p:sp>
        <p:nvSpPr>
          <p:cNvPr id="9" name="Oval 20"/>
          <p:cNvSpPr/>
          <p:nvPr/>
        </p:nvSpPr>
        <p:spPr>
          <a:xfrm>
            <a:off x="7694481" y="2471449"/>
            <a:ext cx="1022287" cy="103093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8842 w 1020266"/>
              <a:gd name="connsiteY0" fmla="*/ 558109 h 1110961"/>
              <a:gd name="connsiteX1" fmla="*/ 514554 w 1020266"/>
              <a:gd name="connsiteY1" fmla="*/ 52397 h 1110961"/>
              <a:gd name="connsiteX2" fmla="*/ 1020266 w 1020266"/>
              <a:gd name="connsiteY2" fmla="*/ 558109 h 1110961"/>
              <a:gd name="connsiteX3" fmla="*/ 514554 w 1020266"/>
              <a:gd name="connsiteY3" fmla="*/ 1063821 h 1110961"/>
              <a:gd name="connsiteX4" fmla="*/ 8842 w 1020266"/>
              <a:gd name="connsiteY4" fmla="*/ 558109 h 1110961"/>
              <a:gd name="connsiteX0" fmla="*/ 10461 w 1021885"/>
              <a:gd name="connsiteY0" fmla="*/ 518195 h 1071047"/>
              <a:gd name="connsiteX1" fmla="*/ 516173 w 1021885"/>
              <a:gd name="connsiteY1" fmla="*/ 12483 h 1071047"/>
              <a:gd name="connsiteX2" fmla="*/ 1021885 w 1021885"/>
              <a:gd name="connsiteY2" fmla="*/ 518195 h 1071047"/>
              <a:gd name="connsiteX3" fmla="*/ 516173 w 1021885"/>
              <a:gd name="connsiteY3" fmla="*/ 1023907 h 1071047"/>
              <a:gd name="connsiteX4" fmla="*/ 10461 w 1021885"/>
              <a:gd name="connsiteY4" fmla="*/ 518195 h 1071047"/>
              <a:gd name="connsiteX0" fmla="*/ 10461 w 1022214"/>
              <a:gd name="connsiteY0" fmla="*/ 518195 h 1071047"/>
              <a:gd name="connsiteX1" fmla="*/ 516173 w 1022214"/>
              <a:gd name="connsiteY1" fmla="*/ 12483 h 1071047"/>
              <a:gd name="connsiteX2" fmla="*/ 1021885 w 1022214"/>
              <a:gd name="connsiteY2" fmla="*/ 518195 h 1071047"/>
              <a:gd name="connsiteX3" fmla="*/ 516173 w 1022214"/>
              <a:gd name="connsiteY3" fmla="*/ 1023907 h 1071047"/>
              <a:gd name="connsiteX4" fmla="*/ 10461 w 1022214"/>
              <a:gd name="connsiteY4" fmla="*/ 518195 h 1071047"/>
              <a:gd name="connsiteX0" fmla="*/ 10461 w 1022287"/>
              <a:gd name="connsiteY0" fmla="*/ 518195 h 1030933"/>
              <a:gd name="connsiteX1" fmla="*/ 516173 w 1022287"/>
              <a:gd name="connsiteY1" fmla="*/ 12483 h 1030933"/>
              <a:gd name="connsiteX2" fmla="*/ 1021885 w 1022287"/>
              <a:gd name="connsiteY2" fmla="*/ 518195 h 1030933"/>
              <a:gd name="connsiteX3" fmla="*/ 516173 w 1022287"/>
              <a:gd name="connsiteY3" fmla="*/ 1023907 h 1030933"/>
              <a:gd name="connsiteX4" fmla="*/ 10461 w 1022287"/>
              <a:gd name="connsiteY4" fmla="*/ 518195 h 103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287" h="1030933">
                <a:moveTo>
                  <a:pt x="10461" y="518195"/>
                </a:moveTo>
                <a:cubicBezTo>
                  <a:pt x="-46689" y="96023"/>
                  <a:pt x="131499" y="90788"/>
                  <a:pt x="516173" y="12483"/>
                </a:cubicBezTo>
                <a:cubicBezTo>
                  <a:pt x="900847" y="-65822"/>
                  <a:pt x="1021885" y="238898"/>
                  <a:pt x="1021885" y="518195"/>
                </a:cubicBezTo>
                <a:cubicBezTo>
                  <a:pt x="1031410" y="959417"/>
                  <a:pt x="872071" y="984203"/>
                  <a:pt x="516173" y="1023907"/>
                </a:cubicBezTo>
                <a:cubicBezTo>
                  <a:pt x="160275" y="1063611"/>
                  <a:pt x="67611" y="940367"/>
                  <a:pt x="10461" y="518195"/>
                </a:cubicBezTo>
                <a:close/>
              </a:path>
            </a:pathLst>
          </a:custGeom>
          <a:solidFill>
            <a:srgbClr val="FFFF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4</a:t>
            </a:r>
          </a:p>
        </p:txBody>
      </p:sp>
      <p:pic>
        <p:nvPicPr>
          <p:cNvPr id="2" name="Picture 1"/>
          <p:cNvPicPr>
            <a:picLocks noChangeAspect="1"/>
          </p:cNvPicPr>
          <p:nvPr/>
        </p:nvPicPr>
        <p:blipFill rotWithShape="1">
          <a:blip r:embed="rId4" cstate="hqprint">
            <a:extLst>
              <a:ext uri="{28A0092B-C50C-407E-A947-70E740481C1C}">
                <a14:useLocalDpi xmlns:a14="http://schemas.microsoft.com/office/drawing/2010/main" val="0"/>
              </a:ext>
            </a:extLst>
          </a:blip>
          <a:srcRect l="9775" t="10807" r="8967" b="7659"/>
          <a:stretch/>
        </p:blipFill>
        <p:spPr>
          <a:xfrm>
            <a:off x="435803" y="2655168"/>
            <a:ext cx="2086731" cy="2928855"/>
          </a:xfrm>
          <a:prstGeom prst="rect">
            <a:avLst/>
          </a:prstGeom>
          <a:effectLst>
            <a:outerShdw blurRad="63500" sx="102000" sy="102000" algn="ctr" rotWithShape="0">
              <a:prstClr val="black">
                <a:alpha val="40000"/>
              </a:prstClr>
            </a:outerShdw>
          </a:effectLst>
        </p:spPr>
      </p:pic>
      <p:pic>
        <p:nvPicPr>
          <p:cNvPr id="3" name="Picture 2"/>
          <p:cNvPicPr>
            <a:picLocks noChangeAspect="1"/>
          </p:cNvPicPr>
          <p:nvPr/>
        </p:nvPicPr>
        <p:blipFill rotWithShape="1">
          <a:blip r:embed="rId5" cstate="hqprint">
            <a:extLst>
              <a:ext uri="{28A0092B-C50C-407E-A947-70E740481C1C}">
                <a14:useLocalDpi xmlns:a14="http://schemas.microsoft.com/office/drawing/2010/main" val="0"/>
              </a:ext>
            </a:extLst>
          </a:blip>
          <a:srcRect l="5975" t="18507" r="10217" b="15659"/>
          <a:stretch/>
        </p:blipFill>
        <p:spPr>
          <a:xfrm>
            <a:off x="2522534" y="2648976"/>
            <a:ext cx="3851475" cy="293504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784254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4" presetClass="entr" presetSubtype="1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par>
                                <p:cTn id="12" presetID="14" presetClass="entr" presetSubtype="1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885899" y="120903"/>
            <a:ext cx="937995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Kiểm tra và điều chỉnh sản phẩm theo các tiêu chí</a:t>
            </a:r>
          </a:p>
        </p:txBody>
      </p:sp>
      <p:sp>
        <p:nvSpPr>
          <p:cNvPr id="3" name="Rounded Rectangle 2"/>
          <p:cNvSpPr/>
          <p:nvPr/>
        </p:nvSpPr>
        <p:spPr>
          <a:xfrm>
            <a:off x="5181600" y="1945951"/>
            <a:ext cx="6328537" cy="3971882"/>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85899" cy="1411357"/>
          </a:xfrm>
          <a:prstGeom prst="rect">
            <a:avLst/>
          </a:prstGeom>
          <a:effectLst>
            <a:outerShdw blurRad="63500" sx="102000" sy="102000" algn="ctr" rotWithShape="0">
              <a:prstClr val="black">
                <a:alpha val="40000"/>
              </a:prstClr>
            </a:outerShdw>
          </a:effectLst>
        </p:spPr>
      </p:pic>
      <p:pic>
        <p:nvPicPr>
          <p:cNvPr id="11" name="Picture 10"/>
          <p:cNvPicPr>
            <a:picLocks noChangeAspect="1"/>
          </p:cNvPicPr>
          <p:nvPr/>
        </p:nvPicPr>
        <p:blipFill>
          <a:blip r:embed="rId4">
            <a:extLst>
              <a:ext uri="{BEBA8EAE-BF5A-486C-A8C5-ECC9F3942E4B}">
                <a14:imgProps xmlns:a14="http://schemas.microsoft.com/office/drawing/2010/main">
                  <a14:imgLayer r:embed="rId5">
                    <a14:imgEffect>
                      <a14:backgroundRemoval t="3988" b="96933" l="0" r="98310"/>
                    </a14:imgEffect>
                  </a14:imgLayer>
                </a14:imgProps>
              </a:ext>
              <a:ext uri="{28A0092B-C50C-407E-A947-70E740481C1C}">
                <a14:useLocalDpi xmlns:a14="http://schemas.microsoft.com/office/drawing/2010/main" val="0"/>
              </a:ext>
            </a:extLst>
          </a:blip>
          <a:stretch>
            <a:fillRect/>
          </a:stretch>
        </p:blipFill>
        <p:spPr>
          <a:xfrm>
            <a:off x="281292" y="1170829"/>
            <a:ext cx="3088210" cy="2835933"/>
          </a:xfrm>
          <a:prstGeom prst="rect">
            <a:avLst/>
          </a:prstGeom>
        </p:spPr>
      </p:pic>
      <p:pic>
        <p:nvPicPr>
          <p:cNvPr id="12" name="Picture 11"/>
          <p:cNvPicPr>
            <a:picLocks noChangeAspect="1"/>
          </p:cNvPicPr>
          <p:nvPr/>
        </p:nvPicPr>
        <p:blipFill rotWithShape="1">
          <a:blip r:embed="rId6" cstate="hqprint">
            <a:extLst>
              <a:ext uri="{BEBA8EAE-BF5A-486C-A8C5-ECC9F3942E4B}">
                <a14:imgProps xmlns:a14="http://schemas.microsoft.com/office/drawing/2010/main">
                  <a14:imgLayer r:embed="rId7">
                    <a14:imgEffect>
                      <a14:backgroundRemoval t="20182" b="80182" l="14345" r="87889"/>
                    </a14:imgEffect>
                  </a14:imgLayer>
                </a14:imgProps>
              </a:ext>
              <a:ext uri="{28A0092B-C50C-407E-A947-70E740481C1C}">
                <a14:useLocalDpi xmlns:a14="http://schemas.microsoft.com/office/drawing/2010/main" val="0"/>
              </a:ext>
            </a:extLst>
          </a:blip>
          <a:srcRect l="5975" t="18507" r="10217" b="15659"/>
          <a:stretch/>
        </p:blipFill>
        <p:spPr>
          <a:xfrm>
            <a:off x="904116" y="4006762"/>
            <a:ext cx="3741498" cy="2851238"/>
          </a:xfrm>
          <a:prstGeom prst="rect">
            <a:avLst/>
          </a:prstGeom>
          <a:effectLst>
            <a:outerShdw blurRad="63500" sx="102000" sy="102000" algn="ctr" rotWithShape="0">
              <a:prstClr val="black">
                <a:alpha val="40000"/>
              </a:prstClr>
            </a:outerShdw>
          </a:effectLst>
        </p:spPr>
      </p:pic>
      <p:sp>
        <p:nvSpPr>
          <p:cNvPr id="15" name="TextBox 14"/>
          <p:cNvSpPr txBox="1"/>
          <p:nvPr/>
        </p:nvSpPr>
        <p:spPr>
          <a:xfrm>
            <a:off x="5500290" y="2028293"/>
            <a:ext cx="5903241" cy="1938992"/>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Trình bày được tác hại của việc ngồi sai tư thế</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hoặc sử dụng máy tính quá thời gian quy định;</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quy tắc đúng về tư thế ngồi, thời gian sử dụng</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và an toàn về điện khi sử dụng máy tính</a:t>
            </a:r>
          </a:p>
        </p:txBody>
      </p:sp>
      <p:sp>
        <p:nvSpPr>
          <p:cNvPr id="16" name="TextBox 15"/>
          <p:cNvSpPr txBox="1"/>
          <p:nvPr/>
        </p:nvSpPr>
        <p:spPr>
          <a:xfrm>
            <a:off x="5500290" y="4138818"/>
            <a:ext cx="5828988" cy="830997"/>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Sử dụng vật liệu quen thuộc, dễ tìm hoặc vật liệu tái chế</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7" name="TextBox 16"/>
          <p:cNvSpPr txBox="1"/>
          <p:nvPr/>
        </p:nvSpPr>
        <p:spPr>
          <a:xfrm>
            <a:off x="5500289" y="5086836"/>
            <a:ext cx="5903241" cy="830997"/>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Hình thức đẹp, sáng tạo và sử dụng </a:t>
            </a:r>
            <a:r>
              <a:rPr lang="en-US" altLang="zh-CN" sz="2400">
                <a:solidFill>
                  <a:srgbClr val="002060"/>
                </a:solidFill>
                <a:latin typeface="Roboto" panose="02000000000000000000" pitchFamily="2" charset="0"/>
                <a:ea typeface="Roboto" panose="02000000000000000000" pitchFamily="2" charset="0"/>
              </a:rPr>
              <a:t>đ</a:t>
            </a:r>
            <a:r>
              <a:rPr lang="vi-VN" altLang="zh-CN" sz="2400">
                <a:solidFill>
                  <a:srgbClr val="002060"/>
                </a:solidFill>
                <a:latin typeface="Roboto" panose="02000000000000000000" pitchFamily="2" charset="0"/>
                <a:ea typeface="Roboto" panose="02000000000000000000" pitchFamily="2" charset="0"/>
              </a:rPr>
              <a:t>ược lâu dài</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225599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14" presetClass="entr" presetSubtype="1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par>
                                <p:cTn id="23" presetID="14" presetClass="entr" presetSubtype="1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 grpId="0" animBg="1"/>
      <p:bldP spid="15" grpId="0"/>
      <p:bldP spid="16" grpId="0"/>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5" y="-27388"/>
            <a:ext cx="1885899" cy="141135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2654737" y="199545"/>
            <a:ext cx="762694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TRƯNG BÀY VÀ GIỚI THIỆU SẢN PHẨM</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4">
            <a:extLst>
              <a:ext uri="{BEBA8EAE-BF5A-486C-A8C5-ECC9F3942E4B}">
                <a14:imgProps xmlns:a14="http://schemas.microsoft.com/office/drawing/2010/main">
                  <a14:imgLayer r:embed="rId5">
                    <a14:imgEffect>
                      <a14:backgroundRemoval t="3988" b="96933" l="0" r="98310"/>
                    </a14:imgEffect>
                  </a14:imgLayer>
                </a14:imgProps>
              </a:ext>
              <a:ext uri="{28A0092B-C50C-407E-A947-70E740481C1C}">
                <a14:useLocalDpi xmlns:a14="http://schemas.microsoft.com/office/drawing/2010/main" val="0"/>
              </a:ext>
            </a:extLst>
          </a:blip>
          <a:stretch>
            <a:fillRect/>
          </a:stretch>
        </p:blipFill>
        <p:spPr>
          <a:xfrm>
            <a:off x="2990849" y="4175714"/>
            <a:ext cx="2944699" cy="2704145"/>
          </a:xfrm>
          <a:prstGeom prst="rect">
            <a:avLst/>
          </a:prstGeom>
        </p:spPr>
      </p:pic>
      <p:pic>
        <p:nvPicPr>
          <p:cNvPr id="13" name="Picture 12"/>
          <p:cNvPicPr>
            <a:picLocks noChangeAspect="1"/>
          </p:cNvPicPr>
          <p:nvPr/>
        </p:nvPicPr>
        <p:blipFill rotWithShape="1">
          <a:blip r:embed="rId6" cstate="hqprint">
            <a:extLst>
              <a:ext uri="{BEBA8EAE-BF5A-486C-A8C5-ECC9F3942E4B}">
                <a14:imgProps xmlns:a14="http://schemas.microsoft.com/office/drawing/2010/main">
                  <a14:imgLayer r:embed="rId7">
                    <a14:imgEffect>
                      <a14:backgroundRemoval t="20182" b="80182" l="14345" r="87889"/>
                    </a14:imgEffect>
                  </a14:imgLayer>
                </a14:imgProps>
              </a:ext>
              <a:ext uri="{28A0092B-C50C-407E-A947-70E740481C1C}">
                <a14:useLocalDpi xmlns:a14="http://schemas.microsoft.com/office/drawing/2010/main" val="0"/>
              </a:ext>
            </a:extLst>
          </a:blip>
          <a:srcRect l="5975" t="18507" r="10217" b="15659"/>
          <a:stretch/>
        </p:blipFill>
        <p:spPr>
          <a:xfrm>
            <a:off x="8088552" y="1256392"/>
            <a:ext cx="3741498" cy="2851238"/>
          </a:xfrm>
          <a:prstGeom prst="rect">
            <a:avLst/>
          </a:prstGeom>
          <a:effectLst>
            <a:outerShdw blurRad="63500" sx="102000" sy="102000" algn="ctr" rotWithShape="0">
              <a:prstClr val="black">
                <a:alpha val="40000"/>
              </a:prstClr>
            </a:outerShdw>
          </a:effectLst>
        </p:spPr>
      </p:pic>
      <p:pic>
        <p:nvPicPr>
          <p:cNvPr id="14" name="Picture 13"/>
          <p:cNvPicPr>
            <a:picLocks noChangeAspect="1"/>
          </p:cNvPicPr>
          <p:nvPr/>
        </p:nvPicPr>
        <p:blipFill>
          <a:blip r:embed="rId8"/>
          <a:stretch>
            <a:fillRect/>
          </a:stretch>
        </p:blipFill>
        <p:spPr>
          <a:xfrm>
            <a:off x="303075" y="1606725"/>
            <a:ext cx="2551783" cy="3289126"/>
          </a:xfrm>
          <a:prstGeom prst="rect">
            <a:avLst/>
          </a:prstGeom>
          <a:effectLst>
            <a:outerShdw blurRad="63500" sx="102000" sy="102000" algn="ctr" rotWithShape="0">
              <a:prstClr val="black">
                <a:alpha val="40000"/>
              </a:prstClr>
            </a:outerShdw>
          </a:effectLst>
        </p:spPr>
      </p:pic>
      <p:pic>
        <p:nvPicPr>
          <p:cNvPr id="15" name="Picture 14"/>
          <p:cNvPicPr>
            <a:picLocks noChangeAspect="1"/>
          </p:cNvPicPr>
          <p:nvPr/>
        </p:nvPicPr>
        <p:blipFill>
          <a:blip r:embed="rId9"/>
          <a:stretch>
            <a:fillRect/>
          </a:stretch>
        </p:blipFill>
        <p:spPr>
          <a:xfrm>
            <a:off x="7499599" y="4338869"/>
            <a:ext cx="2782082" cy="2388760"/>
          </a:xfrm>
          <a:prstGeom prst="rect">
            <a:avLst/>
          </a:prstGeom>
          <a:effectLst>
            <a:outerShdw blurRad="63500" sx="102000" sy="102000" algn="ctr" rotWithShape="0">
              <a:prstClr val="black">
                <a:alpha val="40000"/>
              </a:prstClr>
            </a:outerShdw>
          </a:effectLst>
        </p:spPr>
      </p:pic>
      <p:sp>
        <p:nvSpPr>
          <p:cNvPr id="16" name="TextBox 15"/>
          <p:cNvSpPr txBox="1"/>
          <p:nvPr/>
        </p:nvSpPr>
        <p:spPr>
          <a:xfrm>
            <a:off x="3511707" y="1236481"/>
            <a:ext cx="5000084" cy="3102388"/>
          </a:xfrm>
          <a:prstGeom prst="rect">
            <a:avLst/>
          </a:prstGeom>
          <a:noFill/>
        </p:spPr>
        <p:txBody>
          <a:bodyPr wrap="square" rtlCol="0">
            <a:spAutoFit/>
          </a:bodyPr>
          <a:lstStyle/>
          <a:p>
            <a:pPr lvl="0" algn="just">
              <a:lnSpc>
                <a:spcPct val="120000"/>
              </a:lnSpc>
              <a:spcBef>
                <a:spcPts val="600"/>
              </a:spcBef>
              <a:defRPr/>
            </a:pPr>
            <a:r>
              <a:rPr lang="vi-VN" altLang="zh-C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002060"/>
                </a:solidFill>
                <a:latin typeface="Roboto" panose="02000000000000000000" pitchFamily="2" charset="0"/>
                <a:ea typeface="Roboto" panose="02000000000000000000" pitchFamily="2" charset="0"/>
              </a:rPr>
              <a:t>Vật liệu tạo cẩm nang</a:t>
            </a:r>
          </a:p>
          <a:p>
            <a:pPr lvl="0" algn="just">
              <a:lnSpc>
                <a:spcPct val="120000"/>
              </a:lnSpc>
              <a:spcBef>
                <a:spcPts val="600"/>
              </a:spcBef>
              <a:defRPr/>
            </a:pPr>
            <a:r>
              <a:rPr lang="vi-VN" altLang="zh-C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vi-VN" altLang="zh-CN" sz="2400">
                <a:solidFill>
                  <a:srgbClr val="002060"/>
                </a:solidFill>
                <a:latin typeface="Roboto" panose="02000000000000000000" pitchFamily="2" charset="0"/>
                <a:ea typeface="Roboto" panose="02000000000000000000" pitchFamily="2" charset="0"/>
              </a:rPr>
              <a:t> Các bước tạo cẩm nang</a:t>
            </a:r>
          </a:p>
          <a:p>
            <a:pPr lvl="0" algn="just">
              <a:lnSpc>
                <a:spcPct val="120000"/>
              </a:lnSpc>
              <a:spcBef>
                <a:spcPts val="600"/>
              </a:spcBef>
              <a:defRPr/>
            </a:pPr>
            <a:r>
              <a:rPr lang="vi-VN" altLang="zh-C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vi-VN" altLang="zh-CN" sz="2400">
                <a:solidFill>
                  <a:srgbClr val="002060"/>
                </a:solidFill>
                <a:latin typeface="Roboto" panose="02000000000000000000" pitchFamily="2" charset="0"/>
                <a:ea typeface="Roboto" panose="02000000000000000000" pitchFamily="2" charset="0"/>
              </a:rPr>
              <a:t> Tác dụng của cẩm nang</a:t>
            </a:r>
          </a:p>
          <a:p>
            <a:pPr lvl="0" algn="just">
              <a:lnSpc>
                <a:spcPct val="120000"/>
              </a:lnSpc>
              <a:spcBef>
                <a:spcPts val="600"/>
              </a:spcBef>
              <a:defRPr/>
            </a:pPr>
            <a:r>
              <a:rPr lang="vi-VN" altLang="zh-C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vi-VN" altLang="zh-CN" sz="2400">
                <a:solidFill>
                  <a:srgbClr val="002060"/>
                </a:solidFill>
                <a:latin typeface="Roboto" panose="02000000000000000000" pitchFamily="2" charset="0"/>
                <a:ea typeface="Roboto" panose="02000000000000000000" pitchFamily="2" charset="0"/>
              </a:rPr>
              <a:t> Nội dung của cẩm nang</a:t>
            </a:r>
          </a:p>
          <a:p>
            <a:pPr lvl="0" algn="just">
              <a:lnSpc>
                <a:spcPct val="120000"/>
              </a:lnSpc>
              <a:spcBef>
                <a:spcPts val="600"/>
              </a:spcBef>
              <a:defRPr/>
            </a:pPr>
            <a:r>
              <a:rPr lang="vi-VN" altLang="zh-CN" sz="2400">
                <a:solidFill>
                  <a:srgbClr val="FF0000"/>
                </a:solidFill>
                <a:latin typeface="Roboto" panose="02000000000000000000" pitchFamily="2" charset="0"/>
                <a:ea typeface="Roboto" panose="02000000000000000000" pitchFamily="2" charset="0"/>
                <a:sym typeface="Wingdings" panose="05000000000000000000" pitchFamily="2" charset="2"/>
              </a:rPr>
              <a:t></a:t>
            </a:r>
            <a:r>
              <a:rPr lang="vi-VN" altLang="zh-CN" sz="2400">
                <a:solidFill>
                  <a:srgbClr val="002060"/>
                </a:solidFill>
                <a:latin typeface="Roboto" panose="02000000000000000000" pitchFamily="2" charset="0"/>
                <a:ea typeface="Roboto" panose="02000000000000000000" pitchFamily="2" charset="0"/>
              </a:rPr>
              <a:t> Dự định sử dụng cẩm nang </a:t>
            </a:r>
            <a:endParaRPr lang="en-US" altLang="zh-CN" sz="2400">
              <a:solidFill>
                <a:srgbClr val="002060"/>
              </a:solidFill>
              <a:latin typeface="Roboto" panose="02000000000000000000" pitchFamily="2" charset="0"/>
              <a:ea typeface="Roboto" panose="02000000000000000000" pitchFamily="2" charset="0"/>
            </a:endParaRPr>
          </a:p>
          <a:p>
            <a:pPr lvl="0" algn="just">
              <a:lnSpc>
                <a:spcPct val="120000"/>
              </a:lnSpc>
              <a:spcBef>
                <a:spcPts val="600"/>
              </a:spcBef>
              <a:defRPr/>
            </a:pPr>
            <a:r>
              <a:rPr lang="vi-VN" altLang="zh-CN" sz="2400">
                <a:solidFill>
                  <a:srgbClr val="002060"/>
                </a:solidFill>
                <a:latin typeface="Roboto" panose="02000000000000000000" pitchFamily="2" charset="0"/>
                <a:ea typeface="Roboto" panose="02000000000000000000" pitchFamily="2" charset="0"/>
              </a:rPr>
              <a:t>(sử dụng hay tặng cho người khác)</a:t>
            </a:r>
          </a:p>
        </p:txBody>
      </p:sp>
    </p:spTree>
    <p:extLst>
      <p:ext uri="{BB962C8B-B14F-4D97-AF65-F5344CB8AC3E}">
        <p14:creationId xmlns:p14="http://schemas.microsoft.com/office/powerpoint/2010/main" val="1278242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6" presetClass="entr" presetSubtype="16"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in)">
                                      <p:cBhvr>
                                        <p:cTn id="16" dur="2000"/>
                                        <p:tgtEl>
                                          <p:spTgt spid="14"/>
                                        </p:tgtEl>
                                      </p:cBhvr>
                                    </p:animEffect>
                                  </p:childTnLst>
                                </p:cTn>
                              </p:par>
                              <p:par>
                                <p:cTn id="17" presetID="6" presetClass="entr" presetSubtype="16"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in)">
                                      <p:cBhvr>
                                        <p:cTn id="19" dur="20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718" y="-19989"/>
            <a:ext cx="1663430" cy="1244867"/>
          </a:xfrm>
          <a:prstGeom prst="rect">
            <a:avLst/>
          </a:prstGeom>
          <a:effectLst>
            <a:outerShdw blurRad="63500" sx="102000" sy="102000" algn="ctr" rotWithShape="0">
              <a:prstClr val="black">
                <a:alpha val="40000"/>
              </a:prstClr>
            </a:outerShdw>
          </a:effectLst>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76343" y="1797439"/>
            <a:ext cx="5372546" cy="4110941"/>
          </a:xfrm>
          <a:prstGeom prst="roundRect">
            <a:avLst/>
          </a:prstGeom>
          <a:effectLst>
            <a:outerShdw blurRad="63500" sx="102000" sy="102000" algn="ctr" rotWithShape="0">
              <a:prstClr val="black">
                <a:alpha val="40000"/>
              </a:prstClr>
            </a:outerShdw>
          </a:effectLst>
        </p:spPr>
      </p:pic>
      <p:grpSp>
        <p:nvGrpSpPr>
          <p:cNvPr id="10" name="Group 9"/>
          <p:cNvGrpSpPr/>
          <p:nvPr/>
        </p:nvGrpSpPr>
        <p:grpSpPr>
          <a:xfrm flipH="1">
            <a:off x="1551681" y="1607282"/>
            <a:ext cx="2838199" cy="1589972"/>
            <a:chOff x="107980" y="3227354"/>
            <a:chExt cx="3784151" cy="2168323"/>
          </a:xfrm>
          <a:solidFill>
            <a:srgbClr val="FEF26C"/>
          </a:solidFill>
        </p:grpSpPr>
        <p:sp>
          <p:nvSpPr>
            <p:cNvPr id="13" name="Rectangle 5"/>
            <p:cNvSpPr/>
            <p:nvPr/>
          </p:nvSpPr>
          <p:spPr>
            <a:xfrm>
              <a:off x="576551" y="3227354"/>
              <a:ext cx="3315580" cy="2168323"/>
            </a:xfrm>
            <a:custGeom>
              <a:avLst/>
              <a:gdLst>
                <a:gd name="connsiteX0" fmla="*/ 0 w 2728171"/>
                <a:gd name="connsiteY0" fmla="*/ 0 h 1789068"/>
                <a:gd name="connsiteX1" fmla="*/ 2728171 w 2728171"/>
                <a:gd name="connsiteY1" fmla="*/ 0 h 1789068"/>
                <a:gd name="connsiteX2" fmla="*/ 2728171 w 2728171"/>
                <a:gd name="connsiteY2" fmla="*/ 1789068 h 1789068"/>
                <a:gd name="connsiteX3" fmla="*/ 0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728171 w 2728171"/>
                <a:gd name="connsiteY2" fmla="*/ 1789068 h 1789068"/>
                <a:gd name="connsiteX3" fmla="*/ 133564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450769 w 2728171"/>
                <a:gd name="connsiteY2" fmla="*/ 1789068 h 1789068"/>
                <a:gd name="connsiteX3" fmla="*/ 133564 w 2728171"/>
                <a:gd name="connsiteY3" fmla="*/ 1789068 h 1789068"/>
                <a:gd name="connsiteX4" fmla="*/ 0 w 2728171"/>
                <a:gd name="connsiteY4" fmla="*/ 0 h 1789068"/>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8577"/>
                <a:gd name="connsiteY0" fmla="*/ 344306 h 2133374"/>
                <a:gd name="connsiteX1" fmla="*/ 2985963 w 2988577"/>
                <a:gd name="connsiteY1" fmla="*/ 344306 h 2133374"/>
                <a:gd name="connsiteX2" fmla="*/ 2708561 w 2988577"/>
                <a:gd name="connsiteY2" fmla="*/ 2133374 h 2133374"/>
                <a:gd name="connsiteX3" fmla="*/ 391356 w 2988577"/>
                <a:gd name="connsiteY3" fmla="*/ 2133374 h 2133374"/>
                <a:gd name="connsiteX4" fmla="*/ 257792 w 2988577"/>
                <a:gd name="connsiteY4" fmla="*/ 344306 h 2133374"/>
                <a:gd name="connsiteX0" fmla="*/ 257792 w 3324578"/>
                <a:gd name="connsiteY0" fmla="*/ 267773 h 2056841"/>
                <a:gd name="connsiteX1" fmla="*/ 2985963 w 3324578"/>
                <a:gd name="connsiteY1" fmla="*/ 267773 h 2056841"/>
                <a:gd name="connsiteX2" fmla="*/ 2708561 w 3324578"/>
                <a:gd name="connsiteY2" fmla="*/ 2056841 h 2056841"/>
                <a:gd name="connsiteX3" fmla="*/ 391356 w 3324578"/>
                <a:gd name="connsiteY3" fmla="*/ 2056841 h 2056841"/>
                <a:gd name="connsiteX4" fmla="*/ 257792 w 3324578"/>
                <a:gd name="connsiteY4" fmla="*/ 267773 h 2056841"/>
                <a:gd name="connsiteX0" fmla="*/ 257792 w 3002763"/>
                <a:gd name="connsiteY0" fmla="*/ 322693 h 2111761"/>
                <a:gd name="connsiteX1" fmla="*/ 2985963 w 3002763"/>
                <a:gd name="connsiteY1" fmla="*/ 322693 h 2111761"/>
                <a:gd name="connsiteX2" fmla="*/ 2708561 w 3002763"/>
                <a:gd name="connsiteY2" fmla="*/ 2111761 h 2111761"/>
                <a:gd name="connsiteX3" fmla="*/ 391356 w 3002763"/>
                <a:gd name="connsiteY3" fmla="*/ 2111761 h 2111761"/>
                <a:gd name="connsiteX4" fmla="*/ 257792 w 3002763"/>
                <a:gd name="connsiteY4" fmla="*/ 322693 h 2111761"/>
                <a:gd name="connsiteX0" fmla="*/ 257792 w 3252785"/>
                <a:gd name="connsiteY0" fmla="*/ 339967 h 2129035"/>
                <a:gd name="connsiteX1" fmla="*/ 2985963 w 3252785"/>
                <a:gd name="connsiteY1" fmla="*/ 339967 h 2129035"/>
                <a:gd name="connsiteX2" fmla="*/ 2708561 w 3252785"/>
                <a:gd name="connsiteY2" fmla="*/ 2129035 h 2129035"/>
                <a:gd name="connsiteX3" fmla="*/ 391356 w 3252785"/>
                <a:gd name="connsiteY3" fmla="*/ 2129035 h 2129035"/>
                <a:gd name="connsiteX4" fmla="*/ 257792 w 3252785"/>
                <a:gd name="connsiteY4" fmla="*/ 339967 h 2129035"/>
                <a:gd name="connsiteX0" fmla="*/ 257792 w 3306589"/>
                <a:gd name="connsiteY0" fmla="*/ 344306 h 2133374"/>
                <a:gd name="connsiteX1" fmla="*/ 2985963 w 3306589"/>
                <a:gd name="connsiteY1" fmla="*/ 344306 h 2133374"/>
                <a:gd name="connsiteX2" fmla="*/ 2708561 w 3306589"/>
                <a:gd name="connsiteY2" fmla="*/ 2133374 h 2133374"/>
                <a:gd name="connsiteX3" fmla="*/ 391356 w 3306589"/>
                <a:gd name="connsiteY3" fmla="*/ 2133374 h 2133374"/>
                <a:gd name="connsiteX4" fmla="*/ 257792 w 3306589"/>
                <a:gd name="connsiteY4" fmla="*/ 344306 h 2133374"/>
                <a:gd name="connsiteX0" fmla="*/ 257792 w 3040950"/>
                <a:gd name="connsiteY0" fmla="*/ 441158 h 2230226"/>
                <a:gd name="connsiteX1" fmla="*/ 2985963 w 3040950"/>
                <a:gd name="connsiteY1" fmla="*/ 441158 h 2230226"/>
                <a:gd name="connsiteX2" fmla="*/ 2708561 w 3040950"/>
                <a:gd name="connsiteY2" fmla="*/ 2230226 h 2230226"/>
                <a:gd name="connsiteX3" fmla="*/ 391356 w 3040950"/>
                <a:gd name="connsiteY3" fmla="*/ 2230226 h 2230226"/>
                <a:gd name="connsiteX4" fmla="*/ 257792 w 3040950"/>
                <a:gd name="connsiteY4" fmla="*/ 441158 h 2230226"/>
                <a:gd name="connsiteX0" fmla="*/ 257792 w 3315580"/>
                <a:gd name="connsiteY0" fmla="*/ 379255 h 2168323"/>
                <a:gd name="connsiteX1" fmla="*/ 2985963 w 3315580"/>
                <a:gd name="connsiteY1" fmla="*/ 379255 h 2168323"/>
                <a:gd name="connsiteX2" fmla="*/ 2708561 w 3315580"/>
                <a:gd name="connsiteY2" fmla="*/ 2168323 h 2168323"/>
                <a:gd name="connsiteX3" fmla="*/ 391356 w 3315580"/>
                <a:gd name="connsiteY3" fmla="*/ 2168323 h 2168323"/>
                <a:gd name="connsiteX4" fmla="*/ 257792 w 3315580"/>
                <a:gd name="connsiteY4" fmla="*/ 379255 h 2168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5580" h="2168323">
                  <a:moveTo>
                    <a:pt x="257792" y="379255"/>
                  </a:moveTo>
                  <a:cubicBezTo>
                    <a:pt x="690226" y="81077"/>
                    <a:pt x="2143482" y="-299295"/>
                    <a:pt x="2985963" y="379255"/>
                  </a:cubicBezTo>
                  <a:cubicBezTo>
                    <a:pt x="3828444" y="1057805"/>
                    <a:pt x="2801028" y="1571967"/>
                    <a:pt x="2708561" y="2168323"/>
                  </a:cubicBezTo>
                  <a:lnTo>
                    <a:pt x="391356" y="2168323"/>
                  </a:lnTo>
                  <a:cubicBezTo>
                    <a:pt x="-17105" y="1870145"/>
                    <a:pt x="-174642" y="677433"/>
                    <a:pt x="257792" y="3792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rot="21362423" flipH="1">
              <a:off x="107980" y="4549017"/>
              <a:ext cx="937142" cy="454144"/>
            </a:xfrm>
            <a:custGeom>
              <a:avLst/>
              <a:gdLst>
                <a:gd name="connsiteX0" fmla="*/ 371705 w 997705"/>
                <a:gd name="connsiteY0" fmla="*/ 60 h 426576"/>
                <a:gd name="connsiteX1" fmla="*/ 997705 w 997705"/>
                <a:gd name="connsiteY1" fmla="*/ 184535 h 426576"/>
                <a:gd name="connsiteX2" fmla="*/ 407083 w 997705"/>
                <a:gd name="connsiteY2" fmla="*/ 423392 h 426576"/>
                <a:gd name="connsiteX3" fmla="*/ 406465 w 997705"/>
                <a:gd name="connsiteY3" fmla="*/ 426576 h 426576"/>
                <a:gd name="connsiteX4" fmla="*/ 126028 w 997705"/>
                <a:gd name="connsiteY4" fmla="*/ 426576 h 426576"/>
                <a:gd name="connsiteX5" fmla="*/ 0 w 997705"/>
                <a:gd name="connsiteY5" fmla="*/ 26433 h 426576"/>
                <a:gd name="connsiteX6" fmla="*/ 371705 w 997705"/>
                <a:gd name="connsiteY6" fmla="*/ 60 h 42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705" h="426576">
                  <a:moveTo>
                    <a:pt x="371705" y="60"/>
                  </a:moveTo>
                  <a:cubicBezTo>
                    <a:pt x="482110" y="1763"/>
                    <a:pt x="652564" y="40004"/>
                    <a:pt x="997705" y="184535"/>
                  </a:cubicBezTo>
                  <a:cubicBezTo>
                    <a:pt x="573723" y="152353"/>
                    <a:pt x="452552" y="269239"/>
                    <a:pt x="407083" y="423392"/>
                  </a:cubicBezTo>
                  <a:lnTo>
                    <a:pt x="406465" y="426576"/>
                  </a:lnTo>
                  <a:lnTo>
                    <a:pt x="126028" y="426576"/>
                  </a:lnTo>
                  <a:lnTo>
                    <a:pt x="0" y="26433"/>
                  </a:lnTo>
                  <a:cubicBezTo>
                    <a:pt x="187070" y="56077"/>
                    <a:pt x="229755" y="-2131"/>
                    <a:pt x="371705"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8" name="TextBox 17"/>
          <p:cNvSpPr txBox="1"/>
          <p:nvPr/>
        </p:nvSpPr>
        <p:spPr>
          <a:xfrm>
            <a:off x="1592712" y="1945018"/>
            <a:ext cx="2626778" cy="1200329"/>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Sao em không</a:t>
            </a:r>
          </a:p>
          <a:p>
            <a:pPr lvl="0" algn="ctr">
              <a:defRPr/>
            </a:pPr>
            <a:r>
              <a:rPr lang="vi-VN" sz="2400">
                <a:solidFill>
                  <a:srgbClr val="002060"/>
                </a:solidFill>
                <a:latin typeface="Roboto" panose="02000000000000000000" pitchFamily="2" charset="0"/>
                <a:ea typeface="Roboto" panose="02000000000000000000" pitchFamily="2" charset="0"/>
              </a:rPr>
              <a:t>rút sạc pin</a:t>
            </a:r>
          </a:p>
          <a:p>
            <a:pPr lvl="0" algn="ctr">
              <a:defRPr/>
            </a:pPr>
            <a:r>
              <a:rPr lang="vi-VN" sz="2400">
                <a:solidFill>
                  <a:srgbClr val="002060"/>
                </a:solidFill>
                <a:latin typeface="Roboto" panose="02000000000000000000" pitchFamily="2" charset="0"/>
                <a:ea typeface="Roboto" panose="02000000000000000000" pitchFamily="2" charset="0"/>
              </a:rPr>
              <a:t>ra vậy?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nvGrpSpPr>
          <p:cNvPr id="19" name="Group 18"/>
          <p:cNvGrpSpPr/>
          <p:nvPr/>
        </p:nvGrpSpPr>
        <p:grpSpPr>
          <a:xfrm>
            <a:off x="7635267" y="1797439"/>
            <a:ext cx="3433408" cy="1818425"/>
            <a:chOff x="107980" y="3227354"/>
            <a:chExt cx="3784151" cy="2168323"/>
          </a:xfrm>
          <a:solidFill>
            <a:srgbClr val="FEF26C"/>
          </a:solidFill>
        </p:grpSpPr>
        <p:sp>
          <p:nvSpPr>
            <p:cNvPr id="20" name="Rectangle 5"/>
            <p:cNvSpPr/>
            <p:nvPr/>
          </p:nvSpPr>
          <p:spPr>
            <a:xfrm>
              <a:off x="576551" y="3227354"/>
              <a:ext cx="3315580" cy="2168323"/>
            </a:xfrm>
            <a:custGeom>
              <a:avLst/>
              <a:gdLst>
                <a:gd name="connsiteX0" fmla="*/ 0 w 2728171"/>
                <a:gd name="connsiteY0" fmla="*/ 0 h 1789068"/>
                <a:gd name="connsiteX1" fmla="*/ 2728171 w 2728171"/>
                <a:gd name="connsiteY1" fmla="*/ 0 h 1789068"/>
                <a:gd name="connsiteX2" fmla="*/ 2728171 w 2728171"/>
                <a:gd name="connsiteY2" fmla="*/ 1789068 h 1789068"/>
                <a:gd name="connsiteX3" fmla="*/ 0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728171 w 2728171"/>
                <a:gd name="connsiteY2" fmla="*/ 1789068 h 1789068"/>
                <a:gd name="connsiteX3" fmla="*/ 133564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450769 w 2728171"/>
                <a:gd name="connsiteY2" fmla="*/ 1789068 h 1789068"/>
                <a:gd name="connsiteX3" fmla="*/ 133564 w 2728171"/>
                <a:gd name="connsiteY3" fmla="*/ 1789068 h 1789068"/>
                <a:gd name="connsiteX4" fmla="*/ 0 w 2728171"/>
                <a:gd name="connsiteY4" fmla="*/ 0 h 1789068"/>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8577"/>
                <a:gd name="connsiteY0" fmla="*/ 344306 h 2133374"/>
                <a:gd name="connsiteX1" fmla="*/ 2985963 w 2988577"/>
                <a:gd name="connsiteY1" fmla="*/ 344306 h 2133374"/>
                <a:gd name="connsiteX2" fmla="*/ 2708561 w 2988577"/>
                <a:gd name="connsiteY2" fmla="*/ 2133374 h 2133374"/>
                <a:gd name="connsiteX3" fmla="*/ 391356 w 2988577"/>
                <a:gd name="connsiteY3" fmla="*/ 2133374 h 2133374"/>
                <a:gd name="connsiteX4" fmla="*/ 257792 w 2988577"/>
                <a:gd name="connsiteY4" fmla="*/ 344306 h 2133374"/>
                <a:gd name="connsiteX0" fmla="*/ 257792 w 3324578"/>
                <a:gd name="connsiteY0" fmla="*/ 267773 h 2056841"/>
                <a:gd name="connsiteX1" fmla="*/ 2985963 w 3324578"/>
                <a:gd name="connsiteY1" fmla="*/ 267773 h 2056841"/>
                <a:gd name="connsiteX2" fmla="*/ 2708561 w 3324578"/>
                <a:gd name="connsiteY2" fmla="*/ 2056841 h 2056841"/>
                <a:gd name="connsiteX3" fmla="*/ 391356 w 3324578"/>
                <a:gd name="connsiteY3" fmla="*/ 2056841 h 2056841"/>
                <a:gd name="connsiteX4" fmla="*/ 257792 w 3324578"/>
                <a:gd name="connsiteY4" fmla="*/ 267773 h 2056841"/>
                <a:gd name="connsiteX0" fmla="*/ 257792 w 3002763"/>
                <a:gd name="connsiteY0" fmla="*/ 322693 h 2111761"/>
                <a:gd name="connsiteX1" fmla="*/ 2985963 w 3002763"/>
                <a:gd name="connsiteY1" fmla="*/ 322693 h 2111761"/>
                <a:gd name="connsiteX2" fmla="*/ 2708561 w 3002763"/>
                <a:gd name="connsiteY2" fmla="*/ 2111761 h 2111761"/>
                <a:gd name="connsiteX3" fmla="*/ 391356 w 3002763"/>
                <a:gd name="connsiteY3" fmla="*/ 2111761 h 2111761"/>
                <a:gd name="connsiteX4" fmla="*/ 257792 w 3002763"/>
                <a:gd name="connsiteY4" fmla="*/ 322693 h 2111761"/>
                <a:gd name="connsiteX0" fmla="*/ 257792 w 3252785"/>
                <a:gd name="connsiteY0" fmla="*/ 339967 h 2129035"/>
                <a:gd name="connsiteX1" fmla="*/ 2985963 w 3252785"/>
                <a:gd name="connsiteY1" fmla="*/ 339967 h 2129035"/>
                <a:gd name="connsiteX2" fmla="*/ 2708561 w 3252785"/>
                <a:gd name="connsiteY2" fmla="*/ 2129035 h 2129035"/>
                <a:gd name="connsiteX3" fmla="*/ 391356 w 3252785"/>
                <a:gd name="connsiteY3" fmla="*/ 2129035 h 2129035"/>
                <a:gd name="connsiteX4" fmla="*/ 257792 w 3252785"/>
                <a:gd name="connsiteY4" fmla="*/ 339967 h 2129035"/>
                <a:gd name="connsiteX0" fmla="*/ 257792 w 3306589"/>
                <a:gd name="connsiteY0" fmla="*/ 344306 h 2133374"/>
                <a:gd name="connsiteX1" fmla="*/ 2985963 w 3306589"/>
                <a:gd name="connsiteY1" fmla="*/ 344306 h 2133374"/>
                <a:gd name="connsiteX2" fmla="*/ 2708561 w 3306589"/>
                <a:gd name="connsiteY2" fmla="*/ 2133374 h 2133374"/>
                <a:gd name="connsiteX3" fmla="*/ 391356 w 3306589"/>
                <a:gd name="connsiteY3" fmla="*/ 2133374 h 2133374"/>
                <a:gd name="connsiteX4" fmla="*/ 257792 w 3306589"/>
                <a:gd name="connsiteY4" fmla="*/ 344306 h 2133374"/>
                <a:gd name="connsiteX0" fmla="*/ 257792 w 3040950"/>
                <a:gd name="connsiteY0" fmla="*/ 441158 h 2230226"/>
                <a:gd name="connsiteX1" fmla="*/ 2985963 w 3040950"/>
                <a:gd name="connsiteY1" fmla="*/ 441158 h 2230226"/>
                <a:gd name="connsiteX2" fmla="*/ 2708561 w 3040950"/>
                <a:gd name="connsiteY2" fmla="*/ 2230226 h 2230226"/>
                <a:gd name="connsiteX3" fmla="*/ 391356 w 3040950"/>
                <a:gd name="connsiteY3" fmla="*/ 2230226 h 2230226"/>
                <a:gd name="connsiteX4" fmla="*/ 257792 w 3040950"/>
                <a:gd name="connsiteY4" fmla="*/ 441158 h 2230226"/>
                <a:gd name="connsiteX0" fmla="*/ 257792 w 3315580"/>
                <a:gd name="connsiteY0" fmla="*/ 379255 h 2168323"/>
                <a:gd name="connsiteX1" fmla="*/ 2985963 w 3315580"/>
                <a:gd name="connsiteY1" fmla="*/ 379255 h 2168323"/>
                <a:gd name="connsiteX2" fmla="*/ 2708561 w 3315580"/>
                <a:gd name="connsiteY2" fmla="*/ 2168323 h 2168323"/>
                <a:gd name="connsiteX3" fmla="*/ 391356 w 3315580"/>
                <a:gd name="connsiteY3" fmla="*/ 2168323 h 2168323"/>
                <a:gd name="connsiteX4" fmla="*/ 257792 w 3315580"/>
                <a:gd name="connsiteY4" fmla="*/ 379255 h 2168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5580" h="2168323">
                  <a:moveTo>
                    <a:pt x="257792" y="379255"/>
                  </a:moveTo>
                  <a:cubicBezTo>
                    <a:pt x="690226" y="81077"/>
                    <a:pt x="2143482" y="-299295"/>
                    <a:pt x="2985963" y="379255"/>
                  </a:cubicBezTo>
                  <a:cubicBezTo>
                    <a:pt x="3828444" y="1057805"/>
                    <a:pt x="2801028" y="1571967"/>
                    <a:pt x="2708561" y="2168323"/>
                  </a:cubicBezTo>
                  <a:lnTo>
                    <a:pt x="391356" y="2168323"/>
                  </a:lnTo>
                  <a:cubicBezTo>
                    <a:pt x="-17105" y="1870145"/>
                    <a:pt x="-174642" y="677433"/>
                    <a:pt x="257792" y="3792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rot="21362423" flipH="1">
              <a:off x="107980" y="4549017"/>
              <a:ext cx="937142" cy="454144"/>
            </a:xfrm>
            <a:custGeom>
              <a:avLst/>
              <a:gdLst>
                <a:gd name="connsiteX0" fmla="*/ 371705 w 997705"/>
                <a:gd name="connsiteY0" fmla="*/ 60 h 426576"/>
                <a:gd name="connsiteX1" fmla="*/ 997705 w 997705"/>
                <a:gd name="connsiteY1" fmla="*/ 184535 h 426576"/>
                <a:gd name="connsiteX2" fmla="*/ 407083 w 997705"/>
                <a:gd name="connsiteY2" fmla="*/ 423392 h 426576"/>
                <a:gd name="connsiteX3" fmla="*/ 406465 w 997705"/>
                <a:gd name="connsiteY3" fmla="*/ 426576 h 426576"/>
                <a:gd name="connsiteX4" fmla="*/ 126028 w 997705"/>
                <a:gd name="connsiteY4" fmla="*/ 426576 h 426576"/>
                <a:gd name="connsiteX5" fmla="*/ 0 w 997705"/>
                <a:gd name="connsiteY5" fmla="*/ 26433 h 426576"/>
                <a:gd name="connsiteX6" fmla="*/ 371705 w 997705"/>
                <a:gd name="connsiteY6" fmla="*/ 60 h 42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705" h="426576">
                  <a:moveTo>
                    <a:pt x="371705" y="60"/>
                  </a:moveTo>
                  <a:cubicBezTo>
                    <a:pt x="482110" y="1763"/>
                    <a:pt x="652564" y="40004"/>
                    <a:pt x="997705" y="184535"/>
                  </a:cubicBezTo>
                  <a:cubicBezTo>
                    <a:pt x="573723" y="152353"/>
                    <a:pt x="452552" y="269239"/>
                    <a:pt x="407083" y="423392"/>
                  </a:cubicBezTo>
                  <a:lnTo>
                    <a:pt x="406465" y="426576"/>
                  </a:lnTo>
                  <a:lnTo>
                    <a:pt x="126028" y="426576"/>
                  </a:lnTo>
                  <a:lnTo>
                    <a:pt x="0" y="26433"/>
                  </a:lnTo>
                  <a:cubicBezTo>
                    <a:pt x="187070" y="56077"/>
                    <a:pt x="229755" y="-2131"/>
                    <a:pt x="371705"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 name="TextBox 21"/>
          <p:cNvSpPr txBox="1"/>
          <p:nvPr/>
        </p:nvSpPr>
        <p:spPr>
          <a:xfrm>
            <a:off x="7795495" y="2106486"/>
            <a:ext cx="3538091" cy="1200329"/>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Điện thoại sắp</a:t>
            </a:r>
          </a:p>
          <a:p>
            <a:pPr lvl="0" algn="ctr">
              <a:defRPr/>
            </a:pPr>
            <a:r>
              <a:rPr lang="vi-VN" sz="2400">
                <a:solidFill>
                  <a:srgbClr val="002060"/>
                </a:solidFill>
                <a:latin typeface="Roboto" panose="02000000000000000000" pitchFamily="2" charset="0"/>
                <a:ea typeface="Roboto" panose="02000000000000000000" pitchFamily="2" charset="0"/>
              </a:rPr>
              <a:t>hết pin mà em chưa</a:t>
            </a:r>
          </a:p>
          <a:p>
            <a:pPr lvl="0" algn="ctr">
              <a:defRPr/>
            </a:pPr>
            <a:r>
              <a:rPr lang="vi-VN" sz="2400">
                <a:solidFill>
                  <a:srgbClr val="002060"/>
                </a:solidFill>
                <a:latin typeface="Roboto" panose="02000000000000000000" pitchFamily="2" charset="0"/>
                <a:ea typeface="Roboto" panose="02000000000000000000" pitchFamily="2" charset="0"/>
              </a:rPr>
              <a:t>đọc xong truyện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17" name="TextBox 116"/>
          <p:cNvSpPr txBox="1"/>
          <p:nvPr/>
        </p:nvSpPr>
        <p:spPr>
          <a:xfrm>
            <a:off x="942949" y="750861"/>
            <a:ext cx="11061616" cy="584775"/>
          </a:xfrm>
          <a:prstGeom prst="rect">
            <a:avLst/>
          </a:prstGeom>
          <a:noFill/>
        </p:spPr>
        <p:txBody>
          <a:bodyPr wrap="square" rtlCol="0">
            <a:spAutoFit/>
          </a:bodyPr>
          <a:lstStyle/>
          <a:p>
            <a:pPr lvl="0" algn="ctr">
              <a:defRPr/>
            </a:pPr>
            <a:r>
              <a:rPr lang="vi-VN" altLang="zh-CN" sz="3200">
                <a:solidFill>
                  <a:srgbClr val="002060"/>
                </a:solidFill>
                <a:latin typeface="Roboto" panose="02000000000000000000" pitchFamily="2" charset="0"/>
                <a:ea typeface="Roboto" panose="02000000000000000000" pitchFamily="2" charset="0"/>
              </a:rPr>
              <a:t>Sử dụng cẩm nang đã tạo, đóng vai xử lí các tình huống sau</a:t>
            </a:r>
            <a:endParaRPr kumimoji="0" lang="vi-VN" altLang="zh-CN" sz="3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3" name="TextBox 22"/>
          <p:cNvSpPr txBox="1"/>
          <p:nvPr/>
        </p:nvSpPr>
        <p:spPr>
          <a:xfrm>
            <a:off x="2446812" y="6103892"/>
            <a:ext cx="7604026"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Q</a:t>
            </a:r>
            <a:r>
              <a:rPr lang="vi-VN" altLang="zh-CN" sz="2400">
                <a:solidFill>
                  <a:srgbClr val="002060"/>
                </a:solidFill>
                <a:latin typeface="Roboto" panose="02000000000000000000" pitchFamily="2" charset="0"/>
                <a:ea typeface="Roboto" panose="02000000000000000000" pitchFamily="2" charset="0"/>
              </a:rPr>
              <a:t>uy tắc sử dụng </a:t>
            </a:r>
            <a:r>
              <a:rPr lang="en-US" altLang="zh-CN" sz="2400">
                <a:solidFill>
                  <a:srgbClr val="002060"/>
                </a:solidFill>
                <a:latin typeface="Roboto" panose="02000000000000000000" pitchFamily="2" charset="0"/>
                <a:ea typeface="Roboto" panose="02000000000000000000" pitchFamily="2" charset="0"/>
              </a:rPr>
              <a:t>điện thoại </a:t>
            </a:r>
            <a:r>
              <a:rPr lang="vi-VN" altLang="zh-CN" sz="2400">
                <a:solidFill>
                  <a:srgbClr val="002060"/>
                </a:solidFill>
                <a:latin typeface="Roboto" panose="02000000000000000000" pitchFamily="2" charset="0"/>
                <a:ea typeface="Roboto" panose="02000000000000000000" pitchFamily="2" charset="0"/>
              </a:rPr>
              <a:t>an toàn</a:t>
            </a:r>
            <a:r>
              <a:rPr lang="en-US" altLang="zh-CN" sz="2400">
                <a:solidFill>
                  <a:srgbClr val="002060"/>
                </a:solidFill>
                <a:latin typeface="Roboto" panose="02000000000000000000" pitchFamily="2" charset="0"/>
                <a:ea typeface="Roboto" panose="02000000000000000000" pitchFamily="2" charset="0"/>
              </a:rPr>
              <a:t> là gì?</a:t>
            </a:r>
            <a:r>
              <a:rPr lang="vi-VN" altLang="zh-CN" sz="2400">
                <a:solidFill>
                  <a:srgbClr val="002060"/>
                </a:solidFill>
                <a:latin typeface="Roboto" panose="02000000000000000000" pitchFamily="2" charset="0"/>
                <a:ea typeface="Roboto" panose="02000000000000000000" pitchFamily="2" charset="0"/>
              </a:rPr>
              <a:t> </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24" name="TextBox 23"/>
          <p:cNvSpPr txBox="1"/>
          <p:nvPr/>
        </p:nvSpPr>
        <p:spPr>
          <a:xfrm>
            <a:off x="651752" y="3798441"/>
            <a:ext cx="3317133" cy="1569660"/>
          </a:xfrm>
          <a:prstGeom prst="rect">
            <a:avLst/>
          </a:prstGeom>
          <a:solidFill>
            <a:schemeClr val="bg1"/>
          </a:solidFill>
        </p:spPr>
        <p:txBody>
          <a:bodyPr wrap="square" rtlCol="0">
            <a:spAutoFit/>
          </a:bodyPr>
          <a:lstStyle/>
          <a:p>
            <a:pPr lvl="0" algn="ctr">
              <a:defRPr/>
            </a:pPr>
            <a:r>
              <a:rPr lang="en-US" altLang="zh-CN" sz="3200">
                <a:solidFill>
                  <a:srgbClr val="FF0000"/>
                </a:solidFill>
                <a:latin typeface="Roboto" panose="02000000000000000000" pitchFamily="2" charset="0"/>
                <a:ea typeface="Roboto" panose="02000000000000000000" pitchFamily="2" charset="0"/>
              </a:rPr>
              <a:t>Không sử dụng điện thoại khi đang sạc</a:t>
            </a:r>
            <a:endParaRPr kumimoji="0" lang="vi-VN" altLang="zh-CN" sz="32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2" name="Multiply 1"/>
          <p:cNvSpPr/>
          <p:nvPr/>
        </p:nvSpPr>
        <p:spPr>
          <a:xfrm>
            <a:off x="6774894" y="3532166"/>
            <a:ext cx="1215957" cy="1327712"/>
          </a:xfrm>
          <a:prstGeom prst="mathMultiply">
            <a:avLst>
              <a:gd name="adj1" fmla="val 2432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34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2408632" y="998419"/>
            <a:ext cx="609600" cy="609600"/>
          </a:xfrm>
          <a:prstGeom prst="rect">
            <a:avLst/>
          </a:prstGeom>
        </p:spPr>
      </p:pic>
      <p:pic>
        <p:nvPicPr>
          <p:cNvPr id="5" name="34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12320094" y="1801686"/>
            <a:ext cx="609600" cy="609600"/>
          </a:xfrm>
          <a:prstGeom prst="rect">
            <a:avLst/>
          </a:prstGeom>
        </p:spPr>
      </p:pic>
    </p:spTree>
    <p:extLst>
      <p:ext uri="{BB962C8B-B14F-4D97-AF65-F5344CB8AC3E}">
        <p14:creationId xmlns:p14="http://schemas.microsoft.com/office/powerpoint/2010/main" val="1337235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par>
                                <p:cTn id="19" presetID="1" presetClass="mediacall" presetSubtype="0" fill="hold" nodeType="withEffect">
                                  <p:stCondLst>
                                    <p:cond delay="0"/>
                                  </p:stCondLst>
                                  <p:childTnLst>
                                    <p:cmd type="call" cmd="playFrom(0.0)">
                                      <p:cBhvr>
                                        <p:cTn id="20" dur="2089" fill="hold"/>
                                        <p:tgtEl>
                                          <p:spTgt spid="4"/>
                                        </p:tgtEl>
                                      </p:cBhvr>
                                    </p:cmd>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par>
                                <p:cTn id="29" presetID="1" presetClass="mediacall" presetSubtype="0" fill="hold" nodeType="withEffect">
                                  <p:stCondLst>
                                    <p:cond delay="0"/>
                                  </p:stCondLst>
                                  <p:childTnLst>
                                    <p:cmd type="call" cmd="playFrom(0.0)">
                                      <p:cBhvr>
                                        <p:cTn id="30" dur="3030" fill="hold"/>
                                        <p:tgtEl>
                                          <p:spTgt spid="5"/>
                                        </p:tgtEl>
                                      </p:cBhvr>
                                    </p:cmd>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subTnLst>
                                    <p:audio>
                                      <p:cMediaNode>
                                        <p:cTn display="0" masterRel="sameClick">
                                          <p:stCondLst>
                                            <p:cond evt="begin" delay="0">
                                              <p:tn val="41"/>
                                            </p:cond>
                                          </p:stCondLst>
                                          <p:endCondLst>
                                            <p:cond evt="onStopAudio" delay="0">
                                              <p:tgtEl>
                                                <p:sldTgt/>
                                              </p:tgtEl>
                                            </p:cond>
                                          </p:endCondLst>
                                        </p:cTn>
                                        <p:tgtEl>
                                          <p:sndTgt r:embed="rId7"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44" fill="hold" display="0">
                  <p:stCondLst>
                    <p:cond delay="indefinite"/>
                  </p:stCondLst>
                  <p:endCondLst>
                    <p:cond evt="onStopAudio" delay="0">
                      <p:tgtEl>
                        <p:sldTgt/>
                      </p:tgtEl>
                    </p:cond>
                  </p:endCondLst>
                </p:cTn>
                <p:tgtEl>
                  <p:spTgt spid="4"/>
                </p:tgtEl>
              </p:cMediaNode>
            </p:audio>
            <p:audio>
              <p:cMediaNode vol="80000">
                <p:cTn id="45" fill="hold" display="0">
                  <p:stCondLst>
                    <p:cond delay="indefinite"/>
                  </p:stCondLst>
                  <p:endCondLst>
                    <p:cond evt="onStopAudio" delay="0">
                      <p:tgtEl>
                        <p:sldTgt/>
                      </p:tgtEl>
                    </p:cond>
                  </p:endCondLst>
                </p:cTn>
                <p:tgtEl>
                  <p:spTgt spid="5"/>
                </p:tgtEl>
              </p:cMediaNode>
            </p:audio>
          </p:childTnLst>
        </p:cTn>
      </p:par>
    </p:tnLst>
    <p:bldLst>
      <p:bldP spid="18" grpId="0"/>
      <p:bldP spid="22" grpId="0"/>
      <p:bldP spid="117" grpId="0"/>
      <p:bldP spid="23" grpId="0"/>
      <p:bldP spid="24" grpId="0" animBg="1"/>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718" y="-19989"/>
            <a:ext cx="1663430" cy="1244867"/>
          </a:xfrm>
          <a:prstGeom prst="rect">
            <a:avLst/>
          </a:prstGeom>
          <a:effectLst>
            <a:outerShdw blurRad="63500" sx="102000" sy="102000" algn="ctr" rotWithShape="0">
              <a:prstClr val="black">
                <a:alpha val="40000"/>
              </a:prstClr>
            </a:outerShdw>
          </a:effectLst>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3693959" y="1797439"/>
            <a:ext cx="5337314" cy="4110941"/>
          </a:xfrm>
          <a:prstGeom prst="roundRect">
            <a:avLst/>
          </a:prstGeom>
          <a:effectLst>
            <a:outerShdw blurRad="63500" sx="102000" sy="102000" algn="ctr" rotWithShape="0">
              <a:prstClr val="black">
                <a:alpha val="40000"/>
              </a:prstClr>
            </a:outerShdw>
          </a:effectLst>
        </p:spPr>
      </p:pic>
      <p:grpSp>
        <p:nvGrpSpPr>
          <p:cNvPr id="10" name="Group 9"/>
          <p:cNvGrpSpPr/>
          <p:nvPr/>
        </p:nvGrpSpPr>
        <p:grpSpPr>
          <a:xfrm flipH="1">
            <a:off x="1551681" y="1607282"/>
            <a:ext cx="2838199" cy="1589972"/>
            <a:chOff x="107980" y="3227354"/>
            <a:chExt cx="3784151" cy="2168323"/>
          </a:xfrm>
          <a:solidFill>
            <a:schemeClr val="accent2">
              <a:lumMod val="60000"/>
              <a:lumOff val="40000"/>
            </a:schemeClr>
          </a:solidFill>
        </p:grpSpPr>
        <p:sp>
          <p:nvSpPr>
            <p:cNvPr id="13" name="Rectangle 5"/>
            <p:cNvSpPr/>
            <p:nvPr/>
          </p:nvSpPr>
          <p:spPr>
            <a:xfrm>
              <a:off x="576551" y="3227354"/>
              <a:ext cx="3315580" cy="2168323"/>
            </a:xfrm>
            <a:custGeom>
              <a:avLst/>
              <a:gdLst>
                <a:gd name="connsiteX0" fmla="*/ 0 w 2728171"/>
                <a:gd name="connsiteY0" fmla="*/ 0 h 1789068"/>
                <a:gd name="connsiteX1" fmla="*/ 2728171 w 2728171"/>
                <a:gd name="connsiteY1" fmla="*/ 0 h 1789068"/>
                <a:gd name="connsiteX2" fmla="*/ 2728171 w 2728171"/>
                <a:gd name="connsiteY2" fmla="*/ 1789068 h 1789068"/>
                <a:gd name="connsiteX3" fmla="*/ 0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728171 w 2728171"/>
                <a:gd name="connsiteY2" fmla="*/ 1789068 h 1789068"/>
                <a:gd name="connsiteX3" fmla="*/ 133564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450769 w 2728171"/>
                <a:gd name="connsiteY2" fmla="*/ 1789068 h 1789068"/>
                <a:gd name="connsiteX3" fmla="*/ 133564 w 2728171"/>
                <a:gd name="connsiteY3" fmla="*/ 1789068 h 1789068"/>
                <a:gd name="connsiteX4" fmla="*/ 0 w 2728171"/>
                <a:gd name="connsiteY4" fmla="*/ 0 h 1789068"/>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8577"/>
                <a:gd name="connsiteY0" fmla="*/ 344306 h 2133374"/>
                <a:gd name="connsiteX1" fmla="*/ 2985963 w 2988577"/>
                <a:gd name="connsiteY1" fmla="*/ 344306 h 2133374"/>
                <a:gd name="connsiteX2" fmla="*/ 2708561 w 2988577"/>
                <a:gd name="connsiteY2" fmla="*/ 2133374 h 2133374"/>
                <a:gd name="connsiteX3" fmla="*/ 391356 w 2988577"/>
                <a:gd name="connsiteY3" fmla="*/ 2133374 h 2133374"/>
                <a:gd name="connsiteX4" fmla="*/ 257792 w 2988577"/>
                <a:gd name="connsiteY4" fmla="*/ 344306 h 2133374"/>
                <a:gd name="connsiteX0" fmla="*/ 257792 w 3324578"/>
                <a:gd name="connsiteY0" fmla="*/ 267773 h 2056841"/>
                <a:gd name="connsiteX1" fmla="*/ 2985963 w 3324578"/>
                <a:gd name="connsiteY1" fmla="*/ 267773 h 2056841"/>
                <a:gd name="connsiteX2" fmla="*/ 2708561 w 3324578"/>
                <a:gd name="connsiteY2" fmla="*/ 2056841 h 2056841"/>
                <a:gd name="connsiteX3" fmla="*/ 391356 w 3324578"/>
                <a:gd name="connsiteY3" fmla="*/ 2056841 h 2056841"/>
                <a:gd name="connsiteX4" fmla="*/ 257792 w 3324578"/>
                <a:gd name="connsiteY4" fmla="*/ 267773 h 2056841"/>
                <a:gd name="connsiteX0" fmla="*/ 257792 w 3002763"/>
                <a:gd name="connsiteY0" fmla="*/ 322693 h 2111761"/>
                <a:gd name="connsiteX1" fmla="*/ 2985963 w 3002763"/>
                <a:gd name="connsiteY1" fmla="*/ 322693 h 2111761"/>
                <a:gd name="connsiteX2" fmla="*/ 2708561 w 3002763"/>
                <a:gd name="connsiteY2" fmla="*/ 2111761 h 2111761"/>
                <a:gd name="connsiteX3" fmla="*/ 391356 w 3002763"/>
                <a:gd name="connsiteY3" fmla="*/ 2111761 h 2111761"/>
                <a:gd name="connsiteX4" fmla="*/ 257792 w 3002763"/>
                <a:gd name="connsiteY4" fmla="*/ 322693 h 2111761"/>
                <a:gd name="connsiteX0" fmla="*/ 257792 w 3252785"/>
                <a:gd name="connsiteY0" fmla="*/ 339967 h 2129035"/>
                <a:gd name="connsiteX1" fmla="*/ 2985963 w 3252785"/>
                <a:gd name="connsiteY1" fmla="*/ 339967 h 2129035"/>
                <a:gd name="connsiteX2" fmla="*/ 2708561 w 3252785"/>
                <a:gd name="connsiteY2" fmla="*/ 2129035 h 2129035"/>
                <a:gd name="connsiteX3" fmla="*/ 391356 w 3252785"/>
                <a:gd name="connsiteY3" fmla="*/ 2129035 h 2129035"/>
                <a:gd name="connsiteX4" fmla="*/ 257792 w 3252785"/>
                <a:gd name="connsiteY4" fmla="*/ 339967 h 2129035"/>
                <a:gd name="connsiteX0" fmla="*/ 257792 w 3306589"/>
                <a:gd name="connsiteY0" fmla="*/ 344306 h 2133374"/>
                <a:gd name="connsiteX1" fmla="*/ 2985963 w 3306589"/>
                <a:gd name="connsiteY1" fmla="*/ 344306 h 2133374"/>
                <a:gd name="connsiteX2" fmla="*/ 2708561 w 3306589"/>
                <a:gd name="connsiteY2" fmla="*/ 2133374 h 2133374"/>
                <a:gd name="connsiteX3" fmla="*/ 391356 w 3306589"/>
                <a:gd name="connsiteY3" fmla="*/ 2133374 h 2133374"/>
                <a:gd name="connsiteX4" fmla="*/ 257792 w 3306589"/>
                <a:gd name="connsiteY4" fmla="*/ 344306 h 2133374"/>
                <a:gd name="connsiteX0" fmla="*/ 257792 w 3040950"/>
                <a:gd name="connsiteY0" fmla="*/ 441158 h 2230226"/>
                <a:gd name="connsiteX1" fmla="*/ 2985963 w 3040950"/>
                <a:gd name="connsiteY1" fmla="*/ 441158 h 2230226"/>
                <a:gd name="connsiteX2" fmla="*/ 2708561 w 3040950"/>
                <a:gd name="connsiteY2" fmla="*/ 2230226 h 2230226"/>
                <a:gd name="connsiteX3" fmla="*/ 391356 w 3040950"/>
                <a:gd name="connsiteY3" fmla="*/ 2230226 h 2230226"/>
                <a:gd name="connsiteX4" fmla="*/ 257792 w 3040950"/>
                <a:gd name="connsiteY4" fmla="*/ 441158 h 2230226"/>
                <a:gd name="connsiteX0" fmla="*/ 257792 w 3315580"/>
                <a:gd name="connsiteY0" fmla="*/ 379255 h 2168323"/>
                <a:gd name="connsiteX1" fmla="*/ 2985963 w 3315580"/>
                <a:gd name="connsiteY1" fmla="*/ 379255 h 2168323"/>
                <a:gd name="connsiteX2" fmla="*/ 2708561 w 3315580"/>
                <a:gd name="connsiteY2" fmla="*/ 2168323 h 2168323"/>
                <a:gd name="connsiteX3" fmla="*/ 391356 w 3315580"/>
                <a:gd name="connsiteY3" fmla="*/ 2168323 h 2168323"/>
                <a:gd name="connsiteX4" fmla="*/ 257792 w 3315580"/>
                <a:gd name="connsiteY4" fmla="*/ 379255 h 2168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5580" h="2168323">
                  <a:moveTo>
                    <a:pt x="257792" y="379255"/>
                  </a:moveTo>
                  <a:cubicBezTo>
                    <a:pt x="690226" y="81077"/>
                    <a:pt x="2143482" y="-299295"/>
                    <a:pt x="2985963" y="379255"/>
                  </a:cubicBezTo>
                  <a:cubicBezTo>
                    <a:pt x="3828444" y="1057805"/>
                    <a:pt x="2801028" y="1571967"/>
                    <a:pt x="2708561" y="2168323"/>
                  </a:cubicBezTo>
                  <a:lnTo>
                    <a:pt x="391356" y="2168323"/>
                  </a:lnTo>
                  <a:cubicBezTo>
                    <a:pt x="-17105" y="1870145"/>
                    <a:pt x="-174642" y="677433"/>
                    <a:pt x="257792" y="3792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rot="21362423" flipH="1">
              <a:off x="107980" y="4549017"/>
              <a:ext cx="937142" cy="454144"/>
            </a:xfrm>
            <a:custGeom>
              <a:avLst/>
              <a:gdLst>
                <a:gd name="connsiteX0" fmla="*/ 371705 w 997705"/>
                <a:gd name="connsiteY0" fmla="*/ 60 h 426576"/>
                <a:gd name="connsiteX1" fmla="*/ 997705 w 997705"/>
                <a:gd name="connsiteY1" fmla="*/ 184535 h 426576"/>
                <a:gd name="connsiteX2" fmla="*/ 407083 w 997705"/>
                <a:gd name="connsiteY2" fmla="*/ 423392 h 426576"/>
                <a:gd name="connsiteX3" fmla="*/ 406465 w 997705"/>
                <a:gd name="connsiteY3" fmla="*/ 426576 h 426576"/>
                <a:gd name="connsiteX4" fmla="*/ 126028 w 997705"/>
                <a:gd name="connsiteY4" fmla="*/ 426576 h 426576"/>
                <a:gd name="connsiteX5" fmla="*/ 0 w 997705"/>
                <a:gd name="connsiteY5" fmla="*/ 26433 h 426576"/>
                <a:gd name="connsiteX6" fmla="*/ 371705 w 997705"/>
                <a:gd name="connsiteY6" fmla="*/ 60 h 42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705" h="426576">
                  <a:moveTo>
                    <a:pt x="371705" y="60"/>
                  </a:moveTo>
                  <a:cubicBezTo>
                    <a:pt x="482110" y="1763"/>
                    <a:pt x="652564" y="40004"/>
                    <a:pt x="997705" y="184535"/>
                  </a:cubicBezTo>
                  <a:cubicBezTo>
                    <a:pt x="573723" y="152353"/>
                    <a:pt x="452552" y="269239"/>
                    <a:pt x="407083" y="423392"/>
                  </a:cubicBezTo>
                  <a:lnTo>
                    <a:pt x="406465" y="426576"/>
                  </a:lnTo>
                  <a:lnTo>
                    <a:pt x="126028" y="426576"/>
                  </a:lnTo>
                  <a:lnTo>
                    <a:pt x="0" y="26433"/>
                  </a:lnTo>
                  <a:cubicBezTo>
                    <a:pt x="187070" y="56077"/>
                    <a:pt x="229755" y="-2131"/>
                    <a:pt x="371705"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8" name="TextBox 17"/>
          <p:cNvSpPr txBox="1"/>
          <p:nvPr/>
        </p:nvSpPr>
        <p:spPr>
          <a:xfrm>
            <a:off x="1592712" y="1945018"/>
            <a:ext cx="2626778"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Chị đang</a:t>
            </a:r>
          </a:p>
          <a:p>
            <a:pPr lvl="0" algn="ctr">
              <a:defRPr/>
            </a:pPr>
            <a:r>
              <a:rPr lang="vi-VN" sz="2400">
                <a:solidFill>
                  <a:srgbClr val="002060"/>
                </a:solidFill>
                <a:latin typeface="Roboto" panose="02000000000000000000" pitchFamily="2" charset="0"/>
                <a:ea typeface="Roboto" panose="02000000000000000000" pitchFamily="2" charset="0"/>
              </a:rPr>
              <a:t>làm gì vậy?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nvGrpSpPr>
          <p:cNvPr id="19" name="Group 18"/>
          <p:cNvGrpSpPr/>
          <p:nvPr/>
        </p:nvGrpSpPr>
        <p:grpSpPr>
          <a:xfrm>
            <a:off x="7458843" y="1392552"/>
            <a:ext cx="4119747" cy="2443091"/>
            <a:chOff x="107980" y="3227354"/>
            <a:chExt cx="3784151" cy="2168323"/>
          </a:xfrm>
          <a:solidFill>
            <a:schemeClr val="accent2">
              <a:lumMod val="60000"/>
              <a:lumOff val="40000"/>
            </a:schemeClr>
          </a:solidFill>
        </p:grpSpPr>
        <p:sp>
          <p:nvSpPr>
            <p:cNvPr id="20" name="Rectangle 5"/>
            <p:cNvSpPr/>
            <p:nvPr/>
          </p:nvSpPr>
          <p:spPr>
            <a:xfrm>
              <a:off x="576551" y="3227354"/>
              <a:ext cx="3315580" cy="2168323"/>
            </a:xfrm>
            <a:custGeom>
              <a:avLst/>
              <a:gdLst>
                <a:gd name="connsiteX0" fmla="*/ 0 w 2728171"/>
                <a:gd name="connsiteY0" fmla="*/ 0 h 1789068"/>
                <a:gd name="connsiteX1" fmla="*/ 2728171 w 2728171"/>
                <a:gd name="connsiteY1" fmla="*/ 0 h 1789068"/>
                <a:gd name="connsiteX2" fmla="*/ 2728171 w 2728171"/>
                <a:gd name="connsiteY2" fmla="*/ 1789068 h 1789068"/>
                <a:gd name="connsiteX3" fmla="*/ 0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728171 w 2728171"/>
                <a:gd name="connsiteY2" fmla="*/ 1789068 h 1789068"/>
                <a:gd name="connsiteX3" fmla="*/ 133564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450769 w 2728171"/>
                <a:gd name="connsiteY2" fmla="*/ 1789068 h 1789068"/>
                <a:gd name="connsiteX3" fmla="*/ 133564 w 2728171"/>
                <a:gd name="connsiteY3" fmla="*/ 1789068 h 1789068"/>
                <a:gd name="connsiteX4" fmla="*/ 0 w 2728171"/>
                <a:gd name="connsiteY4" fmla="*/ 0 h 1789068"/>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8577"/>
                <a:gd name="connsiteY0" fmla="*/ 344306 h 2133374"/>
                <a:gd name="connsiteX1" fmla="*/ 2985963 w 2988577"/>
                <a:gd name="connsiteY1" fmla="*/ 344306 h 2133374"/>
                <a:gd name="connsiteX2" fmla="*/ 2708561 w 2988577"/>
                <a:gd name="connsiteY2" fmla="*/ 2133374 h 2133374"/>
                <a:gd name="connsiteX3" fmla="*/ 391356 w 2988577"/>
                <a:gd name="connsiteY3" fmla="*/ 2133374 h 2133374"/>
                <a:gd name="connsiteX4" fmla="*/ 257792 w 2988577"/>
                <a:gd name="connsiteY4" fmla="*/ 344306 h 2133374"/>
                <a:gd name="connsiteX0" fmla="*/ 257792 w 3324578"/>
                <a:gd name="connsiteY0" fmla="*/ 267773 h 2056841"/>
                <a:gd name="connsiteX1" fmla="*/ 2985963 w 3324578"/>
                <a:gd name="connsiteY1" fmla="*/ 267773 h 2056841"/>
                <a:gd name="connsiteX2" fmla="*/ 2708561 w 3324578"/>
                <a:gd name="connsiteY2" fmla="*/ 2056841 h 2056841"/>
                <a:gd name="connsiteX3" fmla="*/ 391356 w 3324578"/>
                <a:gd name="connsiteY3" fmla="*/ 2056841 h 2056841"/>
                <a:gd name="connsiteX4" fmla="*/ 257792 w 3324578"/>
                <a:gd name="connsiteY4" fmla="*/ 267773 h 2056841"/>
                <a:gd name="connsiteX0" fmla="*/ 257792 w 3002763"/>
                <a:gd name="connsiteY0" fmla="*/ 322693 h 2111761"/>
                <a:gd name="connsiteX1" fmla="*/ 2985963 w 3002763"/>
                <a:gd name="connsiteY1" fmla="*/ 322693 h 2111761"/>
                <a:gd name="connsiteX2" fmla="*/ 2708561 w 3002763"/>
                <a:gd name="connsiteY2" fmla="*/ 2111761 h 2111761"/>
                <a:gd name="connsiteX3" fmla="*/ 391356 w 3002763"/>
                <a:gd name="connsiteY3" fmla="*/ 2111761 h 2111761"/>
                <a:gd name="connsiteX4" fmla="*/ 257792 w 3002763"/>
                <a:gd name="connsiteY4" fmla="*/ 322693 h 2111761"/>
                <a:gd name="connsiteX0" fmla="*/ 257792 w 3252785"/>
                <a:gd name="connsiteY0" fmla="*/ 339967 h 2129035"/>
                <a:gd name="connsiteX1" fmla="*/ 2985963 w 3252785"/>
                <a:gd name="connsiteY1" fmla="*/ 339967 h 2129035"/>
                <a:gd name="connsiteX2" fmla="*/ 2708561 w 3252785"/>
                <a:gd name="connsiteY2" fmla="*/ 2129035 h 2129035"/>
                <a:gd name="connsiteX3" fmla="*/ 391356 w 3252785"/>
                <a:gd name="connsiteY3" fmla="*/ 2129035 h 2129035"/>
                <a:gd name="connsiteX4" fmla="*/ 257792 w 3252785"/>
                <a:gd name="connsiteY4" fmla="*/ 339967 h 2129035"/>
                <a:gd name="connsiteX0" fmla="*/ 257792 w 3306589"/>
                <a:gd name="connsiteY0" fmla="*/ 344306 h 2133374"/>
                <a:gd name="connsiteX1" fmla="*/ 2985963 w 3306589"/>
                <a:gd name="connsiteY1" fmla="*/ 344306 h 2133374"/>
                <a:gd name="connsiteX2" fmla="*/ 2708561 w 3306589"/>
                <a:gd name="connsiteY2" fmla="*/ 2133374 h 2133374"/>
                <a:gd name="connsiteX3" fmla="*/ 391356 w 3306589"/>
                <a:gd name="connsiteY3" fmla="*/ 2133374 h 2133374"/>
                <a:gd name="connsiteX4" fmla="*/ 257792 w 3306589"/>
                <a:gd name="connsiteY4" fmla="*/ 344306 h 2133374"/>
                <a:gd name="connsiteX0" fmla="*/ 257792 w 3040950"/>
                <a:gd name="connsiteY0" fmla="*/ 441158 h 2230226"/>
                <a:gd name="connsiteX1" fmla="*/ 2985963 w 3040950"/>
                <a:gd name="connsiteY1" fmla="*/ 441158 h 2230226"/>
                <a:gd name="connsiteX2" fmla="*/ 2708561 w 3040950"/>
                <a:gd name="connsiteY2" fmla="*/ 2230226 h 2230226"/>
                <a:gd name="connsiteX3" fmla="*/ 391356 w 3040950"/>
                <a:gd name="connsiteY3" fmla="*/ 2230226 h 2230226"/>
                <a:gd name="connsiteX4" fmla="*/ 257792 w 3040950"/>
                <a:gd name="connsiteY4" fmla="*/ 441158 h 2230226"/>
                <a:gd name="connsiteX0" fmla="*/ 257792 w 3315580"/>
                <a:gd name="connsiteY0" fmla="*/ 379255 h 2168323"/>
                <a:gd name="connsiteX1" fmla="*/ 2985963 w 3315580"/>
                <a:gd name="connsiteY1" fmla="*/ 379255 h 2168323"/>
                <a:gd name="connsiteX2" fmla="*/ 2708561 w 3315580"/>
                <a:gd name="connsiteY2" fmla="*/ 2168323 h 2168323"/>
                <a:gd name="connsiteX3" fmla="*/ 391356 w 3315580"/>
                <a:gd name="connsiteY3" fmla="*/ 2168323 h 2168323"/>
                <a:gd name="connsiteX4" fmla="*/ 257792 w 3315580"/>
                <a:gd name="connsiteY4" fmla="*/ 379255 h 2168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5580" h="2168323">
                  <a:moveTo>
                    <a:pt x="257792" y="379255"/>
                  </a:moveTo>
                  <a:cubicBezTo>
                    <a:pt x="690226" y="81077"/>
                    <a:pt x="2143482" y="-299295"/>
                    <a:pt x="2985963" y="379255"/>
                  </a:cubicBezTo>
                  <a:cubicBezTo>
                    <a:pt x="3828444" y="1057805"/>
                    <a:pt x="2801028" y="1571967"/>
                    <a:pt x="2708561" y="2168323"/>
                  </a:cubicBezTo>
                  <a:lnTo>
                    <a:pt x="391356" y="2168323"/>
                  </a:lnTo>
                  <a:cubicBezTo>
                    <a:pt x="-17105" y="1870145"/>
                    <a:pt x="-174642" y="677433"/>
                    <a:pt x="257792" y="3792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rot="21362423" flipH="1">
              <a:off x="107980" y="4549017"/>
              <a:ext cx="937142" cy="454144"/>
            </a:xfrm>
            <a:custGeom>
              <a:avLst/>
              <a:gdLst>
                <a:gd name="connsiteX0" fmla="*/ 371705 w 997705"/>
                <a:gd name="connsiteY0" fmla="*/ 60 h 426576"/>
                <a:gd name="connsiteX1" fmla="*/ 997705 w 997705"/>
                <a:gd name="connsiteY1" fmla="*/ 184535 h 426576"/>
                <a:gd name="connsiteX2" fmla="*/ 407083 w 997705"/>
                <a:gd name="connsiteY2" fmla="*/ 423392 h 426576"/>
                <a:gd name="connsiteX3" fmla="*/ 406465 w 997705"/>
                <a:gd name="connsiteY3" fmla="*/ 426576 h 426576"/>
                <a:gd name="connsiteX4" fmla="*/ 126028 w 997705"/>
                <a:gd name="connsiteY4" fmla="*/ 426576 h 426576"/>
                <a:gd name="connsiteX5" fmla="*/ 0 w 997705"/>
                <a:gd name="connsiteY5" fmla="*/ 26433 h 426576"/>
                <a:gd name="connsiteX6" fmla="*/ 371705 w 997705"/>
                <a:gd name="connsiteY6" fmla="*/ 60 h 42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705" h="426576">
                  <a:moveTo>
                    <a:pt x="371705" y="60"/>
                  </a:moveTo>
                  <a:cubicBezTo>
                    <a:pt x="482110" y="1763"/>
                    <a:pt x="652564" y="40004"/>
                    <a:pt x="997705" y="184535"/>
                  </a:cubicBezTo>
                  <a:cubicBezTo>
                    <a:pt x="573723" y="152353"/>
                    <a:pt x="452552" y="269239"/>
                    <a:pt x="407083" y="423392"/>
                  </a:cubicBezTo>
                  <a:lnTo>
                    <a:pt x="406465" y="426576"/>
                  </a:lnTo>
                  <a:lnTo>
                    <a:pt x="126028" y="426576"/>
                  </a:lnTo>
                  <a:lnTo>
                    <a:pt x="0" y="26433"/>
                  </a:lnTo>
                  <a:cubicBezTo>
                    <a:pt x="187070" y="56077"/>
                    <a:pt x="229755" y="-2131"/>
                    <a:pt x="371705"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 name="TextBox 21"/>
          <p:cNvSpPr txBox="1"/>
          <p:nvPr/>
        </p:nvSpPr>
        <p:spPr>
          <a:xfrm>
            <a:off x="7967924" y="1934048"/>
            <a:ext cx="3538091" cy="1569660"/>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Chị đang học tiếng Anh.</a:t>
            </a:r>
          </a:p>
          <a:p>
            <a:pPr lvl="0" algn="ctr">
              <a:defRPr/>
            </a:pPr>
            <a:r>
              <a:rPr lang="vi-VN" sz="2400">
                <a:solidFill>
                  <a:srgbClr val="002060"/>
                </a:solidFill>
                <a:latin typeface="Roboto" panose="02000000000000000000" pitchFamily="2" charset="0"/>
                <a:ea typeface="Roboto" panose="02000000000000000000" pitchFamily="2" charset="0"/>
              </a:rPr>
              <a:t>Học trên điện thoại</a:t>
            </a:r>
          </a:p>
          <a:p>
            <a:pPr lvl="0" algn="ctr">
              <a:defRPr/>
            </a:pPr>
            <a:r>
              <a:rPr lang="vi-VN" sz="2400">
                <a:solidFill>
                  <a:srgbClr val="002060"/>
                </a:solidFill>
                <a:latin typeface="Roboto" panose="02000000000000000000" pitchFamily="2" charset="0"/>
                <a:ea typeface="Roboto" panose="02000000000000000000" pitchFamily="2" charset="0"/>
              </a:rPr>
              <a:t>tiện lắm, lúc nào mệt</a:t>
            </a:r>
          </a:p>
          <a:p>
            <a:pPr lvl="0" algn="ctr">
              <a:defRPr/>
            </a:pPr>
            <a:r>
              <a:rPr lang="vi-VN" sz="2400">
                <a:solidFill>
                  <a:srgbClr val="002060"/>
                </a:solidFill>
                <a:latin typeface="Roboto" panose="02000000000000000000" pitchFamily="2" charset="0"/>
                <a:ea typeface="Roboto" panose="02000000000000000000" pitchFamily="2" charset="0"/>
              </a:rPr>
              <a:t>chị có thể nằm ngủ</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17" name="TextBox 116"/>
          <p:cNvSpPr txBox="1"/>
          <p:nvPr/>
        </p:nvSpPr>
        <p:spPr>
          <a:xfrm>
            <a:off x="942949" y="750861"/>
            <a:ext cx="11061616" cy="584775"/>
          </a:xfrm>
          <a:prstGeom prst="rect">
            <a:avLst/>
          </a:prstGeom>
          <a:noFill/>
        </p:spPr>
        <p:txBody>
          <a:bodyPr wrap="square" rtlCol="0">
            <a:spAutoFit/>
          </a:bodyPr>
          <a:lstStyle/>
          <a:p>
            <a:pPr lvl="0" algn="ctr">
              <a:defRPr/>
            </a:pPr>
            <a:r>
              <a:rPr lang="vi-VN" altLang="zh-CN" sz="3200">
                <a:solidFill>
                  <a:srgbClr val="002060"/>
                </a:solidFill>
                <a:latin typeface="Roboto" panose="02000000000000000000" pitchFamily="2" charset="0"/>
                <a:ea typeface="Roboto" panose="02000000000000000000" pitchFamily="2" charset="0"/>
              </a:rPr>
              <a:t>Sử dụng cẩm nang đã tạo, đóng vai xử lí các tình huống sau</a:t>
            </a:r>
            <a:endParaRPr kumimoji="0" lang="vi-VN" altLang="zh-CN" sz="3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3" name="TextBox 22"/>
          <p:cNvSpPr txBox="1"/>
          <p:nvPr/>
        </p:nvSpPr>
        <p:spPr>
          <a:xfrm>
            <a:off x="2446812" y="6103892"/>
            <a:ext cx="7604026"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Q</a:t>
            </a:r>
            <a:r>
              <a:rPr lang="vi-VN" altLang="zh-CN" sz="2400">
                <a:solidFill>
                  <a:srgbClr val="002060"/>
                </a:solidFill>
                <a:latin typeface="Roboto" panose="02000000000000000000" pitchFamily="2" charset="0"/>
                <a:ea typeface="Roboto" panose="02000000000000000000" pitchFamily="2" charset="0"/>
              </a:rPr>
              <a:t>uy tắc sử dụng </a:t>
            </a:r>
            <a:r>
              <a:rPr lang="en-US" altLang="zh-CN" sz="2400">
                <a:solidFill>
                  <a:srgbClr val="002060"/>
                </a:solidFill>
                <a:latin typeface="Roboto" panose="02000000000000000000" pitchFamily="2" charset="0"/>
                <a:ea typeface="Roboto" panose="02000000000000000000" pitchFamily="2" charset="0"/>
              </a:rPr>
              <a:t>điện thoại </a:t>
            </a:r>
            <a:r>
              <a:rPr lang="vi-VN" altLang="zh-CN" sz="2400">
                <a:solidFill>
                  <a:srgbClr val="002060"/>
                </a:solidFill>
                <a:latin typeface="Roboto" panose="02000000000000000000" pitchFamily="2" charset="0"/>
                <a:ea typeface="Roboto" panose="02000000000000000000" pitchFamily="2" charset="0"/>
              </a:rPr>
              <a:t>an toàn</a:t>
            </a:r>
            <a:r>
              <a:rPr lang="en-US" altLang="zh-CN" sz="2400">
                <a:solidFill>
                  <a:srgbClr val="002060"/>
                </a:solidFill>
                <a:latin typeface="Roboto" panose="02000000000000000000" pitchFamily="2" charset="0"/>
                <a:ea typeface="Roboto" panose="02000000000000000000" pitchFamily="2" charset="0"/>
              </a:rPr>
              <a:t> là gì?</a:t>
            </a:r>
            <a:r>
              <a:rPr lang="vi-VN" altLang="zh-CN" sz="2400">
                <a:solidFill>
                  <a:srgbClr val="002060"/>
                </a:solidFill>
                <a:latin typeface="Roboto" panose="02000000000000000000" pitchFamily="2" charset="0"/>
                <a:ea typeface="Roboto" panose="02000000000000000000" pitchFamily="2" charset="0"/>
              </a:rPr>
              <a:t> </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24" name="TextBox 23"/>
          <p:cNvSpPr txBox="1"/>
          <p:nvPr/>
        </p:nvSpPr>
        <p:spPr>
          <a:xfrm>
            <a:off x="571731" y="3993248"/>
            <a:ext cx="3828808" cy="1569660"/>
          </a:xfrm>
          <a:prstGeom prst="rect">
            <a:avLst/>
          </a:prstGeom>
          <a:solidFill>
            <a:schemeClr val="bg1"/>
          </a:solidFill>
        </p:spPr>
        <p:txBody>
          <a:bodyPr wrap="square" rtlCol="0">
            <a:spAutoFit/>
          </a:bodyPr>
          <a:lstStyle/>
          <a:p>
            <a:pPr lvl="0" algn="ctr">
              <a:defRPr/>
            </a:pPr>
            <a:r>
              <a:rPr lang="en-US" altLang="zh-CN" sz="3200">
                <a:solidFill>
                  <a:srgbClr val="FF0000"/>
                </a:solidFill>
                <a:latin typeface="Roboto" panose="02000000000000000000" pitchFamily="2" charset="0"/>
                <a:ea typeface="Roboto" panose="02000000000000000000" pitchFamily="2" charset="0"/>
              </a:rPr>
              <a:t>Không s</a:t>
            </a:r>
            <a:r>
              <a:rPr lang="vi-VN" altLang="zh-CN" sz="3200">
                <a:solidFill>
                  <a:srgbClr val="FF0000"/>
                </a:solidFill>
                <a:latin typeface="Roboto" panose="02000000000000000000" pitchFamily="2" charset="0"/>
                <a:ea typeface="Roboto" panose="02000000000000000000" pitchFamily="2" charset="0"/>
              </a:rPr>
              <a:t>ử dụng điện thoại </a:t>
            </a:r>
            <a:r>
              <a:rPr lang="en-US" altLang="zh-CN" sz="3200">
                <a:solidFill>
                  <a:srgbClr val="FF0000"/>
                </a:solidFill>
                <a:latin typeface="Roboto" panose="02000000000000000000" pitchFamily="2" charset="0"/>
                <a:ea typeface="Roboto" panose="02000000000000000000" pitchFamily="2" charset="0"/>
              </a:rPr>
              <a:t>trên giường </a:t>
            </a:r>
            <a:r>
              <a:rPr lang="vi-VN" altLang="zh-CN" sz="3200">
                <a:solidFill>
                  <a:srgbClr val="FF0000"/>
                </a:solidFill>
                <a:latin typeface="Roboto" panose="02000000000000000000" pitchFamily="2" charset="0"/>
                <a:ea typeface="Roboto" panose="02000000000000000000" pitchFamily="2" charset="0"/>
              </a:rPr>
              <a:t>trước khi ngủ</a:t>
            </a:r>
            <a:endParaRPr kumimoji="0" lang="vi-VN" altLang="zh-CN" sz="32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2" name="Multiply 1"/>
          <p:cNvSpPr/>
          <p:nvPr/>
        </p:nvSpPr>
        <p:spPr>
          <a:xfrm>
            <a:off x="6774894" y="3532166"/>
            <a:ext cx="1215957" cy="1327712"/>
          </a:xfrm>
          <a:prstGeom prst="mathMultiply">
            <a:avLst>
              <a:gd name="adj1" fmla="val 2432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34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2405756" y="973826"/>
            <a:ext cx="609600" cy="609600"/>
          </a:xfrm>
          <a:prstGeom prst="rect">
            <a:avLst/>
          </a:prstGeom>
        </p:spPr>
      </p:pic>
      <p:pic>
        <p:nvPicPr>
          <p:cNvPr id="7" name="346">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12405756" y="1934048"/>
            <a:ext cx="609600" cy="609600"/>
          </a:xfrm>
          <a:prstGeom prst="rect">
            <a:avLst/>
          </a:prstGeom>
        </p:spPr>
      </p:pic>
    </p:spTree>
    <p:extLst>
      <p:ext uri="{BB962C8B-B14F-4D97-AF65-F5344CB8AC3E}">
        <p14:creationId xmlns:p14="http://schemas.microsoft.com/office/powerpoint/2010/main" val="35264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par>
                                <p:cTn id="19" presetID="1" presetClass="mediacall" presetSubtype="0" fill="hold" nodeType="withEffect">
                                  <p:stCondLst>
                                    <p:cond delay="0"/>
                                  </p:stCondLst>
                                  <p:childTnLst>
                                    <p:cmd type="call" cmd="playFrom(0.0)">
                                      <p:cBhvr>
                                        <p:cTn id="20" dur="1541" fill="hold"/>
                                        <p:tgtEl>
                                          <p:spTgt spid="6"/>
                                        </p:tgtEl>
                                      </p:cBhvr>
                                    </p:cmd>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par>
                                <p:cTn id="29" presetID="1" presetClass="mediacall" presetSubtype="0" fill="hold" nodeType="withEffect">
                                  <p:stCondLst>
                                    <p:cond delay="0"/>
                                  </p:stCondLst>
                                  <p:childTnLst>
                                    <p:cmd type="call" cmd="playFrom(0.0)">
                                      <p:cBhvr>
                                        <p:cTn id="30" dur="5119" fill="hold"/>
                                        <p:tgtEl>
                                          <p:spTgt spid="7"/>
                                        </p:tgtEl>
                                      </p:cBhvr>
                                    </p:cmd>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subTnLst>
                                    <p:audio>
                                      <p:cMediaNode>
                                        <p:cTn display="0" masterRel="sameClick">
                                          <p:stCondLst>
                                            <p:cond evt="begin" delay="0">
                                              <p:tn val="41"/>
                                            </p:cond>
                                          </p:stCondLst>
                                          <p:endCondLst>
                                            <p:cond evt="onStopAudio" delay="0">
                                              <p:tgtEl>
                                                <p:sldTgt/>
                                              </p:tgtEl>
                                            </p:cond>
                                          </p:endCondLst>
                                        </p:cTn>
                                        <p:tgtEl>
                                          <p:sndTgt r:embed="rId7"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44" fill="hold" display="0">
                  <p:stCondLst>
                    <p:cond delay="indefinite"/>
                  </p:stCondLst>
                  <p:endCondLst>
                    <p:cond evt="onStopAudio" delay="0">
                      <p:tgtEl>
                        <p:sldTgt/>
                      </p:tgtEl>
                    </p:cond>
                  </p:endCondLst>
                </p:cTn>
                <p:tgtEl>
                  <p:spTgt spid="6"/>
                </p:tgtEl>
              </p:cMediaNode>
            </p:audio>
            <p:audio>
              <p:cMediaNode vol="80000">
                <p:cTn id="45" fill="hold" display="0">
                  <p:stCondLst>
                    <p:cond delay="indefinite"/>
                  </p:stCondLst>
                  <p:endCondLst>
                    <p:cond evt="onStopAudio" delay="0">
                      <p:tgtEl>
                        <p:sldTgt/>
                      </p:tgtEl>
                    </p:cond>
                  </p:endCondLst>
                </p:cTn>
                <p:tgtEl>
                  <p:spTgt spid="7"/>
                </p:tgtEl>
              </p:cMediaNode>
            </p:audio>
          </p:childTnLst>
        </p:cTn>
      </p:par>
    </p:tnLst>
    <p:bldLst>
      <p:bldP spid="18" grpId="0"/>
      <p:bldP spid="22" grpId="0"/>
      <p:bldP spid="117" grpId="0"/>
      <p:bldP spid="23" grpId="0"/>
      <p:bldP spid="24" grpId="0" animBg="1"/>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232D94-9A8E-A978-E827-27A3C1079D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718" y="-19989"/>
            <a:ext cx="1663430" cy="1244867"/>
          </a:xfrm>
          <a:prstGeom prst="rect">
            <a:avLst/>
          </a:prstGeom>
          <a:effectLst>
            <a:outerShdw blurRad="63500" sx="102000" sy="102000" algn="ctr" rotWithShape="0">
              <a:prstClr val="black">
                <a:alpha val="40000"/>
              </a:prstClr>
            </a:outerShdw>
          </a:effectLst>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20981" y="1826683"/>
            <a:ext cx="5420285" cy="4140855"/>
          </a:xfrm>
          <a:prstGeom prst="roundRect">
            <a:avLst/>
          </a:prstGeom>
          <a:effectLst>
            <a:outerShdw blurRad="63500" sx="102000" sy="102000" algn="ctr" rotWithShape="0">
              <a:prstClr val="black">
                <a:alpha val="40000"/>
              </a:prstClr>
            </a:outerShdw>
          </a:effectLst>
        </p:spPr>
      </p:pic>
      <p:grpSp>
        <p:nvGrpSpPr>
          <p:cNvPr id="10" name="Group 9"/>
          <p:cNvGrpSpPr/>
          <p:nvPr/>
        </p:nvGrpSpPr>
        <p:grpSpPr>
          <a:xfrm flipH="1">
            <a:off x="942947" y="1607281"/>
            <a:ext cx="3446931" cy="1907427"/>
            <a:chOff x="107980" y="3227354"/>
            <a:chExt cx="3784151" cy="2168323"/>
          </a:xfrm>
          <a:solidFill>
            <a:srgbClr val="AAE1FA"/>
          </a:solidFill>
        </p:grpSpPr>
        <p:sp>
          <p:nvSpPr>
            <p:cNvPr id="13" name="Rectangle 5"/>
            <p:cNvSpPr/>
            <p:nvPr/>
          </p:nvSpPr>
          <p:spPr>
            <a:xfrm>
              <a:off x="576551" y="3227354"/>
              <a:ext cx="3315580" cy="2168323"/>
            </a:xfrm>
            <a:custGeom>
              <a:avLst/>
              <a:gdLst>
                <a:gd name="connsiteX0" fmla="*/ 0 w 2728171"/>
                <a:gd name="connsiteY0" fmla="*/ 0 h 1789068"/>
                <a:gd name="connsiteX1" fmla="*/ 2728171 w 2728171"/>
                <a:gd name="connsiteY1" fmla="*/ 0 h 1789068"/>
                <a:gd name="connsiteX2" fmla="*/ 2728171 w 2728171"/>
                <a:gd name="connsiteY2" fmla="*/ 1789068 h 1789068"/>
                <a:gd name="connsiteX3" fmla="*/ 0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728171 w 2728171"/>
                <a:gd name="connsiteY2" fmla="*/ 1789068 h 1789068"/>
                <a:gd name="connsiteX3" fmla="*/ 133564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450769 w 2728171"/>
                <a:gd name="connsiteY2" fmla="*/ 1789068 h 1789068"/>
                <a:gd name="connsiteX3" fmla="*/ 133564 w 2728171"/>
                <a:gd name="connsiteY3" fmla="*/ 1789068 h 1789068"/>
                <a:gd name="connsiteX4" fmla="*/ 0 w 2728171"/>
                <a:gd name="connsiteY4" fmla="*/ 0 h 1789068"/>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8577"/>
                <a:gd name="connsiteY0" fmla="*/ 344306 h 2133374"/>
                <a:gd name="connsiteX1" fmla="*/ 2985963 w 2988577"/>
                <a:gd name="connsiteY1" fmla="*/ 344306 h 2133374"/>
                <a:gd name="connsiteX2" fmla="*/ 2708561 w 2988577"/>
                <a:gd name="connsiteY2" fmla="*/ 2133374 h 2133374"/>
                <a:gd name="connsiteX3" fmla="*/ 391356 w 2988577"/>
                <a:gd name="connsiteY3" fmla="*/ 2133374 h 2133374"/>
                <a:gd name="connsiteX4" fmla="*/ 257792 w 2988577"/>
                <a:gd name="connsiteY4" fmla="*/ 344306 h 2133374"/>
                <a:gd name="connsiteX0" fmla="*/ 257792 w 3324578"/>
                <a:gd name="connsiteY0" fmla="*/ 267773 h 2056841"/>
                <a:gd name="connsiteX1" fmla="*/ 2985963 w 3324578"/>
                <a:gd name="connsiteY1" fmla="*/ 267773 h 2056841"/>
                <a:gd name="connsiteX2" fmla="*/ 2708561 w 3324578"/>
                <a:gd name="connsiteY2" fmla="*/ 2056841 h 2056841"/>
                <a:gd name="connsiteX3" fmla="*/ 391356 w 3324578"/>
                <a:gd name="connsiteY3" fmla="*/ 2056841 h 2056841"/>
                <a:gd name="connsiteX4" fmla="*/ 257792 w 3324578"/>
                <a:gd name="connsiteY4" fmla="*/ 267773 h 2056841"/>
                <a:gd name="connsiteX0" fmla="*/ 257792 w 3002763"/>
                <a:gd name="connsiteY0" fmla="*/ 322693 h 2111761"/>
                <a:gd name="connsiteX1" fmla="*/ 2985963 w 3002763"/>
                <a:gd name="connsiteY1" fmla="*/ 322693 h 2111761"/>
                <a:gd name="connsiteX2" fmla="*/ 2708561 w 3002763"/>
                <a:gd name="connsiteY2" fmla="*/ 2111761 h 2111761"/>
                <a:gd name="connsiteX3" fmla="*/ 391356 w 3002763"/>
                <a:gd name="connsiteY3" fmla="*/ 2111761 h 2111761"/>
                <a:gd name="connsiteX4" fmla="*/ 257792 w 3002763"/>
                <a:gd name="connsiteY4" fmla="*/ 322693 h 2111761"/>
                <a:gd name="connsiteX0" fmla="*/ 257792 w 3252785"/>
                <a:gd name="connsiteY0" fmla="*/ 339967 h 2129035"/>
                <a:gd name="connsiteX1" fmla="*/ 2985963 w 3252785"/>
                <a:gd name="connsiteY1" fmla="*/ 339967 h 2129035"/>
                <a:gd name="connsiteX2" fmla="*/ 2708561 w 3252785"/>
                <a:gd name="connsiteY2" fmla="*/ 2129035 h 2129035"/>
                <a:gd name="connsiteX3" fmla="*/ 391356 w 3252785"/>
                <a:gd name="connsiteY3" fmla="*/ 2129035 h 2129035"/>
                <a:gd name="connsiteX4" fmla="*/ 257792 w 3252785"/>
                <a:gd name="connsiteY4" fmla="*/ 339967 h 2129035"/>
                <a:gd name="connsiteX0" fmla="*/ 257792 w 3306589"/>
                <a:gd name="connsiteY0" fmla="*/ 344306 h 2133374"/>
                <a:gd name="connsiteX1" fmla="*/ 2985963 w 3306589"/>
                <a:gd name="connsiteY1" fmla="*/ 344306 h 2133374"/>
                <a:gd name="connsiteX2" fmla="*/ 2708561 w 3306589"/>
                <a:gd name="connsiteY2" fmla="*/ 2133374 h 2133374"/>
                <a:gd name="connsiteX3" fmla="*/ 391356 w 3306589"/>
                <a:gd name="connsiteY3" fmla="*/ 2133374 h 2133374"/>
                <a:gd name="connsiteX4" fmla="*/ 257792 w 3306589"/>
                <a:gd name="connsiteY4" fmla="*/ 344306 h 2133374"/>
                <a:gd name="connsiteX0" fmla="*/ 257792 w 3040950"/>
                <a:gd name="connsiteY0" fmla="*/ 441158 h 2230226"/>
                <a:gd name="connsiteX1" fmla="*/ 2985963 w 3040950"/>
                <a:gd name="connsiteY1" fmla="*/ 441158 h 2230226"/>
                <a:gd name="connsiteX2" fmla="*/ 2708561 w 3040950"/>
                <a:gd name="connsiteY2" fmla="*/ 2230226 h 2230226"/>
                <a:gd name="connsiteX3" fmla="*/ 391356 w 3040950"/>
                <a:gd name="connsiteY3" fmla="*/ 2230226 h 2230226"/>
                <a:gd name="connsiteX4" fmla="*/ 257792 w 3040950"/>
                <a:gd name="connsiteY4" fmla="*/ 441158 h 2230226"/>
                <a:gd name="connsiteX0" fmla="*/ 257792 w 3315580"/>
                <a:gd name="connsiteY0" fmla="*/ 379255 h 2168323"/>
                <a:gd name="connsiteX1" fmla="*/ 2985963 w 3315580"/>
                <a:gd name="connsiteY1" fmla="*/ 379255 h 2168323"/>
                <a:gd name="connsiteX2" fmla="*/ 2708561 w 3315580"/>
                <a:gd name="connsiteY2" fmla="*/ 2168323 h 2168323"/>
                <a:gd name="connsiteX3" fmla="*/ 391356 w 3315580"/>
                <a:gd name="connsiteY3" fmla="*/ 2168323 h 2168323"/>
                <a:gd name="connsiteX4" fmla="*/ 257792 w 3315580"/>
                <a:gd name="connsiteY4" fmla="*/ 379255 h 2168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5580" h="2168323">
                  <a:moveTo>
                    <a:pt x="257792" y="379255"/>
                  </a:moveTo>
                  <a:cubicBezTo>
                    <a:pt x="690226" y="81077"/>
                    <a:pt x="2143482" y="-299295"/>
                    <a:pt x="2985963" y="379255"/>
                  </a:cubicBezTo>
                  <a:cubicBezTo>
                    <a:pt x="3828444" y="1057805"/>
                    <a:pt x="2801028" y="1571967"/>
                    <a:pt x="2708561" y="2168323"/>
                  </a:cubicBezTo>
                  <a:lnTo>
                    <a:pt x="391356" y="2168323"/>
                  </a:lnTo>
                  <a:cubicBezTo>
                    <a:pt x="-17105" y="1870145"/>
                    <a:pt x="-174642" y="677433"/>
                    <a:pt x="257792" y="3792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rot="21362423" flipH="1">
              <a:off x="107980" y="4549017"/>
              <a:ext cx="937142" cy="454144"/>
            </a:xfrm>
            <a:custGeom>
              <a:avLst/>
              <a:gdLst>
                <a:gd name="connsiteX0" fmla="*/ 371705 w 997705"/>
                <a:gd name="connsiteY0" fmla="*/ 60 h 426576"/>
                <a:gd name="connsiteX1" fmla="*/ 997705 w 997705"/>
                <a:gd name="connsiteY1" fmla="*/ 184535 h 426576"/>
                <a:gd name="connsiteX2" fmla="*/ 407083 w 997705"/>
                <a:gd name="connsiteY2" fmla="*/ 423392 h 426576"/>
                <a:gd name="connsiteX3" fmla="*/ 406465 w 997705"/>
                <a:gd name="connsiteY3" fmla="*/ 426576 h 426576"/>
                <a:gd name="connsiteX4" fmla="*/ 126028 w 997705"/>
                <a:gd name="connsiteY4" fmla="*/ 426576 h 426576"/>
                <a:gd name="connsiteX5" fmla="*/ 0 w 997705"/>
                <a:gd name="connsiteY5" fmla="*/ 26433 h 426576"/>
                <a:gd name="connsiteX6" fmla="*/ 371705 w 997705"/>
                <a:gd name="connsiteY6" fmla="*/ 60 h 42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705" h="426576">
                  <a:moveTo>
                    <a:pt x="371705" y="60"/>
                  </a:moveTo>
                  <a:cubicBezTo>
                    <a:pt x="482110" y="1763"/>
                    <a:pt x="652564" y="40004"/>
                    <a:pt x="997705" y="184535"/>
                  </a:cubicBezTo>
                  <a:cubicBezTo>
                    <a:pt x="573723" y="152353"/>
                    <a:pt x="452552" y="269239"/>
                    <a:pt x="407083" y="423392"/>
                  </a:cubicBezTo>
                  <a:lnTo>
                    <a:pt x="406465" y="426576"/>
                  </a:lnTo>
                  <a:lnTo>
                    <a:pt x="126028" y="426576"/>
                  </a:lnTo>
                  <a:lnTo>
                    <a:pt x="0" y="26433"/>
                  </a:lnTo>
                  <a:cubicBezTo>
                    <a:pt x="187070" y="56077"/>
                    <a:pt x="229755" y="-2131"/>
                    <a:pt x="371705"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8" name="TextBox 17"/>
          <p:cNvSpPr txBox="1"/>
          <p:nvPr/>
        </p:nvSpPr>
        <p:spPr>
          <a:xfrm>
            <a:off x="1188090" y="1919270"/>
            <a:ext cx="2802170" cy="1200329"/>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C</a:t>
            </a:r>
            <a:r>
              <a:rPr lang="vi-VN" sz="2400">
                <a:solidFill>
                  <a:srgbClr val="002060"/>
                </a:solidFill>
                <a:latin typeface="Roboto" panose="02000000000000000000" pitchFamily="2" charset="0"/>
                <a:ea typeface="Roboto" panose="02000000000000000000" pitchFamily="2" charset="0"/>
              </a:rPr>
              <a:t>ó mùi khét. Mình sẽ</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mở cửa, bật quạt lên</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để đỡ khét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17" name="TextBox 116"/>
          <p:cNvSpPr txBox="1"/>
          <p:nvPr/>
        </p:nvSpPr>
        <p:spPr>
          <a:xfrm>
            <a:off x="942949" y="750861"/>
            <a:ext cx="11061616" cy="584775"/>
          </a:xfrm>
          <a:prstGeom prst="rect">
            <a:avLst/>
          </a:prstGeom>
          <a:noFill/>
        </p:spPr>
        <p:txBody>
          <a:bodyPr wrap="square" rtlCol="0">
            <a:spAutoFit/>
          </a:bodyPr>
          <a:lstStyle/>
          <a:p>
            <a:pPr lvl="0" algn="ctr">
              <a:defRPr/>
            </a:pPr>
            <a:r>
              <a:rPr lang="vi-VN" altLang="zh-CN" sz="3200">
                <a:solidFill>
                  <a:srgbClr val="002060"/>
                </a:solidFill>
                <a:latin typeface="Roboto" panose="02000000000000000000" pitchFamily="2" charset="0"/>
                <a:ea typeface="Roboto" panose="02000000000000000000" pitchFamily="2" charset="0"/>
              </a:rPr>
              <a:t>Sử dụng cẩm nang đã tạo, đóng vai xử lí các tình huống sau</a:t>
            </a:r>
            <a:endParaRPr kumimoji="0" lang="vi-VN" altLang="zh-CN" sz="3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3" name="TextBox 22"/>
          <p:cNvSpPr txBox="1"/>
          <p:nvPr/>
        </p:nvSpPr>
        <p:spPr>
          <a:xfrm>
            <a:off x="1592712" y="6091684"/>
            <a:ext cx="7604026"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Q</a:t>
            </a:r>
            <a:r>
              <a:rPr lang="vi-VN" altLang="zh-CN" sz="2400">
                <a:solidFill>
                  <a:srgbClr val="002060"/>
                </a:solidFill>
                <a:latin typeface="Roboto" panose="02000000000000000000" pitchFamily="2" charset="0"/>
                <a:ea typeface="Roboto" panose="02000000000000000000" pitchFamily="2" charset="0"/>
              </a:rPr>
              <a:t>uy tắc sử dụng </a:t>
            </a:r>
            <a:r>
              <a:rPr lang="en-US" altLang="zh-CN" sz="2400">
                <a:solidFill>
                  <a:srgbClr val="002060"/>
                </a:solidFill>
                <a:latin typeface="Roboto" panose="02000000000000000000" pitchFamily="2" charset="0"/>
                <a:ea typeface="Roboto" panose="02000000000000000000" pitchFamily="2" charset="0"/>
              </a:rPr>
              <a:t>điện </a:t>
            </a:r>
            <a:r>
              <a:rPr lang="vi-VN" altLang="zh-CN" sz="2400">
                <a:solidFill>
                  <a:srgbClr val="002060"/>
                </a:solidFill>
                <a:latin typeface="Roboto" panose="02000000000000000000" pitchFamily="2" charset="0"/>
                <a:ea typeface="Roboto" panose="02000000000000000000" pitchFamily="2" charset="0"/>
              </a:rPr>
              <a:t>an toàn</a:t>
            </a:r>
            <a:r>
              <a:rPr lang="en-US" altLang="zh-CN" sz="2400">
                <a:solidFill>
                  <a:srgbClr val="002060"/>
                </a:solidFill>
                <a:latin typeface="Roboto" panose="02000000000000000000" pitchFamily="2" charset="0"/>
                <a:ea typeface="Roboto" panose="02000000000000000000" pitchFamily="2" charset="0"/>
              </a:rPr>
              <a:t> là gì?</a:t>
            </a:r>
            <a:r>
              <a:rPr lang="vi-VN" altLang="zh-CN" sz="2400">
                <a:solidFill>
                  <a:srgbClr val="002060"/>
                </a:solidFill>
                <a:latin typeface="Roboto" panose="02000000000000000000" pitchFamily="2" charset="0"/>
                <a:ea typeface="Roboto" panose="02000000000000000000" pitchFamily="2" charset="0"/>
              </a:rPr>
              <a:t> </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24" name="TextBox 23"/>
          <p:cNvSpPr txBox="1"/>
          <p:nvPr/>
        </p:nvSpPr>
        <p:spPr>
          <a:xfrm>
            <a:off x="8205008" y="3644929"/>
            <a:ext cx="3691659" cy="2062103"/>
          </a:xfrm>
          <a:prstGeom prst="rect">
            <a:avLst/>
          </a:prstGeom>
          <a:solidFill>
            <a:schemeClr val="bg1"/>
          </a:solidFill>
        </p:spPr>
        <p:txBody>
          <a:bodyPr wrap="square" rtlCol="0">
            <a:spAutoFit/>
          </a:bodyPr>
          <a:lstStyle/>
          <a:p>
            <a:pPr lvl="0" algn="ctr">
              <a:defRPr/>
            </a:pPr>
            <a:r>
              <a:rPr lang="en-US" altLang="zh-CN" sz="3200">
                <a:solidFill>
                  <a:srgbClr val="FF0000"/>
                </a:solidFill>
                <a:latin typeface="Roboto" panose="02000000000000000000" pitchFamily="2" charset="0"/>
                <a:ea typeface="Roboto" panose="02000000000000000000" pitchFamily="2" charset="0"/>
              </a:rPr>
              <a:t>Không s</a:t>
            </a:r>
            <a:r>
              <a:rPr lang="vi-VN" altLang="zh-CN" sz="3200">
                <a:solidFill>
                  <a:srgbClr val="FF0000"/>
                </a:solidFill>
                <a:latin typeface="Roboto" panose="02000000000000000000" pitchFamily="2" charset="0"/>
                <a:ea typeface="Roboto" panose="02000000000000000000" pitchFamily="2" charset="0"/>
              </a:rPr>
              <a:t>ử dụng </a:t>
            </a:r>
            <a:r>
              <a:rPr lang="en-US" altLang="zh-CN" sz="3200">
                <a:solidFill>
                  <a:srgbClr val="FF0000"/>
                </a:solidFill>
                <a:latin typeface="Roboto" panose="02000000000000000000" pitchFamily="2" charset="0"/>
                <a:ea typeface="Roboto" panose="02000000000000000000" pitchFamily="2" charset="0"/>
              </a:rPr>
              <a:t>thiết bị điện như: quạt, nồi cơm… khi xảy ra cháy</a:t>
            </a:r>
            <a:endParaRPr kumimoji="0" lang="vi-VN" altLang="zh-CN" sz="32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2" name="Multiply 1"/>
          <p:cNvSpPr/>
          <p:nvPr/>
        </p:nvSpPr>
        <p:spPr>
          <a:xfrm>
            <a:off x="6473757" y="4813932"/>
            <a:ext cx="1215957" cy="1327712"/>
          </a:xfrm>
          <a:prstGeom prst="mathMultiply">
            <a:avLst>
              <a:gd name="adj1" fmla="val 2432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34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473998" y="2120566"/>
            <a:ext cx="609600" cy="609600"/>
          </a:xfrm>
          <a:prstGeom prst="rect">
            <a:avLst/>
          </a:prstGeom>
        </p:spPr>
      </p:pic>
    </p:spTree>
    <p:extLst>
      <p:ext uri="{BB962C8B-B14F-4D97-AF65-F5344CB8AC3E}">
        <p14:creationId xmlns:p14="http://schemas.microsoft.com/office/powerpoint/2010/main" val="120091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par>
                                <p:cTn id="19" presetID="1" presetClass="mediacall" presetSubtype="0" fill="hold" nodeType="withEffect">
                                  <p:stCondLst>
                                    <p:cond delay="0"/>
                                  </p:stCondLst>
                                  <p:childTnLst>
                                    <p:cmd type="call" cmd="playFrom(0.0)">
                                      <p:cBhvr>
                                        <p:cTn id="20" dur="3474" fill="hold"/>
                                        <p:tgtEl>
                                          <p:spTgt spid="3"/>
                                        </p:tgtEl>
                                      </p:cBhvr>
                                    </p:cmd>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subTnLst>
                                    <p:audio>
                                      <p:cMediaNode>
                                        <p:cTn display="0" masterRel="sameClick">
                                          <p:stCondLst>
                                            <p:cond evt="begin" delay="0">
                                              <p:tn val="31"/>
                                            </p:cond>
                                          </p:stCondLst>
                                          <p:endCondLst>
                                            <p:cond evt="onStopAudio" delay="0">
                                              <p:tgtEl>
                                                <p:sldTgt/>
                                              </p:tgtEl>
                                            </p:cond>
                                          </p:endCondLst>
                                        </p:cTn>
                                        <p:tgtEl>
                                          <p:sndTgt r:embed="rId5"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34" fill="hold" display="0">
                  <p:stCondLst>
                    <p:cond delay="indefinite"/>
                  </p:stCondLst>
                  <p:endCondLst>
                    <p:cond evt="onStopAudio" delay="0">
                      <p:tgtEl>
                        <p:sldTgt/>
                      </p:tgtEl>
                    </p:cond>
                  </p:endCondLst>
                </p:cTn>
                <p:tgtEl>
                  <p:spTgt spid="3"/>
                </p:tgtEl>
              </p:cMediaNode>
            </p:audio>
          </p:childTnLst>
        </p:cTn>
      </p:par>
    </p:tnLst>
    <p:bldLst>
      <p:bldP spid="18" grpId="0"/>
      <p:bldP spid="117" grpId="0"/>
      <p:bldP spid="23" grpId="0"/>
      <p:bldP spid="24" grpId="0" animBg="1"/>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571028BF-4394-59CC-577D-5A0DC1AF07B2}"/>
              </a:ext>
            </a:extLst>
          </p:cNvPr>
          <p:cNvPicPr>
            <a:picLocks noChangeAspect="1"/>
          </p:cNvPicPr>
          <p:nvPr/>
        </p:nvPicPr>
        <p:blipFill>
          <a:blip r:embed="rId3"/>
          <a:stretch>
            <a:fillRect/>
          </a:stretch>
        </p:blipFill>
        <p:spPr>
          <a:xfrm>
            <a:off x="2006009" y="1412906"/>
            <a:ext cx="8469234" cy="5269785"/>
          </a:xfrm>
          <a:prstGeom prst="rect">
            <a:avLst/>
          </a:prstGeom>
          <a:effectLst>
            <a:outerShdw blurRad="63500" sx="102000" sy="102000" algn="ctr" rotWithShape="0">
              <a:prstClr val="black">
                <a:alpha val="40000"/>
              </a:prstClr>
            </a:outerShdw>
          </a:effectLst>
        </p:spPr>
      </p:pic>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4" name="TextBox 13">
            <a:extLst>
              <a:ext uri="{FF2B5EF4-FFF2-40B4-BE49-F238E27FC236}">
                <a16:creationId xmlns:a16="http://schemas.microsoft.com/office/drawing/2014/main" id="{F47EDC76-93E4-69B2-B3EB-FFBB9F9285CB}"/>
              </a:ext>
            </a:extLst>
          </p:cNvPr>
          <p:cNvSpPr txBox="1"/>
          <p:nvPr/>
        </p:nvSpPr>
        <p:spPr>
          <a:xfrm>
            <a:off x="6860759" y="1555927"/>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15" name="Picture 14"/>
          <p:cNvPicPr>
            <a:picLocks noChangeAspect="1"/>
          </p:cNvPicPr>
          <p:nvPr/>
        </p:nvPicPr>
        <p:blipFill rotWithShape="1">
          <a:blip r:embed="rId4"/>
          <a:srcRect l="6827" t="7035" r="5654" b="3542"/>
          <a:stretch/>
        </p:blipFill>
        <p:spPr>
          <a:xfrm>
            <a:off x="6564559" y="3552022"/>
            <a:ext cx="868595" cy="868595"/>
          </a:xfrm>
          <a:prstGeom prst="ellipse">
            <a:avLst/>
          </a:prstGeom>
        </p:spPr>
      </p:pic>
      <p:pic>
        <p:nvPicPr>
          <p:cNvPr id="16" name="Picture 15"/>
          <p:cNvPicPr>
            <a:picLocks noChangeAspect="1"/>
          </p:cNvPicPr>
          <p:nvPr/>
        </p:nvPicPr>
        <p:blipFill rotWithShape="1">
          <a:blip r:embed="rId5"/>
          <a:srcRect l="9571" t="6413" r="10420" b="6660"/>
          <a:stretch/>
        </p:blipFill>
        <p:spPr>
          <a:xfrm>
            <a:off x="7817021" y="4492586"/>
            <a:ext cx="848933" cy="848933"/>
          </a:xfrm>
          <a:prstGeom prst="ellipse">
            <a:avLst/>
          </a:prstGeom>
        </p:spPr>
      </p:pic>
      <p:pic>
        <p:nvPicPr>
          <p:cNvPr id="17" name="Picture 16"/>
          <p:cNvPicPr>
            <a:picLocks noChangeAspect="1"/>
          </p:cNvPicPr>
          <p:nvPr/>
        </p:nvPicPr>
        <p:blipFill rotWithShape="1">
          <a:blip r:embed="rId6"/>
          <a:srcRect l="5642" t="6399" r="6278" b="6897"/>
          <a:stretch/>
        </p:blipFill>
        <p:spPr>
          <a:xfrm>
            <a:off x="9120108" y="5534605"/>
            <a:ext cx="878797" cy="878797"/>
          </a:xfrm>
          <a:prstGeom prst="ellipse">
            <a:avLst/>
          </a:prstGeom>
        </p:spPr>
      </p:pic>
      <p:pic>
        <p:nvPicPr>
          <p:cNvPr id="20" name="Picture 19">
            <a:extLst>
              <a:ext uri="{FF2B5EF4-FFF2-40B4-BE49-F238E27FC236}">
                <a16:creationId xmlns:a16="http://schemas.microsoft.com/office/drawing/2014/main" id="{DA232D94-9A8E-A978-E827-27A3C1079D9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0110" y="144570"/>
            <a:ext cx="1885899" cy="1411357"/>
          </a:xfrm>
          <a:prstGeom prst="rect">
            <a:avLst/>
          </a:prstGeom>
          <a:effectLst>
            <a:outerShdw blurRad="63500" sx="102000" sy="102000" algn="ctr" rotWithShape="0">
              <a:prstClr val="black">
                <a:alpha val="40000"/>
              </a:prstClr>
            </a:outerShdw>
          </a:effectLst>
        </p:spPr>
      </p:pic>
      <p:sp>
        <p:nvSpPr>
          <p:cNvPr id="21" name="TextBox 20"/>
          <p:cNvSpPr txBox="1"/>
          <p:nvPr/>
        </p:nvSpPr>
        <p:spPr>
          <a:xfrm>
            <a:off x="2904377" y="3505426"/>
            <a:ext cx="3286874" cy="1169551"/>
          </a:xfrm>
          <a:prstGeom prst="rect">
            <a:avLst/>
          </a:prstGeom>
          <a:noFill/>
        </p:spPr>
        <p:txBody>
          <a:bodyPr wrap="square" rtlCol="0">
            <a:spAutoFit/>
          </a:bodyPr>
          <a:lstStyle/>
          <a:p>
            <a:pPr lvl="0" algn="just">
              <a:defRPr/>
            </a:pPr>
            <a:r>
              <a:rPr lang="vi-VN" altLang="zh-CN" sz="1400">
                <a:solidFill>
                  <a:srgbClr val="002060"/>
                </a:solidFill>
                <a:latin typeface="Roboto" panose="02000000000000000000" pitchFamily="2" charset="0"/>
                <a:ea typeface="Roboto" panose="02000000000000000000" pitchFamily="2" charset="0"/>
              </a:rPr>
              <a:t>Trình bày được tác hại của việc ngồi sai tư thế</a:t>
            </a:r>
            <a:r>
              <a:rPr lang="en-US" altLang="zh-CN" sz="1400">
                <a:solidFill>
                  <a:srgbClr val="002060"/>
                </a:solidFill>
                <a:latin typeface="Roboto" panose="02000000000000000000" pitchFamily="2" charset="0"/>
                <a:ea typeface="Roboto" panose="02000000000000000000" pitchFamily="2" charset="0"/>
              </a:rPr>
              <a:t> </a:t>
            </a:r>
            <a:r>
              <a:rPr lang="vi-VN" altLang="zh-CN" sz="1400">
                <a:solidFill>
                  <a:srgbClr val="002060"/>
                </a:solidFill>
                <a:latin typeface="Roboto" panose="02000000000000000000" pitchFamily="2" charset="0"/>
                <a:ea typeface="Roboto" panose="02000000000000000000" pitchFamily="2" charset="0"/>
              </a:rPr>
              <a:t>hoặc sử dụng máy tính quá thời gian quy định;</a:t>
            </a:r>
            <a:r>
              <a:rPr lang="en-US" altLang="zh-CN" sz="1400">
                <a:solidFill>
                  <a:srgbClr val="002060"/>
                </a:solidFill>
                <a:latin typeface="Roboto" panose="02000000000000000000" pitchFamily="2" charset="0"/>
                <a:ea typeface="Roboto" panose="02000000000000000000" pitchFamily="2" charset="0"/>
              </a:rPr>
              <a:t> </a:t>
            </a:r>
            <a:r>
              <a:rPr lang="vi-VN" altLang="zh-CN" sz="1400">
                <a:solidFill>
                  <a:srgbClr val="002060"/>
                </a:solidFill>
                <a:latin typeface="Roboto" panose="02000000000000000000" pitchFamily="2" charset="0"/>
                <a:ea typeface="Roboto" panose="02000000000000000000" pitchFamily="2" charset="0"/>
              </a:rPr>
              <a:t>quy tắc đúng về tư thế ngồi, thời gian sử dụng</a:t>
            </a:r>
            <a:r>
              <a:rPr lang="en-US" altLang="zh-CN" sz="1400">
                <a:solidFill>
                  <a:srgbClr val="002060"/>
                </a:solidFill>
                <a:latin typeface="Roboto" panose="02000000000000000000" pitchFamily="2" charset="0"/>
                <a:ea typeface="Roboto" panose="02000000000000000000" pitchFamily="2" charset="0"/>
              </a:rPr>
              <a:t> </a:t>
            </a:r>
            <a:r>
              <a:rPr lang="vi-VN" altLang="zh-CN" sz="1400">
                <a:solidFill>
                  <a:srgbClr val="002060"/>
                </a:solidFill>
                <a:latin typeface="Roboto" panose="02000000000000000000" pitchFamily="2" charset="0"/>
                <a:ea typeface="Roboto" panose="02000000000000000000" pitchFamily="2" charset="0"/>
              </a:rPr>
              <a:t>và an toàn về điện khi sử dụng máy tính</a:t>
            </a:r>
          </a:p>
        </p:txBody>
      </p:sp>
      <p:sp>
        <p:nvSpPr>
          <p:cNvPr id="22" name="TextBox 21"/>
          <p:cNvSpPr txBox="1"/>
          <p:nvPr/>
        </p:nvSpPr>
        <p:spPr>
          <a:xfrm>
            <a:off x="2918639" y="4695188"/>
            <a:ext cx="3012483" cy="646331"/>
          </a:xfrm>
          <a:prstGeom prst="rect">
            <a:avLst/>
          </a:prstGeom>
          <a:noFill/>
        </p:spPr>
        <p:txBody>
          <a:bodyPr wrap="square" rtlCol="0">
            <a:spAutoFit/>
          </a:bodyPr>
          <a:lstStyle/>
          <a:p>
            <a:pPr lvl="0" algn="just">
              <a:defRPr/>
            </a:pPr>
            <a:r>
              <a:rPr lang="en-US" altLang="zh-CN">
                <a:solidFill>
                  <a:srgbClr val="002060"/>
                </a:solidFill>
                <a:latin typeface="Roboto" panose="02000000000000000000" pitchFamily="2" charset="0"/>
                <a:ea typeface="Roboto" panose="02000000000000000000" pitchFamily="2" charset="0"/>
              </a:rPr>
              <a:t>Sử dụng vật liệu quen thuộc, dễ tìm hoặc vật liệu tái chế</a:t>
            </a:r>
            <a:endParaRPr kumimoji="0" lang="vi-VN" altLang="zh-CN"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2989184" y="5688939"/>
            <a:ext cx="3193460" cy="646331"/>
          </a:xfrm>
          <a:prstGeom prst="rect">
            <a:avLst/>
          </a:prstGeom>
          <a:noFill/>
        </p:spPr>
        <p:txBody>
          <a:bodyPr wrap="square" rtlCol="0">
            <a:spAutoFit/>
          </a:bodyPr>
          <a:lstStyle/>
          <a:p>
            <a:pPr lvl="0">
              <a:defRPr/>
            </a:pPr>
            <a:r>
              <a:rPr lang="vi-VN" altLang="zh-CN">
                <a:solidFill>
                  <a:srgbClr val="002060"/>
                </a:solidFill>
                <a:latin typeface="Roboto" panose="02000000000000000000" pitchFamily="2" charset="0"/>
                <a:ea typeface="Roboto" panose="02000000000000000000" pitchFamily="2" charset="0"/>
              </a:rPr>
              <a:t>Hình thức đẹp, sáng tạo và sử dụng </a:t>
            </a:r>
            <a:r>
              <a:rPr lang="en-US" altLang="zh-CN">
                <a:solidFill>
                  <a:srgbClr val="002060"/>
                </a:solidFill>
                <a:latin typeface="Roboto" panose="02000000000000000000" pitchFamily="2" charset="0"/>
                <a:ea typeface="Roboto" panose="02000000000000000000" pitchFamily="2" charset="0"/>
              </a:rPr>
              <a:t>đ</a:t>
            </a:r>
            <a:r>
              <a:rPr lang="vi-VN" altLang="zh-CN">
                <a:solidFill>
                  <a:srgbClr val="002060"/>
                </a:solidFill>
                <a:latin typeface="Roboto" panose="02000000000000000000" pitchFamily="2" charset="0"/>
                <a:ea typeface="Roboto" panose="02000000000000000000" pitchFamily="2" charset="0"/>
              </a:rPr>
              <a:t>ược lâu dài</a:t>
            </a:r>
            <a:endParaRPr kumimoji="0" lang="vi-VN" altLang="zh-CN"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914699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childTnLst>
                                </p:cTn>
                              </p:par>
                              <p:par>
                                <p:cTn id="12" presetID="6" presetClass="entr" presetSubtype="16"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ircle(in)">
                                      <p:cBhvr>
                                        <p:cTn id="14" dur="2000"/>
                                        <p:tgtEl>
                                          <p:spTgt spid="15"/>
                                        </p:tgtEl>
                                      </p:cBhvr>
                                    </p:animEffect>
                                  </p:childTnLst>
                                </p:cTn>
                              </p:par>
                              <p:par>
                                <p:cTn id="15" presetID="6" presetClass="entr" presetSubtype="16"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circle(in)">
                                      <p:cBhvr>
                                        <p:cTn id="17" dur="2000"/>
                                        <p:tgtEl>
                                          <p:spTgt spid="16"/>
                                        </p:tgtEl>
                                      </p:cBhvr>
                                    </p:animEffect>
                                  </p:childTnLst>
                                </p:cTn>
                              </p:par>
                              <p:par>
                                <p:cTn id="18" presetID="6" presetClass="entr" presetSubtype="16"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circle(in)">
                                      <p:cBhvr>
                                        <p:cTn id="20" dur="2000"/>
                                        <p:tgtEl>
                                          <p:spTgt spid="17"/>
                                        </p:tgtEl>
                                      </p:cBhvr>
                                    </p:animEffect>
                                  </p:childTnLst>
                                </p:cTn>
                              </p:par>
                              <p:par>
                                <p:cTn id="21" presetID="14" presetClass="entr" presetSubtype="1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randombar(horizontal)">
                                      <p:cBhvr>
                                        <p:cTn id="23" dur="500"/>
                                        <p:tgtEl>
                                          <p:spTgt spid="1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down)">
                                      <p:cBhvr>
                                        <p:cTn id="29" dur="500"/>
                                        <p:tgtEl>
                                          <p:spTgt spid="22"/>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down)">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21"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24388" y="324651"/>
            <a:ext cx="6772838"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QUAN SÁT TRANH VÀ CHO BIẾT</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63970" y="1153823"/>
            <a:ext cx="6639803" cy="4867460"/>
          </a:xfrm>
          <a:prstGeom prst="roundRect">
            <a:avLst>
              <a:gd name="adj" fmla="val 15273"/>
            </a:avLst>
          </a:prstGeom>
          <a:effectLst>
            <a:outerShdw blurRad="63500" sx="102000" sy="102000" algn="ctr" rotWithShape="0">
              <a:prstClr val="black">
                <a:alpha val="40000"/>
              </a:prstClr>
            </a:outerShdw>
          </a:effectLst>
        </p:spPr>
      </p:pic>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3646324" y="6255251"/>
            <a:ext cx="5269077"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H</a:t>
            </a:r>
            <a:r>
              <a:rPr lang="en-US" sz="2400">
                <a:solidFill>
                  <a:srgbClr val="002060"/>
                </a:solidFill>
                <a:latin typeface="Roboto" panose="02000000000000000000" pitchFamily="2" charset="0"/>
                <a:ea typeface="Roboto" panose="02000000000000000000" pitchFamily="2" charset="0"/>
              </a:rPr>
              <a:t>ai bạn đang trao đổi về vấn đề gì</a:t>
            </a:r>
            <a:r>
              <a:rPr lang="vi-VN" sz="2400">
                <a:solidFill>
                  <a:srgbClr val="002060"/>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nvGrpSpPr>
          <p:cNvPr id="10" name="Group 9"/>
          <p:cNvGrpSpPr/>
          <p:nvPr/>
        </p:nvGrpSpPr>
        <p:grpSpPr>
          <a:xfrm flipH="1">
            <a:off x="758536" y="1182411"/>
            <a:ext cx="4229476" cy="2371280"/>
            <a:chOff x="107980" y="3227354"/>
            <a:chExt cx="3784151" cy="2168323"/>
          </a:xfrm>
        </p:grpSpPr>
        <p:sp>
          <p:nvSpPr>
            <p:cNvPr id="14" name="Rectangle 5"/>
            <p:cNvSpPr/>
            <p:nvPr/>
          </p:nvSpPr>
          <p:spPr>
            <a:xfrm>
              <a:off x="576551" y="3227354"/>
              <a:ext cx="3315580" cy="2168323"/>
            </a:xfrm>
            <a:custGeom>
              <a:avLst/>
              <a:gdLst>
                <a:gd name="connsiteX0" fmla="*/ 0 w 2728171"/>
                <a:gd name="connsiteY0" fmla="*/ 0 h 1789068"/>
                <a:gd name="connsiteX1" fmla="*/ 2728171 w 2728171"/>
                <a:gd name="connsiteY1" fmla="*/ 0 h 1789068"/>
                <a:gd name="connsiteX2" fmla="*/ 2728171 w 2728171"/>
                <a:gd name="connsiteY2" fmla="*/ 1789068 h 1789068"/>
                <a:gd name="connsiteX3" fmla="*/ 0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728171 w 2728171"/>
                <a:gd name="connsiteY2" fmla="*/ 1789068 h 1789068"/>
                <a:gd name="connsiteX3" fmla="*/ 133564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450769 w 2728171"/>
                <a:gd name="connsiteY2" fmla="*/ 1789068 h 1789068"/>
                <a:gd name="connsiteX3" fmla="*/ 133564 w 2728171"/>
                <a:gd name="connsiteY3" fmla="*/ 1789068 h 1789068"/>
                <a:gd name="connsiteX4" fmla="*/ 0 w 2728171"/>
                <a:gd name="connsiteY4" fmla="*/ 0 h 1789068"/>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8577"/>
                <a:gd name="connsiteY0" fmla="*/ 344306 h 2133374"/>
                <a:gd name="connsiteX1" fmla="*/ 2985963 w 2988577"/>
                <a:gd name="connsiteY1" fmla="*/ 344306 h 2133374"/>
                <a:gd name="connsiteX2" fmla="*/ 2708561 w 2988577"/>
                <a:gd name="connsiteY2" fmla="*/ 2133374 h 2133374"/>
                <a:gd name="connsiteX3" fmla="*/ 391356 w 2988577"/>
                <a:gd name="connsiteY3" fmla="*/ 2133374 h 2133374"/>
                <a:gd name="connsiteX4" fmla="*/ 257792 w 2988577"/>
                <a:gd name="connsiteY4" fmla="*/ 344306 h 2133374"/>
                <a:gd name="connsiteX0" fmla="*/ 257792 w 3324578"/>
                <a:gd name="connsiteY0" fmla="*/ 267773 h 2056841"/>
                <a:gd name="connsiteX1" fmla="*/ 2985963 w 3324578"/>
                <a:gd name="connsiteY1" fmla="*/ 267773 h 2056841"/>
                <a:gd name="connsiteX2" fmla="*/ 2708561 w 3324578"/>
                <a:gd name="connsiteY2" fmla="*/ 2056841 h 2056841"/>
                <a:gd name="connsiteX3" fmla="*/ 391356 w 3324578"/>
                <a:gd name="connsiteY3" fmla="*/ 2056841 h 2056841"/>
                <a:gd name="connsiteX4" fmla="*/ 257792 w 3324578"/>
                <a:gd name="connsiteY4" fmla="*/ 267773 h 2056841"/>
                <a:gd name="connsiteX0" fmla="*/ 257792 w 3002763"/>
                <a:gd name="connsiteY0" fmla="*/ 322693 h 2111761"/>
                <a:gd name="connsiteX1" fmla="*/ 2985963 w 3002763"/>
                <a:gd name="connsiteY1" fmla="*/ 322693 h 2111761"/>
                <a:gd name="connsiteX2" fmla="*/ 2708561 w 3002763"/>
                <a:gd name="connsiteY2" fmla="*/ 2111761 h 2111761"/>
                <a:gd name="connsiteX3" fmla="*/ 391356 w 3002763"/>
                <a:gd name="connsiteY3" fmla="*/ 2111761 h 2111761"/>
                <a:gd name="connsiteX4" fmla="*/ 257792 w 3002763"/>
                <a:gd name="connsiteY4" fmla="*/ 322693 h 2111761"/>
                <a:gd name="connsiteX0" fmla="*/ 257792 w 3252785"/>
                <a:gd name="connsiteY0" fmla="*/ 339967 h 2129035"/>
                <a:gd name="connsiteX1" fmla="*/ 2985963 w 3252785"/>
                <a:gd name="connsiteY1" fmla="*/ 339967 h 2129035"/>
                <a:gd name="connsiteX2" fmla="*/ 2708561 w 3252785"/>
                <a:gd name="connsiteY2" fmla="*/ 2129035 h 2129035"/>
                <a:gd name="connsiteX3" fmla="*/ 391356 w 3252785"/>
                <a:gd name="connsiteY3" fmla="*/ 2129035 h 2129035"/>
                <a:gd name="connsiteX4" fmla="*/ 257792 w 3252785"/>
                <a:gd name="connsiteY4" fmla="*/ 339967 h 2129035"/>
                <a:gd name="connsiteX0" fmla="*/ 257792 w 3306589"/>
                <a:gd name="connsiteY0" fmla="*/ 344306 h 2133374"/>
                <a:gd name="connsiteX1" fmla="*/ 2985963 w 3306589"/>
                <a:gd name="connsiteY1" fmla="*/ 344306 h 2133374"/>
                <a:gd name="connsiteX2" fmla="*/ 2708561 w 3306589"/>
                <a:gd name="connsiteY2" fmla="*/ 2133374 h 2133374"/>
                <a:gd name="connsiteX3" fmla="*/ 391356 w 3306589"/>
                <a:gd name="connsiteY3" fmla="*/ 2133374 h 2133374"/>
                <a:gd name="connsiteX4" fmla="*/ 257792 w 3306589"/>
                <a:gd name="connsiteY4" fmla="*/ 344306 h 2133374"/>
                <a:gd name="connsiteX0" fmla="*/ 257792 w 3040950"/>
                <a:gd name="connsiteY0" fmla="*/ 441158 h 2230226"/>
                <a:gd name="connsiteX1" fmla="*/ 2985963 w 3040950"/>
                <a:gd name="connsiteY1" fmla="*/ 441158 h 2230226"/>
                <a:gd name="connsiteX2" fmla="*/ 2708561 w 3040950"/>
                <a:gd name="connsiteY2" fmla="*/ 2230226 h 2230226"/>
                <a:gd name="connsiteX3" fmla="*/ 391356 w 3040950"/>
                <a:gd name="connsiteY3" fmla="*/ 2230226 h 2230226"/>
                <a:gd name="connsiteX4" fmla="*/ 257792 w 3040950"/>
                <a:gd name="connsiteY4" fmla="*/ 441158 h 2230226"/>
                <a:gd name="connsiteX0" fmla="*/ 257792 w 3315580"/>
                <a:gd name="connsiteY0" fmla="*/ 379255 h 2168323"/>
                <a:gd name="connsiteX1" fmla="*/ 2985963 w 3315580"/>
                <a:gd name="connsiteY1" fmla="*/ 379255 h 2168323"/>
                <a:gd name="connsiteX2" fmla="*/ 2708561 w 3315580"/>
                <a:gd name="connsiteY2" fmla="*/ 2168323 h 2168323"/>
                <a:gd name="connsiteX3" fmla="*/ 391356 w 3315580"/>
                <a:gd name="connsiteY3" fmla="*/ 2168323 h 2168323"/>
                <a:gd name="connsiteX4" fmla="*/ 257792 w 3315580"/>
                <a:gd name="connsiteY4" fmla="*/ 379255 h 2168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5580" h="2168323">
                  <a:moveTo>
                    <a:pt x="257792" y="379255"/>
                  </a:moveTo>
                  <a:cubicBezTo>
                    <a:pt x="690226" y="81077"/>
                    <a:pt x="2143482" y="-299295"/>
                    <a:pt x="2985963" y="379255"/>
                  </a:cubicBezTo>
                  <a:cubicBezTo>
                    <a:pt x="3828444" y="1057805"/>
                    <a:pt x="2801028" y="1571967"/>
                    <a:pt x="2708561" y="2168323"/>
                  </a:cubicBezTo>
                  <a:lnTo>
                    <a:pt x="391356" y="2168323"/>
                  </a:lnTo>
                  <a:cubicBezTo>
                    <a:pt x="-17105" y="1870145"/>
                    <a:pt x="-174642" y="677433"/>
                    <a:pt x="257792" y="379255"/>
                  </a:cubicBezTo>
                  <a:close/>
                </a:path>
              </a:pathLst>
            </a:custGeom>
            <a:solidFill>
              <a:srgbClr val="E5A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rot="21362423" flipH="1">
              <a:off x="107980" y="4549017"/>
              <a:ext cx="937142" cy="454144"/>
            </a:xfrm>
            <a:custGeom>
              <a:avLst/>
              <a:gdLst>
                <a:gd name="connsiteX0" fmla="*/ 371705 w 997705"/>
                <a:gd name="connsiteY0" fmla="*/ 60 h 426576"/>
                <a:gd name="connsiteX1" fmla="*/ 997705 w 997705"/>
                <a:gd name="connsiteY1" fmla="*/ 184535 h 426576"/>
                <a:gd name="connsiteX2" fmla="*/ 407083 w 997705"/>
                <a:gd name="connsiteY2" fmla="*/ 423392 h 426576"/>
                <a:gd name="connsiteX3" fmla="*/ 406465 w 997705"/>
                <a:gd name="connsiteY3" fmla="*/ 426576 h 426576"/>
                <a:gd name="connsiteX4" fmla="*/ 126028 w 997705"/>
                <a:gd name="connsiteY4" fmla="*/ 426576 h 426576"/>
                <a:gd name="connsiteX5" fmla="*/ 0 w 997705"/>
                <a:gd name="connsiteY5" fmla="*/ 26433 h 426576"/>
                <a:gd name="connsiteX6" fmla="*/ 371705 w 997705"/>
                <a:gd name="connsiteY6" fmla="*/ 60 h 42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705" h="426576">
                  <a:moveTo>
                    <a:pt x="371705" y="60"/>
                  </a:moveTo>
                  <a:cubicBezTo>
                    <a:pt x="482110" y="1763"/>
                    <a:pt x="652564" y="40004"/>
                    <a:pt x="997705" y="184535"/>
                  </a:cubicBezTo>
                  <a:cubicBezTo>
                    <a:pt x="573723" y="152353"/>
                    <a:pt x="452552" y="269239"/>
                    <a:pt x="407083" y="423392"/>
                  </a:cubicBezTo>
                  <a:lnTo>
                    <a:pt x="406465" y="426576"/>
                  </a:lnTo>
                  <a:lnTo>
                    <a:pt x="126028" y="426576"/>
                  </a:lnTo>
                  <a:lnTo>
                    <a:pt x="0" y="26433"/>
                  </a:lnTo>
                  <a:cubicBezTo>
                    <a:pt x="187070" y="56077"/>
                    <a:pt x="229755" y="-2131"/>
                    <a:pt x="371705" y="60"/>
                  </a:cubicBezTo>
                  <a:close/>
                </a:path>
              </a:pathLst>
            </a:custGeom>
            <a:solidFill>
              <a:srgbClr val="E5A9B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 name="TextBox 7"/>
          <p:cNvSpPr txBox="1"/>
          <p:nvPr/>
        </p:nvSpPr>
        <p:spPr>
          <a:xfrm>
            <a:off x="926208" y="1481631"/>
            <a:ext cx="3538091" cy="1938992"/>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Khi sử dụng máy tính</a:t>
            </a:r>
          </a:p>
          <a:p>
            <a:pPr lvl="0" algn="ctr">
              <a:defRPr/>
            </a:pPr>
            <a:r>
              <a:rPr lang="vi-VN" sz="2400">
                <a:solidFill>
                  <a:srgbClr val="002060"/>
                </a:solidFill>
                <a:latin typeface="Roboto" panose="02000000000000000000" pitchFamily="2" charset="0"/>
                <a:ea typeface="Roboto" panose="02000000000000000000" pitchFamily="2" charset="0"/>
              </a:rPr>
              <a:t>quá lâu hoặc ngồi không đúng tư thế có thể gây hại cho sức khoẻ của chúng mình đấy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nvGrpSpPr>
          <p:cNvPr id="16" name="Group 15"/>
          <p:cNvGrpSpPr/>
          <p:nvPr/>
        </p:nvGrpSpPr>
        <p:grpSpPr>
          <a:xfrm>
            <a:off x="8364683" y="1153823"/>
            <a:ext cx="3433408" cy="2098532"/>
            <a:chOff x="107980" y="3227354"/>
            <a:chExt cx="3784151" cy="2168323"/>
          </a:xfrm>
          <a:solidFill>
            <a:srgbClr val="AAE1FA"/>
          </a:solidFill>
        </p:grpSpPr>
        <p:sp>
          <p:nvSpPr>
            <p:cNvPr id="17" name="Rectangle 5"/>
            <p:cNvSpPr/>
            <p:nvPr/>
          </p:nvSpPr>
          <p:spPr>
            <a:xfrm>
              <a:off x="576551" y="3227354"/>
              <a:ext cx="3315580" cy="2168323"/>
            </a:xfrm>
            <a:custGeom>
              <a:avLst/>
              <a:gdLst>
                <a:gd name="connsiteX0" fmla="*/ 0 w 2728171"/>
                <a:gd name="connsiteY0" fmla="*/ 0 h 1789068"/>
                <a:gd name="connsiteX1" fmla="*/ 2728171 w 2728171"/>
                <a:gd name="connsiteY1" fmla="*/ 0 h 1789068"/>
                <a:gd name="connsiteX2" fmla="*/ 2728171 w 2728171"/>
                <a:gd name="connsiteY2" fmla="*/ 1789068 h 1789068"/>
                <a:gd name="connsiteX3" fmla="*/ 0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728171 w 2728171"/>
                <a:gd name="connsiteY2" fmla="*/ 1789068 h 1789068"/>
                <a:gd name="connsiteX3" fmla="*/ 133564 w 2728171"/>
                <a:gd name="connsiteY3" fmla="*/ 1789068 h 1789068"/>
                <a:gd name="connsiteX4" fmla="*/ 0 w 2728171"/>
                <a:gd name="connsiteY4" fmla="*/ 0 h 1789068"/>
                <a:gd name="connsiteX0" fmla="*/ 0 w 2728171"/>
                <a:gd name="connsiteY0" fmla="*/ 0 h 1789068"/>
                <a:gd name="connsiteX1" fmla="*/ 2728171 w 2728171"/>
                <a:gd name="connsiteY1" fmla="*/ 0 h 1789068"/>
                <a:gd name="connsiteX2" fmla="*/ 2450769 w 2728171"/>
                <a:gd name="connsiteY2" fmla="*/ 1789068 h 1789068"/>
                <a:gd name="connsiteX3" fmla="*/ 133564 w 2728171"/>
                <a:gd name="connsiteY3" fmla="*/ 1789068 h 1789068"/>
                <a:gd name="connsiteX4" fmla="*/ 0 w 2728171"/>
                <a:gd name="connsiteY4" fmla="*/ 0 h 1789068"/>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5963"/>
                <a:gd name="connsiteY0" fmla="*/ 223633 h 2012701"/>
                <a:gd name="connsiteX1" fmla="*/ 2985963 w 2985963"/>
                <a:gd name="connsiteY1" fmla="*/ 223633 h 2012701"/>
                <a:gd name="connsiteX2" fmla="*/ 2708561 w 2985963"/>
                <a:gd name="connsiteY2" fmla="*/ 2012701 h 2012701"/>
                <a:gd name="connsiteX3" fmla="*/ 391356 w 2985963"/>
                <a:gd name="connsiteY3" fmla="*/ 2012701 h 2012701"/>
                <a:gd name="connsiteX4" fmla="*/ 257792 w 2985963"/>
                <a:gd name="connsiteY4" fmla="*/ 223633 h 2012701"/>
                <a:gd name="connsiteX0" fmla="*/ 257792 w 2988577"/>
                <a:gd name="connsiteY0" fmla="*/ 344306 h 2133374"/>
                <a:gd name="connsiteX1" fmla="*/ 2985963 w 2988577"/>
                <a:gd name="connsiteY1" fmla="*/ 344306 h 2133374"/>
                <a:gd name="connsiteX2" fmla="*/ 2708561 w 2988577"/>
                <a:gd name="connsiteY2" fmla="*/ 2133374 h 2133374"/>
                <a:gd name="connsiteX3" fmla="*/ 391356 w 2988577"/>
                <a:gd name="connsiteY3" fmla="*/ 2133374 h 2133374"/>
                <a:gd name="connsiteX4" fmla="*/ 257792 w 2988577"/>
                <a:gd name="connsiteY4" fmla="*/ 344306 h 2133374"/>
                <a:gd name="connsiteX0" fmla="*/ 257792 w 3324578"/>
                <a:gd name="connsiteY0" fmla="*/ 267773 h 2056841"/>
                <a:gd name="connsiteX1" fmla="*/ 2985963 w 3324578"/>
                <a:gd name="connsiteY1" fmla="*/ 267773 h 2056841"/>
                <a:gd name="connsiteX2" fmla="*/ 2708561 w 3324578"/>
                <a:gd name="connsiteY2" fmla="*/ 2056841 h 2056841"/>
                <a:gd name="connsiteX3" fmla="*/ 391356 w 3324578"/>
                <a:gd name="connsiteY3" fmla="*/ 2056841 h 2056841"/>
                <a:gd name="connsiteX4" fmla="*/ 257792 w 3324578"/>
                <a:gd name="connsiteY4" fmla="*/ 267773 h 2056841"/>
                <a:gd name="connsiteX0" fmla="*/ 257792 w 3002763"/>
                <a:gd name="connsiteY0" fmla="*/ 322693 h 2111761"/>
                <a:gd name="connsiteX1" fmla="*/ 2985963 w 3002763"/>
                <a:gd name="connsiteY1" fmla="*/ 322693 h 2111761"/>
                <a:gd name="connsiteX2" fmla="*/ 2708561 w 3002763"/>
                <a:gd name="connsiteY2" fmla="*/ 2111761 h 2111761"/>
                <a:gd name="connsiteX3" fmla="*/ 391356 w 3002763"/>
                <a:gd name="connsiteY3" fmla="*/ 2111761 h 2111761"/>
                <a:gd name="connsiteX4" fmla="*/ 257792 w 3002763"/>
                <a:gd name="connsiteY4" fmla="*/ 322693 h 2111761"/>
                <a:gd name="connsiteX0" fmla="*/ 257792 w 3252785"/>
                <a:gd name="connsiteY0" fmla="*/ 339967 h 2129035"/>
                <a:gd name="connsiteX1" fmla="*/ 2985963 w 3252785"/>
                <a:gd name="connsiteY1" fmla="*/ 339967 h 2129035"/>
                <a:gd name="connsiteX2" fmla="*/ 2708561 w 3252785"/>
                <a:gd name="connsiteY2" fmla="*/ 2129035 h 2129035"/>
                <a:gd name="connsiteX3" fmla="*/ 391356 w 3252785"/>
                <a:gd name="connsiteY3" fmla="*/ 2129035 h 2129035"/>
                <a:gd name="connsiteX4" fmla="*/ 257792 w 3252785"/>
                <a:gd name="connsiteY4" fmla="*/ 339967 h 2129035"/>
                <a:gd name="connsiteX0" fmla="*/ 257792 w 3306589"/>
                <a:gd name="connsiteY0" fmla="*/ 344306 h 2133374"/>
                <a:gd name="connsiteX1" fmla="*/ 2985963 w 3306589"/>
                <a:gd name="connsiteY1" fmla="*/ 344306 h 2133374"/>
                <a:gd name="connsiteX2" fmla="*/ 2708561 w 3306589"/>
                <a:gd name="connsiteY2" fmla="*/ 2133374 h 2133374"/>
                <a:gd name="connsiteX3" fmla="*/ 391356 w 3306589"/>
                <a:gd name="connsiteY3" fmla="*/ 2133374 h 2133374"/>
                <a:gd name="connsiteX4" fmla="*/ 257792 w 3306589"/>
                <a:gd name="connsiteY4" fmla="*/ 344306 h 2133374"/>
                <a:gd name="connsiteX0" fmla="*/ 257792 w 3040950"/>
                <a:gd name="connsiteY0" fmla="*/ 441158 h 2230226"/>
                <a:gd name="connsiteX1" fmla="*/ 2985963 w 3040950"/>
                <a:gd name="connsiteY1" fmla="*/ 441158 h 2230226"/>
                <a:gd name="connsiteX2" fmla="*/ 2708561 w 3040950"/>
                <a:gd name="connsiteY2" fmla="*/ 2230226 h 2230226"/>
                <a:gd name="connsiteX3" fmla="*/ 391356 w 3040950"/>
                <a:gd name="connsiteY3" fmla="*/ 2230226 h 2230226"/>
                <a:gd name="connsiteX4" fmla="*/ 257792 w 3040950"/>
                <a:gd name="connsiteY4" fmla="*/ 441158 h 2230226"/>
                <a:gd name="connsiteX0" fmla="*/ 257792 w 3315580"/>
                <a:gd name="connsiteY0" fmla="*/ 379255 h 2168323"/>
                <a:gd name="connsiteX1" fmla="*/ 2985963 w 3315580"/>
                <a:gd name="connsiteY1" fmla="*/ 379255 h 2168323"/>
                <a:gd name="connsiteX2" fmla="*/ 2708561 w 3315580"/>
                <a:gd name="connsiteY2" fmla="*/ 2168323 h 2168323"/>
                <a:gd name="connsiteX3" fmla="*/ 391356 w 3315580"/>
                <a:gd name="connsiteY3" fmla="*/ 2168323 h 2168323"/>
                <a:gd name="connsiteX4" fmla="*/ 257792 w 3315580"/>
                <a:gd name="connsiteY4" fmla="*/ 379255 h 2168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5580" h="2168323">
                  <a:moveTo>
                    <a:pt x="257792" y="379255"/>
                  </a:moveTo>
                  <a:cubicBezTo>
                    <a:pt x="690226" y="81077"/>
                    <a:pt x="2143482" y="-299295"/>
                    <a:pt x="2985963" y="379255"/>
                  </a:cubicBezTo>
                  <a:cubicBezTo>
                    <a:pt x="3828444" y="1057805"/>
                    <a:pt x="2801028" y="1571967"/>
                    <a:pt x="2708561" y="2168323"/>
                  </a:cubicBezTo>
                  <a:lnTo>
                    <a:pt x="391356" y="2168323"/>
                  </a:lnTo>
                  <a:cubicBezTo>
                    <a:pt x="-17105" y="1870145"/>
                    <a:pt x="-174642" y="677433"/>
                    <a:pt x="257792" y="3792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rot="21362423" flipH="1">
              <a:off x="107980" y="4549017"/>
              <a:ext cx="937142" cy="454144"/>
            </a:xfrm>
            <a:custGeom>
              <a:avLst/>
              <a:gdLst>
                <a:gd name="connsiteX0" fmla="*/ 371705 w 997705"/>
                <a:gd name="connsiteY0" fmla="*/ 60 h 426576"/>
                <a:gd name="connsiteX1" fmla="*/ 997705 w 997705"/>
                <a:gd name="connsiteY1" fmla="*/ 184535 h 426576"/>
                <a:gd name="connsiteX2" fmla="*/ 407083 w 997705"/>
                <a:gd name="connsiteY2" fmla="*/ 423392 h 426576"/>
                <a:gd name="connsiteX3" fmla="*/ 406465 w 997705"/>
                <a:gd name="connsiteY3" fmla="*/ 426576 h 426576"/>
                <a:gd name="connsiteX4" fmla="*/ 126028 w 997705"/>
                <a:gd name="connsiteY4" fmla="*/ 426576 h 426576"/>
                <a:gd name="connsiteX5" fmla="*/ 0 w 997705"/>
                <a:gd name="connsiteY5" fmla="*/ 26433 h 426576"/>
                <a:gd name="connsiteX6" fmla="*/ 371705 w 997705"/>
                <a:gd name="connsiteY6" fmla="*/ 60 h 42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705" h="426576">
                  <a:moveTo>
                    <a:pt x="371705" y="60"/>
                  </a:moveTo>
                  <a:cubicBezTo>
                    <a:pt x="482110" y="1763"/>
                    <a:pt x="652564" y="40004"/>
                    <a:pt x="997705" y="184535"/>
                  </a:cubicBezTo>
                  <a:cubicBezTo>
                    <a:pt x="573723" y="152353"/>
                    <a:pt x="452552" y="269239"/>
                    <a:pt x="407083" y="423392"/>
                  </a:cubicBezTo>
                  <a:lnTo>
                    <a:pt x="406465" y="426576"/>
                  </a:lnTo>
                  <a:lnTo>
                    <a:pt x="126028" y="426576"/>
                  </a:lnTo>
                  <a:lnTo>
                    <a:pt x="0" y="26433"/>
                  </a:lnTo>
                  <a:cubicBezTo>
                    <a:pt x="187070" y="56077"/>
                    <a:pt x="229755" y="-2131"/>
                    <a:pt x="371705"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9" name="TextBox 18"/>
          <p:cNvSpPr txBox="1"/>
          <p:nvPr/>
        </p:nvSpPr>
        <p:spPr>
          <a:xfrm>
            <a:off x="8444484" y="1575687"/>
            <a:ext cx="3538091" cy="1569660"/>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Đúng rồi, nhưng vẫn</a:t>
            </a:r>
          </a:p>
          <a:p>
            <a:pPr lvl="0" algn="ctr">
              <a:defRPr/>
            </a:pPr>
            <a:r>
              <a:rPr lang="vi-VN" sz="2400">
                <a:solidFill>
                  <a:srgbClr val="002060"/>
                </a:solidFill>
                <a:latin typeface="Roboto" panose="02000000000000000000" pitchFamily="2" charset="0"/>
                <a:ea typeface="Roboto" panose="02000000000000000000" pitchFamily="2" charset="0"/>
              </a:rPr>
              <a:t>còn nhiều bạn chưa</a:t>
            </a:r>
          </a:p>
          <a:p>
            <a:pPr lvl="0" algn="ctr">
              <a:defRPr/>
            </a:pPr>
            <a:r>
              <a:rPr lang="vi-VN" sz="2400">
                <a:solidFill>
                  <a:srgbClr val="002060"/>
                </a:solidFill>
                <a:latin typeface="Roboto" panose="02000000000000000000" pitchFamily="2" charset="0"/>
                <a:ea typeface="Roboto" panose="02000000000000000000" pitchFamily="2" charset="0"/>
              </a:rPr>
              <a:t>thực hiện đúng</a:t>
            </a:r>
          </a:p>
          <a:p>
            <a:pPr lvl="0" algn="ctr">
              <a:defRPr/>
            </a:pPr>
            <a:r>
              <a:rPr lang="vi-VN" sz="2400">
                <a:solidFill>
                  <a:srgbClr val="002060"/>
                </a:solidFill>
                <a:latin typeface="Roboto" panose="02000000000000000000" pitchFamily="2" charset="0"/>
                <a:ea typeface="Roboto" panose="02000000000000000000" pitchFamily="2" charset="0"/>
              </a:rPr>
              <a:t>những điều này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 name="34-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347863" y="1440067"/>
            <a:ext cx="609600" cy="609600"/>
          </a:xfrm>
          <a:prstGeom prst="rect">
            <a:avLst/>
          </a:prstGeom>
        </p:spPr>
      </p:pic>
      <p:pic>
        <p:nvPicPr>
          <p:cNvPr id="3" name="34-2">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2347863" y="761759"/>
            <a:ext cx="609600" cy="609600"/>
          </a:xfrm>
          <a:prstGeom prst="rect">
            <a:avLst/>
          </a:prstGeom>
        </p:spPr>
      </p:pic>
    </p:spTree>
    <p:extLst>
      <p:ext uri="{BB962C8B-B14F-4D97-AF65-F5344CB8AC3E}">
        <p14:creationId xmlns:p14="http://schemas.microsoft.com/office/powerpoint/2010/main" val="3406276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 presetClass="mediacall" presetSubtype="0" fill="hold" nodeType="withEffect">
                                  <p:stCondLst>
                                    <p:cond delay="0"/>
                                  </p:stCondLst>
                                  <p:childTnLst>
                                    <p:cmd type="call" cmd="playFrom(0.0)">
                                      <p:cBhvr>
                                        <p:cTn id="17" dur="5381" fill="hold"/>
                                        <p:tgtEl>
                                          <p:spTgt spid="2"/>
                                        </p:tgtEl>
                                      </p:cBhvr>
                                    </p:cmd>
                                  </p:childTnLst>
                                </p:cTn>
                              </p:par>
                              <p:par>
                                <p:cTn id="18" presetID="16" presetClass="entr" presetSubtype="2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500"/>
                                        <p:tgtEl>
                                          <p:spTgt spid="19"/>
                                        </p:tgtEl>
                                      </p:cBhvr>
                                    </p:animEffect>
                                  </p:childTnLst>
                                </p:cTn>
                              </p:par>
                              <p:par>
                                <p:cTn id="29" presetID="1" presetClass="mediacall" presetSubtype="0" fill="hold" nodeType="withEffect">
                                  <p:stCondLst>
                                    <p:cond delay="0"/>
                                  </p:stCondLst>
                                  <p:childTnLst>
                                    <p:cmd type="call" cmd="playFrom(0.0)">
                                      <p:cBhvr>
                                        <p:cTn id="30" dur="3630" fill="hold"/>
                                        <p:tgtEl>
                                          <p:spTgt spid="3"/>
                                        </p:tgtEl>
                                      </p:cBhvr>
                                    </p:cmd>
                                  </p:childTnLst>
                                </p:cTn>
                              </p:par>
                              <p:par>
                                <p:cTn id="31" presetID="42"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36" fill="hold" display="0">
                  <p:stCondLst>
                    <p:cond delay="indefinite"/>
                  </p:stCondLst>
                  <p:endCondLst>
                    <p:cond evt="onStopAudio" delay="0">
                      <p:tgtEl>
                        <p:sldTgt/>
                      </p:tgtEl>
                    </p:cond>
                  </p:endCondLst>
                </p:cTn>
                <p:tgtEl>
                  <p:spTgt spid="2"/>
                </p:tgtEl>
              </p:cMediaNode>
            </p:audio>
            <p:audio>
              <p:cMediaNode vol="80000">
                <p:cTn id="37" fill="hold" display="0">
                  <p:stCondLst>
                    <p:cond delay="indefinite"/>
                  </p:stCondLst>
                  <p:endCondLst>
                    <p:cond evt="onStopAudio" delay="0">
                      <p:tgtEl>
                        <p:sldTgt/>
                      </p:tgtEl>
                    </p:cond>
                  </p:endCondLst>
                </p:cTn>
                <p:tgtEl>
                  <p:spTgt spid="3"/>
                </p:tgtEl>
              </p:cMediaNode>
            </p:audio>
          </p:childTnLst>
        </p:cTn>
      </p:par>
    </p:tnLst>
    <p:bldLst>
      <p:bldP spid="117" grpId="0"/>
      <p:bldP spid="13" grpId="0"/>
      <p:bldP spid="8" grpId="0"/>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4142287" y="2468314"/>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pic>
        <p:nvPicPr>
          <p:cNvPr id="5" name="Picture 4">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6101" y="0"/>
            <a:ext cx="1885899" cy="141135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306730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2.29167E-6 -3.7037E-7 L 2.29167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7355900" y="2237763"/>
            <a:ext cx="3577112" cy="830997"/>
          </a:xfrm>
          <a:prstGeom prst="rect">
            <a:avLst/>
          </a:prstGeom>
          <a:noFill/>
        </p:spPr>
        <p:txBody>
          <a:bodyPr wrap="square" rtlCol="0">
            <a:spAutoFit/>
          </a:bodyPr>
          <a:lstStyle/>
          <a:p>
            <a:pPr lvl="0" algn="r">
              <a:defRPr/>
            </a:pPr>
            <a:r>
              <a:rPr lang="en-US" sz="2400">
                <a:solidFill>
                  <a:srgbClr val="FF0000"/>
                </a:solidFill>
                <a:latin typeface="Roboto" panose="02000000000000000000" pitchFamily="2" charset="0"/>
                <a:ea typeface="Roboto" panose="02000000000000000000" pitchFamily="2" charset="0"/>
              </a:rPr>
              <a:t>Xác định chắc chắn những vấn đề cần nhớ</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17" name="TextBox 116"/>
          <p:cNvSpPr txBox="1"/>
          <p:nvPr/>
        </p:nvSpPr>
        <p:spPr>
          <a:xfrm>
            <a:off x="2524388" y="324651"/>
            <a:ext cx="6772838"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QUAN SÁT TRANH VÀ CHO BIẾT</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034" y="2322493"/>
            <a:ext cx="5400345" cy="3954197"/>
          </a:xfrm>
          <a:prstGeom prst="roundRect">
            <a:avLst>
              <a:gd name="adj" fmla="val 15273"/>
            </a:avLst>
          </a:prstGeom>
          <a:effectLst>
            <a:outerShdw blurRad="63500" sx="102000" sy="102000" algn="ctr" rotWithShape="0">
              <a:prstClr val="black">
                <a:alpha val="40000"/>
              </a:prstClr>
            </a:outerShdw>
          </a:effectLst>
        </p:spPr>
      </p:pic>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296916" y="1348563"/>
            <a:ext cx="9893031"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Em cần làm gì để ghi nhớ những quy tắc sử dụng máy tính an toàn?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7" name="TextBox 6"/>
          <p:cNvSpPr txBox="1"/>
          <p:nvPr/>
        </p:nvSpPr>
        <p:spPr>
          <a:xfrm>
            <a:off x="8271164" y="3247588"/>
            <a:ext cx="2661848" cy="461665"/>
          </a:xfrm>
          <a:prstGeom prst="rect">
            <a:avLst/>
          </a:prstGeom>
          <a:noFill/>
        </p:spPr>
        <p:txBody>
          <a:bodyPr wrap="square" rtlCol="0">
            <a:spAutoFit/>
          </a:bodyPr>
          <a:lstStyle/>
          <a:p>
            <a:pPr lvl="0" algn="r">
              <a:defRPr/>
            </a:pPr>
            <a:r>
              <a:rPr lang="en-US" sz="2400">
                <a:solidFill>
                  <a:srgbClr val="FF0000"/>
                </a:solidFill>
                <a:latin typeface="Roboto" panose="02000000000000000000" pitchFamily="2" charset="0"/>
                <a:ea typeface="Roboto" panose="02000000000000000000" pitchFamily="2" charset="0"/>
              </a:rPr>
              <a:t>Nhắc lại nhiều lần</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8" name="TextBox 7"/>
          <p:cNvSpPr txBox="1"/>
          <p:nvPr/>
        </p:nvSpPr>
        <p:spPr>
          <a:xfrm>
            <a:off x="7646843" y="3888081"/>
            <a:ext cx="3286169" cy="461665"/>
          </a:xfrm>
          <a:prstGeom prst="rect">
            <a:avLst/>
          </a:prstGeom>
          <a:noFill/>
        </p:spPr>
        <p:txBody>
          <a:bodyPr wrap="square" rtlCol="0">
            <a:spAutoFit/>
          </a:bodyPr>
          <a:lstStyle/>
          <a:p>
            <a:pPr lvl="0" algn="r">
              <a:defRPr/>
            </a:pPr>
            <a:r>
              <a:rPr lang="en-US" sz="2400">
                <a:solidFill>
                  <a:srgbClr val="FF0000"/>
                </a:solidFill>
                <a:latin typeface="Roboto" panose="02000000000000000000" pitchFamily="2" charset="0"/>
                <a:ea typeface="Roboto" panose="02000000000000000000" pitchFamily="2" charset="0"/>
              </a:rPr>
              <a:t>Hiểu nội dung cần nhớ</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9413296" y="4528574"/>
            <a:ext cx="1519716" cy="461665"/>
          </a:xfrm>
          <a:prstGeom prst="rect">
            <a:avLst/>
          </a:prstGeom>
          <a:noFill/>
        </p:spPr>
        <p:txBody>
          <a:bodyPr wrap="square" rtlCol="0">
            <a:spAutoFit/>
          </a:bodyPr>
          <a:lstStyle/>
          <a:p>
            <a:pPr lvl="0" algn="r">
              <a:defRPr/>
            </a:pPr>
            <a:r>
              <a:rPr lang="vi-VN" sz="2400">
                <a:solidFill>
                  <a:srgbClr val="FF0000"/>
                </a:solidFill>
                <a:latin typeface="Roboto" panose="02000000000000000000" pitchFamily="2" charset="0"/>
                <a:ea typeface="Roboto" panose="02000000000000000000" pitchFamily="2" charset="0"/>
              </a:rPr>
              <a:t>G</a:t>
            </a:r>
            <a:r>
              <a:rPr lang="en-US" sz="2400">
                <a:solidFill>
                  <a:srgbClr val="FF0000"/>
                </a:solidFill>
                <a:latin typeface="Roboto" panose="02000000000000000000" pitchFamily="2" charset="0"/>
                <a:ea typeface="Roboto" panose="02000000000000000000" pitchFamily="2" charset="0"/>
              </a:rPr>
              <a:t>hi chép</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0" name="TextBox 9"/>
          <p:cNvSpPr txBox="1"/>
          <p:nvPr/>
        </p:nvSpPr>
        <p:spPr>
          <a:xfrm>
            <a:off x="7937787" y="5169067"/>
            <a:ext cx="2995225" cy="461665"/>
          </a:xfrm>
          <a:prstGeom prst="rect">
            <a:avLst/>
          </a:prstGeom>
          <a:noFill/>
        </p:spPr>
        <p:txBody>
          <a:bodyPr wrap="square" rtlCol="0">
            <a:spAutoFit/>
          </a:bodyPr>
          <a:lstStyle/>
          <a:p>
            <a:pPr lvl="0" algn="r">
              <a:defRPr/>
            </a:pPr>
            <a:r>
              <a:rPr lang="en-US" sz="2400">
                <a:solidFill>
                  <a:srgbClr val="FF0000"/>
                </a:solidFill>
                <a:latin typeface="Roboto" panose="02000000000000000000" pitchFamily="2" charset="0"/>
                <a:ea typeface="Roboto" panose="02000000000000000000" pitchFamily="2" charset="0"/>
              </a:rPr>
              <a:t>Tích cực thực hành</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1" name="TextBox 10"/>
          <p:cNvSpPr txBox="1"/>
          <p:nvPr/>
        </p:nvSpPr>
        <p:spPr>
          <a:xfrm>
            <a:off x="8562109" y="5809562"/>
            <a:ext cx="2370903" cy="461665"/>
          </a:xfrm>
          <a:prstGeom prst="rect">
            <a:avLst/>
          </a:prstGeom>
          <a:noFill/>
        </p:spPr>
        <p:txBody>
          <a:bodyPr wrap="square" rtlCol="0">
            <a:spAutoFit/>
          </a:bodyPr>
          <a:lstStyle/>
          <a:p>
            <a:pPr lvl="0" algn="r">
              <a:defRPr/>
            </a:pPr>
            <a:r>
              <a:rPr lang="vi-VN" sz="2400">
                <a:solidFill>
                  <a:srgbClr val="FF0000"/>
                </a:solidFill>
                <a:latin typeface="Roboto" panose="02000000000000000000" pitchFamily="2" charset="0"/>
                <a:ea typeface="Roboto" panose="02000000000000000000" pitchFamily="2" charset="0"/>
              </a:rPr>
              <a:t>Nghĩ về tác hại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64005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14" presetClass="entr" presetSubtype="1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6"/>
                                        </p:tgtEl>
                                        <p:attrNameLst>
                                          <p:attrName>style.visibility</p:attrName>
                                        </p:attrNameLst>
                                      </p:cBhvr>
                                      <p:to>
                                        <p:strVal val="visible"/>
                                      </p:to>
                                    </p:set>
                                    <p:animEffect transition="in" filter="fade">
                                      <p:cBhvr>
                                        <p:cTn id="20" dur="1000"/>
                                        <p:tgtEl>
                                          <p:spTgt spid="116"/>
                                        </p:tgtEl>
                                      </p:cBhvr>
                                    </p:animEffect>
                                    <p:anim calcmode="lin" valueType="num">
                                      <p:cBhvr>
                                        <p:cTn id="21" dur="1000" fill="hold"/>
                                        <p:tgtEl>
                                          <p:spTgt spid="116"/>
                                        </p:tgtEl>
                                        <p:attrNameLst>
                                          <p:attrName>ppt_x</p:attrName>
                                        </p:attrNameLst>
                                      </p:cBhvr>
                                      <p:tavLst>
                                        <p:tav tm="0">
                                          <p:val>
                                            <p:strVal val="#ppt_x"/>
                                          </p:val>
                                        </p:tav>
                                        <p:tav tm="100000">
                                          <p:val>
                                            <p:strVal val="#ppt_x"/>
                                          </p:val>
                                        </p:tav>
                                      </p:tavLst>
                                    </p:anim>
                                    <p:anim calcmode="lin" valueType="num">
                                      <p:cBhvr>
                                        <p:cTn id="22" dur="1000" fill="hold"/>
                                        <p:tgtEl>
                                          <p:spTgt spid="11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3" grpId="0"/>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0" y="1348563"/>
            <a:ext cx="7705725" cy="4718862"/>
          </a:xfrm>
          <a:prstGeom prst="rect">
            <a:avLst/>
          </a:prstGeom>
          <a:solidFill>
            <a:srgbClr val="AA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5" name="TextBox 4"/>
          <p:cNvSpPr txBox="1"/>
          <p:nvPr/>
        </p:nvSpPr>
        <p:spPr>
          <a:xfrm>
            <a:off x="3817884" y="487870"/>
            <a:ext cx="4070959" cy="584775"/>
          </a:xfrm>
          <a:prstGeom prst="rect">
            <a:avLst/>
          </a:prstGeom>
          <a:noFill/>
        </p:spPr>
        <p:txBody>
          <a:bodyPr wrap="square" rtlCol="0">
            <a:spAutoFit/>
          </a:bodyPr>
          <a:lstStyle/>
          <a:p>
            <a:pPr lvl="0" algn="ctr">
              <a:defRPr/>
            </a:pPr>
            <a:r>
              <a:rPr lang="en-US" altLang="zh-CN" sz="3200" b="1">
                <a:solidFill>
                  <a:srgbClr val="00B050"/>
                </a:solidFill>
                <a:latin typeface="Pangolin" panose="00000500000000000000" pitchFamily="2" charset="0"/>
                <a:ea typeface="Roboto" panose="02000000000000000000" pitchFamily="2" charset="0"/>
              </a:rPr>
              <a:t>PHIẾU HỌC TẬP SỐ 1</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endParaRPr>
          </a:p>
        </p:txBody>
      </p:sp>
      <p:sp>
        <p:nvSpPr>
          <p:cNvPr id="2" name="Rectangle 1"/>
          <p:cNvSpPr/>
          <p:nvPr/>
        </p:nvSpPr>
        <p:spPr>
          <a:xfrm>
            <a:off x="2828925" y="1592441"/>
            <a:ext cx="6667500" cy="4144724"/>
          </a:xfrm>
          <a:prstGeom prst="rect">
            <a:avLst/>
          </a:prstGeom>
        </p:spPr>
        <p:txBody>
          <a:bodyPr wrap="square">
            <a:spAutoFit/>
          </a:bodyPr>
          <a:lstStyle/>
          <a:p>
            <a:pPr algn="just">
              <a:spcAft>
                <a:spcPts val="0"/>
              </a:spcAft>
            </a:pPr>
            <a:r>
              <a:rPr lang="en-US" sz="2400" b="1">
                <a:solidFill>
                  <a:srgbClr val="000000"/>
                </a:solidFill>
                <a:latin typeface="Roboto" panose="02000000000000000000" pitchFamily="2" charset="0"/>
                <a:ea typeface="Roboto" panose="02000000000000000000" pitchFamily="2" charset="0"/>
                <a:cs typeface="Times New Roman" panose="02020603050405020304" pitchFamily="18" charset="0"/>
              </a:rPr>
              <a:t>Khi sử dụng máy tính quá lâu hoặc ngồi không đúng tư thế có thể gây hại gì?</a:t>
            </a:r>
            <a:endParaRPr lang="en-US">
              <a:latin typeface="Times New Roman" panose="02020603050405020304" pitchFamily="18" charset="0"/>
              <a:ea typeface="Times New Roman" panose="02020603050405020304" pitchFamily="18" charset="0"/>
            </a:endParaRPr>
          </a:p>
          <a:p>
            <a:pPr algn="just">
              <a:spcBef>
                <a:spcPts val="800"/>
              </a:spcBef>
              <a:spcAft>
                <a:spcPts val="800"/>
              </a:spcAft>
            </a:pPr>
            <a:r>
              <a:rPr lang="en-US">
                <a:latin typeface="Roboto" panose="02000000000000000000" pitchFamily="2" charset="0"/>
                <a:ea typeface="Times New Roman" panose="02020603050405020304" pitchFamily="18" charset="0"/>
              </a:rPr>
              <a:t>………………………………..</a:t>
            </a:r>
            <a:r>
              <a:rPr lang="vi-VN">
                <a:latin typeface="Roboto" panose="02000000000000000000" pitchFamily="2" charset="0"/>
                <a:ea typeface="Times New Roman" panose="02020603050405020304" pitchFamily="18" charset="0"/>
              </a:rPr>
              <a:t>……………………………..……</a:t>
            </a:r>
            <a:r>
              <a:rPr lang="en-US">
                <a:latin typeface="Roboto" panose="02000000000000000000" pitchFamily="2" charset="0"/>
                <a:ea typeface="Times New Roman" panose="02020603050405020304" pitchFamily="18" charset="0"/>
              </a:rPr>
              <a:t>………………………………..</a:t>
            </a:r>
            <a:r>
              <a:rPr lang="vi-VN">
                <a:latin typeface="Roboto" panose="02000000000000000000" pitchFamily="2" charset="0"/>
                <a:ea typeface="Times New Roman" panose="02020603050405020304" pitchFamily="18" charset="0"/>
              </a:rPr>
              <a:t>……</a:t>
            </a:r>
            <a:endParaRPr lang="en-US">
              <a:latin typeface="Roboto" panose="02000000000000000000" pitchFamily="2" charset="0"/>
              <a:ea typeface="Times New Roman" panose="02020603050405020304" pitchFamily="18" charset="0"/>
            </a:endParaRPr>
          </a:p>
          <a:p>
            <a:pPr algn="just">
              <a:spcBef>
                <a:spcPts val="800"/>
              </a:spcBef>
              <a:spcAft>
                <a:spcPts val="800"/>
              </a:spcAft>
            </a:pPr>
            <a:r>
              <a:rPr lang="en-US">
                <a:latin typeface="Roboto" panose="02000000000000000000" pitchFamily="2" charset="0"/>
                <a:ea typeface="Times New Roman" panose="02020603050405020304" pitchFamily="18" charset="0"/>
              </a:rPr>
              <a:t>………………………………..</a:t>
            </a:r>
            <a:r>
              <a:rPr lang="vi-VN">
                <a:latin typeface="Roboto" panose="02000000000000000000" pitchFamily="2" charset="0"/>
                <a:ea typeface="Times New Roman" panose="02020603050405020304" pitchFamily="18" charset="0"/>
              </a:rPr>
              <a:t>……………………………..……</a:t>
            </a:r>
            <a:r>
              <a:rPr lang="en-US">
                <a:latin typeface="Roboto" panose="02000000000000000000" pitchFamily="2" charset="0"/>
                <a:ea typeface="Times New Roman" panose="02020603050405020304" pitchFamily="18" charset="0"/>
              </a:rPr>
              <a:t>………………………………..</a:t>
            </a:r>
            <a:r>
              <a:rPr lang="vi-VN">
                <a:latin typeface="Roboto" panose="02000000000000000000" pitchFamily="2" charset="0"/>
                <a:ea typeface="Times New Roman" panose="02020603050405020304" pitchFamily="18" charset="0"/>
              </a:rPr>
              <a:t>……</a:t>
            </a:r>
            <a:r>
              <a:rPr lang="en-US" sz="2400" b="1">
                <a:latin typeface="Roboto" panose="02000000000000000000" pitchFamily="2" charset="0"/>
                <a:ea typeface="Times New Roman" panose="02020603050405020304" pitchFamily="18" charset="0"/>
              </a:rPr>
              <a:t> </a:t>
            </a:r>
            <a:endParaRPr lang="en-US">
              <a:latin typeface="Times New Roman" panose="02020603050405020304" pitchFamily="18" charset="0"/>
              <a:ea typeface="Times New Roman" panose="02020603050405020304" pitchFamily="18" charset="0"/>
            </a:endParaRPr>
          </a:p>
          <a:p>
            <a:pPr algn="just">
              <a:spcAft>
                <a:spcPts val="0"/>
              </a:spcAft>
            </a:pPr>
            <a:r>
              <a:rPr lang="en-US" sz="2400" b="1">
                <a:latin typeface="Roboto" panose="02000000000000000000" pitchFamily="2" charset="0"/>
                <a:ea typeface="Times New Roman" panose="02020603050405020304" pitchFamily="18" charset="0"/>
              </a:rPr>
              <a:t>Em cần làm gì để ghi nhớ những quy tắc sử dụng máy tính an toàn?</a:t>
            </a:r>
            <a:endParaRPr lang="en-US">
              <a:latin typeface="Times New Roman" panose="02020603050405020304" pitchFamily="18" charset="0"/>
              <a:ea typeface="Times New Roman" panose="02020603050405020304" pitchFamily="18" charset="0"/>
            </a:endParaRPr>
          </a:p>
          <a:p>
            <a:pPr algn="just">
              <a:spcAft>
                <a:spcPts val="0"/>
              </a:spcAft>
            </a:pPr>
            <a:r>
              <a:rPr lang="en-US" b="1">
                <a:latin typeface="Roboto" panose="02000000000000000000" pitchFamily="2" charset="0"/>
                <a:ea typeface="Roboto" panose="02000000000000000000" pitchFamily="2" charset="0"/>
                <a:cs typeface="Times New Roman" panose="02020603050405020304" pitchFamily="18" charset="0"/>
              </a:rPr>
              <a:t> </a:t>
            </a:r>
            <a:endParaRPr lang="en-US">
              <a:latin typeface="Times New Roman" panose="02020603050405020304" pitchFamily="18" charset="0"/>
              <a:ea typeface="Calibri" panose="020F0502020204030204" pitchFamily="34" charset="0"/>
              <a:cs typeface="Times New Roman" panose="02020603050405020304" pitchFamily="18" charset="0"/>
            </a:endParaRPr>
          </a:p>
          <a:p>
            <a:pPr algn="just">
              <a:spcBef>
                <a:spcPts val="800"/>
              </a:spcBef>
              <a:spcAft>
                <a:spcPts val="800"/>
              </a:spcAft>
            </a:pPr>
            <a:r>
              <a:rPr lang="en-US">
                <a:latin typeface="Roboto" panose="02000000000000000000" pitchFamily="2" charset="0"/>
                <a:ea typeface="Times New Roman" panose="02020603050405020304" pitchFamily="18" charset="0"/>
              </a:rPr>
              <a:t>………………………………..</a:t>
            </a:r>
            <a:r>
              <a:rPr lang="vi-VN">
                <a:latin typeface="Roboto" panose="02000000000000000000" pitchFamily="2" charset="0"/>
                <a:ea typeface="Times New Roman" panose="02020603050405020304" pitchFamily="18" charset="0"/>
              </a:rPr>
              <a:t>……………………………..……</a:t>
            </a:r>
            <a:r>
              <a:rPr lang="en-US">
                <a:latin typeface="Roboto" panose="02000000000000000000" pitchFamily="2" charset="0"/>
                <a:ea typeface="Times New Roman" panose="02020603050405020304" pitchFamily="18" charset="0"/>
              </a:rPr>
              <a:t>………………………………..</a:t>
            </a:r>
            <a:r>
              <a:rPr lang="vi-VN">
                <a:latin typeface="Roboto" panose="02000000000000000000" pitchFamily="2" charset="0"/>
                <a:ea typeface="Times New Roman" panose="02020603050405020304" pitchFamily="18" charset="0"/>
              </a:rPr>
              <a:t>……</a:t>
            </a:r>
            <a:endParaRPr lang="en-US">
              <a:latin typeface="Roboto" panose="02000000000000000000" pitchFamily="2" charset="0"/>
              <a:ea typeface="Times New Roman" panose="02020603050405020304" pitchFamily="18" charset="0"/>
            </a:endParaRPr>
          </a:p>
          <a:p>
            <a:pPr algn="just">
              <a:spcBef>
                <a:spcPts val="800"/>
              </a:spcBef>
              <a:spcAft>
                <a:spcPts val="800"/>
              </a:spcAft>
            </a:pPr>
            <a:r>
              <a:rPr lang="en-US">
                <a:latin typeface="Roboto" panose="02000000000000000000" pitchFamily="2" charset="0"/>
                <a:ea typeface="Times New Roman" panose="02020603050405020304" pitchFamily="18" charset="0"/>
              </a:rPr>
              <a:t>………………………………..</a:t>
            </a:r>
            <a:r>
              <a:rPr lang="vi-VN">
                <a:latin typeface="Roboto" panose="02000000000000000000" pitchFamily="2" charset="0"/>
                <a:ea typeface="Times New Roman" panose="02020603050405020304" pitchFamily="18" charset="0"/>
              </a:rPr>
              <a:t>……………………………..……</a:t>
            </a:r>
            <a:r>
              <a:rPr lang="en-US">
                <a:latin typeface="Roboto" panose="02000000000000000000" pitchFamily="2" charset="0"/>
                <a:ea typeface="Times New Roman" panose="02020603050405020304" pitchFamily="18" charset="0"/>
              </a:rPr>
              <a:t>………………………………..</a:t>
            </a:r>
            <a:r>
              <a:rPr lang="vi-VN">
                <a:latin typeface="Roboto" panose="02000000000000000000" pitchFamily="2" charset="0"/>
                <a:ea typeface="Times New Roman" panose="02020603050405020304" pitchFamily="18" charset="0"/>
              </a:rPr>
              <a:t>……</a:t>
            </a:r>
            <a:endParaRPr lang="en-US">
              <a:latin typeface="Times New Roman" panose="02020603050405020304" pitchFamily="18" charset="0"/>
              <a:ea typeface="Times New Roman" panose="02020603050405020304" pitchFamily="18" charset="0"/>
            </a:endParaRPr>
          </a:p>
          <a:p>
            <a:pPr algn="ctr">
              <a:spcAft>
                <a:spcPts val="0"/>
              </a:spcAft>
            </a:pPr>
            <a:r>
              <a:rPr lang="en-US">
                <a:latin typeface="Roboto" panose="02000000000000000000" pitchFamily="2" charset="0"/>
                <a:ea typeface="Calibri" panose="020F0502020204030204" pitchFamily="34" charset="0"/>
                <a:cs typeface="Times New Roman" panose="02020603050405020304" pitchFamily="18" charset="0"/>
              </a:rPr>
              <a:t>………………………………..</a:t>
            </a:r>
            <a:r>
              <a:rPr lang="vi-VN">
                <a:latin typeface="Roboto" panose="02000000000000000000" pitchFamily="2" charset="0"/>
                <a:ea typeface="Calibri" panose="020F0502020204030204" pitchFamily="34" charset="0"/>
                <a:cs typeface="Times New Roman" panose="02020603050405020304" pitchFamily="18" charset="0"/>
              </a:rPr>
              <a:t>……………………………..……</a:t>
            </a:r>
            <a:r>
              <a:rPr lang="en-US">
                <a:latin typeface="Roboto" panose="02000000000000000000" pitchFamily="2" charset="0"/>
                <a:ea typeface="Calibri" panose="020F0502020204030204" pitchFamily="34" charset="0"/>
                <a:cs typeface="Times New Roman" panose="02020603050405020304" pitchFamily="18" charset="0"/>
              </a:rPr>
              <a:t>………………………………..</a:t>
            </a:r>
            <a:r>
              <a:rPr lang="vi-VN">
                <a:latin typeface="Roboto" panose="02000000000000000000" pitchFamily="2" charset="0"/>
                <a:ea typeface="Calibri" panose="020F0502020204030204" pitchFamily="34" charset="0"/>
                <a:cs typeface="Times New Roman" panose="02020603050405020304" pitchFamily="18" charset="0"/>
              </a:rPr>
              <a:t>…</a:t>
            </a:r>
            <a:endParaRPr lang="en-US">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32381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5247412" y="712509"/>
            <a:ext cx="5881701"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KHI LÀM VIỆC VỚI MÁY TÍNH</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455424" y="1566446"/>
            <a:ext cx="10522294"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Hình nào dưới đây cho biết tư thế ngồi đúng khi làm việc với máy tính?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54" name="TextBox 53"/>
          <p:cNvSpPr txBox="1"/>
          <p:nvPr/>
        </p:nvSpPr>
        <p:spPr>
          <a:xfrm>
            <a:off x="4244292" y="5782666"/>
            <a:ext cx="3543300" cy="461665"/>
          </a:xfrm>
          <a:prstGeom prst="rect">
            <a:avLst/>
          </a:prstGeom>
          <a:noFill/>
        </p:spPr>
        <p:txBody>
          <a:bodyPr wrap="square"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Hình </a:t>
            </a:r>
            <a:r>
              <a:rPr lang="vi-VN" sz="2400">
                <a:solidFill>
                  <a:srgbClr val="002060"/>
                </a:solidFill>
                <a:latin typeface="Roboto" panose="02000000000000000000" pitchFamily="2" charset="0"/>
                <a:ea typeface="Roboto" panose="02000000000000000000" pitchFamily="2" charset="0"/>
              </a:rPr>
              <a:t>2 ngồi đúng tư thế </a:t>
            </a:r>
          </a:p>
        </p:txBody>
      </p:sp>
      <p:sp>
        <p:nvSpPr>
          <p:cNvPr id="52" name="TextBox 51"/>
          <p:cNvSpPr txBox="1"/>
          <p:nvPr/>
        </p:nvSpPr>
        <p:spPr>
          <a:xfrm>
            <a:off x="1705496" y="142482"/>
            <a:ext cx="5881701"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TƯ THẾ NGỒI ĐÚNG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843" y="2297274"/>
            <a:ext cx="3618778" cy="3088206"/>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06553" y="2297274"/>
            <a:ext cx="3618778" cy="3067799"/>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88262" y="2297274"/>
            <a:ext cx="3679998" cy="3088206"/>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7" name="Oval 6"/>
          <p:cNvSpPr/>
          <p:nvPr/>
        </p:nvSpPr>
        <p:spPr>
          <a:xfrm>
            <a:off x="3210791" y="2389909"/>
            <a:ext cx="561109" cy="56110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a:latin typeface="Roboto Black" panose="02000000000000000000" pitchFamily="2" charset="0"/>
                <a:ea typeface="Roboto Black" panose="02000000000000000000" pitchFamily="2" charset="0"/>
              </a:rPr>
              <a:t>1</a:t>
            </a:r>
            <a:endParaRPr lang="en-US" sz="3200">
              <a:latin typeface="Roboto Black" panose="02000000000000000000" pitchFamily="2" charset="0"/>
              <a:ea typeface="Roboto Black" panose="02000000000000000000" pitchFamily="2" charset="0"/>
            </a:endParaRPr>
          </a:p>
        </p:txBody>
      </p:sp>
      <p:sp>
        <p:nvSpPr>
          <p:cNvPr id="56" name="Oval 55"/>
          <p:cNvSpPr/>
          <p:nvPr/>
        </p:nvSpPr>
        <p:spPr>
          <a:xfrm>
            <a:off x="7026088" y="2389909"/>
            <a:ext cx="561109" cy="56110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a:latin typeface="Roboto Black" panose="02000000000000000000" pitchFamily="2" charset="0"/>
                <a:ea typeface="Roboto Black" panose="02000000000000000000" pitchFamily="2" charset="0"/>
              </a:rPr>
              <a:t>2</a:t>
            </a:r>
            <a:endParaRPr lang="en-US" sz="3200">
              <a:latin typeface="Roboto Black" panose="02000000000000000000" pitchFamily="2" charset="0"/>
              <a:ea typeface="Roboto Black" panose="02000000000000000000" pitchFamily="2" charset="0"/>
            </a:endParaRPr>
          </a:p>
        </p:txBody>
      </p:sp>
      <p:sp>
        <p:nvSpPr>
          <p:cNvPr id="57" name="Oval 56"/>
          <p:cNvSpPr/>
          <p:nvPr/>
        </p:nvSpPr>
        <p:spPr>
          <a:xfrm>
            <a:off x="11129113" y="2400300"/>
            <a:ext cx="561109" cy="56110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a:latin typeface="Roboto Black" panose="02000000000000000000" pitchFamily="2" charset="0"/>
                <a:ea typeface="Roboto Black" panose="02000000000000000000" pitchFamily="2" charset="0"/>
              </a:rPr>
              <a:t>3</a:t>
            </a:r>
            <a:endParaRPr lang="en-US" sz="3200">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2724796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42"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1000"/>
                                        <p:tgtEl>
                                          <p:spTgt spid="56"/>
                                        </p:tgtEl>
                                      </p:cBhvr>
                                    </p:animEffect>
                                    <p:anim calcmode="lin" valueType="num">
                                      <p:cBhvr>
                                        <p:cTn id="37" dur="1000" fill="hold"/>
                                        <p:tgtEl>
                                          <p:spTgt spid="56"/>
                                        </p:tgtEl>
                                        <p:attrNameLst>
                                          <p:attrName>ppt_x</p:attrName>
                                        </p:attrNameLst>
                                      </p:cBhvr>
                                      <p:tavLst>
                                        <p:tav tm="0">
                                          <p:val>
                                            <p:strVal val="#ppt_x"/>
                                          </p:val>
                                        </p:tav>
                                        <p:tav tm="100000">
                                          <p:val>
                                            <p:strVal val="#ppt_x"/>
                                          </p:val>
                                        </p:tav>
                                      </p:tavLst>
                                    </p:anim>
                                    <p:anim calcmode="lin" valueType="num">
                                      <p:cBhvr>
                                        <p:cTn id="38" dur="1000" fill="hold"/>
                                        <p:tgtEl>
                                          <p:spTgt spid="5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1000"/>
                                        <p:tgtEl>
                                          <p:spTgt spid="57"/>
                                        </p:tgtEl>
                                      </p:cBhvr>
                                    </p:animEffect>
                                    <p:anim calcmode="lin" valueType="num">
                                      <p:cBhvr>
                                        <p:cTn id="42" dur="1000" fill="hold"/>
                                        <p:tgtEl>
                                          <p:spTgt spid="57"/>
                                        </p:tgtEl>
                                        <p:attrNameLst>
                                          <p:attrName>ppt_x</p:attrName>
                                        </p:attrNameLst>
                                      </p:cBhvr>
                                      <p:tavLst>
                                        <p:tav tm="0">
                                          <p:val>
                                            <p:strVal val="#ppt_x"/>
                                          </p:val>
                                        </p:tav>
                                        <p:tav tm="100000">
                                          <p:val>
                                            <p:strVal val="#ppt_x"/>
                                          </p:val>
                                        </p:tav>
                                      </p:tavLst>
                                    </p:anim>
                                    <p:anim calcmode="lin" valueType="num">
                                      <p:cBhvr>
                                        <p:cTn id="43" dur="1000" fill="hold"/>
                                        <p:tgtEl>
                                          <p:spTgt spid="5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1000"/>
                                        <p:tgtEl>
                                          <p:spTgt spid="54"/>
                                        </p:tgtEl>
                                      </p:cBhvr>
                                    </p:animEffect>
                                    <p:anim calcmode="lin" valueType="num">
                                      <p:cBhvr>
                                        <p:cTn id="47" dur="1000" fill="hold"/>
                                        <p:tgtEl>
                                          <p:spTgt spid="54"/>
                                        </p:tgtEl>
                                        <p:attrNameLst>
                                          <p:attrName>ppt_x</p:attrName>
                                        </p:attrNameLst>
                                      </p:cBhvr>
                                      <p:tavLst>
                                        <p:tav tm="0">
                                          <p:val>
                                            <p:strVal val="#ppt_x"/>
                                          </p:val>
                                        </p:tav>
                                        <p:tav tm="100000">
                                          <p:val>
                                            <p:strVal val="#ppt_x"/>
                                          </p:val>
                                        </p:tav>
                                      </p:tavLst>
                                    </p:anim>
                                    <p:anim calcmode="lin" valueType="num">
                                      <p:cBhvr>
                                        <p:cTn id="48"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3" grpId="0"/>
      <p:bldP spid="54" grpId="0"/>
      <p:bldP spid="52" grpId="0"/>
      <p:bldP spid="7" grpId="0" animBg="1"/>
      <p:bldP spid="56" grpId="0" animBg="1"/>
      <p:bldP spid="5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5247412" y="712509"/>
            <a:ext cx="5881701"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KHI LÀM VIỆC VỚI MÁY TÍNH</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455424" y="1566446"/>
            <a:ext cx="5985049"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Tư thế ngồi đúng khi làm việc với máy tính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54" name="TextBox 53"/>
          <p:cNvSpPr txBox="1"/>
          <p:nvPr/>
        </p:nvSpPr>
        <p:spPr>
          <a:xfrm>
            <a:off x="1705496" y="2318937"/>
            <a:ext cx="2815963" cy="646331"/>
          </a:xfrm>
          <a:prstGeom prst="rect">
            <a:avLst/>
          </a:prstGeom>
          <a:noFill/>
        </p:spPr>
        <p:txBody>
          <a:bodyPr wrap="square" rtlCol="0">
            <a:spAutoFit/>
          </a:bodyPr>
          <a:lstStyle/>
          <a:p>
            <a:pPr lvl="0" algn="just">
              <a:defRPr/>
            </a:pPr>
            <a:r>
              <a:rPr lang="vi-VN" sz="36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vi-VN"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rPr>
              <a:t>Ngồi thẳng lưng</a:t>
            </a:r>
          </a:p>
        </p:txBody>
      </p:sp>
      <p:sp>
        <p:nvSpPr>
          <p:cNvPr id="52" name="TextBox 51"/>
          <p:cNvSpPr txBox="1"/>
          <p:nvPr/>
        </p:nvSpPr>
        <p:spPr>
          <a:xfrm>
            <a:off x="1705496" y="142482"/>
            <a:ext cx="5881701"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TƯ THẾ NGỒI ĐÚNG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0473" y="2082812"/>
            <a:ext cx="4953916" cy="419965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5" name="TextBox 14"/>
          <p:cNvSpPr txBox="1"/>
          <p:nvPr/>
        </p:nvSpPr>
        <p:spPr>
          <a:xfrm>
            <a:off x="1705496" y="3210133"/>
            <a:ext cx="2334608" cy="646331"/>
          </a:xfrm>
          <a:prstGeom prst="rect">
            <a:avLst/>
          </a:prstGeom>
          <a:noFill/>
        </p:spPr>
        <p:txBody>
          <a:bodyPr wrap="square" rtlCol="0">
            <a:spAutoFit/>
          </a:bodyPr>
          <a:lstStyle/>
          <a:p>
            <a:pPr lvl="0" algn="just">
              <a:defRPr/>
            </a:pPr>
            <a:r>
              <a:rPr lang="vi-VN" sz="36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vi-VN" sz="2400">
                <a:solidFill>
                  <a:srgbClr val="00B05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rPr>
              <a:t>Vai thả lỏng</a:t>
            </a:r>
          </a:p>
        </p:txBody>
      </p:sp>
      <p:sp>
        <p:nvSpPr>
          <p:cNvPr id="16" name="TextBox 15"/>
          <p:cNvSpPr txBox="1"/>
          <p:nvPr/>
        </p:nvSpPr>
        <p:spPr>
          <a:xfrm>
            <a:off x="1705496" y="4101329"/>
            <a:ext cx="4414724" cy="646331"/>
          </a:xfrm>
          <a:prstGeom prst="rect">
            <a:avLst/>
          </a:prstGeom>
          <a:noFill/>
        </p:spPr>
        <p:txBody>
          <a:bodyPr wrap="square" rtlCol="0">
            <a:spAutoFit/>
          </a:bodyPr>
          <a:lstStyle/>
          <a:p>
            <a:pPr lvl="0" algn="just">
              <a:defRPr/>
            </a:pPr>
            <a:r>
              <a:rPr lang="vi-VN" sz="36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vi-VN" sz="2400">
                <a:solidFill>
                  <a:srgbClr val="00B05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rPr>
              <a:t>Tay đặt ngang với bàn phím</a:t>
            </a:r>
          </a:p>
        </p:txBody>
      </p:sp>
      <p:sp>
        <p:nvSpPr>
          <p:cNvPr id="25" name="Rectangle 24"/>
          <p:cNvSpPr/>
          <p:nvPr/>
        </p:nvSpPr>
        <p:spPr>
          <a:xfrm>
            <a:off x="8214056" y="3525970"/>
            <a:ext cx="1065025" cy="63627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705497" y="5126894"/>
            <a:ext cx="3541916" cy="1015663"/>
          </a:xfrm>
          <a:prstGeom prst="rect">
            <a:avLst/>
          </a:prstGeom>
          <a:noFill/>
        </p:spPr>
        <p:txBody>
          <a:bodyPr wrap="square" rtlCol="0">
            <a:spAutoFit/>
          </a:bodyPr>
          <a:lstStyle/>
          <a:p>
            <a:pPr marL="457200" lvl="0" indent="-457200" algn="just">
              <a:defRPr/>
            </a:pPr>
            <a:r>
              <a:rPr lang="vi-VN" sz="3600">
                <a:solidFill>
                  <a:srgbClr val="00B050"/>
                </a:solidFill>
                <a:latin typeface="Roboto" panose="02000000000000000000" pitchFamily="2" charset="0"/>
                <a:ea typeface="Roboto" panose="02000000000000000000" pitchFamily="2" charset="0"/>
                <a:sym typeface="Wingdings" panose="05000000000000000000" pitchFamily="2" charset="2"/>
              </a:rPr>
              <a:t></a:t>
            </a:r>
            <a:r>
              <a:rPr lang="en-US" sz="2400">
                <a:solidFill>
                  <a:srgbClr val="00B05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002060"/>
                </a:solidFill>
                <a:latin typeface="Roboto" panose="02000000000000000000" pitchFamily="2" charset="0"/>
                <a:ea typeface="Roboto" panose="02000000000000000000" pitchFamily="2" charset="0"/>
              </a:rPr>
              <a:t>Mắt cách màn hình</a:t>
            </a:r>
            <a:r>
              <a:rPr lang="en-US" sz="2400">
                <a:solidFill>
                  <a:srgbClr val="002060"/>
                </a:solidFill>
                <a:latin typeface="Roboto" panose="02000000000000000000" pitchFamily="2" charset="0"/>
                <a:ea typeface="Roboto" panose="02000000000000000000" pitchFamily="2" charset="0"/>
              </a:rPr>
              <a:t> khoảng từ 50 - 80 cm</a:t>
            </a:r>
            <a:endParaRPr lang="vi-VN" sz="2400">
              <a:solidFill>
                <a:srgbClr val="002060"/>
              </a:solidFill>
              <a:latin typeface="Roboto" panose="02000000000000000000" pitchFamily="2" charset="0"/>
              <a:ea typeface="Roboto" panose="02000000000000000000" pitchFamily="2" charset="0"/>
            </a:endParaRPr>
          </a:p>
        </p:txBody>
      </p:sp>
      <p:cxnSp>
        <p:nvCxnSpPr>
          <p:cNvPr id="8" name="Straight Arrow Connector 7"/>
          <p:cNvCxnSpPr/>
          <p:nvPr/>
        </p:nvCxnSpPr>
        <p:spPr>
          <a:xfrm>
            <a:off x="7543801" y="2660073"/>
            <a:ext cx="51954" cy="2161309"/>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7626926" y="3493245"/>
            <a:ext cx="571502" cy="10068"/>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8288641" y="2867300"/>
            <a:ext cx="1226128" cy="42670"/>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10833280" y="2136473"/>
            <a:ext cx="561109" cy="56110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a:latin typeface="Roboto Black" panose="02000000000000000000" pitchFamily="2" charset="0"/>
                <a:ea typeface="Roboto Black" panose="02000000000000000000" pitchFamily="2" charset="0"/>
              </a:rPr>
              <a:t>2</a:t>
            </a:r>
            <a:endParaRPr lang="en-US" sz="3200">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2881250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42"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26" presetClass="emph" presetSubtype="0" repeatCount="3000" fill="hold" nodeType="withEffect">
                                  <p:stCondLst>
                                    <p:cond delay="0"/>
                                  </p:stCondLst>
                                  <p:childTnLst>
                                    <p:animEffect transition="out" filter="fade">
                                      <p:cBhvr>
                                        <p:cTn id="30" dur="1000" tmFilter="0, 0; .2, .5; .8, .5; 1, 0"/>
                                        <p:tgtEl>
                                          <p:spTgt spid="8"/>
                                        </p:tgtEl>
                                      </p:cBhvr>
                                    </p:animEffect>
                                    <p:animScale>
                                      <p:cBhvr>
                                        <p:cTn id="31" dur="500" autoRev="1" fill="hold"/>
                                        <p:tgtEl>
                                          <p:spTgt spid="8"/>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1" presetClass="exit" presetSubtype="0" fill="hold" nodeType="withEffect">
                                  <p:stCondLst>
                                    <p:cond delay="0"/>
                                  </p:stCondLst>
                                  <p:childTnLst>
                                    <p:set>
                                      <p:cBhvr>
                                        <p:cTn id="40" dur="1" fill="hold">
                                          <p:stCondLst>
                                            <p:cond delay="0"/>
                                          </p:stCondLst>
                                        </p:cTn>
                                        <p:tgtEl>
                                          <p:spTgt spid="8"/>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par>
                                <p:cTn id="44" presetID="26" presetClass="emph" presetSubtype="0" repeatCount="3000" fill="hold" nodeType="withEffect">
                                  <p:stCondLst>
                                    <p:cond delay="0"/>
                                  </p:stCondLst>
                                  <p:childTnLst>
                                    <p:animEffect transition="out" filter="fade">
                                      <p:cBhvr>
                                        <p:cTn id="45" dur="1000" tmFilter="0, 0; .2, .5; .8, .5; 1, 0"/>
                                        <p:tgtEl>
                                          <p:spTgt spid="29"/>
                                        </p:tgtEl>
                                      </p:cBhvr>
                                    </p:animEffect>
                                    <p:animScale>
                                      <p:cBhvr>
                                        <p:cTn id="46" dur="500" autoRev="1" fill="hold"/>
                                        <p:tgtEl>
                                          <p:spTgt spid="29"/>
                                        </p:tgtEl>
                                      </p:cBhvr>
                                      <p:by x="105000" y="105000"/>
                                    </p:animScale>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1" presetClass="exit" presetSubtype="0" fill="hold" nodeType="withEffect">
                                  <p:stCondLst>
                                    <p:cond delay="0"/>
                                  </p:stCondLst>
                                  <p:childTnLst>
                                    <p:set>
                                      <p:cBhvr>
                                        <p:cTn id="55" dur="1" fill="hold">
                                          <p:stCondLst>
                                            <p:cond delay="0"/>
                                          </p:stCondLst>
                                        </p:cTn>
                                        <p:tgtEl>
                                          <p:spTgt spid="29"/>
                                        </p:tgtEl>
                                        <p:attrNameLst>
                                          <p:attrName>style.visibility</p:attrName>
                                        </p:attrNameLst>
                                      </p:cBhvr>
                                      <p:to>
                                        <p:strVal val="hidden"/>
                                      </p:to>
                                    </p:set>
                                  </p:childTnLst>
                                </p:cTn>
                              </p:par>
                              <p:par>
                                <p:cTn id="56" presetID="10"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26" presetClass="emph" presetSubtype="0" repeatCount="3000" fill="hold" grpId="1" nodeType="withEffect">
                                  <p:stCondLst>
                                    <p:cond delay="0"/>
                                  </p:stCondLst>
                                  <p:childTnLst>
                                    <p:animEffect transition="out" filter="fade">
                                      <p:cBhvr>
                                        <p:cTn id="60" dur="1000" tmFilter="0, 0; .2, .5; .8, .5; 1, 0"/>
                                        <p:tgtEl>
                                          <p:spTgt spid="25"/>
                                        </p:tgtEl>
                                      </p:cBhvr>
                                    </p:animEffect>
                                    <p:animScale>
                                      <p:cBhvr>
                                        <p:cTn id="61" dur="500" autoRev="1" fill="hold"/>
                                        <p:tgtEl>
                                          <p:spTgt spid="25"/>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1000"/>
                                        <p:tgtEl>
                                          <p:spTgt spid="26"/>
                                        </p:tgtEl>
                                      </p:cBhvr>
                                    </p:animEffect>
                                    <p:anim calcmode="lin" valueType="num">
                                      <p:cBhvr>
                                        <p:cTn id="67" dur="1000" fill="hold"/>
                                        <p:tgtEl>
                                          <p:spTgt spid="26"/>
                                        </p:tgtEl>
                                        <p:attrNameLst>
                                          <p:attrName>ppt_x</p:attrName>
                                        </p:attrNameLst>
                                      </p:cBhvr>
                                      <p:tavLst>
                                        <p:tav tm="0">
                                          <p:val>
                                            <p:strVal val="#ppt_x"/>
                                          </p:val>
                                        </p:tav>
                                        <p:tav tm="100000">
                                          <p:val>
                                            <p:strVal val="#ppt_x"/>
                                          </p:val>
                                        </p:tav>
                                      </p:tavLst>
                                    </p:anim>
                                    <p:anim calcmode="lin" valueType="num">
                                      <p:cBhvr>
                                        <p:cTn id="68" dur="1000" fill="hold"/>
                                        <p:tgtEl>
                                          <p:spTgt spid="26"/>
                                        </p:tgtEl>
                                        <p:attrNameLst>
                                          <p:attrName>ppt_y</p:attrName>
                                        </p:attrNameLst>
                                      </p:cBhvr>
                                      <p:tavLst>
                                        <p:tav tm="0">
                                          <p:val>
                                            <p:strVal val="#ppt_y+.1"/>
                                          </p:val>
                                        </p:tav>
                                        <p:tav tm="100000">
                                          <p:val>
                                            <p:strVal val="#ppt_y"/>
                                          </p:val>
                                        </p:tav>
                                      </p:tavLst>
                                    </p:anim>
                                  </p:childTnLst>
                                </p:cTn>
                              </p:par>
                              <p:par>
                                <p:cTn id="69" presetID="1" presetClass="exit" presetSubtype="0" fill="hold" grpId="2" nodeType="withEffect">
                                  <p:stCondLst>
                                    <p:cond delay="0"/>
                                  </p:stCondLst>
                                  <p:childTnLst>
                                    <p:set>
                                      <p:cBhvr>
                                        <p:cTn id="70" dur="1" fill="hold">
                                          <p:stCondLst>
                                            <p:cond delay="0"/>
                                          </p:stCondLst>
                                        </p:cTn>
                                        <p:tgtEl>
                                          <p:spTgt spid="25"/>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26" presetClass="emph" presetSubtype="0" repeatCount="3000" fill="hold" nodeType="withEffect">
                                  <p:stCondLst>
                                    <p:cond delay="0"/>
                                  </p:stCondLst>
                                  <p:childTnLst>
                                    <p:animEffect transition="out" filter="fade">
                                      <p:cBhvr>
                                        <p:cTn id="75" dur="1000" tmFilter="0, 0; .2, .5; .8, .5; 1, 0"/>
                                        <p:tgtEl>
                                          <p:spTgt spid="32"/>
                                        </p:tgtEl>
                                      </p:cBhvr>
                                    </p:animEffect>
                                    <p:animScale>
                                      <p:cBhvr>
                                        <p:cTn id="76" dur="500" autoRev="1" fill="hold"/>
                                        <p:tgtEl>
                                          <p:spTgt spid="32"/>
                                        </p:tgtEl>
                                      </p:cBhvr>
                                      <p:by x="105000" y="105000"/>
                                    </p:animScale>
                                  </p:childTnLst>
                                </p:cTn>
                              </p:par>
                              <p:par>
                                <p:cTn id="77" presetID="42"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1000"/>
                                        <p:tgtEl>
                                          <p:spTgt spid="37"/>
                                        </p:tgtEl>
                                      </p:cBhvr>
                                    </p:animEffect>
                                    <p:anim calcmode="lin" valueType="num">
                                      <p:cBhvr>
                                        <p:cTn id="80" dur="1000" fill="hold"/>
                                        <p:tgtEl>
                                          <p:spTgt spid="37"/>
                                        </p:tgtEl>
                                        <p:attrNameLst>
                                          <p:attrName>ppt_x</p:attrName>
                                        </p:attrNameLst>
                                      </p:cBhvr>
                                      <p:tavLst>
                                        <p:tav tm="0">
                                          <p:val>
                                            <p:strVal val="#ppt_x"/>
                                          </p:val>
                                        </p:tav>
                                        <p:tav tm="100000">
                                          <p:val>
                                            <p:strVal val="#ppt_x"/>
                                          </p:val>
                                        </p:tav>
                                      </p:tavLst>
                                    </p:anim>
                                    <p:anim calcmode="lin" valueType="num">
                                      <p:cBhvr>
                                        <p:cTn id="8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3" grpId="0"/>
      <p:bldP spid="54" grpId="0"/>
      <p:bldP spid="52" grpId="0"/>
      <p:bldP spid="15" grpId="0"/>
      <p:bldP spid="16" grpId="0"/>
      <p:bldP spid="25" grpId="0" animBg="1"/>
      <p:bldP spid="25" grpId="1" animBg="1"/>
      <p:bldP spid="25" grpId="2" animBg="1"/>
      <p:bldP spid="26" grpId="0"/>
      <p:bldP spid="3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5247412" y="712509"/>
            <a:ext cx="5881701"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KHI LÀM VIỆC VỚI MÁY TÍNH</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DA232D94-9A8E-A978-E827-27A3C1079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 y="-62794"/>
            <a:ext cx="1885899" cy="1411357"/>
          </a:xfrm>
          <a:prstGeom prst="rect">
            <a:avLst/>
          </a:prstGeom>
          <a:effectLst>
            <a:outerShdw blurRad="63500" sx="102000" sy="102000" algn="ctr" rotWithShape="0">
              <a:prstClr val="black">
                <a:alpha val="40000"/>
              </a:prstClr>
            </a:outerShdw>
          </a:effectLst>
        </p:spPr>
      </p:pic>
      <p:sp>
        <p:nvSpPr>
          <p:cNvPr id="13" name="TextBox 12"/>
          <p:cNvSpPr txBox="1"/>
          <p:nvPr/>
        </p:nvSpPr>
        <p:spPr>
          <a:xfrm>
            <a:off x="1705496" y="1553908"/>
            <a:ext cx="8595058"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Chỉ ra những điểm tư thế ngồi của các bạn không đúng?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54" name="TextBox 53"/>
          <p:cNvSpPr txBox="1"/>
          <p:nvPr/>
        </p:nvSpPr>
        <p:spPr>
          <a:xfrm>
            <a:off x="6811241" y="2611391"/>
            <a:ext cx="1792432" cy="461665"/>
          </a:xfrm>
          <a:prstGeom prst="rect">
            <a:avLst/>
          </a:prstGeom>
          <a:noFill/>
        </p:spPr>
        <p:txBody>
          <a:bodyPr wrap="square" rtlCol="0">
            <a:spAutoFit/>
          </a:bodyPr>
          <a:lstStyle/>
          <a:p>
            <a:pPr lvl="0" algn="ju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Lưng</a:t>
            </a:r>
            <a:r>
              <a:rPr kumimoji="0" lang="vi-VN"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còng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52" name="TextBox 51"/>
          <p:cNvSpPr txBox="1"/>
          <p:nvPr/>
        </p:nvSpPr>
        <p:spPr>
          <a:xfrm>
            <a:off x="1705496" y="142482"/>
            <a:ext cx="5881701"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TƯ THẾ NGỒI ĐÚNG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3480" y="2432356"/>
            <a:ext cx="4272786" cy="3646326"/>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7" name="Oval 6"/>
          <p:cNvSpPr/>
          <p:nvPr/>
        </p:nvSpPr>
        <p:spPr>
          <a:xfrm>
            <a:off x="4769428" y="2524991"/>
            <a:ext cx="577378" cy="56110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a:latin typeface="Roboto Black" panose="02000000000000000000" pitchFamily="2" charset="0"/>
                <a:ea typeface="Roboto Black" panose="02000000000000000000" pitchFamily="2" charset="0"/>
              </a:rPr>
              <a:t>1</a:t>
            </a:r>
            <a:endParaRPr lang="en-US" sz="3200">
              <a:latin typeface="Roboto Black" panose="02000000000000000000" pitchFamily="2" charset="0"/>
              <a:ea typeface="Roboto Black" panose="02000000000000000000" pitchFamily="2" charset="0"/>
            </a:endParaRPr>
          </a:p>
        </p:txBody>
      </p:sp>
      <p:sp>
        <p:nvSpPr>
          <p:cNvPr id="14" name="TextBox 13"/>
          <p:cNvSpPr txBox="1"/>
          <p:nvPr/>
        </p:nvSpPr>
        <p:spPr>
          <a:xfrm>
            <a:off x="6811241" y="3468335"/>
            <a:ext cx="1522270" cy="461665"/>
          </a:xfrm>
          <a:prstGeom prst="rect">
            <a:avLst/>
          </a:prstGeom>
          <a:noFill/>
        </p:spPr>
        <p:txBody>
          <a:bodyPr wrap="square" rtlCol="0">
            <a:spAutoFit/>
          </a:bodyPr>
          <a:lstStyle/>
          <a:p>
            <a:pPr lvl="0" algn="ju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Vai thấp</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5" name="TextBox 14"/>
          <p:cNvSpPr txBox="1"/>
          <p:nvPr/>
        </p:nvSpPr>
        <p:spPr>
          <a:xfrm>
            <a:off x="6811241" y="5182223"/>
            <a:ext cx="3164032" cy="461665"/>
          </a:xfrm>
          <a:prstGeom prst="rect">
            <a:avLst/>
          </a:prstGeom>
          <a:noFill/>
        </p:spPr>
        <p:txBody>
          <a:bodyPr wrap="square" rtlCol="0">
            <a:spAutoFit/>
          </a:bodyPr>
          <a:lstStyle/>
          <a:p>
            <a:pPr lvl="0" algn="ju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Mắt</a:t>
            </a:r>
            <a:r>
              <a:rPr kumimoji="0" lang="vi-VN"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sát màn hình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6811241" y="4325279"/>
            <a:ext cx="1522270" cy="461665"/>
          </a:xfrm>
          <a:prstGeom prst="rect">
            <a:avLst/>
          </a:prstGeom>
          <a:noFill/>
        </p:spPr>
        <p:txBody>
          <a:bodyPr wrap="square" rtlCol="0">
            <a:spAutoFit/>
          </a:bodyPr>
          <a:lstStyle/>
          <a:p>
            <a:pPr lvl="0" algn="ju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Tay gập</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cxnSp>
        <p:nvCxnSpPr>
          <p:cNvPr id="17" name="Straight Arrow Connector 16"/>
          <p:cNvCxnSpPr/>
          <p:nvPr/>
        </p:nvCxnSpPr>
        <p:spPr>
          <a:xfrm>
            <a:off x="2576947" y="2849345"/>
            <a:ext cx="51954" cy="2161309"/>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223682" y="3797881"/>
            <a:ext cx="518681" cy="0"/>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3401274" y="3961197"/>
            <a:ext cx="579998" cy="5069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flipH="1">
            <a:off x="3691273" y="3257553"/>
            <a:ext cx="518681" cy="0"/>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9195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42"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26" presetClass="emph" presetSubtype="0" repeatCount="3000" fill="hold" nodeType="withEffect">
                                  <p:stCondLst>
                                    <p:cond delay="0"/>
                                  </p:stCondLst>
                                  <p:childTnLst>
                                    <p:animEffect transition="out" filter="fade">
                                      <p:cBhvr>
                                        <p:cTn id="35" dur="1000" tmFilter="0, 0; .2, .5; .8, .5; 1, 0"/>
                                        <p:tgtEl>
                                          <p:spTgt spid="17"/>
                                        </p:tgtEl>
                                      </p:cBhvr>
                                    </p:animEffect>
                                    <p:animScale>
                                      <p:cBhvr>
                                        <p:cTn id="36" dur="500" autoRev="1" fill="hold"/>
                                        <p:tgtEl>
                                          <p:spTgt spid="17"/>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1" presetClass="exit" presetSubtype="0" fill="hold" nodeType="withEffect">
                                  <p:stCondLst>
                                    <p:cond delay="0"/>
                                  </p:stCondLst>
                                  <p:childTnLst>
                                    <p:set>
                                      <p:cBhvr>
                                        <p:cTn id="45" dur="1" fill="hold">
                                          <p:stCondLst>
                                            <p:cond delay="0"/>
                                          </p:stCondLst>
                                        </p:cTn>
                                        <p:tgtEl>
                                          <p:spTgt spid="17"/>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26" presetClass="emph" presetSubtype="0" repeatCount="3000" fill="hold" nodeType="withEffect">
                                  <p:stCondLst>
                                    <p:cond delay="0"/>
                                  </p:stCondLst>
                                  <p:childTnLst>
                                    <p:animEffect transition="out" filter="fade">
                                      <p:cBhvr>
                                        <p:cTn id="50" dur="1000" tmFilter="0, 0; .2, .5; .8, .5; 1, 0"/>
                                        <p:tgtEl>
                                          <p:spTgt spid="18"/>
                                        </p:tgtEl>
                                      </p:cBhvr>
                                    </p:animEffect>
                                    <p:animScale>
                                      <p:cBhvr>
                                        <p:cTn id="51" dur="500" autoRev="1" fill="hold"/>
                                        <p:tgtEl>
                                          <p:spTgt spid="18"/>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par>
                                <p:cTn id="59" presetID="1" presetClass="exit" presetSubtype="0" fill="hold" nodeType="withEffect">
                                  <p:stCondLst>
                                    <p:cond delay="0"/>
                                  </p:stCondLst>
                                  <p:childTnLst>
                                    <p:set>
                                      <p:cBhvr>
                                        <p:cTn id="60" dur="1" fill="hold">
                                          <p:stCondLst>
                                            <p:cond delay="0"/>
                                          </p:stCondLst>
                                        </p:cTn>
                                        <p:tgtEl>
                                          <p:spTgt spid="18"/>
                                        </p:tgtEl>
                                        <p:attrNameLst>
                                          <p:attrName>style.visibility</p:attrName>
                                        </p:attrNameLst>
                                      </p:cBhvr>
                                      <p:to>
                                        <p:strVal val="hidden"/>
                                      </p:to>
                                    </p:set>
                                  </p:childTnLst>
                                </p:cTn>
                              </p:par>
                              <p:par>
                                <p:cTn id="61" presetID="10" presetClass="entr" presetSubtype="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par>
                                <p:cTn id="64" presetID="26" presetClass="emph" presetSubtype="0" repeatCount="3000" fill="hold" grpId="1" nodeType="withEffect">
                                  <p:stCondLst>
                                    <p:cond delay="0"/>
                                  </p:stCondLst>
                                  <p:childTnLst>
                                    <p:animEffect transition="out" filter="fade">
                                      <p:cBhvr>
                                        <p:cTn id="65" dur="1000" tmFilter="0, 0; .2, .5; .8, .5; 1, 0"/>
                                        <p:tgtEl>
                                          <p:spTgt spid="19"/>
                                        </p:tgtEl>
                                      </p:cBhvr>
                                    </p:animEffect>
                                    <p:animScale>
                                      <p:cBhvr>
                                        <p:cTn id="66" dur="500" autoRev="1" fill="hold"/>
                                        <p:tgtEl>
                                          <p:spTgt spid="19"/>
                                        </p:tgtEl>
                                      </p:cBhvr>
                                      <p:by x="105000" y="105000"/>
                                    </p:animScale>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par>
                                <p:cTn id="74" presetID="1" presetClass="exit" presetSubtype="0" fill="hold" grpId="2" nodeType="withEffect">
                                  <p:stCondLst>
                                    <p:cond delay="0"/>
                                  </p:stCondLst>
                                  <p:childTnLst>
                                    <p:set>
                                      <p:cBhvr>
                                        <p:cTn id="75" dur="1" fill="hold">
                                          <p:stCondLst>
                                            <p:cond delay="0"/>
                                          </p:stCondLst>
                                        </p:cTn>
                                        <p:tgtEl>
                                          <p:spTgt spid="19"/>
                                        </p:tgtEl>
                                        <p:attrNameLst>
                                          <p:attrName>style.visibility</p:attrName>
                                        </p:attrNameLst>
                                      </p:cBhvr>
                                      <p:to>
                                        <p:strVal val="hidden"/>
                                      </p:to>
                                    </p:set>
                                  </p:childTnLst>
                                </p:cTn>
                              </p:par>
                              <p:par>
                                <p:cTn id="76" presetID="10" presetClass="entr" presetSubtype="0" fill="hold"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par>
                                <p:cTn id="79" presetID="26" presetClass="emph" presetSubtype="0" repeatCount="3000" fill="hold" nodeType="withEffect">
                                  <p:stCondLst>
                                    <p:cond delay="0"/>
                                  </p:stCondLst>
                                  <p:childTnLst>
                                    <p:animEffect transition="out" filter="fade">
                                      <p:cBhvr>
                                        <p:cTn id="80" dur="1000" tmFilter="0, 0; .2, .5; .8, .5; 1, 0"/>
                                        <p:tgtEl>
                                          <p:spTgt spid="20"/>
                                        </p:tgtEl>
                                      </p:cBhvr>
                                    </p:animEffect>
                                    <p:animScale>
                                      <p:cBhvr>
                                        <p:cTn id="81" dur="500" autoRev="1"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3" grpId="0"/>
      <p:bldP spid="54" grpId="0"/>
      <p:bldP spid="52" grpId="0"/>
      <p:bldP spid="7" grpId="0" animBg="1"/>
      <p:bldP spid="14" grpId="0"/>
      <p:bldP spid="15" grpId="0"/>
      <p:bldP spid="16" grpId="0"/>
      <p:bldP spid="19" grpId="0" animBg="1"/>
      <p:bldP spid="19" grpId="1" animBg="1"/>
      <p:bldP spid="19" grpId="2"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4284</TotalTime>
  <Words>3295</Words>
  <Application>Microsoft Office PowerPoint</Application>
  <PresentationFormat>Widescreen</PresentationFormat>
  <Paragraphs>330</Paragraphs>
  <Slides>40</Slides>
  <Notes>40</Notes>
  <HiddenSlides>0</HiddenSlides>
  <MMClips>9</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40</vt:i4>
      </vt:variant>
    </vt:vector>
  </HeadingPairs>
  <TitlesOfParts>
    <vt:vector size="51" baseType="lpstr">
      <vt:lpstr>Roboto Black</vt:lpstr>
      <vt:lpstr>Calibri</vt:lpstr>
      <vt:lpstr>Roboto</vt:lpstr>
      <vt:lpstr>Arial</vt:lpstr>
      <vt:lpstr>Calibri Light</vt:lpstr>
      <vt:lpstr>Pangolin</vt:lpstr>
      <vt:lpstr>Times New Roman</vt:lpstr>
      <vt:lpstr>Segoe Script</vt:lpstr>
      <vt:lpstr>1_Office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231</cp:revision>
  <dcterms:created xsi:type="dcterms:W3CDTF">2023-04-01T23:44:56Z</dcterms:created>
  <dcterms:modified xsi:type="dcterms:W3CDTF">2023-09-07T15:01:20Z</dcterms:modified>
</cp:coreProperties>
</file>