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91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09728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338" y="102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1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42" name="PlaceHolder 2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/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388440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/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 noRot="1" noChangeAspect="1"/>
          </p:cNvSpPr>
          <p:nvPr>
            <p:ph type="sldImg"/>
          </p:nvPr>
        </p:nvSpPr>
        <p:spPr>
          <a:xfrm>
            <a:off x="685800" y="685440"/>
            <a:ext cx="5486400" cy="3429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/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r>
              <a:rPr lang="en-US" sz="1500" b="0" strike="noStrike" spc="-1">
                <a:solidFill>
                  <a:srgbClr val="000000"/>
                </a:solidFill>
                <a:latin typeface="Arial"/>
              </a:rPr>
              <a:t>Click to edit the notes format</a:t>
            </a:r>
          </a:p>
        </p:txBody>
      </p:sp>
      <p:sp>
        <p:nvSpPr>
          <p:cNvPr id="46" name="PlaceHolder 6"/>
          <p:cNvSpPr>
            <a:spLocks noGrp="1"/>
          </p:cNvSpPr>
          <p:nvPr>
            <p:ph type="ftr"/>
          </p:nvPr>
        </p:nvSpPr>
        <p:spPr>
          <a:xfrm>
            <a:off x="-36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ctr"/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7"/>
          <p:cNvSpPr>
            <a:spLocks noGrp="1"/>
          </p:cNvSpPr>
          <p:nvPr>
            <p:ph type="sldNum"/>
          </p:nvPr>
        </p:nvSpPr>
        <p:spPr>
          <a:xfrm>
            <a:off x="388440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C1138473-CBE6-4B54-892A-84B09FE480BC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30408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</p:sp>
      <p:sp>
        <p:nvSpPr>
          <p:cNvPr id="35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endParaRPr lang="en-US" sz="1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5" name="CustomShape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921A76AE-5415-49E5-9104-03A6F7704074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3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spAutoFit/>
          </a:bodyPr>
          <a:lstStyle/>
          <a:p>
            <a:pPr algn="ctr"/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spAutoFit/>
          </a:bodyPr>
          <a:lstStyle/>
          <a:p>
            <a:pPr algn="ctr"/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spAutoFit/>
          </a:bodyPr>
          <a:lstStyle/>
          <a:p>
            <a:pPr algn="ctr"/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spAutoFit/>
          </a:bodyPr>
          <a:lstStyle/>
          <a:p>
            <a:pPr algn="ctr"/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998"/>
              </a:spcBef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spAutoFit/>
          </a:bodyPr>
          <a:lstStyle/>
          <a:p>
            <a:pPr algn="ctr"/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spAutoFit/>
          </a:bodyPr>
          <a:lstStyle/>
          <a:p>
            <a:pPr algn="ctr"/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spAutoFit/>
          </a:bodyPr>
          <a:lstStyle/>
          <a:p>
            <a:pPr algn="ctr"/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998"/>
              </a:spcBef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spAutoFit/>
          </a:bodyPr>
          <a:lstStyle/>
          <a:p>
            <a:pPr algn="ctr"/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spAutoFit/>
          </a:bodyPr>
          <a:lstStyle/>
          <a:p>
            <a:pPr algn="ctr"/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spAutoFit/>
          </a:bodyPr>
          <a:lstStyle/>
          <a:p>
            <a:pPr algn="ctr"/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/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/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/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</a:pPr>
            <a:fld id="{EE4B3861-61F1-4089-B91A-787220A18CF5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1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.gif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audio5.wav"/><Relationship Id="rId7" Type="http://schemas.microsoft.com/office/2007/relationships/hdphoto" Target="../media/hdphoto2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.gif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audio7.wav"/><Relationship Id="rId7" Type="http://schemas.openxmlformats.org/officeDocument/2006/relationships/image" Target="../media/image11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.gif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7" Type="http://schemas.openxmlformats.org/officeDocument/2006/relationships/image" Target="../media/image10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2.gif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01EA84-0DBA-132C-B9CE-56F29EECDA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533" y="110674"/>
            <a:ext cx="5377667" cy="128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>
            <a:noFill/>
          </a:ln>
        </p:spPr>
      </p:pic>
      <p:sp>
        <p:nvSpPr>
          <p:cNvPr id="58" name="CustomShape 1"/>
          <p:cNvSpPr/>
          <p:nvPr/>
        </p:nvSpPr>
        <p:spPr>
          <a:xfrm>
            <a:off x="4057560" y="642960"/>
            <a:ext cx="3483000" cy="876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/>
            <a:r>
              <a:rPr lang="en-US" sz="50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ÂM NHẠC</a:t>
            </a:r>
            <a:endParaRPr lang="en-US" sz="5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" name="CustomShape 2"/>
          <p:cNvSpPr/>
          <p:nvPr/>
        </p:nvSpPr>
        <p:spPr>
          <a:xfrm>
            <a:off x="1057320" y="2143080"/>
            <a:ext cx="9001080" cy="2629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buClr>
                <a:srgbClr val="1713CB"/>
              </a:buClr>
              <a:buFont typeface="Times New Roman"/>
              <a:buChar char="-"/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/>
            <a:r>
              <a:rPr lang="en-US" sz="96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KHỞI ĐỘNG</a:t>
            </a:r>
            <a:r>
              <a:rPr lang="en-US" sz="5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                               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0" name="Picture 4" descr="pcp_download_120"/>
          <p:cNvPicPr/>
          <p:nvPr/>
        </p:nvPicPr>
        <p:blipFill>
          <a:blip r:embed="rId3"/>
          <a:stretch/>
        </p:blipFill>
        <p:spPr>
          <a:xfrm>
            <a:off x="1886040" y="4643280"/>
            <a:ext cx="834840" cy="1714680"/>
          </a:xfrm>
          <a:prstGeom prst="rect">
            <a:avLst/>
          </a:prstGeom>
          <a:ln>
            <a:noFill/>
          </a:ln>
        </p:spPr>
      </p:pic>
      <p:pic>
        <p:nvPicPr>
          <p:cNvPr id="61" name="Picture 14" descr="AG00130_"/>
          <p:cNvPicPr/>
          <p:nvPr/>
        </p:nvPicPr>
        <p:blipFill>
          <a:blip r:embed="rId4"/>
          <a:stretch/>
        </p:blipFill>
        <p:spPr>
          <a:xfrm rot="14504400">
            <a:off x="6468840" y="5034960"/>
            <a:ext cx="741240" cy="766800"/>
          </a:xfrm>
          <a:prstGeom prst="rect">
            <a:avLst/>
          </a:prstGeom>
          <a:ln>
            <a:noFill/>
          </a:ln>
        </p:spPr>
      </p:pic>
      <p:pic>
        <p:nvPicPr>
          <p:cNvPr id="62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>
            <a:noFill/>
          </a:ln>
        </p:spPr>
      </p:pic>
      <p:pic>
        <p:nvPicPr>
          <p:cNvPr id="63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>
            <a:noFill/>
          </a:ln>
        </p:spPr>
      </p:pic>
      <p:pic>
        <p:nvPicPr>
          <p:cNvPr id="64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>
            <a:noFill/>
          </a:ln>
        </p:spPr>
      </p:pic>
      <p:pic>
        <p:nvPicPr>
          <p:cNvPr id="65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>
            <a:noFill/>
          </a:ln>
        </p:spPr>
      </p:pic>
      <p:pic>
        <p:nvPicPr>
          <p:cNvPr id="202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>
            <a:noFill/>
          </a:ln>
        </p:spPr>
      </p:pic>
      <p:pic>
        <p:nvPicPr>
          <p:cNvPr id="203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>
            <a:noFill/>
          </a:ln>
        </p:spPr>
      </p:pic>
      <p:pic>
        <p:nvPicPr>
          <p:cNvPr id="204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>
            <a:noFill/>
          </a:ln>
        </p:spPr>
      </p:pic>
      <p:pic>
        <p:nvPicPr>
          <p:cNvPr id="205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>
            <a:noFill/>
          </a:ln>
        </p:spPr>
      </p:pic>
      <p:pic>
        <p:nvPicPr>
          <p:cNvPr id="206" name="Picture 11" descr="D:\GIÁO ÁN 1 2020-2021\HÌNH SOẠN GIÁO ÁN\Học hát\Lớp 1 thân yêu\Các bạn nhỏ vui đến trường_HTS.png"/>
          <p:cNvPicPr/>
          <p:nvPr/>
        </p:nvPicPr>
        <p:blipFill>
          <a:blip r:embed="rId5">
            <a:lum contrast="30000"/>
          </a:blip>
          <a:srcRect l="24987"/>
          <a:stretch/>
        </p:blipFill>
        <p:spPr>
          <a:xfrm>
            <a:off x="414360" y="1000080"/>
            <a:ext cx="10215720" cy="4695840"/>
          </a:xfrm>
          <a:prstGeom prst="rect">
            <a:avLst/>
          </a:prstGeom>
          <a:ln>
            <a:noFill/>
          </a:ln>
        </p:spPr>
      </p:pic>
      <p:sp>
        <p:nvSpPr>
          <p:cNvPr id="207" name="CustomShape 1"/>
          <p:cNvSpPr/>
          <p:nvPr/>
        </p:nvSpPr>
        <p:spPr>
          <a:xfrm>
            <a:off x="771480" y="1071720"/>
            <a:ext cx="197172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874"/>
              </a:spcBef>
            </a:pPr>
            <a:r>
              <a:rPr lang="en-US" sz="30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HÁT:</a:t>
            </a:r>
            <a:endParaRPr lang="en-US" sz="3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8" name="CustomShape 2"/>
          <p:cNvSpPr/>
          <p:nvPr/>
        </p:nvSpPr>
        <p:spPr>
          <a:xfrm>
            <a:off x="1057320" y="1785960"/>
            <a:ext cx="5429160" cy="648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186"/>
              </a:spcBef>
            </a:pPr>
            <a:r>
              <a:rPr lang="en-US" sz="3500" b="1" strike="noStrike" spc="-1" dirty="0">
                <a:solidFill>
                  <a:srgbClr val="000000"/>
                </a:solidFill>
                <a:latin typeface="Times New Roman"/>
              </a:rPr>
              <a:t>LỚP MỘT THÂN YÊU</a:t>
            </a:r>
            <a:endParaRPr lang="en-US" sz="35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9" name="CustomShape 3"/>
          <p:cNvSpPr/>
          <p:nvPr/>
        </p:nvSpPr>
        <p:spPr>
          <a:xfrm>
            <a:off x="4271940" y="2434320"/>
            <a:ext cx="2500560" cy="571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r>
              <a:rPr lang="en-US" sz="3000" b="0" i="1" strike="noStrike" spc="-1" dirty="0" err="1">
                <a:solidFill>
                  <a:srgbClr val="FF0000"/>
                </a:solidFill>
                <a:latin typeface="Times New Roman"/>
                <a:ea typeface="Times New Roman"/>
              </a:rPr>
              <a:t>Bùi</a:t>
            </a:r>
            <a:r>
              <a:rPr lang="en-US" sz="3000" b="0" i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 Anh </a:t>
            </a:r>
            <a:r>
              <a:rPr lang="en-US" sz="3000" b="0" i="1" strike="noStrike" spc="-1" dirty="0" err="1">
                <a:solidFill>
                  <a:srgbClr val="FF0000"/>
                </a:solidFill>
                <a:latin typeface="Times New Roman"/>
                <a:ea typeface="Times New Roman"/>
              </a:rPr>
              <a:t>Tôn</a:t>
            </a:r>
            <a:endParaRPr lang="en-US" sz="3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Picture 10" descr="D:\GIÁO ÁN 1 2020-2021\HÌNH SOẠN GIÁO ÁN\Học hát\Lớp 1 thân yêu\Nhịp - Copy.jpg"/>
          <p:cNvPicPr/>
          <p:nvPr/>
        </p:nvPicPr>
        <p:blipFill>
          <a:blip r:embed="rId3">
            <a:lum contrast="20000"/>
          </a:blip>
          <a:stretch/>
        </p:blipFill>
        <p:spPr>
          <a:xfrm>
            <a:off x="168120" y="73080"/>
            <a:ext cx="10501560" cy="6643800"/>
          </a:xfrm>
          <a:prstGeom prst="rect">
            <a:avLst/>
          </a:prstGeom>
          <a:ln>
            <a:noFill/>
          </a:ln>
        </p:spPr>
      </p:pic>
      <p:pic>
        <p:nvPicPr>
          <p:cNvPr id="213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>
            <a:noFill/>
          </a:ln>
        </p:spPr>
      </p:pic>
      <p:pic>
        <p:nvPicPr>
          <p:cNvPr id="214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>
            <a:noFill/>
          </a:ln>
        </p:spPr>
      </p:pic>
      <p:pic>
        <p:nvPicPr>
          <p:cNvPr id="215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>
            <a:noFill/>
          </a:ln>
        </p:spPr>
      </p:pic>
      <p:pic>
        <p:nvPicPr>
          <p:cNvPr id="216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7F3E006-AFD4-4AA0-8424-DD79310F8415}"/>
              </a:ext>
            </a:extLst>
          </p:cNvPr>
          <p:cNvSpPr/>
          <p:nvPr/>
        </p:nvSpPr>
        <p:spPr>
          <a:xfrm>
            <a:off x="304800" y="30480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LOP MOT THAN YE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Picture 11" descr="14"/>
          <p:cNvPicPr/>
          <p:nvPr/>
        </p:nvPicPr>
        <p:blipFill>
          <a:blip r:embed="rId2"/>
          <a:srcRect l="11783" t="9189" r="31020" b="16689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>
            <a:noFill/>
          </a:ln>
        </p:spPr>
      </p:pic>
      <p:sp>
        <p:nvSpPr>
          <p:cNvPr id="218" name="CustomShape 1"/>
          <p:cNvSpPr/>
          <p:nvPr/>
        </p:nvSpPr>
        <p:spPr>
          <a:xfrm>
            <a:off x="8942400" y="3716280"/>
            <a:ext cx="1209600" cy="628560"/>
          </a:xfrm>
          <a:prstGeom prst="rect">
            <a:avLst/>
          </a:prstGeom>
          <a:solidFill>
            <a:srgbClr val="FFFFFF"/>
          </a:solidFill>
          <a:ln w="12600" cap="sq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9" name="CustomShape 2"/>
          <p:cNvSpPr/>
          <p:nvPr/>
        </p:nvSpPr>
        <p:spPr>
          <a:xfrm>
            <a:off x="1028880" y="0"/>
            <a:ext cx="3200400" cy="571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874"/>
              </a:spcBef>
            </a:pPr>
            <a:r>
              <a:rPr lang="en-US" sz="3000" b="1" strike="noStrike" spc="-1">
                <a:solidFill>
                  <a:srgbClr val="FFFFFF"/>
                </a:solidFill>
                <a:latin typeface="Times New Roman"/>
                <a:ea typeface="Times New Roman"/>
              </a:rPr>
              <a:t>ĐỌC LỜI CA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20" name="CustomShape 3"/>
          <p:cNvSpPr/>
          <p:nvPr/>
        </p:nvSpPr>
        <p:spPr>
          <a:xfrm>
            <a:off x="700200" y="2071800"/>
            <a:ext cx="9783720" cy="3406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Kìa tiếng trống trường vang, em bước vào lớp Một.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</a:pPr>
            <a:r>
              <a:rPr lang="en-US" sz="36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Từng nét chữ đầu tiên, trang sách học điều hay.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</a:pPr>
            <a:r>
              <a:rPr lang="en-US" sz="36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Hòa nhịp cùng tiếng ca, rộn ràng muôn lá hoa.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</a:pPr>
            <a:r>
              <a:rPr lang="en-US" sz="36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Chúng mình cùng nắm tay, ơi lớp Một thân yêu.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21" name="CustomShape 4"/>
          <p:cNvSpPr/>
          <p:nvPr/>
        </p:nvSpPr>
        <p:spPr>
          <a:xfrm>
            <a:off x="2912040" y="714240"/>
            <a:ext cx="5396760" cy="72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/>
            <a:r>
              <a:rPr lang="en-US" sz="40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LỚP MỘT THÂN YÊU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22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>
            <a:noFill/>
          </a:ln>
        </p:spPr>
      </p:pic>
      <p:pic>
        <p:nvPicPr>
          <p:cNvPr id="223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>
            <a:noFill/>
          </a:ln>
        </p:spPr>
      </p:pic>
      <p:pic>
        <p:nvPicPr>
          <p:cNvPr id="224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>
            <a:noFill/>
          </a:ln>
        </p:spPr>
      </p:pic>
      <p:pic>
        <p:nvPicPr>
          <p:cNvPr id="225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>
            <a:noFill/>
          </a:ln>
        </p:spPr>
      </p:pic>
      <p:sp>
        <p:nvSpPr>
          <p:cNvPr id="226" name="CustomShape 5"/>
          <p:cNvSpPr/>
          <p:nvPr/>
        </p:nvSpPr>
        <p:spPr>
          <a:xfrm>
            <a:off x="7063200" y="1571760"/>
            <a:ext cx="1838880" cy="45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>
            <a:spAutoFit/>
          </a:bodyPr>
          <a:lstStyle/>
          <a:p>
            <a:pPr algn="r"/>
            <a:r>
              <a:rPr lang="en-US" sz="2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Bùi Anh Tôn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>
            <a:noFill/>
          </a:ln>
        </p:spPr>
      </p:pic>
      <p:sp>
        <p:nvSpPr>
          <p:cNvPr id="228" name="CustomShape 1"/>
          <p:cNvSpPr/>
          <p:nvPr/>
        </p:nvSpPr>
        <p:spPr>
          <a:xfrm>
            <a:off x="8942400" y="3716280"/>
            <a:ext cx="1209600" cy="628560"/>
          </a:xfrm>
          <a:prstGeom prst="rect">
            <a:avLst/>
          </a:prstGeom>
          <a:solidFill>
            <a:srgbClr val="FFFFFF"/>
          </a:solidFill>
          <a:ln w="12600" cap="sq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2"/>
          <p:cNvSpPr/>
          <p:nvPr/>
        </p:nvSpPr>
        <p:spPr>
          <a:xfrm>
            <a:off x="6199200" y="387360"/>
            <a:ext cx="5057640" cy="488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70000"/>
              </a:lnSpc>
              <a:spcBef>
                <a:spcPts val="2186"/>
              </a:spcBef>
            </a:pPr>
            <a:r>
              <a:rPr lang="en-US" sz="35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TẬP HÁT TỪNG CÂU</a:t>
            </a:r>
            <a:endParaRPr lang="en-US" sz="3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30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>
            <a:noFill/>
          </a:ln>
        </p:spPr>
      </p:pic>
      <p:pic>
        <p:nvPicPr>
          <p:cNvPr id="231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>
            <a:noFill/>
          </a:ln>
        </p:spPr>
      </p:pic>
      <p:pic>
        <p:nvPicPr>
          <p:cNvPr id="232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>
            <a:noFill/>
          </a:ln>
        </p:spPr>
      </p:pic>
      <p:pic>
        <p:nvPicPr>
          <p:cNvPr id="233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>
            <a:noFill/>
          </a:ln>
        </p:spPr>
      </p:pic>
      <p:sp>
        <p:nvSpPr>
          <p:cNvPr id="234" name="CustomShape 3"/>
          <p:cNvSpPr/>
          <p:nvPr/>
        </p:nvSpPr>
        <p:spPr>
          <a:xfrm>
            <a:off x="485640" y="31680"/>
            <a:ext cx="4143600" cy="84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/>
            <a:r>
              <a:rPr lang="en-US" sz="2800" b="1" strike="noStrike" spc="-1">
                <a:solidFill>
                  <a:srgbClr val="FFFFFF"/>
                </a:solidFill>
                <a:latin typeface="Times New Roman"/>
                <a:ea typeface="Times New Roman"/>
              </a:rPr>
              <a:t>LỚP MỘT THÂN YÊU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  <a:p>
            <a:pPr algn="r"/>
            <a:r>
              <a:rPr lang="en-US" sz="2000" b="1" i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Bùi Anh Tôn</a:t>
            </a:r>
            <a:endParaRPr lang="en-US" sz="2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35" name="Picture 13" descr="D:\GIÁO ÁN 1 2020-2021\HÌNH SOẠN GIÁO ÁN\Học hát\Lớp 1 thân yêu\Untitled.png"/>
          <p:cNvPicPr/>
          <p:nvPr/>
        </p:nvPicPr>
        <p:blipFill>
          <a:blip r:embed="rId6">
            <a:lum contrast="40000"/>
          </a:blip>
          <a:stretch/>
        </p:blipFill>
        <p:spPr>
          <a:xfrm>
            <a:off x="430200" y="3124200"/>
            <a:ext cx="10144080" cy="2519520"/>
          </a:xfrm>
          <a:prstGeom prst="rect">
            <a:avLst/>
          </a:prstGeom>
          <a:ln>
            <a:noFill/>
          </a:ln>
        </p:spPr>
      </p:pic>
      <p:pic>
        <p:nvPicPr>
          <p:cNvPr id="13" name="Picture 10" descr="D:\GIÁO ÁN 1 2020-2021\HÌNH SOẠN GIÁO ÁN\Học hát\Lớp 1 thân yêu\Nhịp - Copy.jpg"/>
          <p:cNvPicPr/>
          <p:nvPr/>
        </p:nvPicPr>
        <p:blipFill rotWithShape="1">
          <a:blip r:embed="rId7">
            <a:lum contrast="20000"/>
          </a:blip>
          <a:srcRect t="22653" b="58034"/>
          <a:stretch/>
        </p:blipFill>
        <p:spPr>
          <a:xfrm>
            <a:off x="485640" y="1334036"/>
            <a:ext cx="10079100" cy="1637764"/>
          </a:xfrm>
          <a:prstGeom prst="rect">
            <a:avLst/>
          </a:prstGeom>
          <a:ln>
            <a:noFill/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19F49C6-283C-4045-94CE-D18A58DFC6B9}"/>
              </a:ext>
            </a:extLst>
          </p:cNvPr>
          <p:cNvSpPr/>
          <p:nvPr/>
        </p:nvSpPr>
        <p:spPr>
          <a:xfrm>
            <a:off x="2181240" y="6038608"/>
            <a:ext cx="2970238" cy="438391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AAD591-1C9D-AB2B-9261-86B4E1E97DAD}"/>
              </a:ext>
            </a:extLst>
          </p:cNvPr>
          <p:cNvSpPr/>
          <p:nvPr/>
        </p:nvSpPr>
        <p:spPr>
          <a:xfrm>
            <a:off x="5855735" y="6043923"/>
            <a:ext cx="2970238" cy="438391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>
            <a:noFill/>
          </a:ln>
        </p:spPr>
      </p:pic>
      <p:sp>
        <p:nvSpPr>
          <p:cNvPr id="239" name="CustomShape 1"/>
          <p:cNvSpPr/>
          <p:nvPr/>
        </p:nvSpPr>
        <p:spPr>
          <a:xfrm>
            <a:off x="8942400" y="3716280"/>
            <a:ext cx="1209600" cy="628560"/>
          </a:xfrm>
          <a:prstGeom prst="rect">
            <a:avLst/>
          </a:prstGeom>
          <a:solidFill>
            <a:srgbClr val="FFFFFF"/>
          </a:solidFill>
          <a:ln w="12600" cap="sq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0" name="CustomShape 2"/>
          <p:cNvSpPr/>
          <p:nvPr/>
        </p:nvSpPr>
        <p:spPr>
          <a:xfrm>
            <a:off x="6199200" y="387360"/>
            <a:ext cx="5057640" cy="488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70000"/>
              </a:lnSpc>
              <a:spcBef>
                <a:spcPts val="2186"/>
              </a:spcBef>
            </a:pPr>
            <a:r>
              <a:rPr lang="en-US" sz="35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TẬP HÁT TỪNG CÂU</a:t>
            </a:r>
            <a:endParaRPr lang="en-US" sz="3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41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>
            <a:noFill/>
          </a:ln>
        </p:spPr>
      </p:pic>
      <p:pic>
        <p:nvPicPr>
          <p:cNvPr id="242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>
            <a:noFill/>
          </a:ln>
        </p:spPr>
      </p:pic>
      <p:pic>
        <p:nvPicPr>
          <p:cNvPr id="243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>
            <a:noFill/>
          </a:ln>
        </p:spPr>
      </p:pic>
      <p:pic>
        <p:nvPicPr>
          <p:cNvPr id="244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>
            <a:noFill/>
          </a:ln>
        </p:spPr>
      </p:pic>
      <p:sp>
        <p:nvSpPr>
          <p:cNvPr id="245" name="CustomShape 3"/>
          <p:cNvSpPr/>
          <p:nvPr/>
        </p:nvSpPr>
        <p:spPr>
          <a:xfrm>
            <a:off x="485640" y="31680"/>
            <a:ext cx="4143600" cy="84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/>
            <a:r>
              <a:rPr lang="en-US" sz="2800" b="1" strike="noStrike" spc="-1">
                <a:solidFill>
                  <a:srgbClr val="FFFFFF"/>
                </a:solidFill>
                <a:latin typeface="Times New Roman"/>
                <a:ea typeface="Times New Roman"/>
              </a:rPr>
              <a:t>LỚP MỘT THÂN YÊU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  <a:p>
            <a:pPr algn="r"/>
            <a:r>
              <a:rPr lang="en-US" sz="2000" b="1" i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Bùi Anh Tôn</a:t>
            </a:r>
            <a:endParaRPr lang="en-US" sz="2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46" name="Picture 2" descr="D:\GIÁO ÁN 1 2020-2021\HÌNH SOẠN GIÁO ÁN\Học hát\Lớp 1 thân yêu\q.pn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428760" y="3171841"/>
            <a:ext cx="10129680" cy="2447759"/>
          </a:xfrm>
          <a:prstGeom prst="rect">
            <a:avLst/>
          </a:prstGeom>
          <a:ln>
            <a:noFill/>
          </a:ln>
        </p:spPr>
      </p:pic>
      <p:pic>
        <p:nvPicPr>
          <p:cNvPr id="13" name="Picture 10" descr="D:\GIÁO ÁN 1 2020-2021\HÌNH SOẠN GIÁO ÁN\Học hát\Lớp 1 thân yêu\Nhịp - Copy.jpg"/>
          <p:cNvPicPr/>
          <p:nvPr/>
        </p:nvPicPr>
        <p:blipFill rotWithShape="1">
          <a:blip r:embed="rId8">
            <a:lum contrast="20000"/>
          </a:blip>
          <a:srcRect t="41522" b="40433"/>
          <a:stretch/>
        </p:blipFill>
        <p:spPr>
          <a:xfrm>
            <a:off x="457200" y="1446007"/>
            <a:ext cx="10072800" cy="1449593"/>
          </a:xfrm>
          <a:prstGeom prst="rect">
            <a:avLst/>
          </a:prstGeom>
          <a:ln>
            <a:noFill/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BC07296-4A69-4B61-95D8-B40E7DD3E5A2}"/>
              </a:ext>
            </a:extLst>
          </p:cNvPr>
          <p:cNvSpPr/>
          <p:nvPr/>
        </p:nvSpPr>
        <p:spPr>
          <a:xfrm>
            <a:off x="2209800" y="6019722"/>
            <a:ext cx="2971800" cy="45727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BFA6C3-F408-FDFF-079C-ADC4CB97B2A7}"/>
              </a:ext>
            </a:extLst>
          </p:cNvPr>
          <p:cNvSpPr/>
          <p:nvPr/>
        </p:nvSpPr>
        <p:spPr>
          <a:xfrm>
            <a:off x="5821079" y="6019722"/>
            <a:ext cx="2971800" cy="45727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>
            <a:noFill/>
          </a:ln>
        </p:spPr>
      </p:pic>
      <p:sp>
        <p:nvSpPr>
          <p:cNvPr id="250" name="CustomShape 1"/>
          <p:cNvSpPr/>
          <p:nvPr/>
        </p:nvSpPr>
        <p:spPr>
          <a:xfrm>
            <a:off x="8942400" y="3716280"/>
            <a:ext cx="1209600" cy="628560"/>
          </a:xfrm>
          <a:prstGeom prst="rect">
            <a:avLst/>
          </a:prstGeom>
          <a:solidFill>
            <a:srgbClr val="FFFFFF"/>
          </a:solidFill>
          <a:ln w="12600" cap="sq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2"/>
          <p:cNvSpPr/>
          <p:nvPr/>
        </p:nvSpPr>
        <p:spPr>
          <a:xfrm>
            <a:off x="6199200" y="387360"/>
            <a:ext cx="5057640" cy="488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70000"/>
              </a:lnSpc>
              <a:spcBef>
                <a:spcPts val="2186"/>
              </a:spcBef>
            </a:pPr>
            <a:r>
              <a:rPr lang="en-US" sz="35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TẬP HÁT TỪNG CÂU</a:t>
            </a:r>
            <a:endParaRPr lang="en-US" sz="3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52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>
            <a:noFill/>
          </a:ln>
        </p:spPr>
      </p:pic>
      <p:pic>
        <p:nvPicPr>
          <p:cNvPr id="253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>
            <a:noFill/>
          </a:ln>
        </p:spPr>
      </p:pic>
      <p:pic>
        <p:nvPicPr>
          <p:cNvPr id="254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>
            <a:noFill/>
          </a:ln>
        </p:spPr>
      </p:pic>
      <p:pic>
        <p:nvPicPr>
          <p:cNvPr id="255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>
            <a:noFill/>
          </a:ln>
        </p:spPr>
      </p:pic>
      <p:sp>
        <p:nvSpPr>
          <p:cNvPr id="256" name="CustomShape 3"/>
          <p:cNvSpPr/>
          <p:nvPr/>
        </p:nvSpPr>
        <p:spPr>
          <a:xfrm>
            <a:off x="485640" y="31680"/>
            <a:ext cx="4143600" cy="84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/>
            <a:r>
              <a:rPr lang="en-US" sz="2800" b="1" strike="noStrike" spc="-1">
                <a:solidFill>
                  <a:srgbClr val="FFFFFF"/>
                </a:solidFill>
                <a:latin typeface="Times New Roman"/>
                <a:ea typeface="Times New Roman"/>
              </a:rPr>
              <a:t>LỚP MỘT THÂN YÊU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  <a:p>
            <a:pPr algn="r"/>
            <a:r>
              <a:rPr lang="en-US" sz="2000" b="1" i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Bùi Anh Tôn</a:t>
            </a:r>
            <a:endParaRPr lang="en-US" sz="2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57" name="Picture 2" descr="D:\GIÁO ÁN 1 2020-2021\HÌNH SOẠN GIÁO ÁN\Học hát\Lớp 1 thân yêu\q.png"/>
          <p:cNvPicPr/>
          <p:nvPr/>
        </p:nvPicPr>
        <p:blipFill>
          <a:blip r:embed="rId6">
            <a:lum contrast="30000"/>
          </a:blip>
          <a:stretch/>
        </p:blipFill>
        <p:spPr>
          <a:xfrm>
            <a:off x="5772240" y="4191000"/>
            <a:ext cx="4786200" cy="1428600"/>
          </a:xfrm>
          <a:prstGeom prst="rect">
            <a:avLst/>
          </a:prstGeom>
          <a:ln>
            <a:noFill/>
          </a:ln>
        </p:spPr>
      </p:pic>
      <p:pic>
        <p:nvPicPr>
          <p:cNvPr id="260" name="Picture 13" descr="D:\GIÁO ÁN 1 2020-2021\HÌNH SOẠN GIÁO ÁN\Học hát\Lớp 1 thân yêu\Untitled.png"/>
          <p:cNvPicPr/>
          <p:nvPr/>
        </p:nvPicPr>
        <p:blipFill>
          <a:blip r:embed="rId7">
            <a:lum contrast="30000"/>
          </a:blip>
          <a:srcRect l="23631"/>
          <a:stretch/>
        </p:blipFill>
        <p:spPr>
          <a:xfrm>
            <a:off x="438120" y="4191000"/>
            <a:ext cx="5334120" cy="1452720"/>
          </a:xfrm>
          <a:prstGeom prst="rect">
            <a:avLst/>
          </a:prstGeom>
          <a:ln>
            <a:noFill/>
          </a:ln>
        </p:spPr>
      </p:pic>
      <p:pic>
        <p:nvPicPr>
          <p:cNvPr id="14" name="Picture 10" descr="D:\GIÁO ÁN 1 2020-2021\HÌNH SOẠN GIÁO ÁN\Học hát\Lớp 1 thân yêu\Nhịp - Copy.jpg"/>
          <p:cNvPicPr/>
          <p:nvPr/>
        </p:nvPicPr>
        <p:blipFill rotWithShape="1">
          <a:blip r:embed="rId8">
            <a:lum contrast="20000"/>
          </a:blip>
          <a:srcRect t="23181" b="40433"/>
          <a:stretch/>
        </p:blipFill>
        <p:spPr>
          <a:xfrm>
            <a:off x="485640" y="1254542"/>
            <a:ext cx="10029960" cy="2707858"/>
          </a:xfrm>
          <a:prstGeom prst="rect">
            <a:avLst/>
          </a:prstGeom>
          <a:ln>
            <a:noFill/>
          </a:ln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247BA50-F80D-48C0-B889-FD6F4EF3BB5E}"/>
              </a:ext>
            </a:extLst>
          </p:cNvPr>
          <p:cNvSpPr/>
          <p:nvPr/>
        </p:nvSpPr>
        <p:spPr>
          <a:xfrm>
            <a:off x="2167111" y="6030766"/>
            <a:ext cx="2993850" cy="446233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1,2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265F5E7-E1D6-43BB-315B-8467E75D0E9B}"/>
              </a:ext>
            </a:extLst>
          </p:cNvPr>
          <p:cNvSpPr/>
          <p:nvPr/>
        </p:nvSpPr>
        <p:spPr>
          <a:xfrm>
            <a:off x="5864829" y="6030766"/>
            <a:ext cx="2993850" cy="446233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1,2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>
            <a:noFill/>
          </a:ln>
        </p:spPr>
      </p:pic>
      <p:sp>
        <p:nvSpPr>
          <p:cNvPr id="262" name="CustomShape 1"/>
          <p:cNvSpPr/>
          <p:nvPr/>
        </p:nvSpPr>
        <p:spPr>
          <a:xfrm>
            <a:off x="8942400" y="3716280"/>
            <a:ext cx="1209600" cy="628560"/>
          </a:xfrm>
          <a:prstGeom prst="rect">
            <a:avLst/>
          </a:prstGeom>
          <a:solidFill>
            <a:srgbClr val="FFFFFF"/>
          </a:solidFill>
          <a:ln w="12600" cap="sq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ustomShape 2"/>
          <p:cNvSpPr/>
          <p:nvPr/>
        </p:nvSpPr>
        <p:spPr>
          <a:xfrm>
            <a:off x="6199200" y="387360"/>
            <a:ext cx="5057640" cy="488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70000"/>
              </a:lnSpc>
              <a:spcBef>
                <a:spcPts val="2186"/>
              </a:spcBef>
            </a:pPr>
            <a:r>
              <a:rPr lang="en-US" sz="35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TẬP HÁT TỪNG CÂU</a:t>
            </a:r>
            <a:endParaRPr lang="en-US" sz="3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64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>
            <a:noFill/>
          </a:ln>
        </p:spPr>
      </p:pic>
      <p:pic>
        <p:nvPicPr>
          <p:cNvPr id="265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>
            <a:noFill/>
          </a:ln>
        </p:spPr>
      </p:pic>
      <p:pic>
        <p:nvPicPr>
          <p:cNvPr id="266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>
            <a:noFill/>
          </a:ln>
        </p:spPr>
      </p:pic>
      <p:pic>
        <p:nvPicPr>
          <p:cNvPr id="267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>
            <a:noFill/>
          </a:ln>
        </p:spPr>
      </p:pic>
      <p:sp>
        <p:nvSpPr>
          <p:cNvPr id="268" name="CustomShape 3"/>
          <p:cNvSpPr/>
          <p:nvPr/>
        </p:nvSpPr>
        <p:spPr>
          <a:xfrm>
            <a:off x="485640" y="31680"/>
            <a:ext cx="4143600" cy="84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/>
            <a:r>
              <a:rPr lang="en-US" sz="2800" b="1" strike="noStrike" spc="-1">
                <a:solidFill>
                  <a:srgbClr val="FFFFFF"/>
                </a:solidFill>
                <a:latin typeface="Times New Roman"/>
                <a:ea typeface="Times New Roman"/>
              </a:rPr>
              <a:t>LỚP MỘT THÂN YÊU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  <a:p>
            <a:pPr algn="r"/>
            <a:r>
              <a:rPr lang="en-US" sz="2000" b="1" i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Bùi Anh Tôn</a:t>
            </a:r>
            <a:endParaRPr lang="en-US" sz="2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71" name="Picture 13" descr="D:\GIÁO ÁN 1 2020-2021\HÌNH SOẠN GIÁO ÁN\Học hát\Lớp 1 thân yêu\Các bạn nhỏ tập hát nhóm_HTS.png"/>
          <p:cNvPicPr/>
          <p:nvPr/>
        </p:nvPicPr>
        <p:blipFill>
          <a:blip r:embed="rId6"/>
          <a:srcRect t="8886" b="21122"/>
          <a:stretch/>
        </p:blipFill>
        <p:spPr>
          <a:xfrm>
            <a:off x="2014560" y="2874334"/>
            <a:ext cx="7205640" cy="2727437"/>
          </a:xfrm>
          <a:prstGeom prst="rect">
            <a:avLst/>
          </a:prstGeom>
          <a:ln>
            <a:noFill/>
          </a:ln>
        </p:spPr>
      </p:pic>
      <p:pic>
        <p:nvPicPr>
          <p:cNvPr id="13" name="Picture 10" descr="D:\GIÁO ÁN 1 2020-2021\HÌNH SOẠN GIÁO ÁN\Học hát\Lớp 1 thân yêu\Nhịp - Copy.jpg"/>
          <p:cNvPicPr/>
          <p:nvPr/>
        </p:nvPicPr>
        <p:blipFill rotWithShape="1">
          <a:blip r:embed="rId7">
            <a:lum contrast="20000"/>
          </a:blip>
          <a:srcRect t="59567" b="20216"/>
          <a:stretch/>
        </p:blipFill>
        <p:spPr>
          <a:xfrm>
            <a:off x="492060" y="1248617"/>
            <a:ext cx="10072680" cy="1751743"/>
          </a:xfrm>
          <a:prstGeom prst="rect">
            <a:avLst/>
          </a:prstGeom>
          <a:ln>
            <a:noFill/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A93837A-676A-485B-B241-1927C903546D}"/>
              </a:ext>
            </a:extLst>
          </p:cNvPr>
          <p:cNvSpPr/>
          <p:nvPr/>
        </p:nvSpPr>
        <p:spPr>
          <a:xfrm>
            <a:off x="2209800" y="6056852"/>
            <a:ext cx="2971800" cy="496348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F9303E7-B5AA-4E33-BC8C-48807038E9F2}"/>
              </a:ext>
            </a:extLst>
          </p:cNvPr>
          <p:cNvSpPr/>
          <p:nvPr/>
        </p:nvSpPr>
        <p:spPr>
          <a:xfrm>
            <a:off x="5791200" y="6056852"/>
            <a:ext cx="2971800" cy="496348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4" grpId="0" animBg="1"/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7383</TotalTime>
  <Words>155</Words>
  <Application>Microsoft Office PowerPoint</Application>
  <PresentationFormat>Custom</PresentationFormat>
  <Paragraphs>37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Admin</cp:lastModifiedBy>
  <cp:revision>623</cp:revision>
  <dcterms:created xsi:type="dcterms:W3CDTF">2010-04-30T21:19:48Z</dcterms:created>
  <dcterms:modified xsi:type="dcterms:W3CDTF">2024-03-28T03:26:46Z</dcterms:modified>
  <dc:language>en-US</dc:language>
</cp:coreProperties>
</file>