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4"/>
  </p:notesMasterIdLst>
  <p:sldIdLst>
    <p:sldId id="285" r:id="rId2"/>
    <p:sldId id="291" r:id="rId3"/>
    <p:sldId id="299" r:id="rId4"/>
    <p:sldId id="480" r:id="rId5"/>
    <p:sldId id="513" r:id="rId6"/>
    <p:sldId id="514" r:id="rId7"/>
    <p:sldId id="343" r:id="rId8"/>
    <p:sldId id="516" r:id="rId9"/>
    <p:sldId id="470" r:id="rId10"/>
    <p:sldId id="471" r:id="rId11"/>
    <p:sldId id="519" r:id="rId12"/>
    <p:sldId id="501" r:id="rId13"/>
  </p:sldIdLst>
  <p:sldSz cx="10972800" cy="6858000"/>
  <p:notesSz cx="6858000" cy="9144000"/>
  <p:custDataLst>
    <p:tags r:id="rId15"/>
  </p:custData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0000"/>
    <a:srgbClr val="66FF66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101" d="100"/>
          <a:sy n="101" d="100"/>
        </p:scale>
        <p:origin x="1086" y="102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E4D5D444-2268-4C0C-B01F-0FC8265D5B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13099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D8ED76E-0A92-48AA-A586-983C3CC91F64}" type="slidenum">
              <a:rPr lang="en-US" altLang="en-US">
                <a:latin typeface="Arial" panose="020B0604020202020204" pitchFamily="34" charset="0"/>
              </a:rPr>
              <a:pPr/>
              <a:t>4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0BE79A2-E869-4D74-BDDB-40CCB8904A77}" type="slidenum">
              <a:rPr lang="en-US" altLang="en-US">
                <a:latin typeface="Arial" panose="020B0604020202020204" pitchFamily="34" charset="0"/>
              </a:rPr>
              <a:pPr/>
              <a:t>9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60E1C2-899B-49B9-B163-598FF39EF01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4023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3EE8FC-90EF-4B13-ABF0-B57545A853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2978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EC0DCA-CE4D-4CEA-B471-C7DBE409E5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42938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51C37F-069D-4135-96A1-08E286DC73F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70713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369CC4-07CD-4227-970C-2EADA228E8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8378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728447-C3CA-4833-8FA9-2ED60BF483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0384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87C7EF-C3FA-4F3B-B245-577BA5E86D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2618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415EFC-FA54-46D5-897C-28C48B3BC7A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2107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43F18C-52C4-4DEC-80D1-7585A1596E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9271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772013-9CE8-4C26-8F9E-B0045893577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0415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207439-84F8-46A8-A8FE-CC0C2763418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680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2F503B-2F04-49E2-83DB-1A8C969608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6676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B67697-CD4D-415E-B066-F2A2A7126C3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9327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panose="020B0604020202020204" pitchFamily="34" charset="0"/>
              </a:defRPr>
            </a:lvl1pPr>
          </a:lstStyle>
          <a:p>
            <a:fld id="{5460E425-1C73-44CA-ADAC-3B5EE6616ED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jpeg"/><Relationship Id="rId12" Type="http://schemas.openxmlformats.org/officeDocument/2006/relationships/image" Target="../media/image2.gif"/><Relationship Id="rId2" Type="http://schemas.openxmlformats.org/officeDocument/2006/relationships/audio" Target="file:///C:\Users\NGUYEN\Desktop\danh%20sach%20HS\tiet%2015%20lop%203\Sang%20Xuan%20Doc%20Tau%20dan%20tranh%20-%20Linh%20Thao%20(mp3cut.net).mp3" TargetMode="External"/><Relationship Id="rId1" Type="http://schemas.openxmlformats.org/officeDocument/2006/relationships/audio" Target="file:///C:\Users\thanhthoi\Desktop\THI%20GVDG\V.A%20&#8211;%20&#272;&#224;n%20G&#224;%20Con%20(mp3cut.net).mp3" TargetMode="Externa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gif"/><Relationship Id="rId4" Type="http://schemas.openxmlformats.org/officeDocument/2006/relationships/image" Target="../media/image2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8" descr="D:\GIÁO ÁN 1 2020-2021\HÌNH SOẠN GIÁO ÁN\Học hát\Lớp 1 thân yêu\Phách.jpg"/>
          <p:cNvPicPr>
            <a:picLocks noChangeAspect="1" noChangeArrowheads="1"/>
          </p:cNvPicPr>
          <p:nvPr/>
        </p:nvPicPr>
        <p:blipFill>
          <a:blip r:embed="rId3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0"/>
            <a:ext cx="7343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12" descr="Girl singing with microphone. — Stock Vector © yavi #88327996"/>
          <p:cNvPicPr>
            <a:picLocks noChangeAspect="1" noChangeArrowheads="1"/>
          </p:cNvPicPr>
          <p:nvPr/>
        </p:nvPicPr>
        <p:blipFill>
          <a:blip r:embed="rId5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8" r="28093"/>
          <a:stretch>
            <a:fillRect/>
          </a:stretch>
        </p:blipFill>
        <p:spPr bwMode="auto">
          <a:xfrm>
            <a:off x="7343775" y="285750"/>
            <a:ext cx="3357563" cy="634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88B2AB3-956B-4C22-9336-BC5E09A54C6C}"/>
              </a:ext>
            </a:extLst>
          </p:cNvPr>
          <p:cNvSpPr/>
          <p:nvPr/>
        </p:nvSpPr>
        <p:spPr>
          <a:xfrm>
            <a:off x="327929" y="342900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LOP MỘT THÂN YE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11" descr="D:\GIÁO ÁN 1 2020-2021\HÌNH SOẠN GIÁO ÁN\Học hát\Lớp 1 thân yêu\Các bạn nhỏ vui đến trường_HTS.png"/>
          <p:cNvPicPr>
            <a:picLocks noChangeAspect="1" noChangeArrowheads="1"/>
          </p:cNvPicPr>
          <p:nvPr/>
        </p:nvPicPr>
        <p:blipFill>
          <a:blip r:embed="rId3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86"/>
          <a:stretch>
            <a:fillRect/>
          </a:stretch>
        </p:blipFill>
        <p:spPr bwMode="auto">
          <a:xfrm>
            <a:off x="414338" y="1000125"/>
            <a:ext cx="10215562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414338" y="1071563"/>
            <a:ext cx="2643187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3000" b="1">
                <a:solidFill>
                  <a:srgbClr val="1713CB"/>
                </a:solidFill>
                <a:cs typeface="Times New Roman" panose="02020603050405020304" pitchFamily="18" charset="0"/>
              </a:rPr>
              <a:t>Ôn tập bài hát</a:t>
            </a:r>
            <a:endParaRPr lang="en-US" altLang="en-US" sz="4000" b="1">
              <a:solidFill>
                <a:srgbClr val="1713CB"/>
              </a:solidFill>
              <a:cs typeface="Times New Roman" panose="02020603050405020304" pitchFamily="18" charset="0"/>
            </a:endParaRPr>
          </a:p>
        </p:txBody>
      </p:sp>
      <p:sp>
        <p:nvSpPr>
          <p:cNvPr id="11273" name="Text Box 10"/>
          <p:cNvSpPr txBox="1">
            <a:spLocks noChangeArrowheads="1"/>
          </p:cNvSpPr>
          <p:nvPr/>
        </p:nvSpPr>
        <p:spPr bwMode="auto">
          <a:xfrm>
            <a:off x="771525" y="1714500"/>
            <a:ext cx="542925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500" b="1"/>
              <a:t>LỚP MỘT THÂN YÊU</a:t>
            </a:r>
          </a:p>
        </p:txBody>
      </p:sp>
      <p:sp>
        <p:nvSpPr>
          <p:cNvPr id="11274" name="Rectangle 3"/>
          <p:cNvSpPr>
            <a:spLocks noChangeArrowheads="1"/>
          </p:cNvSpPr>
          <p:nvPr/>
        </p:nvSpPr>
        <p:spPr bwMode="auto">
          <a:xfrm>
            <a:off x="3986213" y="2357438"/>
            <a:ext cx="250031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/>
            <a:r>
              <a:rPr lang="en-US" altLang="en-US" sz="3000" i="1">
                <a:solidFill>
                  <a:srgbClr val="FF0000"/>
                </a:solidFill>
                <a:cs typeface="Times New Roman" panose="02020603050405020304" pitchFamily="18" charset="0"/>
              </a:rPr>
              <a:t>Bùi Anh Tôn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8" descr="000o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9" descr="000o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10" descr="000o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11" descr="000o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7" descr="D:\GIÁO ÁN 1 2020-2021\HÌNH SOẠN GIÁO ÁN\Nhạc cụ\Trống con - Copy (4).jpg"/>
          <p:cNvPicPr>
            <a:picLocks noChangeAspect="1" noChangeArrowheads="1"/>
          </p:cNvPicPr>
          <p:nvPr/>
        </p:nvPicPr>
        <p:blipFill>
          <a:blip r:embed="rId3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8" r="9702"/>
          <a:stretch>
            <a:fillRect/>
          </a:stretch>
        </p:blipFill>
        <p:spPr bwMode="auto">
          <a:xfrm>
            <a:off x="485775" y="642938"/>
            <a:ext cx="10144125" cy="592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C01EA84-0DBA-132C-B9CE-56F29EECDA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533" y="110674"/>
            <a:ext cx="5377667" cy="128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3771900" y="857250"/>
            <a:ext cx="348297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000" b="1">
                <a:solidFill>
                  <a:srgbClr val="C00000"/>
                </a:solidFill>
                <a:cs typeface="Times New Roman" panose="02020603050405020304" pitchFamily="18" charset="0"/>
              </a:rPr>
              <a:t>ÂM NHẠC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128713" y="2000250"/>
            <a:ext cx="9001125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buFontTx/>
              <a:buChar char="-"/>
            </a:pPr>
            <a:endParaRPr lang="en-US" altLang="en-US" sz="1500" b="1">
              <a:solidFill>
                <a:srgbClr val="1713CB"/>
              </a:solidFill>
              <a:cs typeface="Times New Roman" panose="02020603050405020304" pitchFamily="18" charset="0"/>
            </a:endParaRPr>
          </a:p>
          <a:p>
            <a:r>
              <a:rPr lang="en-US" altLang="en-US" sz="9600" b="1">
                <a:solidFill>
                  <a:srgbClr val="1713CB"/>
                </a:solidFill>
                <a:cs typeface="Times New Roman" panose="02020603050405020304" pitchFamily="18" charset="0"/>
              </a:rPr>
              <a:t>KHỞI ĐỘNG</a:t>
            </a:r>
            <a:r>
              <a:rPr lang="en-US" altLang="en-US" sz="5400" b="1" i="1">
                <a:solidFill>
                  <a:srgbClr val="1713CB"/>
                </a:solidFill>
                <a:cs typeface="Times New Roman" panose="02020603050405020304" pitchFamily="18" charset="0"/>
              </a:rPr>
              <a:t>                                </a:t>
            </a:r>
            <a:endParaRPr lang="en-US" altLang="en-US" sz="6600" b="1" i="1">
              <a:solidFill>
                <a:srgbClr val="1713CB"/>
              </a:solidFill>
              <a:cs typeface="Times New Roman" panose="02020603050405020304" pitchFamily="18" charset="0"/>
            </a:endParaRPr>
          </a:p>
        </p:txBody>
      </p:sp>
      <p:pic>
        <p:nvPicPr>
          <p:cNvPr id="3077" name="Picture 4" descr="pcp_download_12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950" y="4643438"/>
            <a:ext cx="8350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4" descr="AG00130_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095487">
            <a:off x="6469062" y="5035551"/>
            <a:ext cx="741363" cy="76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8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9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10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1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V.A – Đàn Gà Con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2571750"/>
            <a:ext cx="3651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Sang Xuan Doc Tau dan tranh - Linh Thao (mp3cut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5032138" y="1046518"/>
            <a:ext cx="1064736" cy="814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1097280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Rectangle 63"/>
          <p:cNvSpPr>
            <a:spLocks noChangeArrowheads="1"/>
          </p:cNvSpPr>
          <p:nvPr/>
        </p:nvSpPr>
        <p:spPr bwMode="gray">
          <a:xfrm rot="5400000">
            <a:off x="1678781" y="5450682"/>
            <a:ext cx="928687" cy="171450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102" name="Rectangle 63"/>
          <p:cNvSpPr>
            <a:spLocks noChangeArrowheads="1"/>
          </p:cNvSpPr>
          <p:nvPr/>
        </p:nvSpPr>
        <p:spPr bwMode="gray">
          <a:xfrm rot="5400000">
            <a:off x="7250906" y="1227932"/>
            <a:ext cx="928687" cy="171450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753229" y="5937704"/>
            <a:ext cx="6086518" cy="636600"/>
            <a:chOff x="384" y="1344"/>
            <a:chExt cx="1294" cy="381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</p:grpSpPr>
        <p:sp>
          <p:nvSpPr>
            <p:cNvPr id="8198" name="AutoShape 6"/>
            <p:cNvSpPr>
              <a:spLocks noChangeArrowheads="1"/>
            </p:cNvSpPr>
            <p:nvPr/>
          </p:nvSpPr>
          <p:spPr bwMode="gray">
            <a:xfrm>
              <a:off x="384" y="1344"/>
              <a:ext cx="1294" cy="381"/>
            </a:xfrm>
            <a:prstGeom prst="roundRect">
              <a:avLst>
                <a:gd name="adj" fmla="val 10889"/>
              </a:avLst>
            </a:prstGeom>
            <a:grpFill/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gray">
            <a:xfrm>
              <a:off x="488" y="1399"/>
              <a:ext cx="295" cy="15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6255" name="Text Box 10"/>
            <p:cNvSpPr txBox="1">
              <a:spLocks noChangeArrowheads="1"/>
            </p:cNvSpPr>
            <p:nvPr/>
          </p:nvSpPr>
          <p:spPr bwMode="gray">
            <a:xfrm>
              <a:off x="400" y="1382"/>
              <a:ext cx="1258" cy="313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1pPr>
              <a:lvl2pPr marL="742950" indent="-28575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2pPr>
              <a:lvl3pPr marL="1143000" indent="-22860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3pPr>
              <a:lvl4pPr marL="1600200" indent="-22860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4pPr>
              <a:lvl5pPr marL="2057400" indent="-22860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Lớp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thân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yêu</a:t>
              </a:r>
              <a:endPara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209" name="AutoShape 17"/>
          <p:cNvSpPr>
            <a:spLocks noChangeArrowheads="1"/>
          </p:cNvSpPr>
          <p:nvPr/>
        </p:nvSpPr>
        <p:spPr bwMode="gray">
          <a:xfrm>
            <a:off x="597552" y="214290"/>
            <a:ext cx="9824119" cy="928694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38100" cap="rnd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h="12700"/>
            <a:bevelB/>
          </a:sp3d>
        </p:spPr>
        <p:txBody>
          <a:bodyPr lIns="36000" tIns="36000" rIns="36000" bIns="36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4107" name="Group 27"/>
          <p:cNvGrpSpPr>
            <a:grpSpLocks/>
          </p:cNvGrpSpPr>
          <p:nvPr/>
        </p:nvGrpSpPr>
        <p:grpSpPr bwMode="auto">
          <a:xfrm>
            <a:off x="1543050" y="5848350"/>
            <a:ext cx="1190625" cy="930275"/>
            <a:chOff x="1872" y="1824"/>
            <a:chExt cx="2014" cy="1821"/>
          </a:xfrm>
        </p:grpSpPr>
        <p:sp>
          <p:nvSpPr>
            <p:cNvPr id="8220" name="AutoShape 28"/>
            <p:cNvSpPr>
              <a:spLocks noChangeArrowheads="1"/>
            </p:cNvSpPr>
            <p:nvPr/>
          </p:nvSpPr>
          <p:spPr bwMode="gray">
            <a:xfrm rot="16200000" flipH="1">
              <a:off x="1822" y="2704"/>
              <a:ext cx="308" cy="207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8221" name="AutoShape 29"/>
            <p:cNvSpPr>
              <a:spLocks noChangeArrowheads="1"/>
            </p:cNvSpPr>
            <p:nvPr/>
          </p:nvSpPr>
          <p:spPr bwMode="gray">
            <a:xfrm rot="5400000" flipH="1">
              <a:off x="3629" y="2670"/>
              <a:ext cx="308" cy="207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8222" name="AutoShape 30"/>
            <p:cNvSpPr>
              <a:spLocks noChangeArrowheads="1"/>
            </p:cNvSpPr>
            <p:nvPr/>
          </p:nvSpPr>
          <p:spPr bwMode="gray">
            <a:xfrm rot="10800000" flipH="1">
              <a:off x="2726" y="3440"/>
              <a:ext cx="306" cy="205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4238" name="Oval 31"/>
            <p:cNvSpPr>
              <a:spLocks noChangeArrowheads="1"/>
            </p:cNvSpPr>
            <p:nvPr/>
          </p:nvSpPr>
          <p:spPr bwMode="gray">
            <a:xfrm>
              <a:off x="2078" y="1824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4239" name="Oval 32"/>
            <p:cNvSpPr>
              <a:spLocks noChangeArrowheads="1"/>
            </p:cNvSpPr>
            <p:nvPr/>
          </p:nvSpPr>
          <p:spPr bwMode="gray">
            <a:xfrm>
              <a:off x="2170" y="1915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225" name="Oval 33"/>
            <p:cNvSpPr>
              <a:spLocks noChangeArrowheads="1"/>
            </p:cNvSpPr>
            <p:nvPr/>
          </p:nvSpPr>
          <p:spPr bwMode="gray">
            <a:xfrm>
              <a:off x="2256" y="2001"/>
              <a:ext cx="438" cy="101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</p:grpSp>
      <p:sp>
        <p:nvSpPr>
          <p:cNvPr id="3084" name="Text Box 26"/>
          <p:cNvSpPr txBox="1">
            <a:spLocks noChangeArrowheads="1"/>
          </p:cNvSpPr>
          <p:nvPr/>
        </p:nvSpPr>
        <p:spPr bwMode="gray">
          <a:xfrm>
            <a:off x="1057275" y="390525"/>
            <a:ext cx="91090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800">
                <a:solidFill>
                  <a:srgbClr val="0000FF"/>
                </a:solidFill>
                <a:cs typeface="Times New Roman" panose="02020603050405020304" pitchFamily="18" charset="0"/>
              </a:rPr>
              <a:t>Bức tranh làm các em liên tưởng đến nội dung bài hát nào?</a:t>
            </a:r>
          </a:p>
        </p:txBody>
      </p:sp>
      <p:sp>
        <p:nvSpPr>
          <p:cNvPr id="123" name="Rectangle 122"/>
          <p:cNvSpPr/>
          <p:nvPr/>
        </p:nvSpPr>
        <p:spPr>
          <a:xfrm>
            <a:off x="1543050" y="1239838"/>
            <a:ext cx="8143875" cy="447516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ea typeface="ＭＳ Ｐゴシック" pitchFamily="-105" charset="-128"/>
            </a:endParaRPr>
          </a:p>
        </p:txBody>
      </p:sp>
      <p:grpSp>
        <p:nvGrpSpPr>
          <p:cNvPr id="4110" name="Group 79"/>
          <p:cNvGrpSpPr>
            <a:grpSpLocks/>
          </p:cNvGrpSpPr>
          <p:nvPr/>
        </p:nvGrpSpPr>
        <p:grpSpPr bwMode="auto">
          <a:xfrm>
            <a:off x="1800225" y="1293813"/>
            <a:ext cx="7629525" cy="4206875"/>
            <a:chOff x="2000726" y="634536"/>
            <a:chExt cx="4304139" cy="4878451"/>
          </a:xfrm>
        </p:grpSpPr>
        <p:sp>
          <p:nvSpPr>
            <p:cNvPr id="29744" name="Rectangle 18"/>
            <p:cNvSpPr>
              <a:spLocks noChangeArrowheads="1"/>
            </p:cNvSpPr>
            <p:nvPr/>
          </p:nvSpPr>
          <p:spPr bwMode="auto">
            <a:xfrm>
              <a:off x="2000726" y="890424"/>
              <a:ext cx="4304139" cy="462256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>
              <a:outerShdw dist="22987" dir="5400000" algn="tl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grpSp>
          <p:nvGrpSpPr>
            <p:cNvPr id="4122" name="Group 6"/>
            <p:cNvGrpSpPr>
              <a:grpSpLocks/>
            </p:cNvGrpSpPr>
            <p:nvPr/>
          </p:nvGrpSpPr>
          <p:grpSpPr bwMode="auto">
            <a:xfrm rot="5400000">
              <a:off x="4011106" y="-1209869"/>
              <a:ext cx="409004" cy="4097814"/>
              <a:chOff x="647700" y="1895914"/>
              <a:chExt cx="687637" cy="4092212"/>
            </a:xfrm>
          </p:grpSpPr>
          <p:grpSp>
            <p:nvGrpSpPr>
              <p:cNvPr id="4123" name="Gruppe 165"/>
              <p:cNvGrpSpPr>
                <a:grpSpLocks/>
              </p:cNvGrpSpPr>
              <p:nvPr/>
            </p:nvGrpSpPr>
            <p:grpSpPr bwMode="auto">
              <a:xfrm rot="-5400000">
                <a:off x="-62911" y="2592803"/>
                <a:ext cx="2098530" cy="697975"/>
                <a:chOff x="2377545" y="1309160"/>
                <a:chExt cx="1969032" cy="428624"/>
              </a:xfrm>
            </p:grpSpPr>
            <p:grpSp>
              <p:nvGrpSpPr>
                <p:cNvPr id="4180" name="Gruppe 131"/>
                <p:cNvGrpSpPr>
                  <a:grpSpLocks/>
                </p:cNvGrpSpPr>
                <p:nvPr/>
              </p:nvGrpSpPr>
              <p:grpSpPr bwMode="auto">
                <a:xfrm>
                  <a:off x="4105406" y="1312335"/>
                  <a:ext cx="241171" cy="425449"/>
                  <a:chOff x="4003802" y="1329269"/>
                  <a:chExt cx="241171" cy="425449"/>
                </a:xfrm>
              </p:grpSpPr>
              <p:sp>
                <p:nvSpPr>
                  <p:cNvPr id="215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6" name="Freeform 191"/>
                  <p:cNvSpPr>
                    <a:spLocks/>
                  </p:cNvSpPr>
                  <p:nvPr/>
                </p:nvSpPr>
                <p:spPr bwMode="auto">
                  <a:xfrm>
                    <a:off x="3954006" y="1322937"/>
                    <a:ext cx="265176" cy="406741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1" name="Gruppe 132"/>
                <p:cNvGrpSpPr>
                  <a:grpSpLocks/>
                </p:cNvGrpSpPr>
                <p:nvPr/>
              </p:nvGrpSpPr>
              <p:grpSpPr bwMode="auto">
                <a:xfrm>
                  <a:off x="3934048" y="1312335"/>
                  <a:ext cx="242758" cy="425449"/>
                  <a:chOff x="4004898" y="1329269"/>
                  <a:chExt cx="242758" cy="425449"/>
                </a:xfrm>
              </p:grpSpPr>
              <p:sp>
                <p:nvSpPr>
                  <p:cNvPr id="213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4" name="Freeform 191"/>
                  <p:cNvSpPr>
                    <a:spLocks/>
                  </p:cNvSpPr>
                  <p:nvPr/>
                </p:nvSpPr>
                <p:spPr bwMode="auto">
                  <a:xfrm>
                    <a:off x="3979607" y="1322937"/>
                    <a:ext cx="254266" cy="406741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2" name="Gruppe 135"/>
                <p:cNvGrpSpPr>
                  <a:grpSpLocks/>
                </p:cNvGrpSpPr>
                <p:nvPr/>
              </p:nvGrpSpPr>
              <p:grpSpPr bwMode="auto">
                <a:xfrm>
                  <a:off x="3759517" y="1312335"/>
                  <a:ext cx="241171" cy="425449"/>
                  <a:chOff x="4002823" y="1329269"/>
                  <a:chExt cx="241171" cy="425449"/>
                </a:xfrm>
              </p:grpSpPr>
              <p:sp>
                <p:nvSpPr>
                  <p:cNvPr id="211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2" name="Freeform 191"/>
                  <p:cNvSpPr>
                    <a:spLocks/>
                  </p:cNvSpPr>
                  <p:nvPr/>
                </p:nvSpPr>
                <p:spPr bwMode="auto">
                  <a:xfrm>
                    <a:off x="3960734" y="1322937"/>
                    <a:ext cx="271889" cy="406741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3" name="Gruppe 138"/>
                <p:cNvGrpSpPr>
                  <a:grpSpLocks/>
                </p:cNvGrpSpPr>
                <p:nvPr/>
              </p:nvGrpSpPr>
              <p:grpSpPr bwMode="auto">
                <a:xfrm>
                  <a:off x="3586573" y="1312335"/>
                  <a:ext cx="241171" cy="425449"/>
                  <a:chOff x="4002335" y="1329269"/>
                  <a:chExt cx="241171" cy="425449"/>
                </a:xfrm>
              </p:grpSpPr>
              <p:sp>
                <p:nvSpPr>
                  <p:cNvPr id="209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0" name="Freeform 191"/>
                  <p:cNvSpPr>
                    <a:spLocks/>
                  </p:cNvSpPr>
                  <p:nvPr/>
                </p:nvSpPr>
                <p:spPr bwMode="auto">
                  <a:xfrm>
                    <a:off x="3959483" y="1322937"/>
                    <a:ext cx="246714" cy="406741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4" name="Gruppe 141"/>
                <p:cNvGrpSpPr>
                  <a:grpSpLocks/>
                </p:cNvGrpSpPr>
                <p:nvPr/>
              </p:nvGrpSpPr>
              <p:grpSpPr bwMode="auto">
                <a:xfrm>
                  <a:off x="3415214" y="1312335"/>
                  <a:ext cx="241171" cy="425449"/>
                  <a:chOff x="4003432" y="1329269"/>
                  <a:chExt cx="241171" cy="425449"/>
                </a:xfrm>
              </p:grpSpPr>
              <p:sp>
                <p:nvSpPr>
                  <p:cNvPr id="207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8" name="Freeform 191"/>
                  <p:cNvSpPr>
                    <a:spLocks/>
                  </p:cNvSpPr>
                  <p:nvPr/>
                </p:nvSpPr>
                <p:spPr bwMode="auto">
                  <a:xfrm>
                    <a:off x="3961590" y="1322937"/>
                    <a:ext cx="263497" cy="406741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5" name="Gruppe 144"/>
                <p:cNvGrpSpPr>
                  <a:grpSpLocks/>
                </p:cNvGrpSpPr>
                <p:nvPr/>
              </p:nvGrpSpPr>
              <p:grpSpPr bwMode="auto">
                <a:xfrm>
                  <a:off x="3239096" y="1309160"/>
                  <a:ext cx="241171" cy="428624"/>
                  <a:chOff x="3999770" y="1326094"/>
                  <a:chExt cx="241171" cy="428624"/>
                </a:xfrm>
              </p:grpSpPr>
              <p:sp>
                <p:nvSpPr>
                  <p:cNvPr id="205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6" name="Freeform 191"/>
                  <p:cNvSpPr>
                    <a:spLocks/>
                  </p:cNvSpPr>
                  <p:nvPr/>
                </p:nvSpPr>
                <p:spPr bwMode="auto">
                  <a:xfrm>
                    <a:off x="3977122" y="1321037"/>
                    <a:ext cx="218182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6" name="Gruppe 147"/>
                <p:cNvGrpSpPr>
                  <a:grpSpLocks/>
                </p:cNvGrpSpPr>
                <p:nvPr/>
              </p:nvGrpSpPr>
              <p:grpSpPr bwMode="auto">
                <a:xfrm>
                  <a:off x="3066152" y="1309160"/>
                  <a:ext cx="241171" cy="428624"/>
                  <a:chOff x="3999282" y="1326094"/>
                  <a:chExt cx="241171" cy="428624"/>
                </a:xfrm>
              </p:grpSpPr>
              <p:sp>
                <p:nvSpPr>
                  <p:cNvPr id="203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4" name="Freeform 191"/>
                  <p:cNvSpPr>
                    <a:spLocks/>
                  </p:cNvSpPr>
                  <p:nvPr/>
                </p:nvSpPr>
                <p:spPr bwMode="auto">
                  <a:xfrm>
                    <a:off x="3946501" y="1321037"/>
                    <a:ext cx="285315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7" name="Gruppe 150"/>
                <p:cNvGrpSpPr>
                  <a:grpSpLocks/>
                </p:cNvGrpSpPr>
                <p:nvPr/>
              </p:nvGrpSpPr>
              <p:grpSpPr bwMode="auto">
                <a:xfrm>
                  <a:off x="2894794" y="1309160"/>
                  <a:ext cx="241171" cy="428624"/>
                  <a:chOff x="4000380" y="1326094"/>
                  <a:chExt cx="241171" cy="428624"/>
                </a:xfrm>
              </p:grpSpPr>
              <p:sp>
                <p:nvSpPr>
                  <p:cNvPr id="201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2" name="Freeform 191"/>
                  <p:cNvSpPr>
                    <a:spLocks/>
                  </p:cNvSpPr>
                  <p:nvPr/>
                </p:nvSpPr>
                <p:spPr bwMode="auto">
                  <a:xfrm>
                    <a:off x="3950286" y="1321037"/>
                    <a:ext cx="300420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8" name="Gruppe 153"/>
                <p:cNvGrpSpPr>
                  <a:grpSpLocks/>
                </p:cNvGrpSpPr>
                <p:nvPr/>
              </p:nvGrpSpPr>
              <p:grpSpPr bwMode="auto">
                <a:xfrm>
                  <a:off x="2721849" y="1309160"/>
                  <a:ext cx="241171" cy="428624"/>
                  <a:chOff x="3999891" y="1326094"/>
                  <a:chExt cx="241171" cy="428624"/>
                </a:xfrm>
              </p:grpSpPr>
              <p:sp>
                <p:nvSpPr>
                  <p:cNvPr id="199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0" name="Freeform 191"/>
                  <p:cNvSpPr>
                    <a:spLocks/>
                  </p:cNvSpPr>
                  <p:nvPr/>
                </p:nvSpPr>
                <p:spPr bwMode="auto">
                  <a:xfrm>
                    <a:off x="3970853" y="1321037"/>
                    <a:ext cx="229931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9" name="Gruppe 156"/>
                <p:cNvGrpSpPr>
                  <a:grpSpLocks/>
                </p:cNvGrpSpPr>
                <p:nvPr/>
              </p:nvGrpSpPr>
              <p:grpSpPr bwMode="auto">
                <a:xfrm>
                  <a:off x="2550490" y="1309160"/>
                  <a:ext cx="241171" cy="428624"/>
                  <a:chOff x="4000988" y="1326094"/>
                  <a:chExt cx="241171" cy="428624"/>
                </a:xfrm>
              </p:grpSpPr>
              <p:sp>
                <p:nvSpPr>
                  <p:cNvPr id="196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98" name="Freeform 191"/>
                  <p:cNvSpPr>
                    <a:spLocks/>
                  </p:cNvSpPr>
                  <p:nvPr/>
                </p:nvSpPr>
                <p:spPr bwMode="auto">
                  <a:xfrm>
                    <a:off x="3987225" y="1321037"/>
                    <a:ext cx="219861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90" name="Gruppe 159"/>
                <p:cNvGrpSpPr>
                  <a:grpSpLocks/>
                </p:cNvGrpSpPr>
                <p:nvPr/>
              </p:nvGrpSpPr>
              <p:grpSpPr bwMode="auto">
                <a:xfrm>
                  <a:off x="2377545" y="1309160"/>
                  <a:ext cx="241171" cy="428624"/>
                  <a:chOff x="4000499" y="1326094"/>
                  <a:chExt cx="241171" cy="428624"/>
                </a:xfrm>
              </p:grpSpPr>
              <p:sp>
                <p:nvSpPr>
                  <p:cNvPr id="189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91" name="Freeform 191"/>
                  <p:cNvSpPr>
                    <a:spLocks/>
                  </p:cNvSpPr>
                  <p:nvPr/>
                </p:nvSpPr>
                <p:spPr bwMode="auto">
                  <a:xfrm>
                    <a:off x="3987653" y="1321037"/>
                    <a:ext cx="202238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</p:grpSp>
          <p:grpSp>
            <p:nvGrpSpPr>
              <p:cNvPr id="4124" name="Gruppe 165"/>
              <p:cNvGrpSpPr>
                <a:grpSpLocks/>
              </p:cNvGrpSpPr>
              <p:nvPr/>
            </p:nvGrpSpPr>
            <p:grpSpPr bwMode="auto">
              <a:xfrm rot="-5400000">
                <a:off x="-62900" y="4589867"/>
                <a:ext cx="2098530" cy="697979"/>
                <a:chOff x="2377546" y="1309160"/>
                <a:chExt cx="1969032" cy="428624"/>
              </a:xfrm>
            </p:grpSpPr>
            <p:grpSp>
              <p:nvGrpSpPr>
                <p:cNvPr id="4125" name="Gruppe 131"/>
                <p:cNvGrpSpPr>
                  <a:grpSpLocks/>
                </p:cNvGrpSpPr>
                <p:nvPr/>
              </p:nvGrpSpPr>
              <p:grpSpPr bwMode="auto">
                <a:xfrm>
                  <a:off x="4105407" y="1312335"/>
                  <a:ext cx="241171" cy="425449"/>
                  <a:chOff x="4003803" y="1329269"/>
                  <a:chExt cx="241171" cy="425449"/>
                </a:xfrm>
              </p:grpSpPr>
              <p:sp>
                <p:nvSpPr>
                  <p:cNvPr id="176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7" name="Freeform 191"/>
                  <p:cNvSpPr>
                    <a:spLocks/>
                  </p:cNvSpPr>
                  <p:nvPr/>
                </p:nvSpPr>
                <p:spPr bwMode="auto">
                  <a:xfrm>
                    <a:off x="3985036" y="1326732"/>
                    <a:ext cx="219861" cy="404838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26" name="Gruppe 132"/>
                <p:cNvGrpSpPr>
                  <a:grpSpLocks/>
                </p:cNvGrpSpPr>
                <p:nvPr/>
              </p:nvGrpSpPr>
              <p:grpSpPr bwMode="auto">
                <a:xfrm>
                  <a:off x="3934048" y="1312334"/>
                  <a:ext cx="242757" cy="425450"/>
                  <a:chOff x="4004898" y="1329268"/>
                  <a:chExt cx="242757" cy="425450"/>
                </a:xfrm>
              </p:grpSpPr>
              <p:sp>
                <p:nvSpPr>
                  <p:cNvPr id="174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5" name="Freeform 191"/>
                  <p:cNvSpPr>
                    <a:spLocks/>
                  </p:cNvSpPr>
                  <p:nvPr/>
                </p:nvSpPr>
                <p:spPr bwMode="auto">
                  <a:xfrm>
                    <a:off x="3967840" y="1326732"/>
                    <a:ext cx="202238" cy="404838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27" name="Gruppe 135"/>
                <p:cNvGrpSpPr>
                  <a:grpSpLocks/>
                </p:cNvGrpSpPr>
                <p:nvPr/>
              </p:nvGrpSpPr>
              <p:grpSpPr bwMode="auto">
                <a:xfrm>
                  <a:off x="3759517" y="1312335"/>
                  <a:ext cx="241171" cy="425449"/>
                  <a:chOff x="4002823" y="1329269"/>
                  <a:chExt cx="241171" cy="425449"/>
                </a:xfrm>
              </p:grpSpPr>
              <p:sp>
                <p:nvSpPr>
                  <p:cNvPr id="172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3" name="Freeform 191"/>
                  <p:cNvSpPr>
                    <a:spLocks/>
                  </p:cNvSpPr>
                  <p:nvPr/>
                </p:nvSpPr>
                <p:spPr bwMode="auto">
                  <a:xfrm>
                    <a:off x="3943932" y="1326732"/>
                    <a:ext cx="268532" cy="404838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28" name="Gruppe 138"/>
                <p:cNvGrpSpPr>
                  <a:grpSpLocks/>
                </p:cNvGrpSpPr>
                <p:nvPr/>
              </p:nvGrpSpPr>
              <p:grpSpPr bwMode="auto">
                <a:xfrm>
                  <a:off x="3586572" y="1312335"/>
                  <a:ext cx="241171" cy="425449"/>
                  <a:chOff x="4002334" y="1329269"/>
                  <a:chExt cx="241171" cy="425449"/>
                </a:xfrm>
              </p:grpSpPr>
              <p:sp>
                <p:nvSpPr>
                  <p:cNvPr id="170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1" name="Freeform 191"/>
                  <p:cNvSpPr>
                    <a:spLocks/>
                  </p:cNvSpPr>
                  <p:nvPr/>
                </p:nvSpPr>
                <p:spPr bwMode="auto">
                  <a:xfrm>
                    <a:off x="3960304" y="1326732"/>
                    <a:ext cx="226574" cy="404838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29" name="Gruppe 141"/>
                <p:cNvGrpSpPr>
                  <a:grpSpLocks/>
                </p:cNvGrpSpPr>
                <p:nvPr/>
              </p:nvGrpSpPr>
              <p:grpSpPr bwMode="auto">
                <a:xfrm>
                  <a:off x="3415214" y="1312335"/>
                  <a:ext cx="241171" cy="425449"/>
                  <a:chOff x="4003432" y="1329269"/>
                  <a:chExt cx="241171" cy="425449"/>
                </a:xfrm>
              </p:grpSpPr>
              <p:sp>
                <p:nvSpPr>
                  <p:cNvPr id="168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9" name="Freeform 191"/>
                  <p:cNvSpPr>
                    <a:spLocks/>
                  </p:cNvSpPr>
                  <p:nvPr/>
                </p:nvSpPr>
                <p:spPr bwMode="auto">
                  <a:xfrm>
                    <a:off x="3964088" y="1326732"/>
                    <a:ext cx="227413" cy="404838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0" name="Gruppe 144"/>
                <p:cNvGrpSpPr>
                  <a:grpSpLocks/>
                </p:cNvGrpSpPr>
                <p:nvPr/>
              </p:nvGrpSpPr>
              <p:grpSpPr bwMode="auto">
                <a:xfrm>
                  <a:off x="3239097" y="1309160"/>
                  <a:ext cx="241171" cy="428624"/>
                  <a:chOff x="3999771" y="1326094"/>
                  <a:chExt cx="241171" cy="428624"/>
                </a:xfrm>
              </p:grpSpPr>
              <p:sp>
                <p:nvSpPr>
                  <p:cNvPr id="166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7" name="Freeform 191"/>
                  <p:cNvSpPr>
                    <a:spLocks/>
                  </p:cNvSpPr>
                  <p:nvPr/>
                </p:nvSpPr>
                <p:spPr bwMode="auto">
                  <a:xfrm>
                    <a:off x="3941020" y="1326732"/>
                    <a:ext cx="219022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1" name="Gruppe 147"/>
                <p:cNvGrpSpPr>
                  <a:grpSpLocks/>
                </p:cNvGrpSpPr>
                <p:nvPr/>
              </p:nvGrpSpPr>
              <p:grpSpPr bwMode="auto">
                <a:xfrm>
                  <a:off x="3066152" y="1309160"/>
                  <a:ext cx="241171" cy="428624"/>
                  <a:chOff x="3999282" y="1326094"/>
                  <a:chExt cx="241171" cy="428624"/>
                </a:xfrm>
              </p:grpSpPr>
              <p:sp>
                <p:nvSpPr>
                  <p:cNvPr id="164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5" name="Freeform 191"/>
                  <p:cNvSpPr>
                    <a:spLocks/>
                  </p:cNvSpPr>
                  <p:nvPr/>
                </p:nvSpPr>
                <p:spPr bwMode="auto">
                  <a:xfrm>
                    <a:off x="3967461" y="1326732"/>
                    <a:ext cx="213147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2" name="Gruppe 150"/>
                <p:cNvGrpSpPr>
                  <a:grpSpLocks/>
                </p:cNvGrpSpPr>
                <p:nvPr/>
              </p:nvGrpSpPr>
              <p:grpSpPr bwMode="auto">
                <a:xfrm>
                  <a:off x="2894794" y="1309160"/>
                  <a:ext cx="241171" cy="428624"/>
                  <a:chOff x="4000380" y="1326094"/>
                  <a:chExt cx="241171" cy="428624"/>
                </a:xfrm>
              </p:grpSpPr>
              <p:sp>
                <p:nvSpPr>
                  <p:cNvPr id="162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3" name="Freeform 191"/>
                  <p:cNvSpPr>
                    <a:spLocks/>
                  </p:cNvSpPr>
                  <p:nvPr/>
                </p:nvSpPr>
                <p:spPr bwMode="auto">
                  <a:xfrm>
                    <a:off x="3967050" y="1326732"/>
                    <a:ext cx="217344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3" name="Gruppe 153"/>
                <p:cNvGrpSpPr>
                  <a:grpSpLocks/>
                </p:cNvGrpSpPr>
                <p:nvPr/>
              </p:nvGrpSpPr>
              <p:grpSpPr bwMode="auto">
                <a:xfrm>
                  <a:off x="2721850" y="1309160"/>
                  <a:ext cx="241171" cy="428624"/>
                  <a:chOff x="3999892" y="1326094"/>
                  <a:chExt cx="241171" cy="428624"/>
                </a:xfrm>
              </p:grpSpPr>
              <p:sp>
                <p:nvSpPr>
                  <p:cNvPr id="160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1" name="Freeform 191"/>
                  <p:cNvSpPr>
                    <a:spLocks/>
                  </p:cNvSpPr>
                  <p:nvPr/>
                </p:nvSpPr>
                <p:spPr bwMode="auto">
                  <a:xfrm>
                    <a:off x="3938946" y="1326732"/>
                    <a:ext cx="261819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4" name="Gruppe 156"/>
                <p:cNvGrpSpPr>
                  <a:grpSpLocks/>
                </p:cNvGrpSpPr>
                <p:nvPr/>
              </p:nvGrpSpPr>
              <p:grpSpPr bwMode="auto">
                <a:xfrm>
                  <a:off x="2550491" y="1309160"/>
                  <a:ext cx="241171" cy="428624"/>
                  <a:chOff x="4000989" y="1326094"/>
                  <a:chExt cx="241171" cy="428624"/>
                </a:xfrm>
              </p:grpSpPr>
              <p:sp>
                <p:nvSpPr>
                  <p:cNvPr id="158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59" name="Freeform 191"/>
                  <p:cNvSpPr>
                    <a:spLocks/>
                  </p:cNvSpPr>
                  <p:nvPr/>
                </p:nvSpPr>
                <p:spPr bwMode="auto">
                  <a:xfrm>
                    <a:off x="3936017" y="1326732"/>
                    <a:ext cx="265176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5" name="Gruppe 159"/>
                <p:cNvGrpSpPr>
                  <a:grpSpLocks/>
                </p:cNvGrpSpPr>
                <p:nvPr/>
              </p:nvGrpSpPr>
              <p:grpSpPr bwMode="auto">
                <a:xfrm>
                  <a:off x="2377546" y="1309160"/>
                  <a:ext cx="241171" cy="428624"/>
                  <a:chOff x="4000500" y="1326094"/>
                  <a:chExt cx="241171" cy="428624"/>
                </a:xfrm>
              </p:grpSpPr>
              <p:sp>
                <p:nvSpPr>
                  <p:cNvPr id="155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57" name="Freeform 191"/>
                  <p:cNvSpPr>
                    <a:spLocks/>
                  </p:cNvSpPr>
                  <p:nvPr/>
                </p:nvSpPr>
                <p:spPr bwMode="auto">
                  <a:xfrm>
                    <a:off x="3949032" y="1326732"/>
                    <a:ext cx="244197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</p:grpSp>
        </p:grpSp>
      </p:grpSp>
      <p:pic>
        <p:nvPicPr>
          <p:cNvPr id="4111" name="Picture 13" descr="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5643563"/>
            <a:ext cx="1368425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Picture 12" descr="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0" y="5332413"/>
            <a:ext cx="1477963" cy="143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Picture 12" descr="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00013"/>
            <a:ext cx="1193800" cy="115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" name="Picture 13" descr="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4100" y="117475"/>
            <a:ext cx="942975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Picture 8" descr="000o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" name="Picture 9" descr="000o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" name="Picture 10" descr="000o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" name="Picture 11" descr="000o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9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pic>
        <p:nvPicPr>
          <p:cNvPr id="4120" name="Picture 12" descr="D:\GIÁO ÁN 1 2020-2021\HÌNH SOẠN GIÁO ÁN\Học hát\Lớp 1 thân yêu\Untitled.png"/>
          <p:cNvPicPr>
            <a:picLocks noChangeAspect="1" noChangeArrowheads="1"/>
          </p:cNvPicPr>
          <p:nvPr/>
        </p:nvPicPr>
        <p:blipFill>
          <a:blip r:embed="rId13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525" y="1500188"/>
            <a:ext cx="7643813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9"/>
                </p:tgtEl>
              </p:cMediaNode>
            </p:audio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308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1" descr="D:\GIÁO ÁN 1 2020-2021\HÌNH SOẠN GIÁO ÁN\Học hát\Lớp 1 thân yêu\Các bạn nhỏ vui đến trường_HTS.png"/>
          <p:cNvPicPr>
            <a:picLocks noChangeAspect="1" noChangeArrowheads="1"/>
          </p:cNvPicPr>
          <p:nvPr/>
        </p:nvPicPr>
        <p:blipFill>
          <a:blip r:embed="rId3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86"/>
          <a:stretch>
            <a:fillRect/>
          </a:stretch>
        </p:blipFill>
        <p:spPr bwMode="auto">
          <a:xfrm>
            <a:off x="414338" y="1000125"/>
            <a:ext cx="10215562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414338" y="1071563"/>
            <a:ext cx="2643187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3000" b="1">
                <a:solidFill>
                  <a:srgbClr val="1713CB"/>
                </a:solidFill>
                <a:cs typeface="Times New Roman" panose="02020603050405020304" pitchFamily="18" charset="0"/>
              </a:rPr>
              <a:t>Ôn tập bài hát</a:t>
            </a:r>
            <a:endParaRPr lang="en-US" altLang="en-US" sz="4000" b="1">
              <a:solidFill>
                <a:srgbClr val="1713CB"/>
              </a:solidFill>
              <a:cs typeface="Times New Roman" panose="02020603050405020304" pitchFamily="18" charset="0"/>
            </a:endParaRP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771525" y="1714500"/>
            <a:ext cx="542925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500" b="1"/>
              <a:t>LỚP MỘT THÂN YÊU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986213" y="2357438"/>
            <a:ext cx="250031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/>
            <a:r>
              <a:rPr lang="en-US" altLang="en-US" sz="3000" i="1">
                <a:solidFill>
                  <a:srgbClr val="FF0000"/>
                </a:solidFill>
                <a:cs typeface="Times New Roman" panose="02020603050405020304" pitchFamily="18" charset="0"/>
              </a:rPr>
              <a:t>Bùi Anh Tôn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20490" grpId="0"/>
      <p:bldP spid="1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D:\GIÁO ÁN 1 2020-2021\HÌNH SOẠN GIÁO ÁN\Học hát\Lớp 1 thân yêu\Nhịp - Copy.jpg"/>
          <p:cNvPicPr>
            <a:picLocks noChangeAspect="1" noChangeArrowheads="1"/>
          </p:cNvPicPr>
          <p:nvPr/>
        </p:nvPicPr>
        <p:blipFill>
          <a:blip r:embed="rId4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73025"/>
            <a:ext cx="10501313" cy="664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8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9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0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11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EEFBCE8-F687-4C4D-B991-1451658D2385}"/>
              </a:ext>
            </a:extLst>
          </p:cNvPr>
          <p:cNvSpPr/>
          <p:nvPr/>
        </p:nvSpPr>
        <p:spPr>
          <a:xfrm>
            <a:off x="304800" y="304800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F78D71B-3B3C-3E64-86A3-E43BFC58E8E8}"/>
              </a:ext>
            </a:extLst>
          </p:cNvPr>
          <p:cNvSpPr/>
          <p:nvPr/>
        </p:nvSpPr>
        <p:spPr>
          <a:xfrm>
            <a:off x="1979702" y="308610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LOP MOT THAN YE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LOP MỘT THÂN YE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0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lum bright="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6" b="4849"/>
          <a:stretch>
            <a:fillRect/>
          </a:stretch>
        </p:blipFill>
        <p:spPr bwMode="auto">
          <a:xfrm>
            <a:off x="-19050" y="0"/>
            <a:ext cx="10991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6" descr="ag00373_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34405">
            <a:off x="6854825" y="4481513"/>
            <a:ext cx="2478088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213" y="4654550"/>
            <a:ext cx="2713037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306678" y="1988840"/>
            <a:ext cx="8278658" cy="214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6600" b="1" dirty="0">
                <a:solidFill>
                  <a:srgbClr val="0000FF"/>
                </a:solidFill>
                <a:cs typeface="Times New Roman" panose="02020603050405020304" pitchFamily="18" charset="0"/>
              </a:rPr>
              <a:t>HÁT KẾT HỢP</a:t>
            </a:r>
          </a:p>
          <a:p>
            <a:pPr eaLnBrk="1" hangingPunct="1"/>
            <a:r>
              <a:rPr lang="en-US" altLang="en-US" sz="6600" b="1" dirty="0">
                <a:solidFill>
                  <a:srgbClr val="0000FF"/>
                </a:solidFill>
                <a:cs typeface="Times New Roman" panose="02020603050405020304" pitchFamily="18" charset="0"/>
              </a:rPr>
              <a:t>VẬN ĐỘNG CƠ THỂ</a:t>
            </a:r>
          </a:p>
        </p:txBody>
      </p:sp>
      <p:pic>
        <p:nvPicPr>
          <p:cNvPr id="7174" name="Picture 8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9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10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11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GIÁO ÁN 1 2020-2021\HÌNH SOẠN GIÁO ÁN\Học hát\Lớp 1 thân yêu\Vỗ tay nhịp - Copy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588" y="0"/>
            <a:ext cx="8429625" cy="679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56D8936-CF2D-4FC0-BE3A-F621635FC02A}"/>
              </a:ext>
            </a:extLst>
          </p:cNvPr>
          <p:cNvSpPr/>
          <p:nvPr/>
        </p:nvSpPr>
        <p:spPr>
          <a:xfrm>
            <a:off x="327929" y="342900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LOP MỘT THÂN YE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0" descr="Kết quả hình ảnh cho nền powerpoint đẹp"/>
          <p:cNvPicPr>
            <a:picLocks noChangeAspect="1" noChangeArrowheads="1"/>
          </p:cNvPicPr>
          <p:nvPr/>
        </p:nvPicPr>
        <p:blipFill>
          <a:blip r:embed="rId3">
            <a:lum bright="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6" b="4849"/>
          <a:stretch>
            <a:fillRect/>
          </a:stretch>
        </p:blipFill>
        <p:spPr bwMode="auto">
          <a:xfrm>
            <a:off x="-19050" y="0"/>
            <a:ext cx="10991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414463" y="2500313"/>
            <a:ext cx="8008937" cy="180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500" b="1">
                <a:solidFill>
                  <a:srgbClr val="0000FF"/>
                </a:solidFill>
                <a:cs typeface="Times New Roman" panose="02020603050405020304" pitchFamily="18" charset="0"/>
              </a:rPr>
              <a:t>HÁT KẾT HỢP</a:t>
            </a:r>
          </a:p>
          <a:p>
            <a:pPr eaLnBrk="1" hangingPunct="1"/>
            <a:r>
              <a:rPr lang="en-US" altLang="en-US" sz="5500" b="1">
                <a:solidFill>
                  <a:srgbClr val="0000FF"/>
                </a:solidFill>
                <a:cs typeface="Times New Roman" panose="02020603050405020304" pitchFamily="18" charset="0"/>
              </a:rPr>
              <a:t>VẬN ĐỘNG MINH HỌA</a:t>
            </a:r>
          </a:p>
        </p:txBody>
      </p:sp>
      <p:pic>
        <p:nvPicPr>
          <p:cNvPr id="9220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233768782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6969</TotalTime>
  <Words>132</Words>
  <Application>Microsoft Office PowerPoint</Application>
  <PresentationFormat>Custom</PresentationFormat>
  <Paragraphs>26</Paragraphs>
  <Slides>12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ＭＳ Ｐゴシック</vt:lpstr>
      <vt:lpstr>Arial</vt:lpstr>
      <vt:lpstr>Calibri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593</cp:revision>
  <dcterms:created xsi:type="dcterms:W3CDTF">2010-04-30T18:19:48Z</dcterms:created>
  <dcterms:modified xsi:type="dcterms:W3CDTF">2024-03-28T03:27:08Z</dcterms:modified>
</cp:coreProperties>
</file>