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26"/>
  </p:notesMasterIdLst>
  <p:sldIdLst>
    <p:sldId id="285" r:id="rId2"/>
    <p:sldId id="291" r:id="rId3"/>
    <p:sldId id="299" r:id="rId4"/>
    <p:sldId id="480" r:id="rId5"/>
    <p:sldId id="507" r:id="rId6"/>
    <p:sldId id="508" r:id="rId7"/>
    <p:sldId id="343" r:id="rId8"/>
    <p:sldId id="452" r:id="rId9"/>
    <p:sldId id="518" r:id="rId10"/>
    <p:sldId id="470" r:id="rId11"/>
    <p:sldId id="509" r:id="rId12"/>
    <p:sldId id="500" r:id="rId13"/>
    <p:sldId id="510" r:id="rId14"/>
    <p:sldId id="511" r:id="rId15"/>
    <p:sldId id="512" r:id="rId16"/>
    <p:sldId id="499" r:id="rId17"/>
    <p:sldId id="513" r:id="rId18"/>
    <p:sldId id="519" r:id="rId19"/>
    <p:sldId id="514" r:id="rId20"/>
    <p:sldId id="515" r:id="rId21"/>
    <p:sldId id="516" r:id="rId22"/>
    <p:sldId id="517" r:id="rId23"/>
    <p:sldId id="485" r:id="rId24"/>
    <p:sldId id="520" r:id="rId25"/>
  </p:sldIdLst>
  <p:sldSz cx="10972800" cy="6858000"/>
  <p:notesSz cx="6858000" cy="91440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569913" indent="-1127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1141413" indent="-2270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712913" indent="-3413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2284413" indent="-4556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FF0000"/>
    <a:srgbClr val="CCFFFF"/>
    <a:srgbClr val="66FF66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60" d="100"/>
          <a:sy n="60" d="100"/>
        </p:scale>
        <p:origin x="876" y="36"/>
      </p:cViewPr>
      <p:guideLst>
        <p:guide orient="horz" pos="2160"/>
        <p:guide pos="34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85800" y="685800"/>
            <a:ext cx="54864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fld id="{11DCAA22-6541-45BD-A699-6504AB487E5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50668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122363"/>
            <a:ext cx="8229600" cy="2387599"/>
          </a:xfrm>
        </p:spPr>
        <p:txBody>
          <a:bodyPr anchor="b"/>
          <a:lstStyle>
            <a:lvl1pPr algn="ctr"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02037"/>
            <a:ext cx="8229600" cy="1655763"/>
          </a:xfrm>
        </p:spPr>
        <p:txBody>
          <a:bodyPr/>
          <a:lstStyle>
            <a:lvl1pPr marL="0" indent="0" algn="ctr">
              <a:buNone/>
              <a:defRPr sz="3000"/>
            </a:lvl1pPr>
            <a:lvl2pPr marL="571454" indent="0" algn="ctr">
              <a:buNone/>
              <a:defRPr sz="2500"/>
            </a:lvl2pPr>
            <a:lvl3pPr marL="1142909" indent="0" algn="ctr">
              <a:buNone/>
              <a:defRPr sz="2200"/>
            </a:lvl3pPr>
            <a:lvl4pPr marL="1714363" indent="0" algn="ctr">
              <a:buNone/>
              <a:defRPr sz="2000"/>
            </a:lvl4pPr>
            <a:lvl5pPr marL="2285817" indent="0" algn="ctr">
              <a:buNone/>
              <a:defRPr sz="2000"/>
            </a:lvl5pPr>
            <a:lvl6pPr marL="2857271" indent="0" algn="ctr">
              <a:buNone/>
              <a:defRPr sz="2000"/>
            </a:lvl6pPr>
            <a:lvl7pPr marL="3428726" indent="0" algn="ctr">
              <a:buNone/>
              <a:defRPr sz="2000"/>
            </a:lvl7pPr>
            <a:lvl8pPr marL="4000180" indent="0" algn="ctr">
              <a:buNone/>
              <a:defRPr sz="2000"/>
            </a:lvl8pPr>
            <a:lvl9pPr marL="4571634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855A80-1C34-49DE-AC39-45F18F7F1C5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8349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0ABF58-0BBF-4648-81E6-A38CB09D1C7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61703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55281" y="274639"/>
            <a:ext cx="2468880" cy="585152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274639"/>
            <a:ext cx="7223760" cy="58515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0EC5A0-C5AA-4FB5-9B38-DAB770BC4D9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13706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48640" y="274639"/>
            <a:ext cx="9875520" cy="58515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E1F1DD-0FBB-4CCE-BB0D-BB917B1A04D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51568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74637"/>
            <a:ext cx="987552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577840" y="1600203"/>
            <a:ext cx="484632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577840" y="3938588"/>
            <a:ext cx="484632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EC64B3-B780-4CA5-8CAC-FD0EC943237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5487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8EE6EE-0FB9-46F9-ADAC-496C8C941F9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4018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7" y="1709739"/>
            <a:ext cx="9464040" cy="2852737"/>
          </a:xfrm>
        </p:spPr>
        <p:txBody>
          <a:bodyPr anchor="b"/>
          <a:lstStyle>
            <a:lvl1pPr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7" y="4589466"/>
            <a:ext cx="9464040" cy="1500188"/>
          </a:xfrm>
        </p:spPr>
        <p:txBody>
          <a:bodyPr/>
          <a:lstStyle>
            <a:lvl1pPr marL="0" indent="0">
              <a:buNone/>
              <a:defRPr sz="3000"/>
            </a:lvl1pPr>
            <a:lvl2pPr marL="571454" indent="0">
              <a:buNone/>
              <a:defRPr sz="2500"/>
            </a:lvl2pPr>
            <a:lvl3pPr marL="1142909" indent="0">
              <a:buNone/>
              <a:defRPr sz="2200"/>
            </a:lvl3pPr>
            <a:lvl4pPr marL="1714363" indent="0">
              <a:buNone/>
              <a:defRPr sz="2000"/>
            </a:lvl4pPr>
            <a:lvl5pPr marL="2285817" indent="0">
              <a:buNone/>
              <a:defRPr sz="2000"/>
            </a:lvl5pPr>
            <a:lvl6pPr marL="2857271" indent="0">
              <a:buNone/>
              <a:defRPr sz="2000"/>
            </a:lvl6pPr>
            <a:lvl7pPr marL="3428726" indent="0">
              <a:buNone/>
              <a:defRPr sz="2000"/>
            </a:lvl7pPr>
            <a:lvl8pPr marL="4000180" indent="0">
              <a:buNone/>
              <a:defRPr sz="2000"/>
            </a:lvl8pPr>
            <a:lvl9pPr marL="4571634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DED665-1336-4DDC-B02D-E925EAB6C74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3891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78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86D694-B9DB-467F-B78A-725EB8CEAC0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3213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365126"/>
            <a:ext cx="9464040" cy="13255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6289" y="1681163"/>
            <a:ext cx="4642484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6289" y="2505075"/>
            <a:ext cx="4642484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0" y="1681163"/>
            <a:ext cx="4665346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0" y="2505075"/>
            <a:ext cx="466534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9F5A6B-0049-4188-AFB5-504BE2DC83E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3229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F6446A-162A-4129-88AB-3EBFDB8DFE5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9886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6BC87B-3292-4132-B25E-7BD2573ED9B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5005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29B095-7C3E-4959-AC75-045794DDD9F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4470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 marL="0" indent="0">
              <a:buNone/>
              <a:defRPr sz="4000"/>
            </a:lvl1pPr>
            <a:lvl2pPr marL="571454" indent="0">
              <a:buNone/>
              <a:defRPr sz="3500"/>
            </a:lvl2pPr>
            <a:lvl3pPr marL="1142909" indent="0">
              <a:buNone/>
              <a:defRPr sz="3000"/>
            </a:lvl3pPr>
            <a:lvl4pPr marL="1714363" indent="0">
              <a:buNone/>
              <a:defRPr sz="2500"/>
            </a:lvl4pPr>
            <a:lvl5pPr marL="2285817" indent="0">
              <a:buNone/>
              <a:defRPr sz="2500"/>
            </a:lvl5pPr>
            <a:lvl6pPr marL="2857271" indent="0">
              <a:buNone/>
              <a:defRPr sz="2500"/>
            </a:lvl6pPr>
            <a:lvl7pPr marL="3428726" indent="0">
              <a:buNone/>
              <a:defRPr sz="2500"/>
            </a:lvl7pPr>
            <a:lvl8pPr marL="4000180" indent="0">
              <a:buNone/>
              <a:defRPr sz="2500"/>
            </a:lvl8pPr>
            <a:lvl9pPr marL="4571634" indent="0">
              <a:buNone/>
              <a:defRPr sz="2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2072EA-11A4-4848-A2B5-54640B99553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6914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49275" y="274638"/>
            <a:ext cx="9874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9275" y="1600200"/>
            <a:ext cx="98742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492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49675" y="6245225"/>
            <a:ext cx="34734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644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700">
                <a:latin typeface="Arial" panose="020B0604020202020204" pitchFamily="34" charset="0"/>
              </a:defRPr>
            </a:lvl1pPr>
          </a:lstStyle>
          <a:p>
            <a:fld id="{3B85911F-8F8D-4322-A7B0-2D1511DF730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55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5pPr>
      <a:lvl6pPr marL="571454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6pPr>
      <a:lvl7pPr marL="1142909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7pPr>
      <a:lvl8pPr marL="1714363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8pPr>
      <a:lvl9pPr marL="2285817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427038" indent="-427038" algn="l" rtl="0" eaLnBrk="0" fontAlgn="base" hangingPunct="0">
        <a:spcBef>
          <a:spcPct val="20000"/>
        </a:spcBef>
        <a:spcAft>
          <a:spcPct val="0"/>
        </a:spcAft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27100" indent="-355600" algn="l" rtl="0" eaLnBrk="0" fontAlgn="base" hangingPunct="0">
        <a:spcBef>
          <a:spcPct val="20000"/>
        </a:spcBef>
        <a:spcAft>
          <a:spcPct val="0"/>
        </a:spcAft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27163" indent="-284163" algn="l" rtl="0" eaLnBrk="0" fontAlgn="base" hangingPunct="0">
        <a:spcBef>
          <a:spcPct val="20000"/>
        </a:spcBef>
        <a:spcAft>
          <a:spcPct val="0"/>
        </a:spcAft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98663" indent="-284163" algn="l" rtl="0" eaLnBrk="0" fontAlgn="base" hangingPunct="0">
        <a:spcBef>
          <a:spcPct val="20000"/>
        </a:spcBef>
        <a:spcAft>
          <a:spcPct val="0"/>
        </a:spcAft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70163" indent="-284163" algn="l" rtl="0" eaLnBrk="0" fontAlgn="base" hangingPunct="0">
        <a:spcBef>
          <a:spcPct val="20000"/>
        </a:spcBef>
        <a:spcAft>
          <a:spcPct val="0"/>
        </a:spcAft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42999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714453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285907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857361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7145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09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363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817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57271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428726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00018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7163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6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2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2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FcRuJ0aKAu0?list=PLrF-9_IJGJlA_xvHiEoynzfc6Ao6ic3Gf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2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2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gif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.jpeg"/><Relationship Id="rId12" Type="http://schemas.openxmlformats.org/officeDocument/2006/relationships/image" Target="../media/image2.gif"/><Relationship Id="rId2" Type="http://schemas.openxmlformats.org/officeDocument/2006/relationships/audio" Target="file:///C:\Users\NGUYEN\Desktop\danh%20sach%20HS\tiet%2015%20lop%203\Sang%20Xuan%20Doc%20Tau%20dan%20tranh%20-%20Linh%20Thao%20(mp3cut.net).mp3" TargetMode="External"/><Relationship Id="rId1" Type="http://schemas.openxmlformats.org/officeDocument/2006/relationships/audio" Target="file:///C:\Users\thanhthoi\Desktop\THI%20GVDG\V.A%20&#8211;%20&#272;&#224;n%20G&#224;%20Con%20(mp3cut.net).mp3" TargetMode="External"/><Relationship Id="rId6" Type="http://schemas.openxmlformats.org/officeDocument/2006/relationships/image" Target="../media/image9.jpe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audio" Target="../media/audio1.wav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gif"/><Relationship Id="rId4" Type="http://schemas.openxmlformats.org/officeDocument/2006/relationships/image" Target="../media/image2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cV9w0toFOFU?list=PLrF-9_IJGJlA_xvHiEoynzfc6Ao6ic3G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171983D-F3F7-BC23-55A2-708E35745C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AEEDD16-6D5F-2795-8E4E-D8D29F934B3C}"/>
              </a:ext>
            </a:extLst>
          </p:cNvPr>
          <p:cNvSpPr txBox="1"/>
          <p:nvPr/>
        </p:nvSpPr>
        <p:spPr>
          <a:xfrm>
            <a:off x="5486400" y="3216762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143426-88C8-04D9-6B30-D859D8341528}"/>
              </a:ext>
            </a:extLst>
          </p:cNvPr>
          <p:cNvSpPr txBox="1"/>
          <p:nvPr/>
        </p:nvSpPr>
        <p:spPr>
          <a:xfrm>
            <a:off x="5438287" y="5105400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0" descr="Kết quả hình ảnh cho nền powerpoint đẹp"/>
          <p:cNvPicPr>
            <a:picLocks noChangeAspect="1" noChangeArrowheads="1"/>
          </p:cNvPicPr>
          <p:nvPr/>
        </p:nvPicPr>
        <p:blipFill>
          <a:blip r:embed="rId2">
            <a:lum bright="1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6" b="4849"/>
          <a:stretch>
            <a:fillRect/>
          </a:stretch>
        </p:blipFill>
        <p:spPr bwMode="auto">
          <a:xfrm>
            <a:off x="-19050" y="0"/>
            <a:ext cx="10991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714500" y="2714625"/>
            <a:ext cx="7499350" cy="180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5500" b="1">
                <a:solidFill>
                  <a:srgbClr val="0000FF"/>
                </a:solidFill>
                <a:cs typeface="Times New Roman" panose="02020603050405020304" pitchFamily="18" charset="0"/>
              </a:rPr>
              <a:t>HÁT THEO SẮC THÁI</a:t>
            </a:r>
          </a:p>
          <a:p>
            <a:pPr eaLnBrk="1" hangingPunct="1"/>
            <a:r>
              <a:rPr lang="en-US" altLang="en-US" sz="5500" b="1">
                <a:solidFill>
                  <a:srgbClr val="0000FF"/>
                </a:solidFill>
                <a:cs typeface="Times New Roman" panose="02020603050405020304" pitchFamily="18" charset="0"/>
              </a:rPr>
              <a:t>TO – NHỎ</a:t>
            </a:r>
          </a:p>
        </p:txBody>
      </p:sp>
      <p:pic>
        <p:nvPicPr>
          <p:cNvPr id="9220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0" descr="D:\GIÁO ÁN 1 2020-2021\HÌNH SOẠN GIÁO ÁN\Học hát\Lớp 1 thân yêu\Nhịp - Copy.jpg"/>
          <p:cNvPicPr>
            <a:picLocks noChangeAspect="1" noChangeArrowheads="1"/>
          </p:cNvPicPr>
          <p:nvPr/>
        </p:nvPicPr>
        <p:blipFill>
          <a:blip r:embed="rId3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73025"/>
            <a:ext cx="10501313" cy="664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8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9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10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11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8" descr="Hình ảnh Loa Vector Biểu Tượng Nền Trắng, Lớn, Giọng Nói, Diễn Giả Vector  và PNG với nền trong suốt để tải xuống miễn phí"/>
          <p:cNvPicPr>
            <a:picLocks noChangeAspect="1" noChangeArrowheads="1"/>
          </p:cNvPicPr>
          <p:nvPr/>
        </p:nvPicPr>
        <p:blipFill>
          <a:blip r:embed="rId5" cstate="print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47" t="11719" r="10938" b="10938"/>
          <a:stretch>
            <a:fillRect/>
          </a:stretch>
        </p:blipFill>
        <p:spPr bwMode="auto">
          <a:xfrm>
            <a:off x="842963" y="2357438"/>
            <a:ext cx="428625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8" descr="Hình ảnh Loa Vector Biểu Tượng Nền Trắng, Lớn, Giọng Nói, Diễn Giả Vector  và PNG với nền trong suốt để tải xuống miễn phí"/>
          <p:cNvPicPr>
            <a:picLocks noChangeAspect="1" noChangeArrowheads="1"/>
          </p:cNvPicPr>
          <p:nvPr/>
        </p:nvPicPr>
        <p:blipFill>
          <a:blip r:embed="rId6" cstate="print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47" t="11719" r="10938" b="10938"/>
          <a:stretch>
            <a:fillRect/>
          </a:stretch>
        </p:blipFill>
        <p:spPr bwMode="auto">
          <a:xfrm>
            <a:off x="700088" y="3500438"/>
            <a:ext cx="650875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Picture 8" descr="Hình ảnh Loa Vector Biểu Tượng Nền Trắng, Lớn, Giọng Nói, Diễn Giả Vector  và PNG với nền trong suốt để tải xuống miễn phí"/>
          <p:cNvPicPr>
            <a:picLocks noChangeAspect="1" noChangeArrowheads="1"/>
          </p:cNvPicPr>
          <p:nvPr/>
        </p:nvPicPr>
        <p:blipFill>
          <a:blip r:embed="rId7" cstate="print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47" t="11719" r="10938" b="10938"/>
          <a:stretch>
            <a:fillRect/>
          </a:stretch>
        </p:blipFill>
        <p:spPr bwMode="auto">
          <a:xfrm>
            <a:off x="700088" y="4786313"/>
            <a:ext cx="581025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0" name="Picture 8" descr="Hình ảnh Loa Vector Biểu Tượng Nền Trắng, Lớn, Giọng Nói, Diễn Giả Vector  và PNG với nền trong suốt để tải xuống miễn phí"/>
          <p:cNvPicPr>
            <a:picLocks noChangeAspect="1" noChangeArrowheads="1"/>
          </p:cNvPicPr>
          <p:nvPr/>
        </p:nvPicPr>
        <p:blipFill>
          <a:blip r:embed="rId5" cstate="print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47" t="11719" r="10938" b="10938"/>
          <a:stretch>
            <a:fillRect/>
          </a:stretch>
        </p:blipFill>
        <p:spPr bwMode="auto">
          <a:xfrm>
            <a:off x="771525" y="6143625"/>
            <a:ext cx="428625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BDAC9BB-7DCE-47D5-8364-BE90D84CCB49}"/>
              </a:ext>
            </a:extLst>
          </p:cNvPr>
          <p:cNvSpPr/>
          <p:nvPr/>
        </p:nvSpPr>
        <p:spPr>
          <a:xfrm>
            <a:off x="319069" y="362220"/>
            <a:ext cx="1600200" cy="38100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LOP MỘT THÂN YE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1" name="Text Box 9"/>
          <p:cNvSpPr txBox="1">
            <a:spLocks noChangeArrowheads="1"/>
          </p:cNvSpPr>
          <p:nvPr/>
        </p:nvSpPr>
        <p:spPr bwMode="auto">
          <a:xfrm>
            <a:off x="3700463" y="1000125"/>
            <a:ext cx="35004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 b="1">
                <a:solidFill>
                  <a:srgbClr val="1713CB"/>
                </a:solidFill>
                <a:cs typeface="Times New Roman" panose="02020603050405020304" pitchFamily="18" charset="0"/>
              </a:rPr>
              <a:t>Ôn tập đọc nhạc</a:t>
            </a:r>
            <a:endParaRPr lang="en-US" altLang="en-US" sz="4400" b="1">
              <a:solidFill>
                <a:srgbClr val="1713CB"/>
              </a:solidFill>
              <a:cs typeface="Times New Roman" panose="02020603050405020304" pitchFamily="18" charset="0"/>
            </a:endParaRPr>
          </a:p>
        </p:txBody>
      </p:sp>
      <p:sp>
        <p:nvSpPr>
          <p:cNvPr id="11272" name="Text Box 10"/>
          <p:cNvSpPr txBox="1">
            <a:spLocks noChangeArrowheads="1"/>
          </p:cNvSpPr>
          <p:nvPr/>
        </p:nvSpPr>
        <p:spPr bwMode="auto">
          <a:xfrm>
            <a:off x="2414588" y="1714500"/>
            <a:ext cx="5929312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500" b="1">
                <a:solidFill>
                  <a:srgbClr val="FF0000"/>
                </a:solidFill>
              </a:rPr>
              <a:t>BAN NHẠC ĐÔ – RÊ - MI</a:t>
            </a:r>
          </a:p>
        </p:txBody>
      </p:sp>
      <p:pic>
        <p:nvPicPr>
          <p:cNvPr id="11273" name="Picture 7" descr="D:\GIÁO ÁN 1 2020-2021\HÌNH SOẠN GIÁO ÁN\Nhạc cụ\Trống con - Copy (4).jpg"/>
          <p:cNvPicPr>
            <a:picLocks noChangeAspect="1" noChangeArrowheads="1"/>
          </p:cNvPicPr>
          <p:nvPr/>
        </p:nvPicPr>
        <p:blipFill>
          <a:blip r:embed="rId4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088" y="2357438"/>
            <a:ext cx="7715250" cy="314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8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9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10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11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5" name="Text Box 10"/>
          <p:cNvSpPr txBox="1">
            <a:spLocks noChangeArrowheads="1"/>
          </p:cNvSpPr>
          <p:nvPr/>
        </p:nvSpPr>
        <p:spPr bwMode="auto">
          <a:xfrm>
            <a:off x="414338" y="157163"/>
            <a:ext cx="428625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>
                <a:solidFill>
                  <a:srgbClr val="FFFF00"/>
                </a:solidFill>
              </a:rPr>
              <a:t>BAN NHẠC ĐÔ-RÊ-MI</a:t>
            </a:r>
          </a:p>
        </p:txBody>
      </p:sp>
      <p:pic>
        <p:nvPicPr>
          <p:cNvPr id="12296" name="Picture 13" descr="D:\GIÁO ÁN 1 2020-2021\HÌNH SOẠN GIÁO ÁN\Đọc nhạc\BAN NHẠC ĐRM\Ban nhạc Đô Rê Mi.jpg"/>
          <p:cNvPicPr>
            <a:picLocks noChangeAspect="1" noChangeArrowheads="1"/>
          </p:cNvPicPr>
          <p:nvPr/>
        </p:nvPicPr>
        <p:blipFill>
          <a:blip r:embed="rId5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" y="1143000"/>
            <a:ext cx="9929812" cy="421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C61118B8-1697-41DF-AD17-D02DE24DEAB7}"/>
              </a:ext>
            </a:extLst>
          </p:cNvPr>
          <p:cNvSpPr/>
          <p:nvPr/>
        </p:nvSpPr>
        <p:spPr>
          <a:xfrm>
            <a:off x="7646640" y="279230"/>
            <a:ext cx="1949951" cy="42021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BAN NHẠC ĐÔ RÊ M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0" descr="Kết quả hình ảnh cho nền powerpoint đẹp"/>
          <p:cNvPicPr>
            <a:picLocks noChangeAspect="1" noChangeArrowheads="1"/>
          </p:cNvPicPr>
          <p:nvPr/>
        </p:nvPicPr>
        <p:blipFill>
          <a:blip r:embed="rId2">
            <a:lum bright="1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6" b="4849"/>
          <a:stretch>
            <a:fillRect/>
          </a:stretch>
        </p:blipFill>
        <p:spPr bwMode="auto">
          <a:xfrm>
            <a:off x="-19050" y="0"/>
            <a:ext cx="10991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271588" y="1500188"/>
            <a:ext cx="8443912" cy="180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5500" b="1">
                <a:solidFill>
                  <a:srgbClr val="0000FF"/>
                </a:solidFill>
                <a:cs typeface="Times New Roman" panose="02020603050405020304" pitchFamily="18" charset="0"/>
              </a:rPr>
              <a:t>ĐỌC NHẠC</a:t>
            </a:r>
          </a:p>
          <a:p>
            <a:pPr eaLnBrk="1" hangingPunct="1"/>
            <a:r>
              <a:rPr lang="en-US" altLang="en-US" sz="5500" b="1">
                <a:solidFill>
                  <a:srgbClr val="0000FF"/>
                </a:solidFill>
                <a:cs typeface="Times New Roman" panose="02020603050405020304" pitchFamily="18" charset="0"/>
              </a:rPr>
              <a:t>THEO KÍ HIỆU BÀN TAY</a:t>
            </a:r>
          </a:p>
        </p:txBody>
      </p:sp>
      <p:pic>
        <p:nvPicPr>
          <p:cNvPr id="13316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0" name="Text Box 10"/>
          <p:cNvSpPr txBox="1">
            <a:spLocks noChangeArrowheads="1"/>
          </p:cNvSpPr>
          <p:nvPr/>
        </p:nvSpPr>
        <p:spPr bwMode="auto">
          <a:xfrm>
            <a:off x="3343275" y="857250"/>
            <a:ext cx="428625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>
                <a:solidFill>
                  <a:srgbClr val="FF0000"/>
                </a:solidFill>
              </a:rPr>
              <a:t>BAN NHẠC ĐÔ-RÊ-MI</a:t>
            </a:r>
          </a:p>
        </p:txBody>
      </p:sp>
      <p:pic>
        <p:nvPicPr>
          <p:cNvPr id="12" name="Picture 2" descr="D:\GIÁO ÁN 1 2020-2021\HÌNH SOẠN GIÁO ÁN\Đọc nhạc\DO RE MI.jpg"/>
          <p:cNvPicPr>
            <a:picLocks noChangeAspect="1" noChangeArrowheads="1"/>
          </p:cNvPicPr>
          <p:nvPr/>
        </p:nvPicPr>
        <p:blipFill>
          <a:blip r:embed="rId4">
            <a:lum contrast="20000"/>
          </a:blip>
          <a:srcRect r="40234" b="36028"/>
          <a:stretch>
            <a:fillRect/>
          </a:stretch>
        </p:blipFill>
        <p:spPr bwMode="auto">
          <a:xfrm>
            <a:off x="2343128" y="3500438"/>
            <a:ext cx="6200780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9" descr="D:\GIÁO ÁN 1 2020-2021\HÌNH SOẠN GIÁO ÁN\Đọc nhạc\BAN NHẠC ĐRM\Picture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70" b="21353"/>
          <a:stretch>
            <a:fillRect/>
          </a:stretch>
        </p:blipFill>
        <p:spPr bwMode="auto">
          <a:xfrm>
            <a:off x="295275" y="642938"/>
            <a:ext cx="10677525" cy="490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8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9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10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11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3" name="Text Box 10"/>
          <p:cNvSpPr txBox="1">
            <a:spLocks noChangeArrowheads="1"/>
          </p:cNvSpPr>
          <p:nvPr/>
        </p:nvSpPr>
        <p:spPr bwMode="auto">
          <a:xfrm>
            <a:off x="2343150" y="157163"/>
            <a:ext cx="6215063" cy="669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600" b="1">
                <a:solidFill>
                  <a:srgbClr val="FF0000"/>
                </a:solidFill>
              </a:rPr>
              <a:t>BAN NHẠC ĐÔ - RÊ - MI</a:t>
            </a:r>
          </a:p>
        </p:txBody>
      </p:sp>
      <p:pic>
        <p:nvPicPr>
          <p:cNvPr id="14344" name="Picture 10" descr="D:\GIÁO ÁN 1 2020-2021\HÌNH SOẠN GIÁO ÁN\Đọc nhạc\BAN NHẠC ĐRM\Picture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746375"/>
            <a:ext cx="722313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Picture 10" descr="D:\GIÁO ÁN 1 2020-2021\HÌNH SOẠN GIÁO ÁN\Đọc nhạc\BAN NHẠC ĐRM\Picture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5429250"/>
            <a:ext cx="722312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6" name="Picture 10" descr="D:\GIÁO ÁN 1 2020-2021\HÌNH SOẠN GIÁO ÁN\Đọc nhạc\BAN NHẠC ĐRM\Picture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3213" y="5375275"/>
            <a:ext cx="722312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7" name="Picture 10" descr="D:\GIÁO ÁN 1 2020-2021\HÌNH SOẠN GIÁO ÁN\Đọc nhạc\BAN NHẠC ĐRM\Picture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900" y="5429250"/>
            <a:ext cx="722313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8" name="Picture 10" descr="D:\GIÁO ÁN 1 2020-2021\HÌNH SOẠN GIÁO ÁN\Đọc nhạc\BAN NHẠC ĐRM\Picture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2714625"/>
            <a:ext cx="722313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9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38" t="31725" r="64095" b="51193"/>
          <a:stretch>
            <a:fillRect/>
          </a:stretch>
        </p:blipFill>
        <p:spPr bwMode="auto">
          <a:xfrm>
            <a:off x="3303588" y="2825750"/>
            <a:ext cx="714375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0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38" t="31725" r="64095" b="51193"/>
          <a:stretch>
            <a:fillRect/>
          </a:stretch>
        </p:blipFill>
        <p:spPr bwMode="auto">
          <a:xfrm>
            <a:off x="8058150" y="2786063"/>
            <a:ext cx="714375" cy="83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1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38" t="31725" r="64095" b="51193"/>
          <a:stretch>
            <a:fillRect/>
          </a:stretch>
        </p:blipFill>
        <p:spPr bwMode="auto">
          <a:xfrm>
            <a:off x="5772150" y="5500688"/>
            <a:ext cx="714375" cy="83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2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38" t="31725" r="64095" b="51193"/>
          <a:stretch>
            <a:fillRect/>
          </a:stretch>
        </p:blipFill>
        <p:spPr bwMode="auto">
          <a:xfrm>
            <a:off x="2914650" y="5491163"/>
            <a:ext cx="714375" cy="83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3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18" t="31725" r="47670" b="51193"/>
          <a:stretch>
            <a:fillRect/>
          </a:stretch>
        </p:blipFill>
        <p:spPr bwMode="auto">
          <a:xfrm>
            <a:off x="5343525" y="2781300"/>
            <a:ext cx="928688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4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18" t="31725" r="47670" b="51193"/>
          <a:stretch>
            <a:fillRect/>
          </a:stretch>
        </p:blipFill>
        <p:spPr bwMode="auto">
          <a:xfrm>
            <a:off x="9772650" y="2786063"/>
            <a:ext cx="928688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5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18" t="31725" r="47670" b="51193"/>
          <a:stretch>
            <a:fillRect/>
          </a:stretch>
        </p:blipFill>
        <p:spPr bwMode="auto">
          <a:xfrm>
            <a:off x="4414838" y="5491163"/>
            <a:ext cx="928687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8B4E7087-6C96-4323-AFC0-4F29F1BD394F}"/>
              </a:ext>
            </a:extLst>
          </p:cNvPr>
          <p:cNvSpPr/>
          <p:nvPr/>
        </p:nvSpPr>
        <p:spPr>
          <a:xfrm>
            <a:off x="8684712" y="245265"/>
            <a:ext cx="1949951" cy="42021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BAN NHẠC ĐÔ RÊ M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0" descr="Kết quả hình ảnh cho nền powerpoint đẹp"/>
          <p:cNvPicPr>
            <a:picLocks noChangeAspect="1" noChangeArrowheads="1"/>
          </p:cNvPicPr>
          <p:nvPr/>
        </p:nvPicPr>
        <p:blipFill>
          <a:blip r:embed="rId2">
            <a:lum bright="1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6" b="4849"/>
          <a:stretch>
            <a:fillRect/>
          </a:stretch>
        </p:blipFill>
        <p:spPr bwMode="auto">
          <a:xfrm>
            <a:off x="-19050" y="0"/>
            <a:ext cx="10991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672807" y="2571750"/>
            <a:ext cx="7277936" cy="177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5400" b="1" dirty="0">
                <a:solidFill>
                  <a:srgbClr val="0000FF"/>
                </a:solidFill>
                <a:cs typeface="Times New Roman" panose="02020603050405020304" pitchFamily="18" charset="0"/>
              </a:rPr>
              <a:t>ĐỌC NHẠC KẾT HỢP</a:t>
            </a:r>
          </a:p>
          <a:p>
            <a:pPr eaLnBrk="1" hangingPunct="1"/>
            <a:r>
              <a:rPr lang="en-US" altLang="en-US" sz="5400" b="1" dirty="0">
                <a:solidFill>
                  <a:srgbClr val="0000FF"/>
                </a:solidFill>
                <a:cs typeface="Times New Roman" panose="02020603050405020304" pitchFamily="18" charset="0"/>
              </a:rPr>
              <a:t>VẬN ĐỘNG CƠ THỂ</a:t>
            </a:r>
          </a:p>
        </p:txBody>
      </p:sp>
      <p:pic>
        <p:nvPicPr>
          <p:cNvPr id="15364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8" name="Text Box 10"/>
          <p:cNvSpPr txBox="1">
            <a:spLocks noChangeArrowheads="1"/>
          </p:cNvSpPr>
          <p:nvPr/>
        </p:nvSpPr>
        <p:spPr bwMode="auto">
          <a:xfrm>
            <a:off x="3128963" y="1285875"/>
            <a:ext cx="428625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>
                <a:solidFill>
                  <a:srgbClr val="FF0000"/>
                </a:solidFill>
              </a:rPr>
              <a:t>BAN NHẠC ĐÔ-RÊ-MI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8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9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10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11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Text Box 10"/>
          <p:cNvSpPr txBox="1">
            <a:spLocks noChangeArrowheads="1"/>
          </p:cNvSpPr>
          <p:nvPr/>
        </p:nvSpPr>
        <p:spPr bwMode="auto">
          <a:xfrm>
            <a:off x="414338" y="157163"/>
            <a:ext cx="428625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>
                <a:solidFill>
                  <a:srgbClr val="FFFF00"/>
                </a:solidFill>
              </a:rPr>
              <a:t>BAN NHẠC ĐÔ-RÊ-MI</a:t>
            </a:r>
          </a:p>
        </p:txBody>
      </p:sp>
      <p:pic>
        <p:nvPicPr>
          <p:cNvPr id="16392" name="Picture 3" descr="D:\GIÁO ÁN 1 2020-2021\HÌNH SOẠN GIÁO ÁN\Đọc nhạc\BAN NHẠC ĐRM\Picture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49"/>
          <a:stretch>
            <a:fillRect/>
          </a:stretch>
        </p:blipFill>
        <p:spPr bwMode="auto">
          <a:xfrm>
            <a:off x="446088" y="1000125"/>
            <a:ext cx="10080625" cy="450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7D01D4E-0ABE-4CE6-8C73-E1097335C838}"/>
              </a:ext>
            </a:extLst>
          </p:cNvPr>
          <p:cNvSpPr/>
          <p:nvPr/>
        </p:nvSpPr>
        <p:spPr>
          <a:xfrm>
            <a:off x="7646640" y="279230"/>
            <a:ext cx="1949951" cy="42021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BAN NHẠC ĐÔ RÊ M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nline Media 1" title="BODY PERCUSSION BÀI ĐỌC NHẠC SỐ 2 LỚP 1">
            <a:hlinkClick r:id="" action="ppaction://media"/>
            <a:extLst>
              <a:ext uri="{FF2B5EF4-FFF2-40B4-BE49-F238E27FC236}">
                <a16:creationId xmlns:a16="http://schemas.microsoft.com/office/drawing/2014/main" id="{19D23A00-CF22-4D02-BDD8-5B2AED070F66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-20578"/>
            <a:ext cx="10972800" cy="6878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082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2433638" y="1109663"/>
            <a:ext cx="5929312" cy="14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200" b="1">
                <a:solidFill>
                  <a:srgbClr val="FF0000"/>
                </a:solidFill>
                <a:cs typeface="Times New Roman" panose="02020603050405020304" pitchFamily="18" charset="0"/>
              </a:rPr>
              <a:t>VẬN DỤNG SÁNG TẠO</a:t>
            </a:r>
          </a:p>
          <a:p>
            <a:endParaRPr lang="en-US" altLang="en-US" sz="1000" b="1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r>
              <a:rPr lang="en-US" altLang="en-US" sz="4000" b="1">
                <a:cs typeface="Times New Roman" panose="02020603050405020304" pitchFamily="18" charset="0"/>
              </a:rPr>
              <a:t>TO – NHỎ, CAO – THẤP</a:t>
            </a: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57338" y="3357563"/>
            <a:ext cx="782637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400" b="1">
                <a:solidFill>
                  <a:srgbClr val="0000FF"/>
                </a:solidFill>
                <a:cs typeface="Times New Roman" panose="02020603050405020304" pitchFamily="18" charset="0"/>
              </a:rPr>
              <a:t>NGHE NHẠC VÀ VẬN ĐỘNG</a:t>
            </a:r>
          </a:p>
          <a:p>
            <a:pPr eaLnBrk="1" hangingPunct="1"/>
            <a:r>
              <a:rPr lang="en-US" altLang="en-US" sz="4400" b="1">
                <a:solidFill>
                  <a:srgbClr val="0000FF"/>
                </a:solidFill>
                <a:cs typeface="Times New Roman" panose="02020603050405020304" pitchFamily="18" charset="0"/>
              </a:rPr>
              <a:t>THEO Ý THÍCH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642FE37B-1C8B-C852-67D4-323D9F889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750CF9-6506-F4C0-8173-3644C1DA9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2493" y="15047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BB98FF-9384-28A8-EFDA-908E3E481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981" y="2176544"/>
            <a:ext cx="3886200" cy="353845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C01EA84-0DBA-132C-B9CE-56F29EECDA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6533" y="110674"/>
            <a:ext cx="5377667" cy="1283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0663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8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9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10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11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-300038" y="71438"/>
            <a:ext cx="5929313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2000" b="1">
                <a:solidFill>
                  <a:schemeClr val="bg1"/>
                </a:solidFill>
                <a:cs typeface="Times New Roman" panose="02020603050405020304" pitchFamily="18" charset="0"/>
              </a:rPr>
              <a:t>VẬN DỤNG SÁNG TẠO</a:t>
            </a:r>
          </a:p>
          <a:p>
            <a:r>
              <a:rPr lang="en-US" altLang="en-US" sz="2800" b="1">
                <a:solidFill>
                  <a:srgbClr val="FFFF00"/>
                </a:solidFill>
                <a:cs typeface="Times New Roman" panose="02020603050405020304" pitchFamily="18" charset="0"/>
              </a:rPr>
              <a:t>TO – NHỎ, CAO – THẤP</a:t>
            </a:r>
          </a:p>
        </p:txBody>
      </p:sp>
      <p:pic>
        <p:nvPicPr>
          <p:cNvPr id="18440" name="Picture 2" descr="D:\GIÁO ÁN 1 2020-2021\HÌNH SOẠN GIÁO ÁN\Vận dụng sáng tạo\to nhỏ cao thấp 2.jpg"/>
          <p:cNvPicPr>
            <a:picLocks noChangeAspect="1" noChangeArrowheads="1"/>
          </p:cNvPicPr>
          <p:nvPr/>
        </p:nvPicPr>
        <p:blipFill>
          <a:blip r:embed="rId5"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3" t="19484" r="10487" b="61754"/>
          <a:stretch>
            <a:fillRect/>
          </a:stretch>
        </p:blipFill>
        <p:spPr bwMode="auto">
          <a:xfrm>
            <a:off x="414338" y="1285875"/>
            <a:ext cx="10001250" cy="392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8FB90D7-421F-4A75-83F7-2BFC009EC7A4}"/>
              </a:ext>
            </a:extLst>
          </p:cNvPr>
          <p:cNvSpPr/>
          <p:nvPr/>
        </p:nvSpPr>
        <p:spPr>
          <a:xfrm>
            <a:off x="7646640" y="279230"/>
            <a:ext cx="1949951" cy="42021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GHE VÀ VẬN ĐỘNG TO NHỎ - CAO THẤ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0" descr="Kết quả hình ảnh cho nền powerpoint đẹp"/>
          <p:cNvPicPr>
            <a:picLocks noChangeAspect="1" noChangeArrowheads="1"/>
          </p:cNvPicPr>
          <p:nvPr/>
        </p:nvPicPr>
        <p:blipFill>
          <a:blip r:embed="rId2">
            <a:lum bright="1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6" b="4849"/>
          <a:stretch>
            <a:fillRect/>
          </a:stretch>
        </p:blipFill>
        <p:spPr bwMode="auto">
          <a:xfrm>
            <a:off x="-19050" y="0"/>
            <a:ext cx="10991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771650" y="2928938"/>
            <a:ext cx="7159625" cy="159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800" b="1">
                <a:solidFill>
                  <a:srgbClr val="0000FF"/>
                </a:solidFill>
                <a:cs typeface="Times New Roman" panose="02020603050405020304" pitchFamily="18" charset="0"/>
              </a:rPr>
              <a:t>NGHE NHẠC KẾT HỢP</a:t>
            </a:r>
          </a:p>
          <a:p>
            <a:pPr eaLnBrk="1" hangingPunct="1"/>
            <a:r>
              <a:rPr lang="en-US" altLang="en-US" sz="4800" b="1">
                <a:solidFill>
                  <a:srgbClr val="0000FF"/>
                </a:solidFill>
                <a:cs typeface="Times New Roman" panose="02020603050405020304" pitchFamily="18" charset="0"/>
              </a:rPr>
              <a:t>VẬN ĐỘNG MINH HỌA</a:t>
            </a:r>
          </a:p>
        </p:txBody>
      </p:sp>
      <p:pic>
        <p:nvPicPr>
          <p:cNvPr id="19460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4" name="Rectangle 7"/>
          <p:cNvSpPr>
            <a:spLocks noChangeArrowheads="1"/>
          </p:cNvSpPr>
          <p:nvPr/>
        </p:nvSpPr>
        <p:spPr bwMode="auto">
          <a:xfrm>
            <a:off x="2433638" y="857250"/>
            <a:ext cx="5929312" cy="140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200" b="1">
                <a:solidFill>
                  <a:srgbClr val="FF0000"/>
                </a:solidFill>
                <a:cs typeface="Times New Roman" panose="02020603050405020304" pitchFamily="18" charset="0"/>
              </a:rPr>
              <a:t>VẬN DỤNG SÁNG TẠO</a:t>
            </a:r>
          </a:p>
          <a:p>
            <a:endParaRPr lang="en-US" altLang="en-US" sz="1000" b="1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r>
              <a:rPr lang="en-US" altLang="en-US" sz="4000" b="1">
                <a:cs typeface="Times New Roman" panose="02020603050405020304" pitchFamily="18" charset="0"/>
              </a:rPr>
              <a:t>TO – NHỎ, CAO – THẤP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8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9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10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11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-300038" y="71438"/>
            <a:ext cx="5929313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2000" b="1">
                <a:solidFill>
                  <a:schemeClr val="bg1"/>
                </a:solidFill>
                <a:cs typeface="Times New Roman" panose="02020603050405020304" pitchFamily="18" charset="0"/>
              </a:rPr>
              <a:t>VẬN DỤNG SÁNG TẠO</a:t>
            </a:r>
          </a:p>
          <a:p>
            <a:r>
              <a:rPr lang="en-US" altLang="en-US" sz="2800" b="1">
                <a:solidFill>
                  <a:srgbClr val="FFFF00"/>
                </a:solidFill>
                <a:cs typeface="Times New Roman" panose="02020603050405020304" pitchFamily="18" charset="0"/>
              </a:rPr>
              <a:t>TO – NHỎ, CAO – THẤP</a:t>
            </a:r>
          </a:p>
        </p:txBody>
      </p:sp>
      <p:pic>
        <p:nvPicPr>
          <p:cNvPr id="20488" name="Picture 2" descr="D:\GIÁO ÁN 1 2020-2021\HÌNH SOẠN GIÁO ÁN\Vận dụng sáng tạo\to nhỏ cao thấp 2.jpg"/>
          <p:cNvPicPr>
            <a:picLocks noChangeAspect="1" noChangeArrowheads="1"/>
          </p:cNvPicPr>
          <p:nvPr/>
        </p:nvPicPr>
        <p:blipFill>
          <a:blip r:embed="rId5"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3" t="19484" r="10487" b="61754"/>
          <a:stretch>
            <a:fillRect/>
          </a:stretch>
        </p:blipFill>
        <p:spPr bwMode="auto">
          <a:xfrm>
            <a:off x="414338" y="1285875"/>
            <a:ext cx="10001250" cy="392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A9078F54-6C6D-441E-97BF-6720ED049D40}"/>
              </a:ext>
            </a:extLst>
          </p:cNvPr>
          <p:cNvSpPr/>
          <p:nvPr/>
        </p:nvSpPr>
        <p:spPr>
          <a:xfrm>
            <a:off x="7646640" y="279230"/>
            <a:ext cx="1949951" cy="42021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GHE VÀ VẬN ĐỘNG TO NHỎ - CAO THẤ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11" descr="D:\GIÁO ÁN 1 2020-2021\HÌNH SOẠN GIÁO ÁN\Học hát\Lớp 1 thân yêu\Các bạn nhỏ vui đến trường_HTS.png"/>
          <p:cNvPicPr>
            <a:picLocks noChangeAspect="1" noChangeArrowheads="1"/>
          </p:cNvPicPr>
          <p:nvPr/>
        </p:nvPicPr>
        <p:blipFill>
          <a:blip r:embed="rId3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86"/>
          <a:stretch>
            <a:fillRect/>
          </a:stretch>
        </p:blipFill>
        <p:spPr bwMode="auto">
          <a:xfrm>
            <a:off x="414338" y="1000125"/>
            <a:ext cx="10215562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2" name="Text Box 9"/>
          <p:cNvSpPr txBox="1">
            <a:spLocks noChangeArrowheads="1"/>
          </p:cNvSpPr>
          <p:nvPr/>
        </p:nvSpPr>
        <p:spPr bwMode="auto">
          <a:xfrm>
            <a:off x="414338" y="1000125"/>
            <a:ext cx="2571750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2400" b="1">
                <a:solidFill>
                  <a:srgbClr val="1713CB"/>
                </a:solidFill>
                <a:cs typeface="Times New Roman" panose="02020603050405020304" pitchFamily="18" charset="0"/>
              </a:rPr>
              <a:t>Ôn tập bài hát:</a:t>
            </a:r>
          </a:p>
        </p:txBody>
      </p:sp>
      <p:pic>
        <p:nvPicPr>
          <p:cNvPr id="21509" name="Picture 8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9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10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11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9" name="Text Box 9"/>
          <p:cNvSpPr txBox="1">
            <a:spLocks noChangeArrowheads="1"/>
          </p:cNvSpPr>
          <p:nvPr/>
        </p:nvSpPr>
        <p:spPr bwMode="auto">
          <a:xfrm>
            <a:off x="414338" y="2132856"/>
            <a:ext cx="2643187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2400" b="1" dirty="0" err="1">
                <a:solidFill>
                  <a:srgbClr val="1713CB"/>
                </a:solidFill>
                <a:cs typeface="Times New Roman" panose="02020603050405020304" pitchFamily="18" charset="0"/>
              </a:rPr>
              <a:t>Ôn</a:t>
            </a:r>
            <a:r>
              <a:rPr lang="en-US" altLang="en-US" sz="2400" b="1" dirty="0">
                <a:solidFill>
                  <a:srgbClr val="1713CB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1713CB"/>
                </a:solidFill>
                <a:cs typeface="Times New Roman" panose="02020603050405020304" pitchFamily="18" charset="0"/>
              </a:rPr>
              <a:t>tập</a:t>
            </a:r>
            <a:r>
              <a:rPr lang="en-US" altLang="en-US" sz="2400" b="1" dirty="0">
                <a:solidFill>
                  <a:srgbClr val="1713CB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1713CB"/>
                </a:solidFill>
                <a:cs typeface="Times New Roman" panose="02020603050405020304" pitchFamily="18" charset="0"/>
              </a:rPr>
              <a:t>đọc</a:t>
            </a:r>
            <a:r>
              <a:rPr lang="en-US" altLang="en-US" sz="2400" b="1" dirty="0">
                <a:solidFill>
                  <a:srgbClr val="1713CB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1713CB"/>
                </a:solidFill>
                <a:cs typeface="Times New Roman" panose="02020603050405020304" pitchFamily="18" charset="0"/>
              </a:rPr>
              <a:t>nhạc</a:t>
            </a:r>
            <a:r>
              <a:rPr lang="en-US" altLang="en-US" sz="2400" b="1" dirty="0">
                <a:solidFill>
                  <a:srgbClr val="1713CB"/>
                </a:solidFill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21514" name="Rectangle 3"/>
          <p:cNvSpPr>
            <a:spLocks noChangeArrowheads="1"/>
          </p:cNvSpPr>
          <p:nvPr/>
        </p:nvSpPr>
        <p:spPr bwMode="auto">
          <a:xfrm>
            <a:off x="4700588" y="222250"/>
            <a:ext cx="1457325" cy="608013"/>
          </a:xfrm>
          <a:prstGeom prst="rect">
            <a:avLst/>
          </a:prstGeom>
          <a:solidFill>
            <a:srgbClr val="66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>
                <a:solidFill>
                  <a:srgbClr val="FF0000"/>
                </a:solidFill>
                <a:cs typeface="Times New Roman" panose="02020603050405020304" pitchFamily="18" charset="0"/>
              </a:rPr>
              <a:t>Tiết 4</a:t>
            </a:r>
          </a:p>
        </p:txBody>
      </p:sp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1628775" y="1484784"/>
            <a:ext cx="4143375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/>
              <a:t>LỚP MỘT THÂN YÊU</a:t>
            </a: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1271588" y="2666876"/>
            <a:ext cx="485775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/>
              <a:t>BAN NHẠC ĐÔ – RÊ - MI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37899" grpId="0"/>
      <p:bldP spid="2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642FE37B-1C8B-C852-67D4-323D9F889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750CF9-6506-F4C0-8173-3644C1DA9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2493" y="15047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BB98FF-9384-28A8-EFDA-908E3E481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981" y="2176544"/>
            <a:ext cx="3886200" cy="353845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C01EA84-0DBA-132C-B9CE-56F29EECDA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6533" y="110674"/>
            <a:ext cx="5377667" cy="1283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29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9" descr="Kết quả hình ảnh cho nền powerpoint đẹ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5"/>
          <p:cNvSpPr>
            <a:spLocks noChangeArrowheads="1"/>
          </p:cNvSpPr>
          <p:nvPr/>
        </p:nvSpPr>
        <p:spPr bwMode="auto">
          <a:xfrm>
            <a:off x="3771900" y="857250"/>
            <a:ext cx="3482975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5000" b="1">
                <a:solidFill>
                  <a:srgbClr val="C00000"/>
                </a:solidFill>
                <a:cs typeface="Times New Roman" panose="02020603050405020304" pitchFamily="18" charset="0"/>
              </a:rPr>
              <a:t>ÂM NHẠC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1128713" y="2000250"/>
            <a:ext cx="9001125" cy="182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>
              <a:buFontTx/>
              <a:buChar char="-"/>
            </a:pPr>
            <a:endParaRPr lang="en-US" altLang="en-US" sz="1500" b="1">
              <a:solidFill>
                <a:srgbClr val="1713CB"/>
              </a:solidFill>
              <a:cs typeface="Times New Roman" panose="02020603050405020304" pitchFamily="18" charset="0"/>
            </a:endParaRPr>
          </a:p>
          <a:p>
            <a:r>
              <a:rPr lang="en-US" altLang="en-US" sz="9600" b="1">
                <a:solidFill>
                  <a:srgbClr val="1713CB"/>
                </a:solidFill>
                <a:cs typeface="Times New Roman" panose="02020603050405020304" pitchFamily="18" charset="0"/>
              </a:rPr>
              <a:t>KHỞI ĐỘNG</a:t>
            </a:r>
            <a:r>
              <a:rPr lang="en-US" altLang="en-US" sz="5400" b="1" i="1">
                <a:solidFill>
                  <a:srgbClr val="1713CB"/>
                </a:solidFill>
                <a:cs typeface="Times New Roman" panose="02020603050405020304" pitchFamily="18" charset="0"/>
              </a:rPr>
              <a:t>                                </a:t>
            </a:r>
            <a:endParaRPr lang="en-US" altLang="en-US" sz="6600" b="1" i="1">
              <a:solidFill>
                <a:srgbClr val="1713CB"/>
              </a:solidFill>
              <a:cs typeface="Times New Roman" panose="02020603050405020304" pitchFamily="18" charset="0"/>
            </a:endParaRPr>
          </a:p>
        </p:txBody>
      </p:sp>
      <p:pic>
        <p:nvPicPr>
          <p:cNvPr id="3077" name="Picture 4" descr="pcp_download_120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275" y="714375"/>
            <a:ext cx="522288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4" descr="AG00130_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810778">
            <a:off x="6188869" y="4620419"/>
            <a:ext cx="1054100" cy="76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8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9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10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1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V.A – Đàn Gà Con 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2571750"/>
            <a:ext cx="3651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Sang Xuan Doc Tau dan tranh - Linh Thao (mp3cut.net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5032138" y="1046518"/>
            <a:ext cx="1064736" cy="8141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38"/>
            <a:ext cx="10972800" cy="686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Rectangle 63"/>
          <p:cNvSpPr>
            <a:spLocks noChangeArrowheads="1"/>
          </p:cNvSpPr>
          <p:nvPr/>
        </p:nvSpPr>
        <p:spPr bwMode="gray">
          <a:xfrm rot="5400000">
            <a:off x="1678781" y="5450682"/>
            <a:ext cx="928687" cy="171450"/>
          </a:xfrm>
          <a:prstGeom prst="rect">
            <a:avLst/>
          </a:prstGeom>
          <a:gradFill rotWithShape="1">
            <a:gsLst>
              <a:gs pos="0">
                <a:srgbClr val="CFCFCF"/>
              </a:gs>
              <a:gs pos="100000">
                <a:srgbClr val="5F5F5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4102" name="Rectangle 63"/>
          <p:cNvSpPr>
            <a:spLocks noChangeArrowheads="1"/>
          </p:cNvSpPr>
          <p:nvPr/>
        </p:nvSpPr>
        <p:spPr bwMode="gray">
          <a:xfrm rot="5400000">
            <a:off x="7250906" y="1227932"/>
            <a:ext cx="928687" cy="171450"/>
          </a:xfrm>
          <a:prstGeom prst="rect">
            <a:avLst/>
          </a:prstGeom>
          <a:gradFill rotWithShape="1">
            <a:gsLst>
              <a:gs pos="0">
                <a:srgbClr val="CFCFCF"/>
              </a:gs>
              <a:gs pos="100000">
                <a:srgbClr val="5F5F5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753229" y="5937704"/>
            <a:ext cx="6086518" cy="636600"/>
            <a:chOff x="384" y="1344"/>
            <a:chExt cx="1294" cy="381"/>
          </a:xfr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</p:grpSpPr>
        <p:sp>
          <p:nvSpPr>
            <p:cNvPr id="8198" name="AutoShape 6"/>
            <p:cNvSpPr>
              <a:spLocks noChangeArrowheads="1"/>
            </p:cNvSpPr>
            <p:nvPr/>
          </p:nvSpPr>
          <p:spPr bwMode="gray">
            <a:xfrm>
              <a:off x="384" y="1344"/>
              <a:ext cx="1294" cy="381"/>
            </a:xfrm>
            <a:prstGeom prst="roundRect">
              <a:avLst>
                <a:gd name="adj" fmla="val 10889"/>
              </a:avLst>
            </a:prstGeom>
            <a:grpFill/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latin typeface="+mn-lt"/>
              </a:endParaRPr>
            </a:p>
          </p:txBody>
        </p:sp>
        <p:sp>
          <p:nvSpPr>
            <p:cNvPr id="8200" name="Freeform 8"/>
            <p:cNvSpPr>
              <a:spLocks/>
            </p:cNvSpPr>
            <p:nvPr/>
          </p:nvSpPr>
          <p:spPr bwMode="gray">
            <a:xfrm>
              <a:off x="488" y="1399"/>
              <a:ext cx="295" cy="156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latin typeface="+mn-lt"/>
              </a:endParaRPr>
            </a:p>
          </p:txBody>
        </p:sp>
        <p:sp>
          <p:nvSpPr>
            <p:cNvPr id="6255" name="Text Box 10"/>
            <p:cNvSpPr txBox="1">
              <a:spLocks noChangeArrowheads="1"/>
            </p:cNvSpPr>
            <p:nvPr/>
          </p:nvSpPr>
          <p:spPr bwMode="gray">
            <a:xfrm>
              <a:off x="400" y="1382"/>
              <a:ext cx="1258" cy="313"/>
            </a:xfrm>
            <a:prstGeom prst="rect">
              <a:avLst/>
            </a:prstGeom>
            <a:grp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1pPr>
              <a:lvl2pPr marL="742950" indent="-285750" eaLnBrk="0" hangingPunct="0"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2pPr>
              <a:lvl3pPr marL="1143000" indent="-228600" eaLnBrk="0" hangingPunct="0"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3pPr>
              <a:lvl4pPr marL="1600200" indent="-228600" eaLnBrk="0" hangingPunct="0"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4pPr>
              <a:lvl5pPr marL="2057400" indent="-228600" eaLnBrk="0" hangingPunct="0"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9pPr>
            </a:lstStyle>
            <a:p>
              <a:pPr>
                <a:defRPr/>
              </a:pPr>
              <a:r>
                <a:rPr lang="en-US" sz="28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Lớp</a:t>
              </a:r>
              <a:r>
                <a:rPr lang="en-US" sz="28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Một</a:t>
              </a:r>
              <a:r>
                <a:rPr lang="en-US" sz="28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thân</a:t>
              </a:r>
              <a:r>
                <a:rPr lang="en-US" sz="28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yêu</a:t>
              </a:r>
              <a:endPara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8209" name="AutoShape 17"/>
          <p:cNvSpPr>
            <a:spLocks noChangeArrowheads="1"/>
          </p:cNvSpPr>
          <p:nvPr/>
        </p:nvSpPr>
        <p:spPr bwMode="gray">
          <a:xfrm>
            <a:off x="597552" y="214290"/>
            <a:ext cx="9824119" cy="928694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38100" cap="rnd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h="12700"/>
            <a:bevelB/>
          </a:sp3d>
        </p:spPr>
        <p:txBody>
          <a:bodyPr lIns="36000" tIns="36000" rIns="36000" bIns="36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pSp>
        <p:nvGrpSpPr>
          <p:cNvPr id="4107" name="Group 27"/>
          <p:cNvGrpSpPr>
            <a:grpSpLocks/>
          </p:cNvGrpSpPr>
          <p:nvPr/>
        </p:nvGrpSpPr>
        <p:grpSpPr bwMode="auto">
          <a:xfrm>
            <a:off x="1543050" y="5848350"/>
            <a:ext cx="1190625" cy="930275"/>
            <a:chOff x="1872" y="1824"/>
            <a:chExt cx="2014" cy="1821"/>
          </a:xfrm>
        </p:grpSpPr>
        <p:sp>
          <p:nvSpPr>
            <p:cNvPr id="8220" name="AutoShape 28"/>
            <p:cNvSpPr>
              <a:spLocks noChangeArrowheads="1"/>
            </p:cNvSpPr>
            <p:nvPr/>
          </p:nvSpPr>
          <p:spPr bwMode="gray">
            <a:xfrm rot="16200000" flipH="1">
              <a:off x="1822" y="2704"/>
              <a:ext cx="308" cy="207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latin typeface="+mn-lt"/>
              </a:endParaRPr>
            </a:p>
          </p:txBody>
        </p:sp>
        <p:sp>
          <p:nvSpPr>
            <p:cNvPr id="8221" name="AutoShape 29"/>
            <p:cNvSpPr>
              <a:spLocks noChangeArrowheads="1"/>
            </p:cNvSpPr>
            <p:nvPr/>
          </p:nvSpPr>
          <p:spPr bwMode="gray">
            <a:xfrm rot="5400000" flipH="1">
              <a:off x="3629" y="2670"/>
              <a:ext cx="308" cy="207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latin typeface="+mn-lt"/>
              </a:endParaRPr>
            </a:p>
          </p:txBody>
        </p:sp>
        <p:sp>
          <p:nvSpPr>
            <p:cNvPr id="8222" name="AutoShape 30"/>
            <p:cNvSpPr>
              <a:spLocks noChangeArrowheads="1"/>
            </p:cNvSpPr>
            <p:nvPr/>
          </p:nvSpPr>
          <p:spPr bwMode="gray">
            <a:xfrm rot="10800000" flipH="1">
              <a:off x="2726" y="3440"/>
              <a:ext cx="306" cy="205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latin typeface="+mn-lt"/>
              </a:endParaRPr>
            </a:p>
          </p:txBody>
        </p:sp>
        <p:sp>
          <p:nvSpPr>
            <p:cNvPr id="4240" name="Oval 31"/>
            <p:cNvSpPr>
              <a:spLocks noChangeArrowheads="1"/>
            </p:cNvSpPr>
            <p:nvPr/>
          </p:nvSpPr>
          <p:spPr bwMode="gray">
            <a:xfrm>
              <a:off x="2078" y="1824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4241" name="Oval 32"/>
            <p:cNvSpPr>
              <a:spLocks noChangeArrowheads="1"/>
            </p:cNvSpPr>
            <p:nvPr/>
          </p:nvSpPr>
          <p:spPr bwMode="gray">
            <a:xfrm>
              <a:off x="2170" y="1915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8225" name="Oval 33"/>
            <p:cNvSpPr>
              <a:spLocks noChangeArrowheads="1"/>
            </p:cNvSpPr>
            <p:nvPr/>
          </p:nvSpPr>
          <p:spPr bwMode="gray">
            <a:xfrm>
              <a:off x="2256" y="2001"/>
              <a:ext cx="438" cy="1016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latin typeface="+mn-lt"/>
              </a:endParaRPr>
            </a:p>
          </p:txBody>
        </p:sp>
      </p:grpSp>
      <p:sp>
        <p:nvSpPr>
          <p:cNvPr id="3084" name="Text Box 26"/>
          <p:cNvSpPr txBox="1">
            <a:spLocks noChangeArrowheads="1"/>
          </p:cNvSpPr>
          <p:nvPr/>
        </p:nvSpPr>
        <p:spPr bwMode="gray">
          <a:xfrm>
            <a:off x="1057275" y="342900"/>
            <a:ext cx="91090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200" b="1">
                <a:solidFill>
                  <a:srgbClr val="0000FF"/>
                </a:solidFill>
                <a:cs typeface="Times New Roman" panose="02020603050405020304" pitchFamily="18" charset="0"/>
              </a:rPr>
              <a:t>Nghe giai điệu đoán tên bài hát</a:t>
            </a:r>
          </a:p>
        </p:txBody>
      </p:sp>
      <p:sp>
        <p:nvSpPr>
          <p:cNvPr id="123" name="Rectangle 122"/>
          <p:cNvSpPr/>
          <p:nvPr/>
        </p:nvSpPr>
        <p:spPr>
          <a:xfrm>
            <a:off x="1543050" y="1239838"/>
            <a:ext cx="8143875" cy="447516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ea typeface="ＭＳ Ｐゴシック" pitchFamily="-105" charset="-128"/>
            </a:endParaRPr>
          </a:p>
        </p:txBody>
      </p:sp>
      <p:grpSp>
        <p:nvGrpSpPr>
          <p:cNvPr id="4110" name="Group 79"/>
          <p:cNvGrpSpPr>
            <a:grpSpLocks/>
          </p:cNvGrpSpPr>
          <p:nvPr/>
        </p:nvGrpSpPr>
        <p:grpSpPr bwMode="auto">
          <a:xfrm>
            <a:off x="1800225" y="1293813"/>
            <a:ext cx="7629525" cy="4206875"/>
            <a:chOff x="2000726" y="634536"/>
            <a:chExt cx="4304139" cy="4878451"/>
          </a:xfrm>
        </p:grpSpPr>
        <p:sp>
          <p:nvSpPr>
            <p:cNvPr id="29744" name="Rectangle 18"/>
            <p:cNvSpPr>
              <a:spLocks noChangeArrowheads="1"/>
            </p:cNvSpPr>
            <p:nvPr/>
          </p:nvSpPr>
          <p:spPr bwMode="auto">
            <a:xfrm>
              <a:off x="2000726" y="890424"/>
              <a:ext cx="4304139" cy="462256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>
              <a:outerShdw dist="22987" dir="5400000" algn="tl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grpSp>
          <p:nvGrpSpPr>
            <p:cNvPr id="4124" name="Group 6"/>
            <p:cNvGrpSpPr>
              <a:grpSpLocks/>
            </p:cNvGrpSpPr>
            <p:nvPr/>
          </p:nvGrpSpPr>
          <p:grpSpPr bwMode="auto">
            <a:xfrm rot="5400000">
              <a:off x="4011106" y="-1209869"/>
              <a:ext cx="409004" cy="4097814"/>
              <a:chOff x="647700" y="1895914"/>
              <a:chExt cx="687637" cy="4092212"/>
            </a:xfrm>
          </p:grpSpPr>
          <p:grpSp>
            <p:nvGrpSpPr>
              <p:cNvPr id="4125" name="Gruppe 165"/>
              <p:cNvGrpSpPr>
                <a:grpSpLocks/>
              </p:cNvGrpSpPr>
              <p:nvPr/>
            </p:nvGrpSpPr>
            <p:grpSpPr bwMode="auto">
              <a:xfrm rot="-5400000">
                <a:off x="-62911" y="2592803"/>
                <a:ext cx="2098530" cy="697975"/>
                <a:chOff x="2377545" y="1309160"/>
                <a:chExt cx="1969032" cy="428624"/>
              </a:xfrm>
            </p:grpSpPr>
            <p:grpSp>
              <p:nvGrpSpPr>
                <p:cNvPr id="4182" name="Gruppe 131"/>
                <p:cNvGrpSpPr>
                  <a:grpSpLocks/>
                </p:cNvGrpSpPr>
                <p:nvPr/>
              </p:nvGrpSpPr>
              <p:grpSpPr bwMode="auto">
                <a:xfrm>
                  <a:off x="4105406" y="1312335"/>
                  <a:ext cx="241171" cy="425449"/>
                  <a:chOff x="4003802" y="1329269"/>
                  <a:chExt cx="241171" cy="425449"/>
                </a:xfrm>
              </p:grpSpPr>
              <p:sp>
                <p:nvSpPr>
                  <p:cNvPr id="215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16" name="Freeform 191"/>
                  <p:cNvSpPr>
                    <a:spLocks/>
                  </p:cNvSpPr>
                  <p:nvPr/>
                </p:nvSpPr>
                <p:spPr bwMode="auto">
                  <a:xfrm>
                    <a:off x="3954006" y="1317235"/>
                    <a:ext cx="267693" cy="412442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83" name="Gruppe 132"/>
                <p:cNvGrpSpPr>
                  <a:grpSpLocks/>
                </p:cNvGrpSpPr>
                <p:nvPr/>
              </p:nvGrpSpPr>
              <p:grpSpPr bwMode="auto">
                <a:xfrm>
                  <a:off x="3934048" y="1312335"/>
                  <a:ext cx="242758" cy="425449"/>
                  <a:chOff x="4004898" y="1329269"/>
                  <a:chExt cx="242758" cy="425449"/>
                </a:xfrm>
              </p:grpSpPr>
              <p:sp>
                <p:nvSpPr>
                  <p:cNvPr id="213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14" name="Freeform 191"/>
                  <p:cNvSpPr>
                    <a:spLocks/>
                  </p:cNvSpPr>
                  <p:nvPr/>
                </p:nvSpPr>
                <p:spPr bwMode="auto">
                  <a:xfrm>
                    <a:off x="3982125" y="1317235"/>
                    <a:ext cx="251749" cy="412442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84" name="Gruppe 135"/>
                <p:cNvGrpSpPr>
                  <a:grpSpLocks/>
                </p:cNvGrpSpPr>
                <p:nvPr/>
              </p:nvGrpSpPr>
              <p:grpSpPr bwMode="auto">
                <a:xfrm>
                  <a:off x="3759517" y="1312335"/>
                  <a:ext cx="241171" cy="425449"/>
                  <a:chOff x="4002823" y="1329269"/>
                  <a:chExt cx="241171" cy="425449"/>
                </a:xfrm>
              </p:grpSpPr>
              <p:sp>
                <p:nvSpPr>
                  <p:cNvPr id="211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12" name="Freeform 191"/>
                  <p:cNvSpPr>
                    <a:spLocks/>
                  </p:cNvSpPr>
                  <p:nvPr/>
                </p:nvSpPr>
                <p:spPr bwMode="auto">
                  <a:xfrm>
                    <a:off x="3963252" y="1317235"/>
                    <a:ext cx="271889" cy="412442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85" name="Gruppe 138"/>
                <p:cNvGrpSpPr>
                  <a:grpSpLocks/>
                </p:cNvGrpSpPr>
                <p:nvPr/>
              </p:nvGrpSpPr>
              <p:grpSpPr bwMode="auto">
                <a:xfrm>
                  <a:off x="3586573" y="1312335"/>
                  <a:ext cx="241171" cy="425449"/>
                  <a:chOff x="4002335" y="1329269"/>
                  <a:chExt cx="241171" cy="425449"/>
                </a:xfrm>
              </p:grpSpPr>
              <p:sp>
                <p:nvSpPr>
                  <p:cNvPr id="209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10" name="Freeform 191"/>
                  <p:cNvSpPr>
                    <a:spLocks/>
                  </p:cNvSpPr>
                  <p:nvPr/>
                </p:nvSpPr>
                <p:spPr bwMode="auto">
                  <a:xfrm>
                    <a:off x="3962001" y="1317235"/>
                    <a:ext cx="246714" cy="412442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86" name="Gruppe 141"/>
                <p:cNvGrpSpPr>
                  <a:grpSpLocks/>
                </p:cNvGrpSpPr>
                <p:nvPr/>
              </p:nvGrpSpPr>
              <p:grpSpPr bwMode="auto">
                <a:xfrm>
                  <a:off x="3415214" y="1312335"/>
                  <a:ext cx="241171" cy="425449"/>
                  <a:chOff x="4003432" y="1329269"/>
                  <a:chExt cx="241171" cy="425449"/>
                </a:xfrm>
              </p:grpSpPr>
              <p:sp>
                <p:nvSpPr>
                  <p:cNvPr id="207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08" name="Freeform 191"/>
                  <p:cNvSpPr>
                    <a:spLocks/>
                  </p:cNvSpPr>
                  <p:nvPr/>
                </p:nvSpPr>
                <p:spPr bwMode="auto">
                  <a:xfrm>
                    <a:off x="3964107" y="1317235"/>
                    <a:ext cx="263497" cy="412442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87" name="Gruppe 144"/>
                <p:cNvGrpSpPr>
                  <a:grpSpLocks/>
                </p:cNvGrpSpPr>
                <p:nvPr/>
              </p:nvGrpSpPr>
              <p:grpSpPr bwMode="auto">
                <a:xfrm>
                  <a:off x="3239096" y="1309160"/>
                  <a:ext cx="241171" cy="428624"/>
                  <a:chOff x="3999770" y="1326094"/>
                  <a:chExt cx="241171" cy="428624"/>
                </a:xfrm>
              </p:grpSpPr>
              <p:sp>
                <p:nvSpPr>
                  <p:cNvPr id="205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06" name="Freeform 191"/>
                  <p:cNvSpPr>
                    <a:spLocks/>
                  </p:cNvSpPr>
                  <p:nvPr/>
                </p:nvSpPr>
                <p:spPr bwMode="auto">
                  <a:xfrm>
                    <a:off x="3979640" y="1321037"/>
                    <a:ext cx="218182" cy="406740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88" name="Gruppe 147"/>
                <p:cNvGrpSpPr>
                  <a:grpSpLocks/>
                </p:cNvGrpSpPr>
                <p:nvPr/>
              </p:nvGrpSpPr>
              <p:grpSpPr bwMode="auto">
                <a:xfrm>
                  <a:off x="3066152" y="1309160"/>
                  <a:ext cx="241171" cy="428624"/>
                  <a:chOff x="3999282" y="1326094"/>
                  <a:chExt cx="241171" cy="428624"/>
                </a:xfrm>
              </p:grpSpPr>
              <p:sp>
                <p:nvSpPr>
                  <p:cNvPr id="203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04" name="Freeform 191"/>
                  <p:cNvSpPr>
                    <a:spLocks/>
                  </p:cNvSpPr>
                  <p:nvPr/>
                </p:nvSpPr>
                <p:spPr bwMode="auto">
                  <a:xfrm>
                    <a:off x="3949019" y="1321037"/>
                    <a:ext cx="285315" cy="406740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89" name="Gruppe 150"/>
                <p:cNvGrpSpPr>
                  <a:grpSpLocks/>
                </p:cNvGrpSpPr>
                <p:nvPr/>
              </p:nvGrpSpPr>
              <p:grpSpPr bwMode="auto">
                <a:xfrm>
                  <a:off x="2894794" y="1309160"/>
                  <a:ext cx="241171" cy="428624"/>
                  <a:chOff x="4000380" y="1326094"/>
                  <a:chExt cx="241171" cy="428624"/>
                </a:xfrm>
              </p:grpSpPr>
              <p:sp>
                <p:nvSpPr>
                  <p:cNvPr id="201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02" name="Freeform 191"/>
                  <p:cNvSpPr>
                    <a:spLocks/>
                  </p:cNvSpPr>
                  <p:nvPr/>
                </p:nvSpPr>
                <p:spPr bwMode="auto">
                  <a:xfrm>
                    <a:off x="3952803" y="1321037"/>
                    <a:ext cx="300420" cy="406740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90" name="Gruppe 153"/>
                <p:cNvGrpSpPr>
                  <a:grpSpLocks/>
                </p:cNvGrpSpPr>
                <p:nvPr/>
              </p:nvGrpSpPr>
              <p:grpSpPr bwMode="auto">
                <a:xfrm>
                  <a:off x="2721849" y="1309160"/>
                  <a:ext cx="241171" cy="428624"/>
                  <a:chOff x="3999891" y="1326094"/>
                  <a:chExt cx="241171" cy="428624"/>
                </a:xfrm>
              </p:grpSpPr>
              <p:sp>
                <p:nvSpPr>
                  <p:cNvPr id="199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00" name="Freeform 191"/>
                  <p:cNvSpPr>
                    <a:spLocks/>
                  </p:cNvSpPr>
                  <p:nvPr/>
                </p:nvSpPr>
                <p:spPr bwMode="auto">
                  <a:xfrm>
                    <a:off x="3975888" y="1321037"/>
                    <a:ext cx="227413" cy="406740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91" name="Gruppe 156"/>
                <p:cNvGrpSpPr>
                  <a:grpSpLocks/>
                </p:cNvGrpSpPr>
                <p:nvPr/>
              </p:nvGrpSpPr>
              <p:grpSpPr bwMode="auto">
                <a:xfrm>
                  <a:off x="2550490" y="1309160"/>
                  <a:ext cx="241171" cy="428624"/>
                  <a:chOff x="4000988" y="1326094"/>
                  <a:chExt cx="241171" cy="428624"/>
                </a:xfrm>
              </p:grpSpPr>
              <p:sp>
                <p:nvSpPr>
                  <p:cNvPr id="196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98" name="Freeform 191"/>
                  <p:cNvSpPr>
                    <a:spLocks/>
                  </p:cNvSpPr>
                  <p:nvPr/>
                </p:nvSpPr>
                <p:spPr bwMode="auto">
                  <a:xfrm>
                    <a:off x="3989742" y="1321037"/>
                    <a:ext cx="219861" cy="406740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92" name="Gruppe 159"/>
                <p:cNvGrpSpPr>
                  <a:grpSpLocks/>
                </p:cNvGrpSpPr>
                <p:nvPr/>
              </p:nvGrpSpPr>
              <p:grpSpPr bwMode="auto">
                <a:xfrm>
                  <a:off x="2377545" y="1309160"/>
                  <a:ext cx="241171" cy="428624"/>
                  <a:chOff x="4000499" y="1326094"/>
                  <a:chExt cx="241171" cy="428624"/>
                </a:xfrm>
              </p:grpSpPr>
              <p:sp>
                <p:nvSpPr>
                  <p:cNvPr id="189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91" name="Freeform 191"/>
                  <p:cNvSpPr>
                    <a:spLocks/>
                  </p:cNvSpPr>
                  <p:nvPr/>
                </p:nvSpPr>
                <p:spPr bwMode="auto">
                  <a:xfrm>
                    <a:off x="3990170" y="1321037"/>
                    <a:ext cx="204756" cy="406740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</p:grpSp>
          <p:grpSp>
            <p:nvGrpSpPr>
              <p:cNvPr id="4126" name="Gruppe 165"/>
              <p:cNvGrpSpPr>
                <a:grpSpLocks/>
              </p:cNvGrpSpPr>
              <p:nvPr/>
            </p:nvGrpSpPr>
            <p:grpSpPr bwMode="auto">
              <a:xfrm rot="-5400000">
                <a:off x="-62900" y="4589867"/>
                <a:ext cx="2098530" cy="697979"/>
                <a:chOff x="2377546" y="1309160"/>
                <a:chExt cx="1969032" cy="428624"/>
              </a:xfrm>
            </p:grpSpPr>
            <p:grpSp>
              <p:nvGrpSpPr>
                <p:cNvPr id="4127" name="Gruppe 131"/>
                <p:cNvGrpSpPr>
                  <a:grpSpLocks/>
                </p:cNvGrpSpPr>
                <p:nvPr/>
              </p:nvGrpSpPr>
              <p:grpSpPr bwMode="auto">
                <a:xfrm>
                  <a:off x="4105407" y="1312335"/>
                  <a:ext cx="241171" cy="425449"/>
                  <a:chOff x="4003803" y="1329269"/>
                  <a:chExt cx="241171" cy="425449"/>
                </a:xfrm>
              </p:grpSpPr>
              <p:sp>
                <p:nvSpPr>
                  <p:cNvPr id="176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77" name="Freeform 191"/>
                  <p:cNvSpPr>
                    <a:spLocks/>
                  </p:cNvSpPr>
                  <p:nvPr/>
                </p:nvSpPr>
                <p:spPr bwMode="auto">
                  <a:xfrm>
                    <a:off x="3985036" y="1321031"/>
                    <a:ext cx="222379" cy="410540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28" name="Gruppe 132"/>
                <p:cNvGrpSpPr>
                  <a:grpSpLocks/>
                </p:cNvGrpSpPr>
                <p:nvPr/>
              </p:nvGrpSpPr>
              <p:grpSpPr bwMode="auto">
                <a:xfrm>
                  <a:off x="3934048" y="1312334"/>
                  <a:ext cx="242757" cy="425450"/>
                  <a:chOff x="4004898" y="1329268"/>
                  <a:chExt cx="242757" cy="425450"/>
                </a:xfrm>
              </p:grpSpPr>
              <p:sp>
                <p:nvSpPr>
                  <p:cNvPr id="174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75" name="Freeform 191"/>
                  <p:cNvSpPr>
                    <a:spLocks/>
                  </p:cNvSpPr>
                  <p:nvPr/>
                </p:nvSpPr>
                <p:spPr bwMode="auto">
                  <a:xfrm>
                    <a:off x="3970358" y="1321031"/>
                    <a:ext cx="202238" cy="410539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29" name="Gruppe 135"/>
                <p:cNvGrpSpPr>
                  <a:grpSpLocks/>
                </p:cNvGrpSpPr>
                <p:nvPr/>
              </p:nvGrpSpPr>
              <p:grpSpPr bwMode="auto">
                <a:xfrm>
                  <a:off x="3759517" y="1312335"/>
                  <a:ext cx="241171" cy="425449"/>
                  <a:chOff x="4002823" y="1329269"/>
                  <a:chExt cx="241171" cy="425449"/>
                </a:xfrm>
              </p:grpSpPr>
              <p:sp>
                <p:nvSpPr>
                  <p:cNvPr id="172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73" name="Freeform 191"/>
                  <p:cNvSpPr>
                    <a:spLocks/>
                  </p:cNvSpPr>
                  <p:nvPr/>
                </p:nvSpPr>
                <p:spPr bwMode="auto">
                  <a:xfrm>
                    <a:off x="3946450" y="1321031"/>
                    <a:ext cx="268532" cy="410540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30" name="Gruppe 138"/>
                <p:cNvGrpSpPr>
                  <a:grpSpLocks/>
                </p:cNvGrpSpPr>
                <p:nvPr/>
              </p:nvGrpSpPr>
              <p:grpSpPr bwMode="auto">
                <a:xfrm>
                  <a:off x="3586572" y="1312335"/>
                  <a:ext cx="241171" cy="425449"/>
                  <a:chOff x="4002334" y="1329269"/>
                  <a:chExt cx="241171" cy="425449"/>
                </a:xfrm>
              </p:grpSpPr>
              <p:sp>
                <p:nvSpPr>
                  <p:cNvPr id="170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71" name="Freeform 191"/>
                  <p:cNvSpPr>
                    <a:spLocks/>
                  </p:cNvSpPr>
                  <p:nvPr/>
                </p:nvSpPr>
                <p:spPr bwMode="auto">
                  <a:xfrm>
                    <a:off x="3962822" y="1321031"/>
                    <a:ext cx="226574" cy="410540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31" name="Gruppe 141"/>
                <p:cNvGrpSpPr>
                  <a:grpSpLocks/>
                </p:cNvGrpSpPr>
                <p:nvPr/>
              </p:nvGrpSpPr>
              <p:grpSpPr bwMode="auto">
                <a:xfrm>
                  <a:off x="3415214" y="1312335"/>
                  <a:ext cx="241171" cy="425449"/>
                  <a:chOff x="4003432" y="1329269"/>
                  <a:chExt cx="241171" cy="425449"/>
                </a:xfrm>
              </p:grpSpPr>
              <p:sp>
                <p:nvSpPr>
                  <p:cNvPr id="168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69" name="Freeform 191"/>
                  <p:cNvSpPr>
                    <a:spLocks/>
                  </p:cNvSpPr>
                  <p:nvPr/>
                </p:nvSpPr>
                <p:spPr bwMode="auto">
                  <a:xfrm>
                    <a:off x="3966606" y="1321031"/>
                    <a:ext cx="227413" cy="410540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32" name="Gruppe 144"/>
                <p:cNvGrpSpPr>
                  <a:grpSpLocks/>
                </p:cNvGrpSpPr>
                <p:nvPr/>
              </p:nvGrpSpPr>
              <p:grpSpPr bwMode="auto">
                <a:xfrm>
                  <a:off x="3239097" y="1309160"/>
                  <a:ext cx="241171" cy="428624"/>
                  <a:chOff x="3999771" y="1326094"/>
                  <a:chExt cx="241171" cy="428624"/>
                </a:xfrm>
              </p:grpSpPr>
              <p:sp>
                <p:nvSpPr>
                  <p:cNvPr id="166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67" name="Freeform 191"/>
                  <p:cNvSpPr>
                    <a:spLocks/>
                  </p:cNvSpPr>
                  <p:nvPr/>
                </p:nvSpPr>
                <p:spPr bwMode="auto">
                  <a:xfrm>
                    <a:off x="3943537" y="1326732"/>
                    <a:ext cx="219021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33" name="Gruppe 147"/>
                <p:cNvGrpSpPr>
                  <a:grpSpLocks/>
                </p:cNvGrpSpPr>
                <p:nvPr/>
              </p:nvGrpSpPr>
              <p:grpSpPr bwMode="auto">
                <a:xfrm>
                  <a:off x="3066152" y="1309160"/>
                  <a:ext cx="241171" cy="428624"/>
                  <a:chOff x="3999282" y="1326094"/>
                  <a:chExt cx="241171" cy="428624"/>
                </a:xfrm>
              </p:grpSpPr>
              <p:sp>
                <p:nvSpPr>
                  <p:cNvPr id="164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65" name="Freeform 191"/>
                  <p:cNvSpPr>
                    <a:spLocks/>
                  </p:cNvSpPr>
                  <p:nvPr/>
                </p:nvSpPr>
                <p:spPr bwMode="auto">
                  <a:xfrm>
                    <a:off x="3969979" y="1326732"/>
                    <a:ext cx="213147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34" name="Gruppe 150"/>
                <p:cNvGrpSpPr>
                  <a:grpSpLocks/>
                </p:cNvGrpSpPr>
                <p:nvPr/>
              </p:nvGrpSpPr>
              <p:grpSpPr bwMode="auto">
                <a:xfrm>
                  <a:off x="2894794" y="1309160"/>
                  <a:ext cx="241171" cy="428624"/>
                  <a:chOff x="4000380" y="1326094"/>
                  <a:chExt cx="241171" cy="428624"/>
                </a:xfrm>
              </p:grpSpPr>
              <p:sp>
                <p:nvSpPr>
                  <p:cNvPr id="162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63" name="Freeform 191"/>
                  <p:cNvSpPr>
                    <a:spLocks/>
                  </p:cNvSpPr>
                  <p:nvPr/>
                </p:nvSpPr>
                <p:spPr bwMode="auto">
                  <a:xfrm>
                    <a:off x="3969568" y="1326732"/>
                    <a:ext cx="217343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35" name="Gruppe 153"/>
                <p:cNvGrpSpPr>
                  <a:grpSpLocks/>
                </p:cNvGrpSpPr>
                <p:nvPr/>
              </p:nvGrpSpPr>
              <p:grpSpPr bwMode="auto">
                <a:xfrm>
                  <a:off x="2721850" y="1309160"/>
                  <a:ext cx="241171" cy="428624"/>
                  <a:chOff x="3999892" y="1326094"/>
                  <a:chExt cx="241171" cy="428624"/>
                </a:xfrm>
              </p:grpSpPr>
              <p:sp>
                <p:nvSpPr>
                  <p:cNvPr id="160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61" name="Freeform 191"/>
                  <p:cNvSpPr>
                    <a:spLocks/>
                  </p:cNvSpPr>
                  <p:nvPr/>
                </p:nvSpPr>
                <p:spPr bwMode="auto">
                  <a:xfrm>
                    <a:off x="3943981" y="1326732"/>
                    <a:ext cx="259301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36" name="Gruppe 156"/>
                <p:cNvGrpSpPr>
                  <a:grpSpLocks/>
                </p:cNvGrpSpPr>
                <p:nvPr/>
              </p:nvGrpSpPr>
              <p:grpSpPr bwMode="auto">
                <a:xfrm>
                  <a:off x="2550491" y="1309160"/>
                  <a:ext cx="241171" cy="428624"/>
                  <a:chOff x="4000989" y="1326094"/>
                  <a:chExt cx="241171" cy="428624"/>
                </a:xfrm>
              </p:grpSpPr>
              <p:sp>
                <p:nvSpPr>
                  <p:cNvPr id="158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59" name="Freeform 191"/>
                  <p:cNvSpPr>
                    <a:spLocks/>
                  </p:cNvSpPr>
                  <p:nvPr/>
                </p:nvSpPr>
                <p:spPr bwMode="auto">
                  <a:xfrm>
                    <a:off x="3941052" y="1326732"/>
                    <a:ext cx="262658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37" name="Gruppe 159"/>
                <p:cNvGrpSpPr>
                  <a:grpSpLocks/>
                </p:cNvGrpSpPr>
                <p:nvPr/>
              </p:nvGrpSpPr>
              <p:grpSpPr bwMode="auto">
                <a:xfrm>
                  <a:off x="2377546" y="1309160"/>
                  <a:ext cx="241171" cy="428624"/>
                  <a:chOff x="4000500" y="1326094"/>
                  <a:chExt cx="241171" cy="428624"/>
                </a:xfrm>
              </p:grpSpPr>
              <p:sp>
                <p:nvSpPr>
                  <p:cNvPr id="155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57" name="Freeform 191"/>
                  <p:cNvSpPr>
                    <a:spLocks/>
                  </p:cNvSpPr>
                  <p:nvPr/>
                </p:nvSpPr>
                <p:spPr bwMode="auto">
                  <a:xfrm>
                    <a:off x="3951550" y="1326732"/>
                    <a:ext cx="246714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</p:grpSp>
        </p:grpSp>
      </p:grpSp>
      <p:pic>
        <p:nvPicPr>
          <p:cNvPr id="4111" name="Picture 13" descr="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88" y="5643563"/>
            <a:ext cx="1368425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2" name="Picture 12" descr="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9750" y="5332413"/>
            <a:ext cx="1477963" cy="143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3" name="Picture 12" descr="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" y="100013"/>
            <a:ext cx="1193800" cy="115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4" name="Picture 13" descr="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4100" y="117475"/>
            <a:ext cx="942975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5" name="Picture 8" descr="000o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6" name="Picture 9" descr="000o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7" name="Picture 10" descr="000o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8" name="Picture 11" descr="000o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9" name="AutoShape 151" descr="Kết quả hình ảnh cho rong rắn lên mấy"/>
          <p:cNvSpPr>
            <a:spLocks noChangeAspect="1" noChangeArrowheads="1"/>
          </p:cNvSpPr>
          <p:nvPr/>
        </p:nvSpPr>
        <p:spPr bwMode="auto">
          <a:xfrm>
            <a:off x="5449888" y="-144463"/>
            <a:ext cx="366712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04" name="Rectangle 103"/>
          <p:cNvSpPr/>
          <p:nvPr/>
        </p:nvSpPr>
        <p:spPr>
          <a:xfrm>
            <a:off x="3414713" y="2500313"/>
            <a:ext cx="5429250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2414588" y="4429125"/>
            <a:ext cx="6572250" cy="285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pic>
        <p:nvPicPr>
          <p:cNvPr id="107" name="Picture 11" descr="D:\GIÁO ÁN 1 2020-2021\HÌNH SOẠN GIÁO ÁN\Học hát\Lớp 1 thân yêu\Các bạn nhỏ vui đến trường_HTS.png"/>
          <p:cNvPicPr>
            <a:picLocks noChangeAspect="1" noChangeArrowheads="1"/>
          </p:cNvPicPr>
          <p:nvPr/>
        </p:nvPicPr>
        <p:blipFill>
          <a:blip r:embed="rId13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86"/>
          <a:stretch>
            <a:fillRect/>
          </a:stretch>
        </p:blipFill>
        <p:spPr bwMode="auto">
          <a:xfrm>
            <a:off x="1914525" y="1571625"/>
            <a:ext cx="7497763" cy="391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8" name="Rectangle 107">
            <a:extLst>
              <a:ext uri="{FF2B5EF4-FFF2-40B4-BE49-F238E27FC236}">
                <a16:creationId xmlns:a16="http://schemas.microsoft.com/office/drawing/2014/main" id="{6C1298E9-A7AB-452A-9C5D-CFF5A229C0EA}"/>
              </a:ext>
            </a:extLst>
          </p:cNvPr>
          <p:cNvSpPr/>
          <p:nvPr/>
        </p:nvSpPr>
        <p:spPr>
          <a:xfrm>
            <a:off x="2805094" y="1900236"/>
            <a:ext cx="1612919" cy="42115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9"/>
                </p:tgtEl>
              </p:cMediaNode>
            </p:audio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ÂU 1,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</p:childTnLst>
        </p:cTn>
      </p:par>
    </p:tnLst>
    <p:bldLst>
      <p:bldP spid="3084" grpId="0"/>
      <p:bldP spid="10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11" descr="D:\GIÁO ÁN 1 2020-2021\HÌNH SOẠN GIÁO ÁN\Học hát\Lớp 1 thân yêu\Các bạn nhỏ vui đến trường_HTS.png"/>
          <p:cNvPicPr>
            <a:picLocks noChangeAspect="1" noChangeArrowheads="1"/>
          </p:cNvPicPr>
          <p:nvPr/>
        </p:nvPicPr>
        <p:blipFill>
          <a:blip r:embed="rId4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86"/>
          <a:stretch>
            <a:fillRect/>
          </a:stretch>
        </p:blipFill>
        <p:spPr bwMode="auto">
          <a:xfrm>
            <a:off x="414338" y="1000125"/>
            <a:ext cx="10215562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Text Box 9"/>
          <p:cNvSpPr txBox="1">
            <a:spLocks noChangeArrowheads="1"/>
          </p:cNvSpPr>
          <p:nvPr/>
        </p:nvSpPr>
        <p:spPr bwMode="auto">
          <a:xfrm>
            <a:off x="771525" y="1071563"/>
            <a:ext cx="285750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3000" b="1">
                <a:solidFill>
                  <a:srgbClr val="1713CB"/>
                </a:solidFill>
                <a:cs typeface="Times New Roman" panose="02020603050405020304" pitchFamily="18" charset="0"/>
              </a:rPr>
              <a:t>Ôn tập bài hát</a:t>
            </a:r>
            <a:endParaRPr lang="en-US" altLang="en-US" sz="4000" b="1">
              <a:solidFill>
                <a:srgbClr val="1713CB"/>
              </a:solidFill>
              <a:cs typeface="Times New Roman" panose="02020603050405020304" pitchFamily="18" charset="0"/>
            </a:endParaRP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057275" y="1785938"/>
            <a:ext cx="5429250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500" b="1"/>
              <a:t>LỚP MỘT THÂN YÊU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3557588" y="2428875"/>
            <a:ext cx="2500312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/>
            <a:r>
              <a:rPr lang="en-US" altLang="en-US" sz="3000" i="1">
                <a:solidFill>
                  <a:srgbClr val="FF0000"/>
                </a:solidFill>
                <a:cs typeface="Times New Roman" panose="02020603050405020304" pitchFamily="18" charset="0"/>
              </a:rPr>
              <a:t>Bùi Anh Tôn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20490" grpId="0"/>
      <p:bldP spid="13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0" descr="D:\GIÁO ÁN 1 2020-2021\HÌNH SOẠN GIÁO ÁN\Học hát\Lớp 1 thân yêu\Nhịp - Copy.jpg"/>
          <p:cNvPicPr>
            <a:picLocks noChangeAspect="1" noChangeArrowheads="1"/>
          </p:cNvPicPr>
          <p:nvPr/>
        </p:nvPicPr>
        <p:blipFill>
          <a:blip r:embed="rId3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73025"/>
            <a:ext cx="10501313" cy="664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8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9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10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1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5932CDD-B0AB-4F87-9736-4F628CF96184}"/>
              </a:ext>
            </a:extLst>
          </p:cNvPr>
          <p:cNvSpPr/>
          <p:nvPr/>
        </p:nvSpPr>
        <p:spPr>
          <a:xfrm>
            <a:off x="319069" y="362220"/>
            <a:ext cx="1600200" cy="38100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LOP MỘT THÂN YE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0" descr="Kết quả hình ảnh cho nền powerpoint đẹp"/>
          <p:cNvPicPr>
            <a:picLocks noChangeAspect="1" noChangeArrowheads="1"/>
          </p:cNvPicPr>
          <p:nvPr/>
        </p:nvPicPr>
        <p:blipFill>
          <a:blip r:embed="rId2">
            <a:lum bright="1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6" b="4849"/>
          <a:stretch>
            <a:fillRect/>
          </a:stretch>
        </p:blipFill>
        <p:spPr bwMode="auto">
          <a:xfrm>
            <a:off x="-19050" y="-214313"/>
            <a:ext cx="1099185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6" descr="ag00373_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634405">
            <a:off x="6854825" y="4481513"/>
            <a:ext cx="2478088" cy="170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213" y="4654550"/>
            <a:ext cx="2713037" cy="145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628775" y="2214563"/>
            <a:ext cx="7572375" cy="180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5500" b="1" dirty="0">
                <a:solidFill>
                  <a:srgbClr val="0000FF"/>
                </a:solidFill>
                <a:cs typeface="Times New Roman" panose="02020603050405020304" pitchFamily="18" charset="0"/>
              </a:rPr>
              <a:t>HÁT KẾT HỢP</a:t>
            </a:r>
          </a:p>
          <a:p>
            <a:pPr eaLnBrk="1" hangingPunct="1"/>
            <a:r>
              <a:rPr lang="en-US" altLang="en-US" sz="5500" b="1" dirty="0">
                <a:solidFill>
                  <a:srgbClr val="0000FF"/>
                </a:solidFill>
                <a:cs typeface="Times New Roman" panose="02020603050405020304" pitchFamily="18" charset="0"/>
              </a:rPr>
              <a:t>BODY PERCUSSION</a:t>
            </a:r>
          </a:p>
        </p:txBody>
      </p:sp>
      <p:pic>
        <p:nvPicPr>
          <p:cNvPr id="7174" name="Picture 8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9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10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11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7" descr="D:\GIÁO ÁN 1 2020-2021\HÌNH SOẠN GIÁO ÁN\Học hát\Lớp 1 thân yêu\bộ gõ cơ thể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713" y="0"/>
            <a:ext cx="8858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8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9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10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11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58B6DAF-D9DF-489B-AE1C-7A955DD3B8F5}"/>
              </a:ext>
            </a:extLst>
          </p:cNvPr>
          <p:cNvSpPr/>
          <p:nvPr/>
        </p:nvSpPr>
        <p:spPr>
          <a:xfrm>
            <a:off x="319069" y="362220"/>
            <a:ext cx="1600200" cy="38100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LOP MỘT THÂN YE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nline Media 1" title="BODY PERCUSSION BÀI HÁT LỚP MỘT THÂN YÊU">
            <a:hlinkClick r:id="" action="ppaction://media"/>
            <a:extLst>
              <a:ext uri="{FF2B5EF4-FFF2-40B4-BE49-F238E27FC236}">
                <a16:creationId xmlns:a16="http://schemas.microsoft.com/office/drawing/2014/main" id="{850643DA-C1C0-467E-814A-B3030845A759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332" y="9178"/>
            <a:ext cx="10970468" cy="6848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907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7088</TotalTime>
  <Words>253</Words>
  <Application>Microsoft Office PowerPoint</Application>
  <PresentationFormat>Custom</PresentationFormat>
  <Paragraphs>58</Paragraphs>
  <Slides>24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Calibri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Windows 10</cp:lastModifiedBy>
  <cp:revision>603</cp:revision>
  <dcterms:created xsi:type="dcterms:W3CDTF">2010-04-30T18:19:48Z</dcterms:created>
  <dcterms:modified xsi:type="dcterms:W3CDTF">2022-12-21T10:35:28Z</dcterms:modified>
</cp:coreProperties>
</file>