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4"/>
  </p:notesMasterIdLst>
  <p:sldIdLst>
    <p:sldId id="285" r:id="rId2"/>
    <p:sldId id="291" r:id="rId3"/>
    <p:sldId id="299" r:id="rId4"/>
    <p:sldId id="480" r:id="rId5"/>
    <p:sldId id="419" r:id="rId6"/>
    <p:sldId id="498" r:id="rId7"/>
    <p:sldId id="500" r:id="rId8"/>
    <p:sldId id="501" r:id="rId9"/>
    <p:sldId id="502" r:id="rId10"/>
    <p:sldId id="499" r:id="rId11"/>
    <p:sldId id="487" r:id="rId12"/>
    <p:sldId id="471" r:id="rId13"/>
    <p:sldId id="503" r:id="rId14"/>
    <p:sldId id="489" r:id="rId15"/>
    <p:sldId id="482" r:id="rId16"/>
    <p:sldId id="497" r:id="rId17"/>
    <p:sldId id="488" r:id="rId18"/>
    <p:sldId id="491" r:id="rId19"/>
    <p:sldId id="479" r:id="rId20"/>
    <p:sldId id="504" r:id="rId21"/>
    <p:sldId id="492" r:id="rId22"/>
    <p:sldId id="505" r:id="rId23"/>
  </p:sldIdLst>
  <p:sldSz cx="10972800" cy="6858000"/>
  <p:notesSz cx="6858000" cy="9144000"/>
  <p:custDataLst>
    <p:tags r:id="rId25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56" d="100"/>
          <a:sy n="56" d="100"/>
        </p:scale>
        <p:origin x="1020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DAC1FB5F-C697-425A-89FB-CC3B729643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251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813B7F-16D8-4786-9B50-F0B91F5965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840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B3A24E-F6B1-47FB-89EA-FA4162B5BA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048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C12BA8-9268-4142-BE22-743CEB74AD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794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64A565-CB9F-42FD-BACB-629A8C1600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95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397A8-A755-4A68-9207-CFEBDF337E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520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04CD5F-805E-47F6-AE40-3DECDD1943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1802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F64B5C-3D6A-4232-847C-7544E2C57C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583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A295D8-DDB5-4D7D-A966-BAD7722C14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359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0EF83-19A1-4175-A4FB-CDF5D51A77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9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43B891-F7BD-4F99-8F9B-6C55CFA936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41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65E0AB-5B25-40F1-9194-A0CF9A411F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627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850168-59AA-49CE-9C73-111E906BDF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52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22590B-F939-401D-9E97-EF3553973F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036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22590B-F939-401D-9E97-EF3553973F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39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22590B-F939-401D-9E97-EF3553973F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612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panose="020B0604020202020204" pitchFamily="34" charset="0"/>
              </a:defRPr>
            </a:lvl1pPr>
          </a:lstStyle>
          <a:p>
            <a:fld id="{864F0FD5-9A53-4CFC-913E-DED7B27DEB8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6" r:id="rId8"/>
    <p:sldLayoutId id="2147483665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4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gif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12" Type="http://schemas.openxmlformats.org/officeDocument/2006/relationships/image" Target="../media/image24.jpeg"/><Relationship Id="rId2" Type="http://schemas.openxmlformats.org/officeDocument/2006/relationships/audio" Target="file:///C:\Users\NGUYEN\Desktop\danh%20sach%20HS\tiet%2015%20lop%203\Sang%20Xuan%20Doc%20Tau%20dan%20tranh%20-%20Linh%20Thao%20(mp3cut.net).mp3" TargetMode="External"/><Relationship Id="rId1" Type="http://schemas.openxmlformats.org/officeDocument/2006/relationships/audio" Target="file:///C:\Users\thanhthoi\Desktop\THI%20GVDG\V.A%20&#8211;%20&#272;&#224;n%20G&#224;%20Con%20(mp3cut.net)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2.gif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4.wav"/><Relationship Id="rId7" Type="http://schemas.openxmlformats.org/officeDocument/2006/relationships/image" Target="../media/image2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.gif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audio" Target="file:///C:\Users\NGUYEN\Desktop\danh%20sach%20HS\tiet%2015%20lop%203\Sang%20Xuan%20Doc%20Tau%20dan%20tranh%20-%20Linh%20Thao%20(mp3cut.net).mp3" TargetMode="External"/><Relationship Id="rId1" Type="http://schemas.openxmlformats.org/officeDocument/2006/relationships/audio" Target="file:///C:\Users\thanhthoi\Desktop\THI%20GVDG\V.A%20&#8211;%20&#272;&#224;n%20G&#224;%20Con%20(mp3cut.net)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2.gif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gif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gif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GIÁO ÁN 1 2020-2021\HÌNH SOẠN GIÁO ÁN\Học hát\CHAO NGUOI BAN MOI DEN\Picture1 - Cop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2863"/>
            <a:ext cx="9501188" cy="677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149FA2-348D-4287-A41C-14DCCD157E93}"/>
              </a:ext>
            </a:extLst>
          </p:cNvPr>
          <p:cNvSpPr/>
          <p:nvPr/>
        </p:nvSpPr>
        <p:spPr>
          <a:xfrm>
            <a:off x="287313" y="260647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CHÀO-NGƯỜI-BẠN-MỚI-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14400" y="2340793"/>
            <a:ext cx="8836025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8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 KẾT HỢP</a:t>
            </a:r>
          </a:p>
          <a:p>
            <a:pPr eaLnBrk="1" hangingPunct="1"/>
            <a:r>
              <a:rPr lang="en-US" altLang="en-US" sz="4800" b="1" dirty="0">
                <a:solidFill>
                  <a:srgbClr val="0000FF"/>
                </a:solidFill>
                <a:cs typeface="Times New Roman" panose="02020603050405020304" pitchFamily="18" charset="0"/>
              </a:rPr>
              <a:t>VẬN ĐỘNG THEO NHỊP ĐIỆU</a:t>
            </a:r>
          </a:p>
        </p:txBody>
      </p:sp>
      <p:pic>
        <p:nvPicPr>
          <p:cNvPr id="11270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D:\GIÁO ÁN 1 2020-2021\HÌNH SOẠN GIÁO ÁN\Học hát\CHAO NGUOI BAN MOI DEN\Picture1 - Copy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6038"/>
            <a:ext cx="9644063" cy="676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80FD1B-E719-4DF9-A760-65EC7C641078}"/>
              </a:ext>
            </a:extLst>
          </p:cNvPr>
          <p:cNvSpPr/>
          <p:nvPr/>
        </p:nvSpPr>
        <p:spPr>
          <a:xfrm>
            <a:off x="287313" y="260647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CHÀO-NGƯỜI-BẠN-MỚI-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.A – Đàn Gà Co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71750"/>
            <a:ext cx="365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ang Xuan Doc Tau dan tranh - Linh Thao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5032138" y="1046518"/>
            <a:ext cx="1064736" cy="814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0972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18" name="Rectangle 63"/>
          <p:cNvSpPr>
            <a:spLocks noChangeArrowheads="1"/>
          </p:cNvSpPr>
          <p:nvPr/>
        </p:nvSpPr>
        <p:spPr bwMode="gray">
          <a:xfrm rot="5400000">
            <a:off x="7250906" y="122793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53229" y="5937704"/>
            <a:ext cx="6086518" cy="636600"/>
            <a:chOff x="384" y="1344"/>
            <a:chExt cx="1294" cy="381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384" y="1344"/>
              <a:ext cx="1294" cy="381"/>
            </a:xfrm>
            <a:prstGeom prst="roundRect">
              <a:avLst>
                <a:gd name="adj" fmla="val 10889"/>
              </a:avLst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gray">
            <a:xfrm>
              <a:off x="488" y="1399"/>
              <a:ext cx="295" cy="15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6255" name="Text Box 10"/>
            <p:cNvSpPr txBox="1">
              <a:spLocks noChangeArrowheads="1"/>
            </p:cNvSpPr>
            <p:nvPr/>
          </p:nvSpPr>
          <p:spPr bwMode="gray">
            <a:xfrm>
              <a:off x="400" y="1382"/>
              <a:ext cx="1258" cy="313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1pPr>
              <a:lvl2pPr marL="742950" indent="-28575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2pPr>
              <a:lvl3pPr marL="11430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3pPr>
              <a:lvl4pPr marL="16002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4pPr>
              <a:lvl5pPr marL="20574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TRỐNG CON</a:t>
              </a:r>
            </a:p>
          </p:txBody>
        </p:sp>
      </p:grp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628616" y="285728"/>
            <a:ext cx="9824119" cy="92474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 cap="rnd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h="12700"/>
            <a:bevelB/>
          </a:sp3d>
        </p:spPr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13323" name="Group 27"/>
          <p:cNvGrpSpPr>
            <a:grpSpLocks/>
          </p:cNvGrpSpPr>
          <p:nvPr/>
        </p:nvGrpSpPr>
        <p:grpSpPr bwMode="auto">
          <a:xfrm>
            <a:off x="1543050" y="5848350"/>
            <a:ext cx="1190625" cy="930275"/>
            <a:chOff x="1872" y="1824"/>
            <a:chExt cx="2014" cy="1821"/>
          </a:xfrm>
        </p:grpSpPr>
        <p:sp>
          <p:nvSpPr>
            <p:cNvPr id="8220" name="AutoShape 28"/>
            <p:cNvSpPr>
              <a:spLocks noChangeArrowheads="1"/>
            </p:cNvSpPr>
            <p:nvPr/>
          </p:nvSpPr>
          <p:spPr bwMode="gray">
            <a:xfrm rot="16200000" flipH="1">
              <a:off x="1822" y="2704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gray">
            <a:xfrm rot="5400000" flipH="1">
              <a:off x="3629" y="2670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gray">
            <a:xfrm rot="10800000" flipH="1">
              <a:off x="2726" y="3440"/>
              <a:ext cx="306" cy="20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13454" name="Oval 31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3455" name="Oval 32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gray">
            <a:xfrm>
              <a:off x="2256" y="2001"/>
              <a:ext cx="438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13457" name="Oval 34"/>
            <p:cNvSpPr>
              <a:spLocks noChangeArrowheads="1"/>
            </p:cNvSpPr>
            <p:nvPr/>
          </p:nvSpPr>
          <p:spPr bwMode="gray">
            <a:xfrm>
              <a:off x="2254" y="2000"/>
              <a:ext cx="439" cy="10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gray">
            <a:xfrm>
              <a:off x="2337" y="2082"/>
              <a:ext cx="1096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13459" name="Oval 36"/>
            <p:cNvSpPr>
              <a:spLocks noChangeArrowheads="1"/>
            </p:cNvSpPr>
            <p:nvPr/>
          </p:nvSpPr>
          <p:spPr bwMode="gray">
            <a:xfrm>
              <a:off x="2337" y="2083"/>
              <a:ext cx="1096" cy="10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4108" name="Text Box 26"/>
          <p:cNvSpPr txBox="1">
            <a:spLocks noChangeArrowheads="1"/>
          </p:cNvSpPr>
          <p:nvPr/>
        </p:nvSpPr>
        <p:spPr bwMode="gray">
          <a:xfrm>
            <a:off x="2486025" y="357188"/>
            <a:ext cx="5757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FF"/>
                </a:solidFill>
                <a:cs typeface="Times New Roman" panose="02020603050405020304" pitchFamily="18" charset="0"/>
              </a:rPr>
              <a:t>Nhìn tranh đoán tên nhạc cụ?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1543050" y="1239838"/>
            <a:ext cx="8143875" cy="4475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pitchFamily="-105" charset="-128"/>
            </a:endParaRPr>
          </a:p>
        </p:txBody>
      </p:sp>
      <p:grpSp>
        <p:nvGrpSpPr>
          <p:cNvPr id="13326" name="Group 79"/>
          <p:cNvGrpSpPr>
            <a:grpSpLocks/>
          </p:cNvGrpSpPr>
          <p:nvPr/>
        </p:nvGrpSpPr>
        <p:grpSpPr bwMode="auto">
          <a:xfrm>
            <a:off x="1800225" y="1293813"/>
            <a:ext cx="7629525" cy="4206875"/>
            <a:chOff x="2000726" y="634536"/>
            <a:chExt cx="4304139" cy="4878451"/>
          </a:xfrm>
        </p:grpSpPr>
        <p:sp>
          <p:nvSpPr>
            <p:cNvPr id="29744" name="Rectangle 18"/>
            <p:cNvSpPr>
              <a:spLocks noChangeArrowheads="1"/>
            </p:cNvSpPr>
            <p:nvPr/>
          </p:nvSpPr>
          <p:spPr bwMode="auto">
            <a:xfrm>
              <a:off x="2000726" y="890424"/>
              <a:ext cx="4304139" cy="46225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22987" dir="5400000" algn="tl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13338" name="Group 6"/>
            <p:cNvGrpSpPr>
              <a:grpSpLocks/>
            </p:cNvGrpSpPr>
            <p:nvPr/>
          </p:nvGrpSpPr>
          <p:grpSpPr bwMode="auto">
            <a:xfrm rot="5400000">
              <a:off x="4011106" y="-1209869"/>
              <a:ext cx="409004" cy="4097814"/>
              <a:chOff x="647700" y="1895914"/>
              <a:chExt cx="687637" cy="4092212"/>
            </a:xfrm>
          </p:grpSpPr>
          <p:grpSp>
            <p:nvGrpSpPr>
              <p:cNvPr id="13339" name="Gruppe 165"/>
              <p:cNvGrpSpPr>
                <a:grpSpLocks/>
              </p:cNvGrpSpPr>
              <p:nvPr/>
            </p:nvGrpSpPr>
            <p:grpSpPr bwMode="auto">
              <a:xfrm rot="-5400000">
                <a:off x="-62911" y="2592803"/>
                <a:ext cx="2098530" cy="697975"/>
                <a:chOff x="2377545" y="1309160"/>
                <a:chExt cx="1969032" cy="428624"/>
              </a:xfrm>
            </p:grpSpPr>
            <p:grpSp>
              <p:nvGrpSpPr>
                <p:cNvPr id="13396" name="Gruppe 131"/>
                <p:cNvGrpSpPr>
                  <a:grpSpLocks/>
                </p:cNvGrpSpPr>
                <p:nvPr/>
              </p:nvGrpSpPr>
              <p:grpSpPr bwMode="auto">
                <a:xfrm>
                  <a:off x="4105406" y="1312335"/>
                  <a:ext cx="241171" cy="425449"/>
                  <a:chOff x="4003802" y="1329269"/>
                  <a:chExt cx="241171" cy="425449"/>
                </a:xfrm>
              </p:grpSpPr>
              <p:sp>
                <p:nvSpPr>
                  <p:cNvPr id="21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6" name="Freeform 191"/>
                  <p:cNvSpPr>
                    <a:spLocks/>
                  </p:cNvSpPr>
                  <p:nvPr/>
                </p:nvSpPr>
                <p:spPr bwMode="auto">
                  <a:xfrm>
                    <a:off x="3954006" y="1324838"/>
                    <a:ext cx="264337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97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5"/>
                  <a:ext cx="242758" cy="425449"/>
                  <a:chOff x="4004898" y="1329269"/>
                  <a:chExt cx="242758" cy="425449"/>
                </a:xfrm>
              </p:grpSpPr>
              <p:sp>
                <p:nvSpPr>
                  <p:cNvPr id="21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4" name="Freeform 191"/>
                  <p:cNvSpPr>
                    <a:spLocks/>
                  </p:cNvSpPr>
                  <p:nvPr/>
                </p:nvSpPr>
                <p:spPr bwMode="auto">
                  <a:xfrm>
                    <a:off x="3978768" y="1324838"/>
                    <a:ext cx="255105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98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21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2" name="Freeform 191"/>
                  <p:cNvSpPr>
                    <a:spLocks/>
                  </p:cNvSpPr>
                  <p:nvPr/>
                </p:nvSpPr>
                <p:spPr bwMode="auto">
                  <a:xfrm>
                    <a:off x="3959895" y="1324838"/>
                    <a:ext cx="271889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99" name="Gruppe 138"/>
                <p:cNvGrpSpPr>
                  <a:grpSpLocks/>
                </p:cNvGrpSpPr>
                <p:nvPr/>
              </p:nvGrpSpPr>
              <p:grpSpPr bwMode="auto">
                <a:xfrm>
                  <a:off x="3586573" y="1312335"/>
                  <a:ext cx="241171" cy="425449"/>
                  <a:chOff x="4002335" y="1329269"/>
                  <a:chExt cx="241171" cy="425449"/>
                </a:xfrm>
              </p:grpSpPr>
              <p:sp>
                <p:nvSpPr>
                  <p:cNvPr id="20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0" name="Freeform 191"/>
                  <p:cNvSpPr>
                    <a:spLocks/>
                  </p:cNvSpPr>
                  <p:nvPr/>
                </p:nvSpPr>
                <p:spPr bwMode="auto">
                  <a:xfrm>
                    <a:off x="3958645" y="1324838"/>
                    <a:ext cx="246714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0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207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8" name="Freeform 191"/>
                  <p:cNvSpPr>
                    <a:spLocks/>
                  </p:cNvSpPr>
                  <p:nvPr/>
                </p:nvSpPr>
                <p:spPr bwMode="auto">
                  <a:xfrm>
                    <a:off x="3960750" y="1324838"/>
                    <a:ext cx="263497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1" name="Gruppe 144"/>
                <p:cNvGrpSpPr>
                  <a:grpSpLocks/>
                </p:cNvGrpSpPr>
                <p:nvPr/>
              </p:nvGrpSpPr>
              <p:grpSpPr bwMode="auto">
                <a:xfrm>
                  <a:off x="3239096" y="1309160"/>
                  <a:ext cx="241171" cy="428624"/>
                  <a:chOff x="3999770" y="1326094"/>
                  <a:chExt cx="241171" cy="428624"/>
                </a:xfrm>
              </p:grpSpPr>
              <p:sp>
                <p:nvSpPr>
                  <p:cNvPr id="20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6" name="Freeform 191"/>
                  <p:cNvSpPr>
                    <a:spLocks/>
                  </p:cNvSpPr>
                  <p:nvPr/>
                </p:nvSpPr>
                <p:spPr bwMode="auto">
                  <a:xfrm>
                    <a:off x="3976283" y="1321037"/>
                    <a:ext cx="21818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2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20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4" name="Freeform 191"/>
                  <p:cNvSpPr>
                    <a:spLocks/>
                  </p:cNvSpPr>
                  <p:nvPr/>
                </p:nvSpPr>
                <p:spPr bwMode="auto">
                  <a:xfrm>
                    <a:off x="3945662" y="1321037"/>
                    <a:ext cx="285315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3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20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2" name="Freeform 191"/>
                  <p:cNvSpPr>
                    <a:spLocks/>
                  </p:cNvSpPr>
                  <p:nvPr/>
                </p:nvSpPr>
                <p:spPr bwMode="auto">
                  <a:xfrm>
                    <a:off x="3949446" y="1321037"/>
                    <a:ext cx="30042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4" name="Gruppe 153"/>
                <p:cNvGrpSpPr>
                  <a:grpSpLocks/>
                </p:cNvGrpSpPr>
                <p:nvPr/>
              </p:nvGrpSpPr>
              <p:grpSpPr bwMode="auto">
                <a:xfrm>
                  <a:off x="2721849" y="1309160"/>
                  <a:ext cx="241171" cy="428624"/>
                  <a:chOff x="3999891" y="1326094"/>
                  <a:chExt cx="241171" cy="428624"/>
                </a:xfrm>
              </p:grpSpPr>
              <p:sp>
                <p:nvSpPr>
                  <p:cNvPr id="19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0" name="Freeform 191"/>
                  <p:cNvSpPr>
                    <a:spLocks/>
                  </p:cNvSpPr>
                  <p:nvPr/>
                </p:nvSpPr>
                <p:spPr bwMode="auto">
                  <a:xfrm>
                    <a:off x="3969175" y="1321037"/>
                    <a:ext cx="23077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5" name="Gruppe 156"/>
                <p:cNvGrpSpPr>
                  <a:grpSpLocks/>
                </p:cNvGrpSpPr>
                <p:nvPr/>
              </p:nvGrpSpPr>
              <p:grpSpPr bwMode="auto">
                <a:xfrm>
                  <a:off x="2550490" y="1309160"/>
                  <a:ext cx="241171" cy="428624"/>
                  <a:chOff x="4000988" y="1326094"/>
                  <a:chExt cx="241171" cy="428624"/>
                </a:xfrm>
              </p:grpSpPr>
              <p:sp>
                <p:nvSpPr>
                  <p:cNvPr id="19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8" name="Freeform 191"/>
                  <p:cNvSpPr>
                    <a:spLocks/>
                  </p:cNvSpPr>
                  <p:nvPr/>
                </p:nvSpPr>
                <p:spPr bwMode="auto">
                  <a:xfrm>
                    <a:off x="3986386" y="1321037"/>
                    <a:ext cx="21986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406" name="Gruppe 159"/>
                <p:cNvGrpSpPr>
                  <a:grpSpLocks/>
                </p:cNvGrpSpPr>
                <p:nvPr/>
              </p:nvGrpSpPr>
              <p:grpSpPr bwMode="auto">
                <a:xfrm>
                  <a:off x="2377545" y="1309160"/>
                  <a:ext cx="241171" cy="428624"/>
                  <a:chOff x="4000499" y="1326094"/>
                  <a:chExt cx="241171" cy="428624"/>
                </a:xfrm>
              </p:grpSpPr>
              <p:sp>
                <p:nvSpPr>
                  <p:cNvPr id="18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1" name="Freeform 191"/>
                  <p:cNvSpPr>
                    <a:spLocks/>
                  </p:cNvSpPr>
                  <p:nvPr/>
                </p:nvSpPr>
                <p:spPr bwMode="auto">
                  <a:xfrm>
                    <a:off x="3986813" y="1321037"/>
                    <a:ext cx="201399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  <p:grpSp>
            <p:nvGrpSpPr>
              <p:cNvPr id="13340" name="Gruppe 165"/>
              <p:cNvGrpSpPr>
                <a:grpSpLocks/>
              </p:cNvGrpSpPr>
              <p:nvPr/>
            </p:nvGrpSpPr>
            <p:grpSpPr bwMode="auto">
              <a:xfrm rot="-5400000">
                <a:off x="-62900" y="4589867"/>
                <a:ext cx="2098530" cy="697979"/>
                <a:chOff x="2377546" y="1309160"/>
                <a:chExt cx="1969032" cy="428624"/>
              </a:xfrm>
            </p:grpSpPr>
            <p:grpSp>
              <p:nvGrpSpPr>
                <p:cNvPr id="13341" name="Gruppe 131"/>
                <p:cNvGrpSpPr>
                  <a:grpSpLocks/>
                </p:cNvGrpSpPr>
                <p:nvPr/>
              </p:nvGrpSpPr>
              <p:grpSpPr bwMode="auto">
                <a:xfrm>
                  <a:off x="4105407" y="1312335"/>
                  <a:ext cx="241171" cy="425449"/>
                  <a:chOff x="4003803" y="1329269"/>
                  <a:chExt cx="241171" cy="425449"/>
                </a:xfrm>
              </p:grpSpPr>
              <p:sp>
                <p:nvSpPr>
                  <p:cNvPr id="17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7" name="Freeform 191"/>
                  <p:cNvSpPr>
                    <a:spLocks/>
                  </p:cNvSpPr>
                  <p:nvPr/>
                </p:nvSpPr>
                <p:spPr bwMode="auto">
                  <a:xfrm>
                    <a:off x="3985036" y="1328633"/>
                    <a:ext cx="219022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2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4"/>
                  <a:ext cx="242757" cy="425450"/>
                  <a:chOff x="4004898" y="1329268"/>
                  <a:chExt cx="242757" cy="425450"/>
                </a:xfrm>
              </p:grpSpPr>
              <p:sp>
                <p:nvSpPr>
                  <p:cNvPr id="17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5" name="Freeform 191"/>
                  <p:cNvSpPr>
                    <a:spLocks/>
                  </p:cNvSpPr>
                  <p:nvPr/>
                </p:nvSpPr>
                <p:spPr bwMode="auto">
                  <a:xfrm>
                    <a:off x="3967001" y="1328633"/>
                    <a:ext cx="202238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3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17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3" name="Freeform 191"/>
                  <p:cNvSpPr>
                    <a:spLocks/>
                  </p:cNvSpPr>
                  <p:nvPr/>
                </p:nvSpPr>
                <p:spPr bwMode="auto">
                  <a:xfrm>
                    <a:off x="3943093" y="1328633"/>
                    <a:ext cx="268532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4" name="Gruppe 138"/>
                <p:cNvGrpSpPr>
                  <a:grpSpLocks/>
                </p:cNvGrpSpPr>
                <p:nvPr/>
              </p:nvGrpSpPr>
              <p:grpSpPr bwMode="auto">
                <a:xfrm>
                  <a:off x="3586572" y="1312335"/>
                  <a:ext cx="241171" cy="425449"/>
                  <a:chOff x="4002334" y="1329269"/>
                  <a:chExt cx="241171" cy="425449"/>
                </a:xfrm>
              </p:grpSpPr>
              <p:sp>
                <p:nvSpPr>
                  <p:cNvPr id="17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1" name="Freeform 191"/>
                  <p:cNvSpPr>
                    <a:spLocks/>
                  </p:cNvSpPr>
                  <p:nvPr/>
                </p:nvSpPr>
                <p:spPr bwMode="auto">
                  <a:xfrm>
                    <a:off x="3959465" y="1328633"/>
                    <a:ext cx="226574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5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16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9" name="Freeform 191"/>
                  <p:cNvSpPr>
                    <a:spLocks/>
                  </p:cNvSpPr>
                  <p:nvPr/>
                </p:nvSpPr>
                <p:spPr bwMode="auto">
                  <a:xfrm>
                    <a:off x="3963249" y="1328633"/>
                    <a:ext cx="22741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6" name="Gruppe 144"/>
                <p:cNvGrpSpPr>
                  <a:grpSpLocks/>
                </p:cNvGrpSpPr>
                <p:nvPr/>
              </p:nvGrpSpPr>
              <p:grpSpPr bwMode="auto">
                <a:xfrm>
                  <a:off x="3239097" y="1309160"/>
                  <a:ext cx="241171" cy="428624"/>
                  <a:chOff x="3999771" y="1326094"/>
                  <a:chExt cx="241171" cy="428624"/>
                </a:xfrm>
              </p:grpSpPr>
              <p:sp>
                <p:nvSpPr>
                  <p:cNvPr id="16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7" name="Freeform 191"/>
                  <p:cNvSpPr>
                    <a:spLocks/>
                  </p:cNvSpPr>
                  <p:nvPr/>
                </p:nvSpPr>
                <p:spPr bwMode="auto">
                  <a:xfrm>
                    <a:off x="3940181" y="1326732"/>
                    <a:ext cx="219021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7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16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5" name="Freeform 191"/>
                  <p:cNvSpPr>
                    <a:spLocks/>
                  </p:cNvSpPr>
                  <p:nvPr/>
                </p:nvSpPr>
                <p:spPr bwMode="auto">
                  <a:xfrm>
                    <a:off x="3966622" y="1326732"/>
                    <a:ext cx="21314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8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16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3" name="Freeform 191"/>
                  <p:cNvSpPr>
                    <a:spLocks/>
                  </p:cNvSpPr>
                  <p:nvPr/>
                </p:nvSpPr>
                <p:spPr bwMode="auto">
                  <a:xfrm>
                    <a:off x="3966211" y="1326732"/>
                    <a:ext cx="21734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49" name="Gruppe 153"/>
                <p:cNvGrpSpPr>
                  <a:grpSpLocks/>
                </p:cNvGrpSpPr>
                <p:nvPr/>
              </p:nvGrpSpPr>
              <p:grpSpPr bwMode="auto">
                <a:xfrm>
                  <a:off x="2721850" y="1309160"/>
                  <a:ext cx="241171" cy="428624"/>
                  <a:chOff x="3999892" y="1326094"/>
                  <a:chExt cx="241171" cy="428624"/>
                </a:xfrm>
              </p:grpSpPr>
              <p:sp>
                <p:nvSpPr>
                  <p:cNvPr id="16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1" name="Freeform 191"/>
                  <p:cNvSpPr>
                    <a:spLocks/>
                  </p:cNvSpPr>
                  <p:nvPr/>
                </p:nvSpPr>
                <p:spPr bwMode="auto">
                  <a:xfrm>
                    <a:off x="3937268" y="1326732"/>
                    <a:ext cx="262658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50" name="Gruppe 156"/>
                <p:cNvGrpSpPr>
                  <a:grpSpLocks/>
                </p:cNvGrpSpPr>
                <p:nvPr/>
              </p:nvGrpSpPr>
              <p:grpSpPr bwMode="auto">
                <a:xfrm>
                  <a:off x="2550491" y="1309160"/>
                  <a:ext cx="241171" cy="428624"/>
                  <a:chOff x="4000989" y="1326094"/>
                  <a:chExt cx="241171" cy="428624"/>
                </a:xfrm>
              </p:grpSpPr>
              <p:sp>
                <p:nvSpPr>
                  <p:cNvPr id="15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9" name="Freeform 191"/>
                  <p:cNvSpPr>
                    <a:spLocks/>
                  </p:cNvSpPr>
                  <p:nvPr/>
                </p:nvSpPr>
                <p:spPr bwMode="auto">
                  <a:xfrm>
                    <a:off x="3934339" y="1326732"/>
                    <a:ext cx="266015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13351" name="Gruppe 159"/>
                <p:cNvGrpSpPr>
                  <a:grpSpLocks/>
                </p:cNvGrpSpPr>
                <p:nvPr/>
              </p:nvGrpSpPr>
              <p:grpSpPr bwMode="auto">
                <a:xfrm>
                  <a:off x="2377546" y="1309160"/>
                  <a:ext cx="241171" cy="428624"/>
                  <a:chOff x="4000500" y="1326094"/>
                  <a:chExt cx="241171" cy="428624"/>
                </a:xfrm>
              </p:grpSpPr>
              <p:sp>
                <p:nvSpPr>
                  <p:cNvPr id="15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7" name="Freeform 191"/>
                  <p:cNvSpPr>
                    <a:spLocks/>
                  </p:cNvSpPr>
                  <p:nvPr/>
                </p:nvSpPr>
                <p:spPr bwMode="auto">
                  <a:xfrm>
                    <a:off x="3948193" y="1326732"/>
                    <a:ext cx="24335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</p:grpSp>
      </p:grpSp>
      <p:pic>
        <p:nvPicPr>
          <p:cNvPr id="13327" name="Picture 13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12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12" descr="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00013"/>
            <a:ext cx="1465262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13" descr="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17475"/>
            <a:ext cx="9429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8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2" name="Picture 9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Picture 10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Picture 11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5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105" name="Picture 9" descr="D:\GIÁO ÁN 1 2020-2021\HÌNH SOẠN GIÁO ÁN\Nhạc cụ\Trống con.jpg"/>
          <p:cNvPicPr>
            <a:picLocks noChangeAspect="1" noChangeArrowheads="1"/>
          </p:cNvPicPr>
          <p:nvPr/>
        </p:nvPicPr>
        <p:blipFill>
          <a:blip r:embed="rId1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2" t="17143" r="42657" b="74506"/>
          <a:stretch>
            <a:fillRect/>
          </a:stretch>
        </p:blipFill>
        <p:spPr bwMode="auto">
          <a:xfrm>
            <a:off x="3414713" y="1714500"/>
            <a:ext cx="47148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3200400" y="1357313"/>
            <a:ext cx="45005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400" b="1">
                <a:solidFill>
                  <a:srgbClr val="FF0000"/>
                </a:solidFill>
                <a:cs typeface="Times New Roman" panose="02020603050405020304" pitchFamily="18" charset="0"/>
              </a:rPr>
              <a:t>TRỐNG CON</a:t>
            </a:r>
            <a:endParaRPr lang="en-US" altLang="en-US" sz="3600" b="1" i="1">
              <a:cs typeface="Times New Roman" panose="02020603050405020304" pitchFamily="18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14338" y="1000125"/>
            <a:ext cx="19288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Nhạc cụ: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14345" name="Picture 10" descr="D:\GIÁO ÁN 1 2020-2021\HÌNH SOẠN GIÁO ÁN\Nhạc cụ\Trống con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1" t="73958" r="19162" b="4166"/>
          <a:stretch>
            <a:fillRect/>
          </a:stretch>
        </p:blipFill>
        <p:spPr bwMode="auto">
          <a:xfrm>
            <a:off x="2271713" y="2428875"/>
            <a:ext cx="6192837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D:\GIÁO ÁN 1 2020-2021\HÌNH SOẠN GIÁO ÁN\Nhạc cụ\Trống con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2" t="17143" r="42657" b="74506"/>
          <a:stretch>
            <a:fillRect/>
          </a:stretch>
        </p:blipFill>
        <p:spPr bwMode="auto">
          <a:xfrm>
            <a:off x="2843213" y="1214438"/>
            <a:ext cx="521493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200400" y="1258888"/>
            <a:ext cx="450056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FF0000"/>
                </a:solidFill>
                <a:cs typeface="Times New Roman" panose="02020603050405020304" pitchFamily="18" charset="0"/>
              </a:rPr>
              <a:t>TRỐNG CON</a:t>
            </a:r>
            <a:endParaRPr lang="en-US" altLang="en-US" sz="2800" b="1" i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34818" name="Picture 2" descr="D:\GIÁO ÁN 1 2020-2021\HÌNH SOẠN GIÁO ÁN\Nhạc cụ\cách gõ trống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0" t="5981" r="64069" b="78865"/>
          <a:stretch>
            <a:fillRect/>
          </a:stretch>
        </p:blipFill>
        <p:spPr bwMode="auto">
          <a:xfrm>
            <a:off x="628650" y="2286000"/>
            <a:ext cx="3214688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:\GIÁO ÁN 1 2020-2021\HÌNH SOẠN GIÁO ÁN\Nhạc cụ\cách gõ trống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1" t="5981" r="18468" b="78865"/>
          <a:stretch>
            <a:fillRect/>
          </a:stretch>
        </p:blipFill>
        <p:spPr bwMode="auto">
          <a:xfrm>
            <a:off x="8129588" y="2333625"/>
            <a:ext cx="2071687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D:\GIÁO ÁN 1 2020-2021\HÌNH SOẠN GIÁO ÁN\Nhạc cụ\cách gõ trống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9" t="5981" r="38512" b="78865"/>
          <a:stretch>
            <a:fillRect/>
          </a:stretch>
        </p:blipFill>
        <p:spPr bwMode="auto">
          <a:xfrm>
            <a:off x="4200525" y="2333625"/>
            <a:ext cx="314325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9" descr="D:\GIÁO ÁN 1 2020-2021\HÌNH SOẠN GIÁO ÁN\Nhạc cụ\Trống con 2 - Copy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85"/>
          <a:stretch/>
        </p:blipFill>
        <p:spPr bwMode="auto">
          <a:xfrm>
            <a:off x="485775" y="1928813"/>
            <a:ext cx="9929813" cy="164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E5359E-F663-4577-BB19-415E09475A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426" y="3747338"/>
            <a:ext cx="1181265" cy="6096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2650BA-6F3E-4DEE-AC6B-2186C0D966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088" y="3573016"/>
            <a:ext cx="905192" cy="7751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B274CDF-AE45-4028-9A47-A5445589F3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38" y="3573015"/>
            <a:ext cx="905192" cy="7751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B23708-6486-426D-B219-4608C07B85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551" y="3747338"/>
            <a:ext cx="1181265" cy="6096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ANG 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0" descr="D:\GIÁO ÁN 1 2020-2021\HÌNH SOẠN GIÁO ÁN\Nhạc cụ\Trống con.jp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1" t="73958" r="19162" b="4976"/>
          <a:stretch>
            <a:fillRect/>
          </a:stretch>
        </p:blipFill>
        <p:spPr bwMode="auto">
          <a:xfrm>
            <a:off x="985838" y="1857375"/>
            <a:ext cx="8929687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92338" y="1208088"/>
            <a:ext cx="650081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>
                <a:solidFill>
                  <a:srgbClr val="0000FF"/>
                </a:solidFill>
                <a:cs typeface="Times New Roman" panose="02020603050405020304" pitchFamily="18" charset="0"/>
              </a:rPr>
              <a:t>GÕ ĐỆM CHO BÀI HÁT</a:t>
            </a:r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842963" y="150813"/>
            <a:ext cx="32861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FFFF00"/>
                </a:solidFill>
                <a:cs typeface="Times New Roman" panose="02020603050405020304" pitchFamily="18" charset="0"/>
              </a:rPr>
              <a:t>TRỐNG CON</a:t>
            </a:r>
            <a:endParaRPr lang="en-US" altLang="en-US" sz="2400" b="1" i="1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D:\GIÁO ÁN 1 2020-2021\HÌNH SOẠN GIÁO ÁN\Học hát\CHAO NGUOI BAN MOI DEN\Picture1 - Copy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9"/>
          <a:stretch>
            <a:fillRect/>
          </a:stretch>
        </p:blipFill>
        <p:spPr bwMode="auto">
          <a:xfrm>
            <a:off x="914400" y="0"/>
            <a:ext cx="8937625" cy="678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9383F0F-03A0-4047-9F29-338FAF5178C5}"/>
              </a:ext>
            </a:extLst>
          </p:cNvPr>
          <p:cNvSpPr/>
          <p:nvPr/>
        </p:nvSpPr>
        <p:spPr>
          <a:xfrm>
            <a:off x="287313" y="260647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CHÀO-NGƯỜI-BẠN-MỚI-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CE0465-C71E-3BFB-FB96-10698199D2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065" y="104799"/>
            <a:ext cx="5680604" cy="15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GIÁO ÁN 1 2020-2021\HÌNH SOẠN GIÁO ÁN\Học hát\CHAO NGUOI BAN MOI DEN\Picture1 - Copy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36513"/>
            <a:ext cx="9286875" cy="678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FBD83A-DC8D-4527-A39A-135B47CE366C}"/>
              </a:ext>
            </a:extLst>
          </p:cNvPr>
          <p:cNvSpPr/>
          <p:nvPr/>
        </p:nvSpPr>
        <p:spPr>
          <a:xfrm>
            <a:off x="287313" y="260647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CHÀO-NGƯỜI-BẠN-MỚI-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1" descr="D:\GIÁO ÁN 1 2020-2021\HÌNH SOẠN GIÁO ÁN\Học hát\CHAO NGUOI BAN MOI DEN\ư.png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15"/>
          <a:stretch>
            <a:fillRect/>
          </a:stretch>
        </p:blipFill>
        <p:spPr bwMode="auto">
          <a:xfrm>
            <a:off x="469900" y="2571750"/>
            <a:ext cx="10072688" cy="304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Rectangle 3"/>
          <p:cNvSpPr>
            <a:spLocks noChangeArrowheads="1"/>
          </p:cNvSpPr>
          <p:nvPr/>
        </p:nvSpPr>
        <p:spPr bwMode="auto">
          <a:xfrm>
            <a:off x="4700588" y="222250"/>
            <a:ext cx="1457325" cy="608013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Tiết 2</a:t>
            </a:r>
          </a:p>
        </p:txBody>
      </p:sp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1700213" y="1285875"/>
            <a:ext cx="242887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Ôn tập bài hát: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057525" y="1785938"/>
            <a:ext cx="52863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CHÀO NGƯỜI BẠN MỚI ĐẾN</a:t>
            </a:r>
          </a:p>
        </p:txBody>
      </p:sp>
      <p:sp>
        <p:nvSpPr>
          <p:cNvPr id="37899" name="Text Box 9"/>
          <p:cNvSpPr txBox="1">
            <a:spLocks noChangeArrowheads="1"/>
          </p:cNvSpPr>
          <p:nvPr/>
        </p:nvSpPr>
        <p:spPr bwMode="auto">
          <a:xfrm>
            <a:off x="1700213" y="2428875"/>
            <a:ext cx="2928937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Nhạc cụ: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3629025" y="2786063"/>
            <a:ext cx="378618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TRỐNG CON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20490" grpId="0"/>
      <p:bldP spid="37899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CE0465-C71E-3BFB-FB96-10698199D2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065" y="104799"/>
            <a:ext cx="5680604" cy="156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59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4057650" y="642938"/>
            <a:ext cx="348297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000" b="1">
                <a:solidFill>
                  <a:srgbClr val="C00000"/>
                </a:solidFill>
                <a:cs typeface="Times New Roman" panose="02020603050405020304" pitchFamily="18" charset="0"/>
              </a:rPr>
              <a:t>ÂM NHẠC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057275" y="2143125"/>
            <a:ext cx="90011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Char char="-"/>
            </a:pPr>
            <a:endParaRPr lang="en-US" altLang="en-US" sz="1500" b="1">
              <a:solidFill>
                <a:srgbClr val="1713CB"/>
              </a:solidFill>
              <a:cs typeface="Times New Roman" panose="02020603050405020304" pitchFamily="18" charset="0"/>
            </a:endParaRPr>
          </a:p>
          <a:p>
            <a:r>
              <a:rPr lang="en-US" altLang="en-US" sz="9600" b="1">
                <a:solidFill>
                  <a:srgbClr val="1713CB"/>
                </a:solidFill>
                <a:cs typeface="Times New Roman" panose="02020603050405020304" pitchFamily="18" charset="0"/>
              </a:rPr>
              <a:t>KHỞI ĐỘNG</a:t>
            </a:r>
            <a:r>
              <a:rPr lang="en-US" altLang="en-US" sz="5400" b="1" i="1">
                <a:solidFill>
                  <a:srgbClr val="1713CB"/>
                </a:solidFill>
                <a:cs typeface="Times New Roman" panose="02020603050405020304" pitchFamily="18" charset="0"/>
              </a:rPr>
              <a:t>                                </a:t>
            </a:r>
            <a:endParaRPr lang="en-US" altLang="en-US" sz="6600" b="1" i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7" name="Picture 4" descr="pcp_download_1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643438"/>
            <a:ext cx="8350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AG00130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095487">
            <a:off x="6469062" y="5035551"/>
            <a:ext cx="741363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.A – Đàn Gà Co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71750"/>
            <a:ext cx="365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ang Xuan Doc Tau dan tranh - Linh Thao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5032138" y="1046518"/>
            <a:ext cx="1064736" cy="814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0972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2" name="Rectangle 63"/>
          <p:cNvSpPr>
            <a:spLocks noChangeArrowheads="1"/>
          </p:cNvSpPr>
          <p:nvPr/>
        </p:nvSpPr>
        <p:spPr bwMode="gray">
          <a:xfrm rot="5400000">
            <a:off x="7250906" y="122793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53229" y="5937704"/>
            <a:ext cx="6086518" cy="636600"/>
            <a:chOff x="384" y="1344"/>
            <a:chExt cx="1294" cy="381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384" y="1344"/>
              <a:ext cx="1294" cy="381"/>
            </a:xfrm>
            <a:prstGeom prst="roundRect">
              <a:avLst>
                <a:gd name="adj" fmla="val 10889"/>
              </a:avLst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gray">
            <a:xfrm>
              <a:off x="488" y="1399"/>
              <a:ext cx="295" cy="15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6255" name="Text Box 10"/>
            <p:cNvSpPr txBox="1">
              <a:spLocks noChangeArrowheads="1"/>
            </p:cNvSpPr>
            <p:nvPr/>
          </p:nvSpPr>
          <p:spPr bwMode="gray">
            <a:xfrm>
              <a:off x="400" y="1382"/>
              <a:ext cx="1258" cy="313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1pPr>
              <a:lvl2pPr marL="742950" indent="-28575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2pPr>
              <a:lvl3pPr marL="11430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3pPr>
              <a:lvl4pPr marL="16002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4pPr>
              <a:lvl5pPr marL="20574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CHÀO NGƯỜI BẠN MỚI ĐẾN</a:t>
              </a:r>
            </a:p>
          </p:txBody>
        </p:sp>
      </p:grp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628616" y="285728"/>
            <a:ext cx="9824119" cy="92474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 cap="rnd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h="12700"/>
            <a:bevelB/>
          </a:sp3d>
        </p:spPr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107" name="Group 27"/>
          <p:cNvGrpSpPr>
            <a:grpSpLocks/>
          </p:cNvGrpSpPr>
          <p:nvPr/>
        </p:nvGrpSpPr>
        <p:grpSpPr bwMode="auto">
          <a:xfrm>
            <a:off x="1543050" y="5848350"/>
            <a:ext cx="1190625" cy="930275"/>
            <a:chOff x="1872" y="1824"/>
            <a:chExt cx="2014" cy="1821"/>
          </a:xfrm>
        </p:grpSpPr>
        <p:sp>
          <p:nvSpPr>
            <p:cNvPr id="8220" name="AutoShape 28"/>
            <p:cNvSpPr>
              <a:spLocks noChangeArrowheads="1"/>
            </p:cNvSpPr>
            <p:nvPr/>
          </p:nvSpPr>
          <p:spPr bwMode="gray">
            <a:xfrm rot="16200000" flipH="1">
              <a:off x="1822" y="2704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gray">
            <a:xfrm rot="5400000" flipH="1">
              <a:off x="3629" y="2670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gray">
            <a:xfrm rot="10800000" flipH="1">
              <a:off x="2726" y="3440"/>
              <a:ext cx="306" cy="20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38" name="Oval 31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239" name="Oval 32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gray">
            <a:xfrm>
              <a:off x="2256" y="2001"/>
              <a:ext cx="438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41" name="Oval 34"/>
            <p:cNvSpPr>
              <a:spLocks noChangeArrowheads="1"/>
            </p:cNvSpPr>
            <p:nvPr/>
          </p:nvSpPr>
          <p:spPr bwMode="gray">
            <a:xfrm>
              <a:off x="2254" y="2000"/>
              <a:ext cx="439" cy="101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gray">
            <a:xfrm>
              <a:off x="2337" y="2082"/>
              <a:ext cx="1096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43" name="Oval 36"/>
            <p:cNvSpPr>
              <a:spLocks noChangeArrowheads="1"/>
            </p:cNvSpPr>
            <p:nvPr/>
          </p:nvSpPr>
          <p:spPr bwMode="gray">
            <a:xfrm>
              <a:off x="2337" y="2083"/>
              <a:ext cx="1096" cy="1017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4108" name="Text Box 26"/>
          <p:cNvSpPr txBox="1">
            <a:spLocks noChangeArrowheads="1"/>
          </p:cNvSpPr>
          <p:nvPr/>
        </p:nvSpPr>
        <p:spPr bwMode="gray">
          <a:xfrm>
            <a:off x="2486025" y="428625"/>
            <a:ext cx="5757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>
                <a:solidFill>
                  <a:srgbClr val="0000FF"/>
                </a:solidFill>
                <a:cs typeface="Times New Roman" panose="02020603050405020304" pitchFamily="18" charset="0"/>
              </a:rPr>
              <a:t>Nhìn tranh đoán tên bài hát?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1543050" y="1239838"/>
            <a:ext cx="8143875" cy="4475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pitchFamily="-105" charset="-128"/>
            </a:endParaRPr>
          </a:p>
        </p:txBody>
      </p:sp>
      <p:grpSp>
        <p:nvGrpSpPr>
          <p:cNvPr id="4110" name="Group 79"/>
          <p:cNvGrpSpPr>
            <a:grpSpLocks/>
          </p:cNvGrpSpPr>
          <p:nvPr/>
        </p:nvGrpSpPr>
        <p:grpSpPr bwMode="auto">
          <a:xfrm>
            <a:off x="1800225" y="1293813"/>
            <a:ext cx="7629525" cy="4206875"/>
            <a:chOff x="2000726" y="634536"/>
            <a:chExt cx="4304139" cy="4878451"/>
          </a:xfrm>
        </p:grpSpPr>
        <p:sp>
          <p:nvSpPr>
            <p:cNvPr id="29744" name="Rectangle 18"/>
            <p:cNvSpPr>
              <a:spLocks noChangeArrowheads="1"/>
            </p:cNvSpPr>
            <p:nvPr/>
          </p:nvSpPr>
          <p:spPr bwMode="auto">
            <a:xfrm>
              <a:off x="2000726" y="890424"/>
              <a:ext cx="4304139" cy="46225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22987" dir="5400000" algn="tl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22" name="Group 6"/>
            <p:cNvGrpSpPr>
              <a:grpSpLocks/>
            </p:cNvGrpSpPr>
            <p:nvPr/>
          </p:nvGrpSpPr>
          <p:grpSpPr bwMode="auto">
            <a:xfrm rot="5400000">
              <a:off x="4011106" y="-1209869"/>
              <a:ext cx="409004" cy="4097814"/>
              <a:chOff x="647700" y="1895914"/>
              <a:chExt cx="687637" cy="4092212"/>
            </a:xfrm>
          </p:grpSpPr>
          <p:grpSp>
            <p:nvGrpSpPr>
              <p:cNvPr id="4123" name="Gruppe 165"/>
              <p:cNvGrpSpPr>
                <a:grpSpLocks/>
              </p:cNvGrpSpPr>
              <p:nvPr/>
            </p:nvGrpSpPr>
            <p:grpSpPr bwMode="auto">
              <a:xfrm rot="-5400000">
                <a:off x="-62911" y="2592803"/>
                <a:ext cx="2098530" cy="697975"/>
                <a:chOff x="2377545" y="1309160"/>
                <a:chExt cx="1969032" cy="428624"/>
              </a:xfrm>
            </p:grpSpPr>
            <p:grpSp>
              <p:nvGrpSpPr>
                <p:cNvPr id="4180" name="Gruppe 131"/>
                <p:cNvGrpSpPr>
                  <a:grpSpLocks/>
                </p:cNvGrpSpPr>
                <p:nvPr/>
              </p:nvGrpSpPr>
              <p:grpSpPr bwMode="auto">
                <a:xfrm>
                  <a:off x="4105406" y="1312335"/>
                  <a:ext cx="241171" cy="425449"/>
                  <a:chOff x="4003802" y="1329269"/>
                  <a:chExt cx="241171" cy="425449"/>
                </a:xfrm>
              </p:grpSpPr>
              <p:sp>
                <p:nvSpPr>
                  <p:cNvPr id="21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6" name="Freeform 191"/>
                  <p:cNvSpPr>
                    <a:spLocks/>
                  </p:cNvSpPr>
                  <p:nvPr/>
                </p:nvSpPr>
                <p:spPr bwMode="auto">
                  <a:xfrm>
                    <a:off x="3954006" y="1324838"/>
                    <a:ext cx="264337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1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5"/>
                  <a:ext cx="242758" cy="425449"/>
                  <a:chOff x="4004898" y="1329269"/>
                  <a:chExt cx="242758" cy="425449"/>
                </a:xfrm>
              </p:grpSpPr>
              <p:sp>
                <p:nvSpPr>
                  <p:cNvPr id="21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4" name="Freeform 191"/>
                  <p:cNvSpPr>
                    <a:spLocks/>
                  </p:cNvSpPr>
                  <p:nvPr/>
                </p:nvSpPr>
                <p:spPr bwMode="auto">
                  <a:xfrm>
                    <a:off x="3978768" y="1324838"/>
                    <a:ext cx="255105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2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21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2" name="Freeform 191"/>
                  <p:cNvSpPr>
                    <a:spLocks/>
                  </p:cNvSpPr>
                  <p:nvPr/>
                </p:nvSpPr>
                <p:spPr bwMode="auto">
                  <a:xfrm>
                    <a:off x="3959895" y="1324838"/>
                    <a:ext cx="271889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3" name="Gruppe 138"/>
                <p:cNvGrpSpPr>
                  <a:grpSpLocks/>
                </p:cNvGrpSpPr>
                <p:nvPr/>
              </p:nvGrpSpPr>
              <p:grpSpPr bwMode="auto">
                <a:xfrm>
                  <a:off x="3586573" y="1312335"/>
                  <a:ext cx="241171" cy="425449"/>
                  <a:chOff x="4002335" y="1329269"/>
                  <a:chExt cx="241171" cy="425449"/>
                </a:xfrm>
              </p:grpSpPr>
              <p:sp>
                <p:nvSpPr>
                  <p:cNvPr id="20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0" name="Freeform 191"/>
                  <p:cNvSpPr>
                    <a:spLocks/>
                  </p:cNvSpPr>
                  <p:nvPr/>
                </p:nvSpPr>
                <p:spPr bwMode="auto">
                  <a:xfrm>
                    <a:off x="3958645" y="1324838"/>
                    <a:ext cx="246714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4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207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8" name="Freeform 191"/>
                  <p:cNvSpPr>
                    <a:spLocks/>
                  </p:cNvSpPr>
                  <p:nvPr/>
                </p:nvSpPr>
                <p:spPr bwMode="auto">
                  <a:xfrm>
                    <a:off x="3960750" y="1324838"/>
                    <a:ext cx="263497" cy="404839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5" name="Gruppe 144"/>
                <p:cNvGrpSpPr>
                  <a:grpSpLocks/>
                </p:cNvGrpSpPr>
                <p:nvPr/>
              </p:nvGrpSpPr>
              <p:grpSpPr bwMode="auto">
                <a:xfrm>
                  <a:off x="3239096" y="1309160"/>
                  <a:ext cx="241171" cy="428624"/>
                  <a:chOff x="3999770" y="1326094"/>
                  <a:chExt cx="241171" cy="428624"/>
                </a:xfrm>
              </p:grpSpPr>
              <p:sp>
                <p:nvSpPr>
                  <p:cNvPr id="20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6" name="Freeform 191"/>
                  <p:cNvSpPr>
                    <a:spLocks/>
                  </p:cNvSpPr>
                  <p:nvPr/>
                </p:nvSpPr>
                <p:spPr bwMode="auto">
                  <a:xfrm>
                    <a:off x="3976283" y="1321037"/>
                    <a:ext cx="21818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6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20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4" name="Freeform 191"/>
                  <p:cNvSpPr>
                    <a:spLocks/>
                  </p:cNvSpPr>
                  <p:nvPr/>
                </p:nvSpPr>
                <p:spPr bwMode="auto">
                  <a:xfrm>
                    <a:off x="3945662" y="1321037"/>
                    <a:ext cx="285315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7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20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2" name="Freeform 191"/>
                  <p:cNvSpPr>
                    <a:spLocks/>
                  </p:cNvSpPr>
                  <p:nvPr/>
                </p:nvSpPr>
                <p:spPr bwMode="auto">
                  <a:xfrm>
                    <a:off x="3949446" y="1321037"/>
                    <a:ext cx="30042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8" name="Gruppe 153"/>
                <p:cNvGrpSpPr>
                  <a:grpSpLocks/>
                </p:cNvGrpSpPr>
                <p:nvPr/>
              </p:nvGrpSpPr>
              <p:grpSpPr bwMode="auto">
                <a:xfrm>
                  <a:off x="2721849" y="1309160"/>
                  <a:ext cx="241171" cy="428624"/>
                  <a:chOff x="3999891" y="1326094"/>
                  <a:chExt cx="241171" cy="428624"/>
                </a:xfrm>
              </p:grpSpPr>
              <p:sp>
                <p:nvSpPr>
                  <p:cNvPr id="19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0" name="Freeform 191"/>
                  <p:cNvSpPr>
                    <a:spLocks/>
                  </p:cNvSpPr>
                  <p:nvPr/>
                </p:nvSpPr>
                <p:spPr bwMode="auto">
                  <a:xfrm>
                    <a:off x="3969175" y="1321037"/>
                    <a:ext cx="23077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9" name="Gruppe 156"/>
                <p:cNvGrpSpPr>
                  <a:grpSpLocks/>
                </p:cNvGrpSpPr>
                <p:nvPr/>
              </p:nvGrpSpPr>
              <p:grpSpPr bwMode="auto">
                <a:xfrm>
                  <a:off x="2550490" y="1309160"/>
                  <a:ext cx="241171" cy="428624"/>
                  <a:chOff x="4000988" y="1326094"/>
                  <a:chExt cx="241171" cy="428624"/>
                </a:xfrm>
              </p:grpSpPr>
              <p:sp>
                <p:nvSpPr>
                  <p:cNvPr id="19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8" name="Freeform 191"/>
                  <p:cNvSpPr>
                    <a:spLocks/>
                  </p:cNvSpPr>
                  <p:nvPr/>
                </p:nvSpPr>
                <p:spPr bwMode="auto">
                  <a:xfrm>
                    <a:off x="3986386" y="1321037"/>
                    <a:ext cx="21986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0" name="Gruppe 159"/>
                <p:cNvGrpSpPr>
                  <a:grpSpLocks/>
                </p:cNvGrpSpPr>
                <p:nvPr/>
              </p:nvGrpSpPr>
              <p:grpSpPr bwMode="auto">
                <a:xfrm>
                  <a:off x="2377545" y="1309160"/>
                  <a:ext cx="241171" cy="428624"/>
                  <a:chOff x="4000499" y="1326094"/>
                  <a:chExt cx="241171" cy="428624"/>
                </a:xfrm>
              </p:grpSpPr>
              <p:sp>
                <p:nvSpPr>
                  <p:cNvPr id="18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1" name="Freeform 191"/>
                  <p:cNvSpPr>
                    <a:spLocks/>
                  </p:cNvSpPr>
                  <p:nvPr/>
                </p:nvSpPr>
                <p:spPr bwMode="auto">
                  <a:xfrm>
                    <a:off x="3986813" y="1321037"/>
                    <a:ext cx="201399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  <p:grpSp>
            <p:nvGrpSpPr>
              <p:cNvPr id="4124" name="Gruppe 165"/>
              <p:cNvGrpSpPr>
                <a:grpSpLocks/>
              </p:cNvGrpSpPr>
              <p:nvPr/>
            </p:nvGrpSpPr>
            <p:grpSpPr bwMode="auto">
              <a:xfrm rot="-5400000">
                <a:off x="-62900" y="4589867"/>
                <a:ext cx="2098530" cy="697979"/>
                <a:chOff x="2377546" y="1309160"/>
                <a:chExt cx="1969032" cy="428624"/>
              </a:xfrm>
            </p:grpSpPr>
            <p:grpSp>
              <p:nvGrpSpPr>
                <p:cNvPr id="4125" name="Gruppe 131"/>
                <p:cNvGrpSpPr>
                  <a:grpSpLocks/>
                </p:cNvGrpSpPr>
                <p:nvPr/>
              </p:nvGrpSpPr>
              <p:grpSpPr bwMode="auto">
                <a:xfrm>
                  <a:off x="4105407" y="1312335"/>
                  <a:ext cx="241171" cy="425449"/>
                  <a:chOff x="4003803" y="1329269"/>
                  <a:chExt cx="241171" cy="425449"/>
                </a:xfrm>
              </p:grpSpPr>
              <p:sp>
                <p:nvSpPr>
                  <p:cNvPr id="17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7" name="Freeform 191"/>
                  <p:cNvSpPr>
                    <a:spLocks/>
                  </p:cNvSpPr>
                  <p:nvPr/>
                </p:nvSpPr>
                <p:spPr bwMode="auto">
                  <a:xfrm>
                    <a:off x="3985036" y="1328633"/>
                    <a:ext cx="219022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6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4"/>
                  <a:ext cx="242757" cy="425450"/>
                  <a:chOff x="4004898" y="1329268"/>
                  <a:chExt cx="242757" cy="425450"/>
                </a:xfrm>
              </p:grpSpPr>
              <p:sp>
                <p:nvSpPr>
                  <p:cNvPr id="17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5" name="Freeform 191"/>
                  <p:cNvSpPr>
                    <a:spLocks/>
                  </p:cNvSpPr>
                  <p:nvPr/>
                </p:nvSpPr>
                <p:spPr bwMode="auto">
                  <a:xfrm>
                    <a:off x="3967001" y="1328633"/>
                    <a:ext cx="202238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7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17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3" name="Freeform 191"/>
                  <p:cNvSpPr>
                    <a:spLocks/>
                  </p:cNvSpPr>
                  <p:nvPr/>
                </p:nvSpPr>
                <p:spPr bwMode="auto">
                  <a:xfrm>
                    <a:off x="3943093" y="1328633"/>
                    <a:ext cx="268532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8" name="Gruppe 138"/>
                <p:cNvGrpSpPr>
                  <a:grpSpLocks/>
                </p:cNvGrpSpPr>
                <p:nvPr/>
              </p:nvGrpSpPr>
              <p:grpSpPr bwMode="auto">
                <a:xfrm>
                  <a:off x="3586572" y="1312335"/>
                  <a:ext cx="241171" cy="425449"/>
                  <a:chOff x="4002334" y="1329269"/>
                  <a:chExt cx="241171" cy="425449"/>
                </a:xfrm>
              </p:grpSpPr>
              <p:sp>
                <p:nvSpPr>
                  <p:cNvPr id="17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1" name="Freeform 191"/>
                  <p:cNvSpPr>
                    <a:spLocks/>
                  </p:cNvSpPr>
                  <p:nvPr/>
                </p:nvSpPr>
                <p:spPr bwMode="auto">
                  <a:xfrm>
                    <a:off x="3959465" y="1328633"/>
                    <a:ext cx="226574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9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16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9" name="Freeform 191"/>
                  <p:cNvSpPr>
                    <a:spLocks/>
                  </p:cNvSpPr>
                  <p:nvPr/>
                </p:nvSpPr>
                <p:spPr bwMode="auto">
                  <a:xfrm>
                    <a:off x="3963249" y="1328633"/>
                    <a:ext cx="22741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0" name="Gruppe 144"/>
                <p:cNvGrpSpPr>
                  <a:grpSpLocks/>
                </p:cNvGrpSpPr>
                <p:nvPr/>
              </p:nvGrpSpPr>
              <p:grpSpPr bwMode="auto">
                <a:xfrm>
                  <a:off x="3239097" y="1309160"/>
                  <a:ext cx="241171" cy="428624"/>
                  <a:chOff x="3999771" y="1326094"/>
                  <a:chExt cx="241171" cy="428624"/>
                </a:xfrm>
              </p:grpSpPr>
              <p:sp>
                <p:nvSpPr>
                  <p:cNvPr id="16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7" name="Freeform 191"/>
                  <p:cNvSpPr>
                    <a:spLocks/>
                  </p:cNvSpPr>
                  <p:nvPr/>
                </p:nvSpPr>
                <p:spPr bwMode="auto">
                  <a:xfrm>
                    <a:off x="3940181" y="1326732"/>
                    <a:ext cx="219021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1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16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5" name="Freeform 191"/>
                  <p:cNvSpPr>
                    <a:spLocks/>
                  </p:cNvSpPr>
                  <p:nvPr/>
                </p:nvSpPr>
                <p:spPr bwMode="auto">
                  <a:xfrm>
                    <a:off x="3966622" y="1326732"/>
                    <a:ext cx="21314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2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16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3" name="Freeform 191"/>
                  <p:cNvSpPr>
                    <a:spLocks/>
                  </p:cNvSpPr>
                  <p:nvPr/>
                </p:nvSpPr>
                <p:spPr bwMode="auto">
                  <a:xfrm>
                    <a:off x="3966211" y="1326732"/>
                    <a:ext cx="21734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3" name="Gruppe 153"/>
                <p:cNvGrpSpPr>
                  <a:grpSpLocks/>
                </p:cNvGrpSpPr>
                <p:nvPr/>
              </p:nvGrpSpPr>
              <p:grpSpPr bwMode="auto">
                <a:xfrm>
                  <a:off x="2721850" y="1309160"/>
                  <a:ext cx="241171" cy="428624"/>
                  <a:chOff x="3999892" y="1326094"/>
                  <a:chExt cx="241171" cy="428624"/>
                </a:xfrm>
              </p:grpSpPr>
              <p:sp>
                <p:nvSpPr>
                  <p:cNvPr id="16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1" name="Freeform 191"/>
                  <p:cNvSpPr>
                    <a:spLocks/>
                  </p:cNvSpPr>
                  <p:nvPr/>
                </p:nvSpPr>
                <p:spPr bwMode="auto">
                  <a:xfrm>
                    <a:off x="3937268" y="1326732"/>
                    <a:ext cx="262658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4" name="Gruppe 156"/>
                <p:cNvGrpSpPr>
                  <a:grpSpLocks/>
                </p:cNvGrpSpPr>
                <p:nvPr/>
              </p:nvGrpSpPr>
              <p:grpSpPr bwMode="auto">
                <a:xfrm>
                  <a:off x="2550491" y="1309160"/>
                  <a:ext cx="241171" cy="428624"/>
                  <a:chOff x="4000989" y="1326094"/>
                  <a:chExt cx="241171" cy="428624"/>
                </a:xfrm>
              </p:grpSpPr>
              <p:sp>
                <p:nvSpPr>
                  <p:cNvPr id="15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9" name="Freeform 191"/>
                  <p:cNvSpPr>
                    <a:spLocks/>
                  </p:cNvSpPr>
                  <p:nvPr/>
                </p:nvSpPr>
                <p:spPr bwMode="auto">
                  <a:xfrm>
                    <a:off x="3934339" y="1326732"/>
                    <a:ext cx="266015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5" name="Gruppe 159"/>
                <p:cNvGrpSpPr>
                  <a:grpSpLocks/>
                </p:cNvGrpSpPr>
                <p:nvPr/>
              </p:nvGrpSpPr>
              <p:grpSpPr bwMode="auto">
                <a:xfrm>
                  <a:off x="2377546" y="1309160"/>
                  <a:ext cx="241171" cy="428624"/>
                  <a:chOff x="4000500" y="1326094"/>
                  <a:chExt cx="241171" cy="428624"/>
                </a:xfrm>
              </p:grpSpPr>
              <p:sp>
                <p:nvSpPr>
                  <p:cNvPr id="15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7" name="Freeform 191"/>
                  <p:cNvSpPr>
                    <a:spLocks/>
                  </p:cNvSpPr>
                  <p:nvPr/>
                </p:nvSpPr>
                <p:spPr bwMode="auto">
                  <a:xfrm>
                    <a:off x="3948193" y="1326732"/>
                    <a:ext cx="24335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</p:grpSp>
      </p:grpSp>
      <p:pic>
        <p:nvPicPr>
          <p:cNvPr id="4111" name="Picture 13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2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2" descr="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00013"/>
            <a:ext cx="1465262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3" descr="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17475"/>
            <a:ext cx="9429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8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9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0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1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9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106" name="Picture 11" descr="D:\GIÁO ÁN 1 2020-2021\HÌNH SOẠN GIÁO ÁN\Học hát\CHAO NGUOI BAN MOI DEN\ư.png"/>
          <p:cNvPicPr>
            <a:picLocks noChangeAspect="1" noChangeArrowheads="1"/>
          </p:cNvPicPr>
          <p:nvPr/>
        </p:nvPicPr>
        <p:blipFill>
          <a:blip r:embed="rId12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15"/>
          <a:stretch>
            <a:fillRect/>
          </a:stretch>
        </p:blipFill>
        <p:spPr bwMode="auto">
          <a:xfrm>
            <a:off x="1827213" y="2500313"/>
            <a:ext cx="7588250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1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1" descr="D:\GIÁO ÁN 1 2020-2021\HÌNH SOẠN GIÁO ÁN\Học hát\CHAO NGUOI BAN MOI DEN\ư.png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4"/>
          <a:stretch>
            <a:fillRect/>
          </a:stretch>
        </p:blipFill>
        <p:spPr bwMode="auto">
          <a:xfrm>
            <a:off x="469900" y="1928813"/>
            <a:ext cx="10072688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485775" y="1065213"/>
            <a:ext cx="27146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1713CB"/>
                </a:solidFill>
                <a:cs typeface="Times New Roman" panose="02020603050405020304" pitchFamily="18" charset="0"/>
              </a:rPr>
              <a:t>Ôn tập bài hát:</a:t>
            </a:r>
            <a:endParaRPr lang="en-US" altLang="en-US" sz="40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700338" y="1500188"/>
            <a:ext cx="642937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500" b="1"/>
              <a:t>CHÀO NGƯỜI BẠN MỚI ĐẾN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414963" y="2279650"/>
            <a:ext cx="292893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US" altLang="en-US" sz="3000" i="1">
                <a:solidFill>
                  <a:srgbClr val="FF0000"/>
                </a:solidFill>
                <a:cs typeface="Times New Roman" panose="02020603050405020304" pitchFamily="18" charset="0"/>
              </a:rPr>
              <a:t>Lương Bằng Vinh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  <p:bldP spid="1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3067FBB-04AE-4DC3-B982-980F453FF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86" y="2999"/>
            <a:ext cx="9303228" cy="6852002"/>
          </a:xfrm>
          <a:prstGeom prst="rect">
            <a:avLst/>
          </a:prstGeom>
        </p:spPr>
      </p:pic>
      <p:pic>
        <p:nvPicPr>
          <p:cNvPr id="6148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C796A78-F863-4F8B-9552-322223057752}"/>
              </a:ext>
            </a:extLst>
          </p:cNvPr>
          <p:cNvSpPr/>
          <p:nvPr/>
        </p:nvSpPr>
        <p:spPr>
          <a:xfrm>
            <a:off x="301824" y="260648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70231E-CEFF-F689-6170-E003A70E11A2}"/>
              </a:ext>
            </a:extLst>
          </p:cNvPr>
          <p:cNvSpPr/>
          <p:nvPr/>
        </p:nvSpPr>
        <p:spPr>
          <a:xfrm>
            <a:off x="1947534" y="260647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CHÀO NGƯỜI BẠN MỚI 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-CHÀO-NGƯỜI-BẠN-MỚI-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41509" y="2348880"/>
            <a:ext cx="8019934" cy="180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 THEO NHẠC ĐỆM</a:t>
            </a:r>
          </a:p>
          <a:p>
            <a:pPr eaLnBrk="1" hangingPunct="1"/>
            <a:r>
              <a:rPr lang="en-US" altLang="en-US" sz="5500" b="1" dirty="0">
                <a:solidFill>
                  <a:srgbClr val="0000FF"/>
                </a:solidFill>
                <a:cs typeface="Times New Roman" panose="02020603050405020304" pitchFamily="18" charset="0"/>
              </a:rPr>
              <a:t>KẾT HỢP GÕ ĐỆM</a:t>
            </a:r>
          </a:p>
        </p:txBody>
      </p:sp>
      <p:pic>
        <p:nvPicPr>
          <p:cNvPr id="7174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D:\GIÁO ÁN 1 2020-2021\HÌNH SOẠN GIÁO ÁN\Học hát\CHAO NGUOI BAN MOI DEN\Picture1 - Copy - Cop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2863"/>
            <a:ext cx="9144000" cy="677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D4C2F01-8E14-4B46-870B-B7505F9982C9}"/>
              </a:ext>
            </a:extLst>
          </p:cNvPr>
          <p:cNvSpPr/>
          <p:nvPr/>
        </p:nvSpPr>
        <p:spPr>
          <a:xfrm>
            <a:off x="287313" y="260647"/>
            <a:ext cx="1594650" cy="398571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CHÀO-NGƯỜI-BẠN-MỚI-ĐẾ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22129" y="2132856"/>
            <a:ext cx="7579300" cy="196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000" b="1" dirty="0">
                <a:solidFill>
                  <a:srgbClr val="0000FF"/>
                </a:solidFill>
                <a:cs typeface="Times New Roman" panose="02020603050405020304" pitchFamily="18" charset="0"/>
              </a:rPr>
              <a:t>HÁT KẾT HỢP</a:t>
            </a:r>
          </a:p>
          <a:p>
            <a:pPr eaLnBrk="1" hangingPunct="1"/>
            <a:r>
              <a:rPr lang="en-US" altLang="en-US" sz="6000" b="1" dirty="0">
                <a:solidFill>
                  <a:srgbClr val="0000FF"/>
                </a:solidFill>
                <a:cs typeface="Times New Roman" panose="02020603050405020304" pitchFamily="18" charset="0"/>
              </a:rPr>
              <a:t>BODY PERCUSSION</a:t>
            </a:r>
          </a:p>
        </p:txBody>
      </p:sp>
      <p:pic>
        <p:nvPicPr>
          <p:cNvPr id="9222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331604343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7172</TotalTime>
  <Words>173</Words>
  <Application>Microsoft Office PowerPoint</Application>
  <PresentationFormat>Custom</PresentationFormat>
  <Paragraphs>40</Paragraphs>
  <Slides>22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600</cp:revision>
  <dcterms:created xsi:type="dcterms:W3CDTF">2010-04-30T18:19:48Z</dcterms:created>
  <dcterms:modified xsi:type="dcterms:W3CDTF">2022-12-21T10:44:14Z</dcterms:modified>
</cp:coreProperties>
</file>