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9728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F989442-34E0-4074-9896-9EDB176BDCA2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2.gi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24.jpe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147C45-D2E6-DC59-058D-E8D6F4D2A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29" y="970561"/>
            <a:ext cx="10187152" cy="4645562"/>
          </a:xfrm>
          <a:prstGeom prst="rect">
            <a:avLst/>
          </a:prstGeom>
        </p:spPr>
      </p:pic>
      <p:pic>
        <p:nvPicPr>
          <p:cNvPr id="100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0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0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0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008" name="Text Box 9"/>
          <p:cNvSpPr/>
          <p:nvPr/>
        </p:nvSpPr>
        <p:spPr>
          <a:xfrm>
            <a:off x="3414600" y="1106640"/>
            <a:ext cx="4000680" cy="602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Đọc nhạc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09" name="Text Box 10"/>
          <p:cNvSpPr/>
          <p:nvPr/>
        </p:nvSpPr>
        <p:spPr>
          <a:xfrm>
            <a:off x="771480" y="1774800"/>
            <a:ext cx="978696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0000"/>
                </a:solidFill>
                <a:latin typeface="Times New Roman"/>
              </a:rPr>
              <a:t>NHỮNG NGƯỜI BẠN CỦA ĐÔ – RÊ - MI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5DA788-B1DD-227B-681E-1E37FEC80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05" y="2269715"/>
            <a:ext cx="5668970" cy="3057777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1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1012" name="Rectangle 7"/>
          <p:cNvSpPr/>
          <p:nvPr/>
        </p:nvSpPr>
        <p:spPr>
          <a:xfrm>
            <a:off x="828720" y="150840"/>
            <a:ext cx="328608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FFFF00"/>
                </a:solidFill>
                <a:latin typeface="Times New Roman"/>
                <a:ea typeface="Times New Roman"/>
              </a:rPr>
              <a:t>Ôn</a:t>
            </a:r>
            <a:r>
              <a:rPr lang="en-US" sz="3200" b="1" strike="noStrike" spc="-1" dirty="0">
                <a:solidFill>
                  <a:srgbClr val="FFFF00"/>
                </a:solidFill>
                <a:latin typeface="Times New Roman"/>
                <a:ea typeface="Times New Roman"/>
              </a:rPr>
              <a:t> </a:t>
            </a:r>
            <a:r>
              <a:rPr lang="en-US" sz="3200" b="1" spc="-1" dirty="0" err="1">
                <a:solidFill>
                  <a:srgbClr val="FFFF00"/>
                </a:solidFill>
                <a:latin typeface="Times New Roman"/>
                <a:ea typeface="Times New Roman"/>
              </a:rPr>
              <a:t>tập</a:t>
            </a:r>
            <a:r>
              <a:rPr lang="en-US" sz="3200" b="1" spc="-1" dirty="0">
                <a:solidFill>
                  <a:srgbClr val="FFFF00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FFFF00"/>
                </a:solidFill>
                <a:latin typeface="Times New Roman"/>
                <a:ea typeface="Times New Roman"/>
              </a:rPr>
              <a:t>đọc</a:t>
            </a:r>
            <a:r>
              <a:rPr lang="en-US" sz="3200" b="1" strike="noStrike" spc="-1" dirty="0">
                <a:solidFill>
                  <a:srgbClr val="FFFF00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FFFF00"/>
                </a:solidFill>
                <a:latin typeface="Times New Roman"/>
                <a:ea typeface="Times New Roman"/>
              </a:rPr>
              <a:t>nhạc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13" name="Picture 2" descr="D:\GIÁO ÁN 1 2020-2021\HÌNH SOẠN GIÁO ÁN\Đọc nhạc\NHỮNG NGƯỜI BẠN ĐRM\Picture1.jpg"/>
          <p:cNvPicPr/>
          <p:nvPr/>
        </p:nvPicPr>
        <p:blipFill>
          <a:blip r:embed="rId4"/>
          <a:stretch/>
        </p:blipFill>
        <p:spPr>
          <a:xfrm>
            <a:off x="685800" y="1143000"/>
            <a:ext cx="9524880" cy="420372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49E08F9-BD64-4C23-B8C9-0FF8A60DBCDD}"/>
              </a:ext>
            </a:extLst>
          </p:cNvPr>
          <p:cNvSpPr/>
          <p:nvPr/>
        </p:nvSpPr>
        <p:spPr>
          <a:xfrm>
            <a:off x="7620000" y="217987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UNG NGUOI BAN CUA D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016" name="Rectangle 1"/>
          <p:cNvSpPr/>
          <p:nvPr/>
        </p:nvSpPr>
        <p:spPr>
          <a:xfrm>
            <a:off x="1352880" y="2286000"/>
            <a:ext cx="848916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ĐỌC NHẠC 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THEO KÍ HIỆU BÀN TAY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17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18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19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20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1" name="Picture 2" descr="D:\GIÁO ÁN 1 2020-2021\HÌNH SOẠN GIÁO ÁN\Đọc nhạc\NHỮNG NGƯỜI BẠN ĐRM\Picture1.jpg"/>
          <p:cNvPicPr/>
          <p:nvPr/>
        </p:nvPicPr>
        <p:blipFill>
          <a:blip r:embed="rId3"/>
          <a:srcRect b="86408"/>
          <a:stretch/>
        </p:blipFill>
        <p:spPr>
          <a:xfrm>
            <a:off x="1700280" y="0"/>
            <a:ext cx="7929360" cy="785880"/>
          </a:xfrm>
          <a:prstGeom prst="rect">
            <a:avLst/>
          </a:prstGeom>
          <a:ln w="0">
            <a:noFill/>
          </a:ln>
        </p:spPr>
      </p:pic>
      <p:pic>
        <p:nvPicPr>
          <p:cNvPr id="1022" name="Picture 2" descr="D:\GIÁO ÁN 1 2020-2021\HÌNH SOẠN GIÁO ÁN\Đọc nhạc\NHỮNG NGƯỜI BẠN ĐRM\Picture1.jpg"/>
          <p:cNvPicPr/>
          <p:nvPr/>
        </p:nvPicPr>
        <p:blipFill>
          <a:blip r:embed="rId3"/>
          <a:srcRect t="60200"/>
          <a:stretch/>
        </p:blipFill>
        <p:spPr>
          <a:xfrm>
            <a:off x="0" y="3714840"/>
            <a:ext cx="10972800" cy="2143080"/>
          </a:xfrm>
          <a:prstGeom prst="rect">
            <a:avLst/>
          </a:prstGeom>
          <a:ln w="0">
            <a:noFill/>
          </a:ln>
        </p:spPr>
      </p:pic>
      <p:pic>
        <p:nvPicPr>
          <p:cNvPr id="1023" name="Picture 2" descr="D:\GIÁO ÁN 1 2020-2021\HÌNH SOẠN GIÁO ÁN\Đọc nhạc\NHỮNG NGƯỜI BẠN ĐRM\Picture1.jpg"/>
          <p:cNvPicPr/>
          <p:nvPr/>
        </p:nvPicPr>
        <p:blipFill>
          <a:blip r:embed="rId3"/>
          <a:srcRect t="22097" b="40528"/>
          <a:stretch/>
        </p:blipFill>
        <p:spPr>
          <a:xfrm>
            <a:off x="0" y="785880"/>
            <a:ext cx="10972800" cy="1928880"/>
          </a:xfrm>
          <a:prstGeom prst="rect">
            <a:avLst/>
          </a:prstGeom>
          <a:ln w="0">
            <a:noFill/>
          </a:ln>
        </p:spPr>
      </p:pic>
      <p:pic>
        <p:nvPicPr>
          <p:cNvPr id="1024" name="Picture 10" descr="D:\GIÁO ÁN 1 2020-2021\HÌNH SOẠN GIÁO ÁN\Đọc nhạc\BAN NHẠC ĐRM\Picture2.jpg"/>
          <p:cNvPicPr/>
          <p:nvPr/>
        </p:nvPicPr>
        <p:blipFill>
          <a:blip r:embed="rId4"/>
          <a:stretch/>
        </p:blipFill>
        <p:spPr>
          <a:xfrm>
            <a:off x="2128680" y="2928960"/>
            <a:ext cx="722520" cy="911160"/>
          </a:xfrm>
          <a:prstGeom prst="rect">
            <a:avLst/>
          </a:prstGeom>
          <a:ln w="0">
            <a:noFill/>
          </a:ln>
        </p:spPr>
      </p:pic>
      <p:pic>
        <p:nvPicPr>
          <p:cNvPr id="1025" name="Picture 3" descr="D:\GIÁO ÁN 1 2020-2021\HÌNH SOẠN GIÁO ÁN\Đọc nhạc\Picture2 - Copy.jpg"/>
          <p:cNvPicPr/>
          <p:nvPr/>
        </p:nvPicPr>
        <p:blipFill>
          <a:blip r:embed="rId5"/>
          <a:srcRect l="27338" t="31724" r="64097" b="51195"/>
          <a:stretch/>
        </p:blipFill>
        <p:spPr>
          <a:xfrm>
            <a:off x="3414600" y="3000240"/>
            <a:ext cx="714600" cy="833400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3" descr="D:\GIÁO ÁN 1 2020-2021\HÌNH SOẠN GIÁO ÁN\Đọc nhạc\Picture2 - Copy.jpg"/>
          <p:cNvPicPr/>
          <p:nvPr/>
        </p:nvPicPr>
        <p:blipFill>
          <a:blip r:embed="rId5"/>
          <a:srcRect l="41619" t="31724" r="47671" b="51195"/>
          <a:stretch/>
        </p:blipFill>
        <p:spPr>
          <a:xfrm>
            <a:off x="4700520" y="3000240"/>
            <a:ext cx="928800" cy="866880"/>
          </a:xfrm>
          <a:prstGeom prst="rect">
            <a:avLst/>
          </a:prstGeom>
          <a:ln w="0">
            <a:noFill/>
          </a:ln>
        </p:spPr>
      </p:pic>
      <p:pic>
        <p:nvPicPr>
          <p:cNvPr id="1027" name="Picture 10" descr="D:\GIÁO ÁN 1 2020-2021\HÌNH SOẠN GIÁO ÁN\Đọc nhạc\BAN NHẠC ĐRM\Picture2.jpg"/>
          <p:cNvPicPr/>
          <p:nvPr/>
        </p:nvPicPr>
        <p:blipFill>
          <a:blip r:embed="rId4"/>
          <a:stretch/>
        </p:blipFill>
        <p:spPr>
          <a:xfrm>
            <a:off x="7701120" y="5572080"/>
            <a:ext cx="722160" cy="911160"/>
          </a:xfrm>
          <a:prstGeom prst="rect">
            <a:avLst/>
          </a:prstGeom>
          <a:ln w="0">
            <a:noFill/>
          </a:ln>
        </p:spPr>
      </p:pic>
      <p:pic>
        <p:nvPicPr>
          <p:cNvPr id="1028" name="Picture 3" descr="D:\GIÁO ÁN 1 2020-2021\HÌNH SOẠN GIÁO ÁN\Đọc nhạc\Picture2 - Copy.jpg"/>
          <p:cNvPicPr/>
          <p:nvPr/>
        </p:nvPicPr>
        <p:blipFill>
          <a:blip r:embed="rId5"/>
          <a:srcRect l="27338" t="31724" r="64097" b="51195"/>
          <a:stretch/>
        </p:blipFill>
        <p:spPr>
          <a:xfrm>
            <a:off x="5915160" y="5643720"/>
            <a:ext cx="714240" cy="833400"/>
          </a:xfrm>
          <a:prstGeom prst="rect">
            <a:avLst/>
          </a:prstGeom>
          <a:ln w="0">
            <a:noFill/>
          </a:ln>
        </p:spPr>
      </p:pic>
      <p:pic>
        <p:nvPicPr>
          <p:cNvPr id="1029" name="Picture 3" descr="D:\GIÁO ÁN 1 2020-2021\HÌNH SOẠN GIÁO ÁN\Đọc nhạc\Picture2 - Copy.jpg"/>
          <p:cNvPicPr/>
          <p:nvPr/>
        </p:nvPicPr>
        <p:blipFill>
          <a:blip r:embed="rId5"/>
          <a:srcRect l="41619" t="31724" r="47671" b="51195"/>
          <a:stretch/>
        </p:blipFill>
        <p:spPr>
          <a:xfrm>
            <a:off x="4700520" y="5643720"/>
            <a:ext cx="928800" cy="866520"/>
          </a:xfrm>
          <a:prstGeom prst="rect">
            <a:avLst/>
          </a:prstGeom>
          <a:ln w="0">
            <a:noFill/>
          </a:ln>
        </p:spPr>
      </p:pic>
      <p:pic>
        <p:nvPicPr>
          <p:cNvPr id="1030" name="Picture 13" descr="D:\GIÁO ÁN 1 2020-2021\HÌNH SOẠN GIÁO ÁN\Đọc nhạc\BAN NHẠC ĐRM\Picture2.jpg"/>
          <p:cNvPicPr/>
          <p:nvPr/>
        </p:nvPicPr>
        <p:blipFill>
          <a:blip r:embed="rId4"/>
          <a:stretch/>
        </p:blipFill>
        <p:spPr>
          <a:xfrm>
            <a:off x="9272520" y="5572080"/>
            <a:ext cx="722520" cy="911160"/>
          </a:xfrm>
          <a:prstGeom prst="rect">
            <a:avLst/>
          </a:prstGeom>
          <a:ln w="0">
            <a:noFill/>
          </a:ln>
        </p:spPr>
      </p:pic>
      <p:pic>
        <p:nvPicPr>
          <p:cNvPr id="1031" name="Picture 2" descr="D:\GIÁO ÁN 1 2020-2021\HÌNH SOẠN GIÁO ÁN\Đọc nhạc\DO RE MI.jpg"/>
          <p:cNvPicPr/>
          <p:nvPr/>
        </p:nvPicPr>
        <p:blipFill>
          <a:blip r:embed="rId6"/>
          <a:srcRect r="8178" b="38647"/>
          <a:stretch/>
        </p:blipFill>
        <p:spPr>
          <a:xfrm>
            <a:off x="7701120" y="3000240"/>
            <a:ext cx="714240" cy="870120"/>
          </a:xfrm>
          <a:prstGeom prst="rect">
            <a:avLst/>
          </a:prstGeom>
          <a:ln w="0">
            <a:noFill/>
          </a:ln>
        </p:spPr>
      </p:pic>
      <p:pic>
        <p:nvPicPr>
          <p:cNvPr id="1032" name="Picture 3" descr="D:\GIÁO ÁN 1 2020-2021\HÌNH SOẠN GIÁO ÁN\Đọc nhạc\DO RE MI - Copy.jpg"/>
          <p:cNvPicPr/>
          <p:nvPr/>
        </p:nvPicPr>
        <p:blipFill>
          <a:blip r:embed="rId7"/>
          <a:srcRect r="6691" b="39507"/>
          <a:stretch/>
        </p:blipFill>
        <p:spPr>
          <a:xfrm>
            <a:off x="6058080" y="2984400"/>
            <a:ext cx="714240" cy="873360"/>
          </a:xfrm>
          <a:prstGeom prst="rect">
            <a:avLst/>
          </a:prstGeom>
          <a:ln w="0">
            <a:noFill/>
          </a:ln>
        </p:spPr>
      </p:pic>
      <p:pic>
        <p:nvPicPr>
          <p:cNvPr id="1033" name="Picture 2" descr="D:\GIÁO ÁN 1 2020-2021\HÌNH SOẠN GIÁO ÁN\Đọc nhạc\DO RE MI.jpg"/>
          <p:cNvPicPr/>
          <p:nvPr/>
        </p:nvPicPr>
        <p:blipFill>
          <a:blip r:embed="rId6"/>
          <a:srcRect r="8178" b="38647"/>
          <a:stretch/>
        </p:blipFill>
        <p:spPr>
          <a:xfrm>
            <a:off x="9201240" y="3000240"/>
            <a:ext cx="714240" cy="870120"/>
          </a:xfrm>
          <a:prstGeom prst="rect">
            <a:avLst/>
          </a:prstGeom>
          <a:ln w="0">
            <a:noFill/>
          </a:ln>
        </p:spPr>
      </p:pic>
      <p:pic>
        <p:nvPicPr>
          <p:cNvPr id="1034" name="Picture 2" descr="D:\GIÁO ÁN 1 2020-2021\HÌNH SOẠN GIÁO ÁN\Đọc nhạc\DO RE MI.jpg"/>
          <p:cNvPicPr/>
          <p:nvPr/>
        </p:nvPicPr>
        <p:blipFill>
          <a:blip r:embed="rId6"/>
          <a:srcRect r="8178" b="38647"/>
          <a:stretch/>
        </p:blipFill>
        <p:spPr>
          <a:xfrm>
            <a:off x="2057400" y="5643720"/>
            <a:ext cx="714240" cy="869760"/>
          </a:xfrm>
          <a:prstGeom prst="rect">
            <a:avLst/>
          </a:prstGeom>
          <a:ln w="0">
            <a:noFill/>
          </a:ln>
        </p:spPr>
      </p:pic>
      <p:pic>
        <p:nvPicPr>
          <p:cNvPr id="1035" name="Picture 3" descr="D:\GIÁO ÁN 1 2020-2021\HÌNH SOẠN GIÁO ÁN\Đọc nhạc\DO RE MI - Copy.jpg"/>
          <p:cNvPicPr/>
          <p:nvPr/>
        </p:nvPicPr>
        <p:blipFill>
          <a:blip r:embed="rId7"/>
          <a:srcRect r="6691" b="39507"/>
          <a:stretch/>
        </p:blipFill>
        <p:spPr>
          <a:xfrm>
            <a:off x="3414600" y="5572080"/>
            <a:ext cx="714600" cy="873000"/>
          </a:xfrm>
          <a:prstGeom prst="rect">
            <a:avLst/>
          </a:prstGeom>
          <a:ln w="0">
            <a:noFill/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C241E1C-7D90-46B9-9021-E16C81F19F20}"/>
              </a:ext>
            </a:extLst>
          </p:cNvPr>
          <p:cNvSpPr/>
          <p:nvPr/>
        </p:nvSpPr>
        <p:spPr>
          <a:xfrm>
            <a:off x="228600" y="226643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UNG NGUOI BAN CUA D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1037" name="Rectangle 1"/>
          <p:cNvSpPr/>
          <p:nvPr/>
        </p:nvSpPr>
        <p:spPr>
          <a:xfrm>
            <a:off x="1355400" y="2286000"/>
            <a:ext cx="8185680" cy="194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ĐỌC NHẠC KẾT HỢP 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</a:t>
            </a: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38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039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040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041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2" descr="D:\GIÁO ÁN 1 2020-2021\HÌNH SOẠN GIÁO ÁN\Đọc nhạc\NHỮNG NGƯỜI BẠN ĐRM\Picture1.jpg"/>
          <p:cNvPicPr/>
          <p:nvPr/>
        </p:nvPicPr>
        <p:blipFill>
          <a:blip r:embed="rId3"/>
          <a:srcRect b="86408"/>
          <a:stretch/>
        </p:blipFill>
        <p:spPr>
          <a:xfrm>
            <a:off x="1700280" y="0"/>
            <a:ext cx="7929360" cy="785880"/>
          </a:xfrm>
          <a:prstGeom prst="rect">
            <a:avLst/>
          </a:prstGeom>
          <a:ln w="0">
            <a:noFill/>
          </a:ln>
        </p:spPr>
      </p:pic>
      <p:pic>
        <p:nvPicPr>
          <p:cNvPr id="1043" name="Picture 2" descr="D:\GIÁO ÁN 1 2020-2021\HÌNH SOẠN GIÁO ÁN\Đọc nhạc\NHỮNG NGƯỜI BẠN ĐRM\Picture1.jpg"/>
          <p:cNvPicPr/>
          <p:nvPr/>
        </p:nvPicPr>
        <p:blipFill>
          <a:blip r:embed="rId3"/>
          <a:srcRect t="60200"/>
          <a:stretch/>
        </p:blipFill>
        <p:spPr>
          <a:xfrm>
            <a:off x="0" y="3714840"/>
            <a:ext cx="10972800" cy="2143080"/>
          </a:xfrm>
          <a:prstGeom prst="rect">
            <a:avLst/>
          </a:prstGeom>
          <a:ln w="0">
            <a:noFill/>
          </a:ln>
        </p:spPr>
      </p:pic>
      <p:pic>
        <p:nvPicPr>
          <p:cNvPr id="1044" name="Picture 2" descr="D:\GIÁO ÁN 1 2020-2021\HÌNH SOẠN GIÁO ÁN\Đọc nhạc\NHỮNG NGƯỜI BẠN ĐRM\Picture1.jpg"/>
          <p:cNvPicPr/>
          <p:nvPr/>
        </p:nvPicPr>
        <p:blipFill>
          <a:blip r:embed="rId3"/>
          <a:srcRect t="22097" b="40528"/>
          <a:stretch/>
        </p:blipFill>
        <p:spPr>
          <a:xfrm>
            <a:off x="0" y="785880"/>
            <a:ext cx="10972800" cy="1928880"/>
          </a:xfrm>
          <a:prstGeom prst="rect">
            <a:avLst/>
          </a:prstGeom>
          <a:ln w="0">
            <a:noFill/>
          </a:ln>
        </p:spPr>
      </p:pic>
      <p:pic>
        <p:nvPicPr>
          <p:cNvPr id="1045" name="Picture 2" descr="D:\GIÁO ÁN 1 2020-2021\HÌNH SOẠN GIÁO ÁN\Picture5.png"/>
          <p:cNvPicPr/>
          <p:nvPr/>
        </p:nvPicPr>
        <p:blipFill>
          <a:blip r:embed="rId4"/>
          <a:srcRect l="52357" t="79505" r="36708" b="3779"/>
          <a:stretch/>
        </p:blipFill>
        <p:spPr>
          <a:xfrm>
            <a:off x="4700520" y="285768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46" name="Picture 2" descr="D:\GIÁO ÁN 1 2020-2021\HÌNH SOẠN GIÁO ÁN\Picture5.png"/>
          <p:cNvPicPr/>
          <p:nvPr/>
        </p:nvPicPr>
        <p:blipFill>
          <a:blip r:embed="rId4"/>
          <a:srcRect l="52357" t="79505" r="36708" b="3779"/>
          <a:stretch/>
        </p:blipFill>
        <p:spPr>
          <a:xfrm>
            <a:off x="5915160" y="2857680"/>
            <a:ext cx="1000080" cy="928440"/>
          </a:xfrm>
          <a:prstGeom prst="rect">
            <a:avLst/>
          </a:prstGeom>
          <a:ln w="0">
            <a:noFill/>
          </a:ln>
        </p:spPr>
      </p:pic>
      <p:pic>
        <p:nvPicPr>
          <p:cNvPr id="1047" name="Picture 2" descr="D:\GIÁO ÁN 1 2020-2021\HÌNH SOẠN GIÁO ÁN\Picture5.png"/>
          <p:cNvPicPr/>
          <p:nvPr/>
        </p:nvPicPr>
        <p:blipFill>
          <a:blip r:embed="rId4"/>
          <a:srcRect l="52357" t="79505" r="36708" b="3779"/>
          <a:stretch/>
        </p:blipFill>
        <p:spPr>
          <a:xfrm>
            <a:off x="4700520" y="5572080"/>
            <a:ext cx="1000080" cy="928800"/>
          </a:xfrm>
          <a:prstGeom prst="rect">
            <a:avLst/>
          </a:prstGeom>
          <a:ln w="0">
            <a:noFill/>
          </a:ln>
        </p:spPr>
      </p:pic>
      <p:pic>
        <p:nvPicPr>
          <p:cNvPr id="1048" name="Picture 2" descr="D:\GIÁO ÁN 1 2020-2021\HÌNH SOẠN GIÁO ÁN\Picture5.png"/>
          <p:cNvPicPr/>
          <p:nvPr/>
        </p:nvPicPr>
        <p:blipFill>
          <a:blip r:embed="rId4"/>
          <a:srcRect l="52357" t="79505" r="36708" b="3779"/>
          <a:stretch/>
        </p:blipFill>
        <p:spPr>
          <a:xfrm>
            <a:off x="5915160" y="5572080"/>
            <a:ext cx="1000080" cy="928800"/>
          </a:xfrm>
          <a:prstGeom prst="rect">
            <a:avLst/>
          </a:prstGeom>
          <a:ln w="0">
            <a:noFill/>
          </a:ln>
        </p:spPr>
      </p:pic>
      <p:pic>
        <p:nvPicPr>
          <p:cNvPr id="1049" name="Picture 2" descr="D:\GIÁO ÁN 1 2020-2021\HÌNH SOẠN GIÁO ÁN\Picture5.png"/>
          <p:cNvPicPr/>
          <p:nvPr/>
        </p:nvPicPr>
        <p:blipFill>
          <a:blip r:embed="rId4"/>
          <a:srcRect l="10148" t="77016" r="79697" b="4984"/>
          <a:stretch/>
        </p:blipFill>
        <p:spPr>
          <a:xfrm>
            <a:off x="7629480" y="264312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50" name="Picture 2" descr="D:\GIÁO ÁN 1 2020-2021\HÌNH SOẠN GIÁO ÁN\Picture5.png"/>
          <p:cNvPicPr/>
          <p:nvPr/>
        </p:nvPicPr>
        <p:blipFill>
          <a:blip r:embed="rId4"/>
          <a:srcRect l="10148" t="77016" r="79697" b="4984"/>
          <a:stretch/>
        </p:blipFill>
        <p:spPr>
          <a:xfrm>
            <a:off x="9058320" y="264312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51" name="Picture 2" descr="D:\GIÁO ÁN 1 2020-2021\HÌNH SOẠN GIÁO ÁN\Picture5.png"/>
          <p:cNvPicPr/>
          <p:nvPr/>
        </p:nvPicPr>
        <p:blipFill>
          <a:blip r:embed="rId4"/>
          <a:srcRect l="10148" t="77016" r="79697" b="4984"/>
          <a:stretch/>
        </p:blipFill>
        <p:spPr>
          <a:xfrm>
            <a:off x="7629480" y="542916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52" name="Picture 2" descr="D:\GIÁO ÁN 1 2020-2021\HÌNH SOẠN GIÁO ÁN\Picture5.png"/>
          <p:cNvPicPr/>
          <p:nvPr/>
        </p:nvPicPr>
        <p:blipFill>
          <a:blip r:embed="rId4"/>
          <a:srcRect l="10148" t="77016" r="79697" b="4984"/>
          <a:stretch/>
        </p:blipFill>
        <p:spPr>
          <a:xfrm>
            <a:off x="9058320" y="5429160"/>
            <a:ext cx="928800" cy="1000080"/>
          </a:xfrm>
          <a:prstGeom prst="rect">
            <a:avLst/>
          </a:prstGeom>
          <a:ln w="0">
            <a:noFill/>
          </a:ln>
        </p:spPr>
      </p:pic>
      <p:pic>
        <p:nvPicPr>
          <p:cNvPr id="1053" name="Picture 2" descr="D:\GIÁO ÁN 1 2020-2021\HÌNH SOẠN GIÁO ÁN\Đọc nhạc\BAN NHẠC ĐRM\Picture1 - Copy (3).jpg"/>
          <p:cNvPicPr/>
          <p:nvPr/>
        </p:nvPicPr>
        <p:blipFill>
          <a:blip r:embed="rId5"/>
          <a:srcRect l="80143" t="35488" r="11346" b="53232"/>
          <a:stretch/>
        </p:blipFill>
        <p:spPr>
          <a:xfrm>
            <a:off x="1557360" y="2928960"/>
            <a:ext cx="1347840" cy="785880"/>
          </a:xfrm>
          <a:prstGeom prst="rect">
            <a:avLst/>
          </a:prstGeom>
          <a:ln w="0">
            <a:noFill/>
          </a:ln>
        </p:spPr>
      </p:pic>
      <p:pic>
        <p:nvPicPr>
          <p:cNvPr id="1054" name="Picture 2" descr="D:\GIÁO ÁN 1 2020-2021\HÌNH SOẠN GIÁO ÁN\Đọc nhạc\BAN NHẠC ĐRM\Picture1 - Copy (3).jpg"/>
          <p:cNvPicPr/>
          <p:nvPr/>
        </p:nvPicPr>
        <p:blipFill>
          <a:blip r:embed="rId5"/>
          <a:srcRect l="88658" t="35488" r="1417" b="53232"/>
          <a:stretch/>
        </p:blipFill>
        <p:spPr>
          <a:xfrm>
            <a:off x="3271680" y="2928960"/>
            <a:ext cx="1571760" cy="785880"/>
          </a:xfrm>
          <a:prstGeom prst="rect">
            <a:avLst/>
          </a:prstGeom>
          <a:ln w="0">
            <a:noFill/>
          </a:ln>
        </p:spPr>
      </p:pic>
      <p:pic>
        <p:nvPicPr>
          <p:cNvPr id="1055" name="Picture 2" descr="D:\GIÁO ÁN 1 2020-2021\HÌNH SOẠN GIÁO ÁN\Đọc nhạc\BAN NHẠC ĐRM\Picture1 - Copy (3).jpg"/>
          <p:cNvPicPr/>
          <p:nvPr/>
        </p:nvPicPr>
        <p:blipFill>
          <a:blip r:embed="rId5"/>
          <a:srcRect l="80143" t="35488" r="11346" b="53232"/>
          <a:stretch/>
        </p:blipFill>
        <p:spPr>
          <a:xfrm>
            <a:off x="1486080" y="5572080"/>
            <a:ext cx="1347480" cy="785880"/>
          </a:xfrm>
          <a:prstGeom prst="rect">
            <a:avLst/>
          </a:prstGeom>
          <a:ln w="0">
            <a:noFill/>
          </a:ln>
        </p:spPr>
      </p:pic>
      <p:pic>
        <p:nvPicPr>
          <p:cNvPr id="1056" name="Picture 2" descr="D:\GIÁO ÁN 1 2020-2021\HÌNH SOẠN GIÁO ÁN\Đọc nhạc\BAN NHẠC ĐRM\Picture1 - Copy (3).jpg"/>
          <p:cNvPicPr/>
          <p:nvPr/>
        </p:nvPicPr>
        <p:blipFill>
          <a:blip r:embed="rId5"/>
          <a:srcRect l="88658" t="35488" r="1417" b="53232"/>
          <a:stretch/>
        </p:blipFill>
        <p:spPr>
          <a:xfrm>
            <a:off x="3200400" y="5572080"/>
            <a:ext cx="1571760" cy="785880"/>
          </a:xfrm>
          <a:prstGeom prst="rect">
            <a:avLst/>
          </a:prstGeom>
          <a:ln w="0">
            <a:noFill/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A854546-7D80-41CC-8FE0-32C7541308B2}"/>
              </a:ext>
            </a:extLst>
          </p:cNvPr>
          <p:cNvSpPr/>
          <p:nvPr/>
        </p:nvSpPr>
        <p:spPr>
          <a:xfrm>
            <a:off x="228600" y="226643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UNG NGUOI BAN CUA D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7F4FE-4AF2-6A26-DB15-ED0249BAD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99" y="107878"/>
            <a:ext cx="5482701" cy="15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128600" y="200016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3343320" y="714240"/>
            <a:ext cx="522360" cy="107172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3789200">
            <a:off x="6188760" y="4620240"/>
            <a:ext cx="105408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6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7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12640" y="165240"/>
            <a:ext cx="10026720" cy="1096920"/>
            <a:chOff x="512640" y="165240"/>
            <a:chExt cx="10026720" cy="1096920"/>
          </a:xfrm>
        </p:grpSpPr>
        <p:pic>
          <p:nvPicPr>
            <p:cNvPr id="66" name="AutoShape 17"/>
            <p:cNvPicPr/>
            <p:nvPr/>
          </p:nvPicPr>
          <p:blipFill>
            <a:blip r:embed="rId8"/>
            <a:stretch/>
          </p:blipFill>
          <p:spPr>
            <a:xfrm>
              <a:off x="512640" y="165240"/>
              <a:ext cx="1002672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5" name="Text Box 26"/>
          <p:cNvSpPr/>
          <p:nvPr/>
        </p:nvSpPr>
        <p:spPr>
          <a:xfrm>
            <a:off x="1057320" y="343080"/>
            <a:ext cx="910908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TRÒ CHƠI: </a:t>
            </a:r>
            <a:r>
              <a:rPr lang="en-US" sz="32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“TÔI LÀ AI?”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2" name="Freeform 149"/>
                  <p:cNvGrpSpPr/>
                  <p:nvPr/>
                </p:nvGrpSpPr>
                <p:grpSpPr>
                  <a:xfrm>
                    <a:off x="9164520" y="1545480"/>
                    <a:ext cx="182880" cy="101520"/>
                    <a:chOff x="9164520" y="1545480"/>
                    <a:chExt cx="182880" cy="101520"/>
                  </a:xfrm>
                </p:grpSpPr>
                <p:pic>
                  <p:nvPicPr>
                    <p:cNvPr id="8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9164520" y="1545480"/>
                      <a:ext cx="182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4" name="Freeform 83"/>
                    <p:cNvSpPr/>
                    <p:nvPr/>
                  </p:nvSpPr>
                  <p:spPr>
                    <a:xfrm>
                      <a:off x="9179640" y="1563480"/>
                      <a:ext cx="153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5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" name="Freeform 149"/>
                  <p:cNvGrpSpPr/>
                  <p:nvPr/>
                </p:nvGrpSpPr>
                <p:grpSpPr>
                  <a:xfrm>
                    <a:off x="8804160" y="1545480"/>
                    <a:ext cx="197640" cy="101520"/>
                    <a:chOff x="8804160" y="1545480"/>
                    <a:chExt cx="197640" cy="101520"/>
                  </a:xfrm>
                </p:grpSpPr>
                <p:pic>
                  <p:nvPicPr>
                    <p:cNvPr id="8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804160" y="1545480"/>
                      <a:ext cx="19764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8822880" y="1563480"/>
                      <a:ext cx="1605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8493120" y="1545480"/>
                    <a:ext cx="178200" cy="101520"/>
                    <a:chOff x="8493120" y="1545480"/>
                    <a:chExt cx="178200" cy="10152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493120" y="1545480"/>
                      <a:ext cx="17820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8507520" y="156348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181720" y="1545480"/>
                    <a:ext cx="196200" cy="101520"/>
                    <a:chOff x="8181720" y="1545480"/>
                    <a:chExt cx="196200" cy="10152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8181720" y="1545480"/>
                      <a:ext cx="19620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200080" y="1563480"/>
                      <a:ext cx="1594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7922160" y="1296720"/>
                    <a:ext cx="44172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7848720" y="1545480"/>
                    <a:ext cx="183960" cy="101520"/>
                    <a:chOff x="7848720" y="1545480"/>
                    <a:chExt cx="183960" cy="10152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848720" y="1545480"/>
                      <a:ext cx="1839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7863480" y="156348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7510680" y="1544760"/>
                    <a:ext cx="210600" cy="101880"/>
                    <a:chOff x="7510680" y="1544760"/>
                    <a:chExt cx="210600" cy="10188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7510680" y="1544760"/>
                      <a:ext cx="210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7530120" y="1562760"/>
                      <a:ext cx="171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265520" y="1293840"/>
                    <a:ext cx="4194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193880" y="1544760"/>
                    <a:ext cx="169920" cy="101880"/>
                    <a:chOff x="7193880" y="1544760"/>
                    <a:chExt cx="169920" cy="10188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19388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20720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6849000" y="1544760"/>
                    <a:ext cx="166320" cy="101880"/>
                    <a:chOff x="6849000" y="1544760"/>
                    <a:chExt cx="16632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84900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686412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6543360" y="1544760"/>
                    <a:ext cx="200160" cy="101880"/>
                    <a:chOff x="6543360" y="1544760"/>
                    <a:chExt cx="20016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543360" y="1544760"/>
                      <a:ext cx="200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6558840" y="1562760"/>
                      <a:ext cx="1674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287760" y="1293840"/>
                    <a:ext cx="4334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199920" y="1544760"/>
                    <a:ext cx="219600" cy="101880"/>
                    <a:chOff x="6199920" y="1544760"/>
                    <a:chExt cx="21960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6199920" y="1544760"/>
                      <a:ext cx="219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219720" y="1562760"/>
                      <a:ext cx="178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5963760" y="1293840"/>
                    <a:ext cx="441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5877360" y="1544760"/>
                    <a:ext cx="215280" cy="101880"/>
                    <a:chOff x="5877360" y="1544760"/>
                    <a:chExt cx="21528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877360" y="1544760"/>
                      <a:ext cx="2152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5893920" y="1562760"/>
                      <a:ext cx="180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5636880" y="1293840"/>
                    <a:ext cx="409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3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38" name="Freeform 149"/>
                  <p:cNvGrpSpPr/>
                  <p:nvPr/>
                </p:nvGrpSpPr>
                <p:grpSpPr>
                  <a:xfrm>
                    <a:off x="5598720" y="1544040"/>
                    <a:ext cx="218160" cy="102240"/>
                    <a:chOff x="5598720" y="1544040"/>
                    <a:chExt cx="218160" cy="102240"/>
                  </a:xfrm>
                </p:grpSpPr>
                <p:pic>
                  <p:nvPicPr>
                    <p:cNvPr id="13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5598720" y="1544040"/>
                      <a:ext cx="21816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0" name="Freeform 139"/>
                    <p:cNvSpPr/>
                    <p:nvPr/>
                  </p:nvSpPr>
                  <p:spPr>
                    <a:xfrm>
                      <a:off x="5619240" y="1561680"/>
                      <a:ext cx="1771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1" name="Freeform 191"/>
                  <p:cNvSpPr/>
                  <p:nvPr/>
                </p:nvSpPr>
                <p:spPr>
                  <a:xfrm>
                    <a:off x="5361120" y="1296360"/>
                    <a:ext cx="437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3" name="Freeform 149"/>
                  <p:cNvGrpSpPr/>
                  <p:nvPr/>
                </p:nvGrpSpPr>
                <p:grpSpPr>
                  <a:xfrm>
                    <a:off x="5296320" y="1544040"/>
                    <a:ext cx="199440" cy="102240"/>
                    <a:chOff x="5296320" y="1544040"/>
                    <a:chExt cx="199440" cy="102240"/>
                  </a:xfrm>
                </p:grpSpPr>
                <p:pic>
                  <p:nvPicPr>
                    <p:cNvPr id="144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296320" y="1544040"/>
                      <a:ext cx="19944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5" name="Freeform 144"/>
                    <p:cNvSpPr/>
                    <p:nvPr/>
                  </p:nvSpPr>
                  <p:spPr>
                    <a:xfrm>
                      <a:off x="5312520" y="1561680"/>
                      <a:ext cx="16668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6" name="Freeform 191"/>
                  <p:cNvSpPr/>
                  <p:nvPr/>
                </p:nvSpPr>
                <p:spPr>
                  <a:xfrm>
                    <a:off x="5037120" y="1296360"/>
                    <a:ext cx="3794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4978440" y="1544040"/>
                    <a:ext cx="184680" cy="102240"/>
                    <a:chOff x="4978440" y="1544040"/>
                    <a:chExt cx="184680" cy="10224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978440" y="1544040"/>
                      <a:ext cx="18468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4995720" y="1561680"/>
                      <a:ext cx="1501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4707360" y="1296360"/>
                    <a:ext cx="453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4643640" y="1544040"/>
                    <a:ext cx="192240" cy="102240"/>
                    <a:chOff x="4643640" y="1544040"/>
                    <a:chExt cx="192240" cy="10224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643640" y="1544040"/>
                      <a:ext cx="19224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4659120" y="1561680"/>
                      <a:ext cx="1609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4380120" y="1296360"/>
                    <a:ext cx="4096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312440" y="1544040"/>
                    <a:ext cx="199800" cy="102240"/>
                    <a:chOff x="4312440" y="1544040"/>
                    <a:chExt cx="199800" cy="10224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4312440" y="1544040"/>
                      <a:ext cx="19980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330800" y="1561680"/>
                      <a:ext cx="16236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056480" y="1296360"/>
                    <a:ext cx="4147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000680" y="1543320"/>
                    <a:ext cx="178560" cy="102960"/>
                    <a:chOff x="4000680" y="1543320"/>
                    <a:chExt cx="178560" cy="10296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000680" y="1543320"/>
                      <a:ext cx="178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014720" y="1560960"/>
                      <a:ext cx="1494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3723480" y="1293840"/>
                    <a:ext cx="3675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3650040" y="1543320"/>
                    <a:ext cx="202320" cy="102960"/>
                    <a:chOff x="3650040" y="1543320"/>
                    <a:chExt cx="202320" cy="10296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650040" y="1543320"/>
                      <a:ext cx="2023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3668400" y="1560960"/>
                      <a:ext cx="164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3396600" y="1293840"/>
                    <a:ext cx="3938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331080" y="1543320"/>
                    <a:ext cx="197280" cy="102960"/>
                    <a:chOff x="3331080" y="1543320"/>
                    <a:chExt cx="19728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331080" y="1543320"/>
                      <a:ext cx="1972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3346560" y="1560960"/>
                      <a:ext cx="1648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072600" y="1293840"/>
                    <a:ext cx="403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020400" y="1543320"/>
                    <a:ext cx="181080" cy="102960"/>
                    <a:chOff x="3020400" y="1543320"/>
                    <a:chExt cx="18108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3020400" y="1543320"/>
                      <a:ext cx="1810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036600" y="1560960"/>
                      <a:ext cx="1468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2745720" y="1293840"/>
                    <a:ext cx="4334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2702520" y="1543320"/>
                    <a:ext cx="174960" cy="102960"/>
                    <a:chOff x="2702520" y="1543320"/>
                    <a:chExt cx="17496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702520" y="1543320"/>
                      <a:ext cx="1749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2715840" y="1560960"/>
                      <a:ext cx="146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2421720" y="1293840"/>
                    <a:ext cx="4366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2362680" y="1543320"/>
                    <a:ext cx="187920" cy="102960"/>
                    <a:chOff x="2362680" y="1543320"/>
                    <a:chExt cx="18792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10"/>
                    <a:stretch/>
                  </p:blipFill>
                  <p:spPr>
                    <a:xfrm>
                      <a:off x="2362680" y="1543320"/>
                      <a:ext cx="1879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2379240" y="1560960"/>
                      <a:ext cx="152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094840" y="1293840"/>
                    <a:ext cx="419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2" name="Picture 13" descr="5"/>
          <p:cNvPicPr/>
          <p:nvPr/>
        </p:nvPicPr>
        <p:blipFill>
          <a:blip r:embed="rId11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12" descr="5"/>
          <p:cNvPicPr/>
          <p:nvPr/>
        </p:nvPicPr>
        <p:blipFill>
          <a:blip r:embed="rId12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12" descr="5"/>
          <p:cNvPicPr/>
          <p:nvPr/>
        </p:nvPicPr>
        <p:blipFill>
          <a:blip r:embed="rId13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13" descr="5"/>
          <p:cNvPicPr/>
          <p:nvPr/>
        </p:nvPicPr>
        <p:blipFill>
          <a:blip r:embed="rId14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8" descr="000o"/>
          <p:cNvPicPr/>
          <p:nvPr/>
        </p:nvPicPr>
        <p:blipFill>
          <a:blip r:embed="rId1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9" descr="000o"/>
          <p:cNvPicPr/>
          <p:nvPr/>
        </p:nvPicPr>
        <p:blipFill>
          <a:blip r:embed="rId1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0" descr="000o"/>
          <p:cNvPicPr/>
          <p:nvPr/>
        </p:nvPicPr>
        <p:blipFill>
          <a:blip r:embed="rId1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1" descr="000o"/>
          <p:cNvPicPr/>
          <p:nvPr/>
        </p:nvPicPr>
        <p:blipFill>
          <a:blip r:embed="rId1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Rectangle 101"/>
          <p:cNvSpPr/>
          <p:nvPr/>
        </p:nvSpPr>
        <p:spPr>
          <a:xfrm>
            <a:off x="2975040" y="235728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2" name="Rectangle 102"/>
          <p:cNvSpPr/>
          <p:nvPr/>
        </p:nvSpPr>
        <p:spPr>
          <a:xfrm>
            <a:off x="6400800" y="27097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8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25"/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204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5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206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sp>
        <p:nvSpPr>
          <p:cNvPr id="207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0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21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11" name="Freeform 21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12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213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4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5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6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7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8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9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0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1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22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2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22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2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22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22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229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23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31" name="Freeform 230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3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3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234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23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36" name="Freeform 235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3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3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239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24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41" name="Freeform 240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4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4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244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24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46" name="Freeform 245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47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4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249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25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51" name="Freeform 250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5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5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254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25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56" name="Freeform 255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57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5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259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26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1" name="Freeform 260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264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26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6" name="Freeform 265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269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27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1" name="Freeform 270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2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274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2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6" name="Freeform 275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7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279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28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1" name="Freeform 280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2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28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28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285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28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7" name="Freeform 286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8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8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290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29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2" name="Freeform 291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93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9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295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29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7" name="Freeform 296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98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9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300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30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2" name="Freeform 301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3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305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30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7" name="Freeform 306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8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310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31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2" name="Freeform 311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3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1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315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3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7" name="Freeform 316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8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1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320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32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2" name="Freeform 321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3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325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3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7" name="Freeform 326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8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330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33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2" name="Freeform 331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3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335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3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7" name="Freeform 336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8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33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34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34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34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34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4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4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4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4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48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349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0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1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2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3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4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5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6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7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pic>
        <p:nvPicPr>
          <p:cNvPr id="358" name="Picture 2" descr="D:\GIÁO ÁN 1 2020-2021\HÌNH SOẠN GIÁO ÁN\Đọc nhạc\DO RE MI - Copy (2) - Copy.jpg"/>
          <p:cNvPicPr/>
          <p:nvPr/>
        </p:nvPicPr>
        <p:blipFill>
          <a:blip r:embed="rId14"/>
          <a:srcRect b="37896"/>
          <a:stretch/>
        </p:blipFill>
        <p:spPr>
          <a:xfrm>
            <a:off x="3048120" y="1676520"/>
            <a:ext cx="2290680" cy="2819160"/>
          </a:xfrm>
          <a:prstGeom prst="rect">
            <a:avLst/>
          </a:prstGeom>
          <a:ln w="0">
            <a:noFill/>
          </a:ln>
        </p:spPr>
      </p:pic>
      <p:pic>
        <p:nvPicPr>
          <p:cNvPr id="359" name="Picture 2" descr="D:\GIÁO ÁN 1 2020-2021\HÌNH SOẠN GIÁO ÁN\Đọc nhạc\DO RE MI - Copy (2) - Copy.jpg"/>
          <p:cNvPicPr/>
          <p:nvPr/>
        </p:nvPicPr>
        <p:blipFill>
          <a:blip r:embed="rId14"/>
          <a:srcRect l="11199" t="62135" r="16068" b="6829"/>
          <a:stretch/>
        </p:blipFill>
        <p:spPr>
          <a:xfrm>
            <a:off x="3657600" y="4572000"/>
            <a:ext cx="990720" cy="838080"/>
          </a:xfrm>
          <a:prstGeom prst="rect">
            <a:avLst/>
          </a:prstGeom>
          <a:ln w="0">
            <a:noFill/>
          </a:ln>
        </p:spPr>
      </p:pic>
      <p:sp>
        <p:nvSpPr>
          <p:cNvPr id="360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1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2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3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364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5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366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sp>
        <p:nvSpPr>
          <p:cNvPr id="367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8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6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37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1" name="Freeform 37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72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373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4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5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6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7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8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9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0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1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82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8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38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38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38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38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389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39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1" name="Freeform 390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394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39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6" name="Freeform 395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399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40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1" name="Freeform 400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404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40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6" name="Freeform 405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7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409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41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1" name="Freeform 410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414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41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6" name="Freeform 415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7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419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42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1" name="Freeform 420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424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42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6" name="Freeform 425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429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43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1" name="Freeform 430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2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434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43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6" name="Freeform 435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7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439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44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1" name="Freeform 440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2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44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44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445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44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7" name="Freeform 446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8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450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45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2" name="Freeform 451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53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5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455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45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7" name="Freeform 456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58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5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460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46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2" name="Freeform 461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3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465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46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7" name="Freeform 466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8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470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47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2" name="Freeform 471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3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475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47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7" name="Freeform 476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8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480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48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82" name="Freeform 481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3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8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485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48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87" name="Freeform 486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8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8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490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49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2" name="Freeform 491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3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9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495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49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7" name="Freeform 496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8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49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50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50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50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50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0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0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0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08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509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0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1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2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3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4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5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6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7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18" name="Rectangle 112"/>
          <p:cNvSpPr/>
          <p:nvPr/>
        </p:nvSpPr>
        <p:spPr>
          <a:xfrm>
            <a:off x="6400800" y="23623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9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0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21" name="Picture 2" descr="D:\GIÁO ÁN 1 2020-2021\HÌNH SOẠN GIÁO ÁN\Đọc nhạc\DO RE MI - Copy (3).jpg"/>
          <p:cNvPicPr/>
          <p:nvPr/>
        </p:nvPicPr>
        <p:blipFill>
          <a:blip r:embed="rId14"/>
          <a:srcRect b="34298"/>
          <a:stretch/>
        </p:blipFill>
        <p:spPr>
          <a:xfrm>
            <a:off x="2590920" y="1676520"/>
            <a:ext cx="2482560" cy="2666880"/>
          </a:xfrm>
          <a:prstGeom prst="rect">
            <a:avLst/>
          </a:prstGeom>
          <a:ln w="0">
            <a:noFill/>
          </a:ln>
        </p:spPr>
      </p:pic>
      <p:pic>
        <p:nvPicPr>
          <p:cNvPr id="522" name="Picture 3" descr="D:\GIÁO ÁN 1 2020-2021\HÌNH SOẠN GIÁO ÁN\Đọc nhạc\DO RE MI - Copy (2).jpg"/>
          <p:cNvPicPr/>
          <p:nvPr/>
        </p:nvPicPr>
        <p:blipFill>
          <a:blip r:embed="rId15">
            <a:lum contrast="40000"/>
          </a:blip>
          <a:srcRect l="18274" t="65348" r="16103" b="6505"/>
          <a:stretch/>
        </p:blipFill>
        <p:spPr>
          <a:xfrm>
            <a:off x="3124080" y="4343400"/>
            <a:ext cx="1371600" cy="990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524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25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526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sp>
        <p:nvSpPr>
          <p:cNvPr id="527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8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2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53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31" name="Freeform 53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532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533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4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5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6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7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8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9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0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1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42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4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54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54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54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54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549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55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51" name="Freeform 550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5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5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554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55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56" name="Freeform 555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5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5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559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56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61" name="Freeform 560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6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6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564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56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66" name="Freeform 565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67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6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569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57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71" name="Freeform 570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7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7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574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5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76" name="Freeform 575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77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7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579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58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1" name="Freeform 580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584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58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6" name="Freeform 585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589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59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1" name="Freeform 590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2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594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59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6" name="Freeform 595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7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599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60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1" name="Freeform 600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2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60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60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605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60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7" name="Freeform 606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8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0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610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61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2" name="Freeform 611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13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1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615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6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7" name="Freeform 616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18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1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620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62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2" name="Freeform 621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3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2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625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6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7" name="Freeform 626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8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2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630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63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2" name="Freeform 631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3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635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6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7" name="Freeform 636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8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640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64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2" name="Freeform 641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3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645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64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7" name="Freeform 646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8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650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65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2" name="Freeform 651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3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5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655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65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7" name="Freeform 656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8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65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66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66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66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66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6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6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6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66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668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669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0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1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2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3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4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5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6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7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678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79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0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81" name="Picture 2" descr="D:\GIÁO ÁN 1 2020-2021\HÌNH SOẠN GIÁO ÁN\Đọc nhạc\DO RE MI.jpg"/>
          <p:cNvPicPr/>
          <p:nvPr/>
        </p:nvPicPr>
        <p:blipFill>
          <a:blip r:embed="rId14"/>
          <a:srcRect b="38786"/>
          <a:stretch/>
        </p:blipFill>
        <p:spPr>
          <a:xfrm>
            <a:off x="2971800" y="1752480"/>
            <a:ext cx="1981080" cy="2210040"/>
          </a:xfrm>
          <a:prstGeom prst="rect">
            <a:avLst/>
          </a:prstGeom>
          <a:ln w="0">
            <a:noFill/>
          </a:ln>
        </p:spPr>
      </p:pic>
      <p:pic>
        <p:nvPicPr>
          <p:cNvPr id="682" name="Picture 2" descr="D:\GIÁO ÁN 1 2020-2021\HÌNH SOẠN GIÁO ÁN\Đọc nhạc\DO RE MI.jpg"/>
          <p:cNvPicPr/>
          <p:nvPr/>
        </p:nvPicPr>
        <p:blipFill>
          <a:blip r:embed="rId14"/>
          <a:srcRect t="61242"/>
          <a:stretch/>
        </p:blipFill>
        <p:spPr>
          <a:xfrm>
            <a:off x="2895480" y="4038480"/>
            <a:ext cx="1981440" cy="1400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84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5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86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sp>
        <p:nvSpPr>
          <p:cNvPr id="687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68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69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91" name="Freeform 69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92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693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4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5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6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7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8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9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0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1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02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0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0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70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0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70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70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709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71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11" name="Freeform 710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1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1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714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71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16" name="Freeform 715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1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1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719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72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21" name="Freeform 720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2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2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724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72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26" name="Freeform 725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27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2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729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73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31" name="Freeform 730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3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3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734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73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36" name="Freeform 735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37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3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739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74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41" name="Freeform 740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4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4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744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74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46" name="Freeform 745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4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4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749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75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51" name="Freeform 750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52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5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754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75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56" name="Freeform 755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57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5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759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76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61" name="Freeform 760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62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76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76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765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76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67" name="Freeform 766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68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6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770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77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72" name="Freeform 771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73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7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775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77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77" name="Freeform 776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78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7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780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78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82" name="Freeform 781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83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8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785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78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87" name="Freeform 786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88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8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790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79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92" name="Freeform 791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93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9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795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79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797" name="Freeform 796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798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79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800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80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02" name="Freeform 801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03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0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805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80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07" name="Freeform 806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08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0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810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81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12" name="Freeform 811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13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1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815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8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17" name="Freeform 816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18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81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82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82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82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82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82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82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82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2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28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829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0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1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2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3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4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5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6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7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pic>
        <p:nvPicPr>
          <p:cNvPr id="838" name="Picture 2" descr="D:\GIÁO ÁN 1 2020-2021\HÌNH SOẠN GIÁO ÁN\Đọc nhạc\DO RE MI - Copy (2) - Copy.jpg"/>
          <p:cNvPicPr/>
          <p:nvPr/>
        </p:nvPicPr>
        <p:blipFill>
          <a:blip r:embed="rId14"/>
          <a:srcRect l="11199" t="62135" r="16068" b="6829"/>
          <a:stretch/>
        </p:blipFill>
        <p:spPr>
          <a:xfrm>
            <a:off x="3657600" y="4572000"/>
            <a:ext cx="990720" cy="838080"/>
          </a:xfrm>
          <a:prstGeom prst="rect">
            <a:avLst/>
          </a:prstGeom>
          <a:ln w="0">
            <a:noFill/>
          </a:ln>
        </p:spPr>
      </p:pic>
      <p:sp>
        <p:nvSpPr>
          <p:cNvPr id="839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40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841" name="Picture 2" descr="D:\GIÁO ÁN 1 2020-2021\HÌNH SOẠN GIÁO ÁN\Đọc nhạc\DO RE MI - Copy.jpg"/>
          <p:cNvPicPr/>
          <p:nvPr/>
        </p:nvPicPr>
        <p:blipFill>
          <a:blip r:embed="rId15"/>
          <a:srcRect l="5384" t="1442" r="10821" b="36928"/>
          <a:stretch/>
        </p:blipFill>
        <p:spPr>
          <a:xfrm>
            <a:off x="3200400" y="1752480"/>
            <a:ext cx="1873080" cy="2598840"/>
          </a:xfrm>
          <a:prstGeom prst="rect">
            <a:avLst/>
          </a:prstGeom>
          <a:ln w="0">
            <a:noFill/>
          </a:ln>
        </p:spPr>
      </p:pic>
      <p:sp>
        <p:nvSpPr>
          <p:cNvPr id="842" name="Rectangle 116"/>
          <p:cNvSpPr/>
          <p:nvPr/>
        </p:nvSpPr>
        <p:spPr>
          <a:xfrm>
            <a:off x="6400800" y="2362320"/>
            <a:ext cx="2011320" cy="184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115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3" name="Picture 14"/>
          <p:cNvPicPr/>
          <p:nvPr/>
        </p:nvPicPr>
        <p:blipFill>
          <a:blip r:embed="rId3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844" name="Rectangle 63"/>
          <p:cNvSpPr/>
          <p:nvPr/>
        </p:nvSpPr>
        <p:spPr>
          <a:xfrm rot="5400000">
            <a:off x="6707880" y="556020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45" name="V.A – Đàn Gà Con (mp3cut.net).mp3"/>
          <p:cNvPicPr/>
          <p:nvPr/>
        </p:nvPicPr>
        <p:blipFill>
          <a:blip r:embed="rId4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846" name="Sang Xuan Doc Tau dan tranh - Linh Thao (mp3cut.net).mp3"/>
          <p:cNvPicPr/>
          <p:nvPr/>
        </p:nvPicPr>
        <p:blipFill>
          <a:blip r:embed="rId5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sp>
        <p:nvSpPr>
          <p:cNvPr id="847" name="Rectangle 63"/>
          <p:cNvSpPr/>
          <p:nvPr/>
        </p:nvSpPr>
        <p:spPr>
          <a:xfrm rot="5400000">
            <a:off x="3202200" y="5559840"/>
            <a:ext cx="928800" cy="17172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8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4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85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851" name="Freeform 85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52" name="Group 27"/>
          <p:cNvGrpSpPr/>
          <p:nvPr/>
        </p:nvGrpSpPr>
        <p:grpSpPr>
          <a:xfrm>
            <a:off x="3048120" y="5927760"/>
            <a:ext cx="1190520" cy="929880"/>
            <a:chOff x="3048120" y="5927760"/>
            <a:chExt cx="1190520" cy="929880"/>
          </a:xfrm>
        </p:grpSpPr>
        <p:sp>
          <p:nvSpPr>
            <p:cNvPr id="853" name="AutoShape 28"/>
            <p:cNvSpPr/>
            <p:nvPr/>
          </p:nvSpPr>
          <p:spPr>
            <a:xfrm rot="16200000">
              <a:off x="303048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4" name="AutoShape 29"/>
            <p:cNvSpPr/>
            <p:nvPr/>
          </p:nvSpPr>
          <p:spPr>
            <a:xfrm rot="5400000">
              <a:off x="409860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5" name="AutoShape 30"/>
            <p:cNvSpPr/>
            <p:nvPr/>
          </p:nvSpPr>
          <p:spPr>
            <a:xfrm rot="10800000">
              <a:off x="355284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6" name="Oval 31"/>
            <p:cNvSpPr/>
            <p:nvPr/>
          </p:nvSpPr>
          <p:spPr>
            <a:xfrm>
              <a:off x="3169800" y="5927760"/>
              <a:ext cx="95472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7" name="Oval 32"/>
            <p:cNvSpPr/>
            <p:nvPr/>
          </p:nvSpPr>
          <p:spPr>
            <a:xfrm>
              <a:off x="3224160" y="5974200"/>
              <a:ext cx="84528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8" name="Oval 33"/>
            <p:cNvSpPr/>
            <p:nvPr/>
          </p:nvSpPr>
          <p:spPr>
            <a:xfrm>
              <a:off x="3247560" y="6018120"/>
              <a:ext cx="25992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9" name="Oval 34"/>
            <p:cNvSpPr/>
            <p:nvPr/>
          </p:nvSpPr>
          <p:spPr>
            <a:xfrm>
              <a:off x="324756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0" name="Oval 35"/>
            <p:cNvSpPr/>
            <p:nvPr/>
          </p:nvSpPr>
          <p:spPr>
            <a:xfrm>
              <a:off x="3322800" y="6059520"/>
              <a:ext cx="64764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1" name="Oval 36"/>
            <p:cNvSpPr/>
            <p:nvPr/>
          </p:nvSpPr>
          <p:spPr>
            <a:xfrm>
              <a:off x="3322800" y="6059880"/>
              <a:ext cx="64764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62" name="Text Box 26"/>
          <p:cNvSpPr/>
          <p:nvPr/>
        </p:nvSpPr>
        <p:spPr>
          <a:xfrm>
            <a:off x="1828800" y="380880"/>
            <a:ext cx="681840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TÔI LÀ AI?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6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6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6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6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6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69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87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71" name="Freeform 870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7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7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874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8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76" name="Freeform 875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7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7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879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88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1" name="Freeform 880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8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884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88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6" name="Freeform 885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7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8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889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89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1" name="Freeform 890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894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89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96" name="Freeform 895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7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899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90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01" name="Freeform 900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904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90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06" name="Freeform 905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0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909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91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1" name="Freeform 910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12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914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91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6" name="Freeform 915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17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1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919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92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1" name="Freeform 920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2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92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92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925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9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7" name="Freeform 926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8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2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930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93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2" name="Freeform 931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33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935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9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7" name="Freeform 936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38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940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94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2" name="Freeform 941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3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945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94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7" name="Freeform 946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8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950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95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52" name="Freeform 951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3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955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95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57" name="Freeform 956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8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960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96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2" name="Freeform 961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63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965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96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7" name="Freeform 966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68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970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97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2" name="Freeform 971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3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7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975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97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7" name="Freeform 976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8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97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98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98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98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98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98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98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98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8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988" name="Group 27"/>
          <p:cNvGrpSpPr/>
          <p:nvPr/>
        </p:nvGrpSpPr>
        <p:grpSpPr>
          <a:xfrm>
            <a:off x="6553080" y="5927760"/>
            <a:ext cx="1190880" cy="929880"/>
            <a:chOff x="6553080" y="5927760"/>
            <a:chExt cx="1190880" cy="929880"/>
          </a:xfrm>
        </p:grpSpPr>
        <p:sp>
          <p:nvSpPr>
            <p:cNvPr id="989" name="AutoShape 28"/>
            <p:cNvSpPr/>
            <p:nvPr/>
          </p:nvSpPr>
          <p:spPr>
            <a:xfrm rot="16200000">
              <a:off x="6535440" y="6369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0" name="AutoShape 29"/>
            <p:cNvSpPr/>
            <p:nvPr/>
          </p:nvSpPr>
          <p:spPr>
            <a:xfrm rot="5400000">
              <a:off x="7603920" y="63511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1" name="AutoShape 30"/>
            <p:cNvSpPr/>
            <p:nvPr/>
          </p:nvSpPr>
          <p:spPr>
            <a:xfrm rot="10800000">
              <a:off x="7058160" y="6753240"/>
              <a:ext cx="180720" cy="104400"/>
            </a:xfrm>
            <a:custGeom>
              <a:avLst/>
              <a:gdLst/>
              <a:ahLst/>
              <a:cxnLst/>
              <a:rect l="0" t="0" r="r" b="b"/>
              <a:pathLst>
                <a:path w="504" h="292">
                  <a:moveTo>
                    <a:pt x="382" y="291"/>
                  </a:moveTo>
                  <a:lnTo>
                    <a:pt x="382" y="291"/>
                  </a:lnTo>
                  <a:lnTo>
                    <a:pt x="503" y="291"/>
                  </a:lnTo>
                  <a:lnTo>
                    <a:pt x="252" y="0"/>
                  </a:lnTo>
                  <a:lnTo>
                    <a:pt x="0" y="291"/>
                  </a:lnTo>
                  <a:lnTo>
                    <a:pt x="122" y="291"/>
                  </a:lnTo>
                  <a:lnTo>
                    <a:pt x="122" y="291"/>
                  </a:lnTo>
                  <a:lnTo>
                    <a:pt x="382" y="29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2" name="Oval 31"/>
            <p:cNvSpPr/>
            <p:nvPr/>
          </p:nvSpPr>
          <p:spPr>
            <a:xfrm>
              <a:off x="6674760" y="5927760"/>
              <a:ext cx="955080" cy="82512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3" name="Oval 32"/>
            <p:cNvSpPr/>
            <p:nvPr/>
          </p:nvSpPr>
          <p:spPr>
            <a:xfrm>
              <a:off x="6729120" y="5974200"/>
              <a:ext cx="845640" cy="73044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4" name="Oval 33"/>
            <p:cNvSpPr/>
            <p:nvPr/>
          </p:nvSpPr>
          <p:spPr>
            <a:xfrm>
              <a:off x="6752880" y="6018120"/>
              <a:ext cx="26028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5" name="Oval 34"/>
            <p:cNvSpPr/>
            <p:nvPr/>
          </p:nvSpPr>
          <p:spPr>
            <a:xfrm>
              <a:off x="6752880" y="6017400"/>
              <a:ext cx="259560" cy="51948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6" name="Oval 35"/>
            <p:cNvSpPr/>
            <p:nvPr/>
          </p:nvSpPr>
          <p:spPr>
            <a:xfrm>
              <a:off x="6828120" y="605952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97" name="Oval 36"/>
            <p:cNvSpPr/>
            <p:nvPr/>
          </p:nvSpPr>
          <p:spPr>
            <a:xfrm>
              <a:off x="6828120" y="6059880"/>
              <a:ext cx="648000" cy="51948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998" name="Rectangle 112"/>
          <p:cNvSpPr/>
          <p:nvPr/>
        </p:nvSpPr>
        <p:spPr>
          <a:xfrm>
            <a:off x="6400800" y="2133720"/>
            <a:ext cx="2011320" cy="262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6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16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99" name="Rectangle 113"/>
          <p:cNvSpPr/>
          <p:nvPr/>
        </p:nvSpPr>
        <p:spPr>
          <a:xfrm>
            <a:off x="2651040" y="5904000"/>
            <a:ext cx="201132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buClr>
                <a:srgbClr val="00B050"/>
              </a:buClr>
              <a:buFont typeface="Wingdings" charset="2"/>
              <a:buChar char="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00" name="Rectangle 114"/>
          <p:cNvSpPr/>
          <p:nvPr/>
        </p:nvSpPr>
        <p:spPr>
          <a:xfrm>
            <a:off x="6172200" y="5934240"/>
            <a:ext cx="2011320" cy="76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01" name="Picture 2" descr="D:\GIÁO ÁN 1 2020-2021\HÌNH SOẠN GIÁO ÁN\Đọc nhạc\DO RE MI - Copy (3).jpg"/>
          <p:cNvPicPr/>
          <p:nvPr/>
        </p:nvPicPr>
        <p:blipFill>
          <a:blip r:embed="rId14"/>
          <a:srcRect b="36206"/>
          <a:stretch/>
        </p:blipFill>
        <p:spPr>
          <a:xfrm>
            <a:off x="2971800" y="1735200"/>
            <a:ext cx="2209680" cy="2303280"/>
          </a:xfrm>
          <a:prstGeom prst="rect">
            <a:avLst/>
          </a:prstGeom>
          <a:ln w="0">
            <a:noFill/>
          </a:ln>
        </p:spPr>
      </p:pic>
      <p:pic>
        <p:nvPicPr>
          <p:cNvPr id="1002" name="Picture 2" descr="D:\GIÁO ÁN 1 2020-2021\HÌNH SOẠN GIÁO ÁN\Đọc nhạc\DO RE MI - Copy (3).jpg"/>
          <p:cNvPicPr/>
          <p:nvPr/>
        </p:nvPicPr>
        <p:blipFill>
          <a:blip r:embed="rId14">
            <a:lum contrast="40000"/>
          </a:blip>
          <a:srcRect t="63823"/>
          <a:stretch/>
        </p:blipFill>
        <p:spPr>
          <a:xfrm>
            <a:off x="2971800" y="4191120"/>
            <a:ext cx="2046240" cy="1211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udio>
                                      <p:cMediaNode>
                                        <p:cTn id="16"/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19658782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7080</TotalTime>
  <Words>143</Words>
  <Application>Microsoft Office PowerPoint</Application>
  <PresentationFormat>Custom</PresentationFormat>
  <Paragraphs>41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Cambria</vt:lpstr>
      <vt:lpstr>DejaVu Sans</vt:lpstr>
      <vt:lpstr>Times New Roman</vt:lpstr>
      <vt:lpstr>Wingdings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612</cp:revision>
  <dcterms:created xsi:type="dcterms:W3CDTF">2010-04-30T20:19:48Z</dcterms:created>
  <dcterms:modified xsi:type="dcterms:W3CDTF">2024-03-29T14:24:16Z</dcterms:modified>
  <dc:language>en-US</dc:language>
</cp:coreProperties>
</file>