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92" r:id="rId17"/>
  </p:sldIdLst>
  <p:sldSz cx="109728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88" y="44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653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B0EED0A6-D79D-4EF5-A131-F1404F59BEE4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2.gif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26.xml"/><Relationship Id="rId18" Type="http://schemas.openxmlformats.org/officeDocument/2006/relationships/customXml" Target="../ink/ink31.xml"/><Relationship Id="rId3" Type="http://schemas.openxmlformats.org/officeDocument/2006/relationships/image" Target="../media/image2.gif"/><Relationship Id="rId21" Type="http://schemas.openxmlformats.org/officeDocument/2006/relationships/customXml" Target="../ink/ink34.xml"/><Relationship Id="rId12" Type="http://schemas.openxmlformats.org/officeDocument/2006/relationships/customXml" Target="../ink/ink25.xml"/><Relationship Id="rId17" Type="http://schemas.openxmlformats.org/officeDocument/2006/relationships/customXml" Target="../ink/ink30.xml"/><Relationship Id="rId2" Type="http://schemas.openxmlformats.org/officeDocument/2006/relationships/image" Target="../media/image1.png"/><Relationship Id="rId16" Type="http://schemas.openxmlformats.org/officeDocument/2006/relationships/customXml" Target="../ink/ink29.xml"/><Relationship Id="rId20" Type="http://schemas.openxmlformats.org/officeDocument/2006/relationships/customXml" Target="../ink/ink33.xml"/><Relationship Id="rId29" Type="http://schemas.openxmlformats.org/officeDocument/2006/relationships/customXml" Target="../ink/ink39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2.xml"/><Relationship Id="rId11" Type="http://schemas.openxmlformats.org/officeDocument/2006/relationships/customXml" Target="../ink/ink24.xml"/><Relationship Id="rId24" Type="http://schemas.openxmlformats.org/officeDocument/2006/relationships/customXml" Target="../ink/ink37.xml"/><Relationship Id="rId5" Type="http://schemas.microsoft.com/office/2007/relationships/hdphoto" Target="../media/hdphoto1.wdp"/><Relationship Id="rId15" Type="http://schemas.openxmlformats.org/officeDocument/2006/relationships/customXml" Target="../ink/ink28.xml"/><Relationship Id="rId23" Type="http://schemas.openxmlformats.org/officeDocument/2006/relationships/customXml" Target="../ink/ink36.xml"/><Relationship Id="rId28" Type="http://schemas.openxmlformats.org/officeDocument/2006/relationships/customXml" Target="../ink/ink38.xml"/><Relationship Id="rId10" Type="http://schemas.openxmlformats.org/officeDocument/2006/relationships/image" Target="NULL"/><Relationship Id="rId19" Type="http://schemas.openxmlformats.org/officeDocument/2006/relationships/customXml" Target="../ink/ink32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23.xml"/><Relationship Id="rId14" Type="http://schemas.openxmlformats.org/officeDocument/2006/relationships/customXml" Target="../ink/ink27.xml"/><Relationship Id="rId22" Type="http://schemas.openxmlformats.org/officeDocument/2006/relationships/customXml" Target="../ink/ink35.xml"/><Relationship Id="rId27" Type="http://schemas.openxmlformats.org/officeDocument/2006/relationships/image" Target="NULL"/><Relationship Id="rId30" Type="http://schemas.openxmlformats.org/officeDocument/2006/relationships/customXml" Target="../ink/ink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customXml" Target="../ink/ink5.xml"/><Relationship Id="rId24" Type="http://schemas.openxmlformats.org/officeDocument/2006/relationships/customXml" Target="../ink/ink18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7.xml"/><Relationship Id="rId28" Type="http://schemas.openxmlformats.org/officeDocument/2006/relationships/customXml" Target="../ink/ink19.xml"/><Relationship Id="rId10" Type="http://schemas.openxmlformats.org/officeDocument/2006/relationships/image" Target="NULL"/><Relationship Id="rId19" Type="http://schemas.openxmlformats.org/officeDocument/2006/relationships/customXml" Target="../ink/ink13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customXml" Target="../ink/ink16.xml"/><Relationship Id="rId27" Type="http://schemas.openxmlformats.org/officeDocument/2006/relationships/image" Target="NULL"/><Relationship Id="rId30" Type="http://schemas.openxmlformats.org/officeDocument/2006/relationships/customXml" Target="../ink/ink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19.gif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Picture 2" descr="D:\GIÁO ÁN 1 2020-2021\HÌNH SOẠN GIÁO ÁN\Vận dụng sáng tạo\Góc âm nhạc\Góc âm nhạc 2.jpg"/>
          <p:cNvPicPr/>
          <p:nvPr/>
        </p:nvPicPr>
        <p:blipFill>
          <a:blip r:embed="rId3"/>
          <a:srcRect t="16292"/>
          <a:stretch/>
        </p:blipFill>
        <p:spPr>
          <a:xfrm>
            <a:off x="0" y="2062080"/>
            <a:ext cx="10972800" cy="481356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7" descr="D:\GIÁO ÁN 1 2020-2021\HÌNH SOẠN GIÁO ÁN\Nhạc cụ\Thanh phách - Copy (2).jpg"/>
          <p:cNvPicPr/>
          <p:nvPr/>
        </p:nvPicPr>
        <p:blipFill>
          <a:blip r:embed="rId4"/>
          <a:stretch/>
        </p:blipFill>
        <p:spPr>
          <a:xfrm>
            <a:off x="7721584" y="465647"/>
            <a:ext cx="3130560" cy="1585800"/>
          </a:xfrm>
          <a:prstGeom prst="rect">
            <a:avLst/>
          </a:prstGeom>
          <a:ln w="0">
            <a:noFill/>
          </a:ln>
        </p:spPr>
      </p:pic>
      <p:pic>
        <p:nvPicPr>
          <p:cNvPr id="265" name="Picture 2" descr="D:\GIÁO ÁN 1 2020-2021\HÌNH SOẠN GIÁO ÁN\Vận dụng sáng tạo\Góc âm nhạc\Góc âm nhạc 2.jpg"/>
          <p:cNvPicPr/>
          <p:nvPr/>
        </p:nvPicPr>
        <p:blipFill>
          <a:blip r:embed="rId3"/>
          <a:srcRect l="6873" r="32468" b="84844"/>
          <a:stretch/>
        </p:blipFill>
        <p:spPr>
          <a:xfrm>
            <a:off x="609600" y="229320"/>
            <a:ext cx="7305840" cy="170028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9" descr="000o"/>
          <p:cNvPicPr/>
          <p:nvPr/>
        </p:nvPicPr>
        <p:blipFill>
          <a:blip r:embed="rId5"/>
          <a:stretch/>
        </p:blipFill>
        <p:spPr>
          <a:xfrm>
            <a:off x="-20520" y="679140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F03DF31-1F39-4EE8-924E-DFBE54E18BA0}"/>
              </a:ext>
            </a:extLst>
          </p:cNvPr>
          <p:cNvSpPr/>
          <p:nvPr/>
        </p:nvSpPr>
        <p:spPr>
          <a:xfrm>
            <a:off x="304800" y="265123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ÂY GIA ĐÌ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71" name="Picture 7" descr="D:\GIÁO ÁN 1 2020-2021\HÌNH SOẠN GIÁO ÁN\Học hát\CAY GIA ĐÌNH\5.png"/>
          <p:cNvPicPr/>
          <p:nvPr/>
        </p:nvPicPr>
        <p:blipFill>
          <a:blip r:embed="rId3">
            <a:lum contrast="30000"/>
          </a:blip>
          <a:srcRect r="25318"/>
          <a:stretch/>
        </p:blipFill>
        <p:spPr>
          <a:xfrm>
            <a:off x="430200" y="1047600"/>
            <a:ext cx="10144080" cy="4572000"/>
          </a:xfrm>
          <a:prstGeom prst="rect">
            <a:avLst/>
          </a:prstGeom>
          <a:ln w="0">
            <a:noFill/>
          </a:ln>
        </p:spPr>
      </p:pic>
      <p:sp>
        <p:nvSpPr>
          <p:cNvPr id="272" name="Text Box 9"/>
          <p:cNvSpPr/>
          <p:nvPr/>
        </p:nvSpPr>
        <p:spPr>
          <a:xfrm>
            <a:off x="430200" y="142920"/>
            <a:ext cx="390384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Ôn tập bài hát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3" name="Text Box 10"/>
          <p:cNvSpPr/>
          <p:nvPr/>
        </p:nvSpPr>
        <p:spPr>
          <a:xfrm>
            <a:off x="1057320" y="1143000"/>
            <a:ext cx="525780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</a:rPr>
              <a:t>CÂY GIA ĐÌNH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4" name="Rectangle 3"/>
          <p:cNvSpPr/>
          <p:nvPr/>
        </p:nvSpPr>
        <p:spPr>
          <a:xfrm>
            <a:off x="4629240" y="1785960"/>
            <a:ext cx="3286080" cy="84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Nhạc: Quỳnh Hợp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Lời thơ: Nguyễn Thị Mai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5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9" descr="000o"/>
          <p:cNvPicPr/>
          <p:nvPr/>
        </p:nvPicPr>
        <p:blipFill>
          <a:blip r:embed="rId4"/>
          <a:stretch/>
        </p:blipFill>
        <p:spPr>
          <a:xfrm>
            <a:off x="-20520" y="679140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7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8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ADD5D21A-12A4-428A-9865-AA4152748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3" b="7000"/>
          <a:stretch/>
        </p:blipFill>
        <p:spPr>
          <a:xfrm>
            <a:off x="1169100" y="228600"/>
            <a:ext cx="8615520" cy="6248400"/>
          </a:xfrm>
          <a:prstGeom prst="rect">
            <a:avLst/>
          </a:prstGeom>
        </p:spPr>
      </p:pic>
      <p:pic>
        <p:nvPicPr>
          <p:cNvPr id="280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843360" y="2286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6200640" y="230976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82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054340" y="232029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3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986120" y="357573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4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881520" y="35719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5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948280" y="35719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6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613730" y="35719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87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2083500" y="4978725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843360" y="5025345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948280" y="5026245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548480" y="5025345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205488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203730" y="63741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477216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586740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7315200" y="6381720"/>
            <a:ext cx="505080" cy="476280"/>
          </a:xfrm>
          <a:prstGeom prst="rect">
            <a:avLst/>
          </a:prstGeom>
          <a:ln w="0">
            <a:noFill/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5D33CC1-8539-427B-9812-DDBBE051BF2B}"/>
              </a:ext>
            </a:extLst>
          </p:cNvPr>
          <p:cNvSpPr/>
          <p:nvPr/>
        </p:nvSpPr>
        <p:spPr>
          <a:xfrm>
            <a:off x="304800" y="265123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ÂY GIA ĐÌ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Picture 11" descr="14"/>
          <p:cNvPicPr/>
          <p:nvPr/>
        </p:nvPicPr>
        <p:blipFill>
          <a:blip r:embed="rId2"/>
          <a:srcRect l="11783" t="3337" r="31020" b="15290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301" name="Picture 6" descr="D:\GIÁO ÁN 1 2020-2021\HÌNH SOẠN GIÁO ÁN\Vận dụng sáng tạo\Góc âm nhạc\Góc âm nhạc - Copy.jpg"/>
          <p:cNvPicPr/>
          <p:nvPr/>
        </p:nvPicPr>
        <p:blipFill>
          <a:blip r:embed="rId3">
            <a:lum contrast="40000"/>
          </a:blip>
          <a:srcRect l="59062" t="18190" r="33204" b="67884"/>
          <a:stretch/>
        </p:blipFill>
        <p:spPr>
          <a:xfrm>
            <a:off x="2843280" y="1571760"/>
            <a:ext cx="1071360" cy="1000080"/>
          </a:xfrm>
          <a:prstGeom prst="rect">
            <a:avLst/>
          </a:prstGeom>
          <a:ln w="0">
            <a:noFill/>
          </a:ln>
        </p:spPr>
      </p:pic>
      <p:pic>
        <p:nvPicPr>
          <p:cNvPr id="302" name="Picture 7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47651" t="23172" r="30679" b="67884"/>
          <a:stretch/>
        </p:blipFill>
        <p:spPr>
          <a:xfrm>
            <a:off x="4200480" y="1928880"/>
            <a:ext cx="3000600" cy="642960"/>
          </a:xfrm>
          <a:prstGeom prst="rect">
            <a:avLst/>
          </a:prstGeom>
          <a:ln w="0">
            <a:noFill/>
          </a:ln>
        </p:spPr>
      </p:pic>
      <p:pic>
        <p:nvPicPr>
          <p:cNvPr id="303" name="Picture 8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41979" t="86846" r="14163" b="6196"/>
          <a:stretch/>
        </p:blipFill>
        <p:spPr>
          <a:xfrm>
            <a:off x="4272120" y="5357880"/>
            <a:ext cx="6072120" cy="500040"/>
          </a:xfrm>
          <a:prstGeom prst="rect">
            <a:avLst/>
          </a:prstGeom>
          <a:ln w="0">
            <a:noFill/>
          </a:ln>
        </p:spPr>
      </p:pic>
      <p:pic>
        <p:nvPicPr>
          <p:cNvPr id="304" name="Picture 9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49135" t="34973" r="30747" b="57071"/>
          <a:stretch/>
        </p:blipFill>
        <p:spPr>
          <a:xfrm>
            <a:off x="4200480" y="2786040"/>
            <a:ext cx="2786040" cy="571680"/>
          </a:xfrm>
          <a:prstGeom prst="rect">
            <a:avLst/>
          </a:prstGeom>
          <a:ln w="0">
            <a:noFill/>
          </a:ln>
        </p:spPr>
      </p:pic>
      <p:pic>
        <p:nvPicPr>
          <p:cNvPr id="305" name="Picture 10" descr="D:\GIÁO ÁN 1 2020-2021\HÌNH SOẠN GIÁO ÁN\Vận dụng sáng tạo\Góc âm nhạc\Góc âm nhạc - Copy.jpg"/>
          <p:cNvPicPr/>
          <p:nvPr/>
        </p:nvPicPr>
        <p:blipFill>
          <a:blip r:embed="rId3">
            <a:lum contrast="40000"/>
          </a:blip>
          <a:srcRect l="59647" t="31988" r="34165" b="57071"/>
          <a:stretch/>
        </p:blipFill>
        <p:spPr>
          <a:xfrm>
            <a:off x="2986200" y="2500200"/>
            <a:ext cx="857160" cy="785880"/>
          </a:xfrm>
          <a:prstGeom prst="rect">
            <a:avLst/>
          </a:prstGeom>
          <a:ln w="0">
            <a:noFill/>
          </a:ln>
        </p:spPr>
      </p:pic>
      <p:pic>
        <p:nvPicPr>
          <p:cNvPr id="306" name="Picture 11" descr="D:\GIÁO ÁN 1 2020-2021\HÌNH SOẠN GIÁO ÁN\Vận dụng sáng tạo\Góc âm nhạc\Góc âm nhạc - Copy.jpg"/>
          <p:cNvPicPr/>
          <p:nvPr/>
        </p:nvPicPr>
        <p:blipFill>
          <a:blip r:embed="rId3">
            <a:lum contrast="40000"/>
          </a:blip>
          <a:srcRect l="59129" t="43928" r="32619" b="43144"/>
          <a:stretch/>
        </p:blipFill>
        <p:spPr>
          <a:xfrm>
            <a:off x="2843280" y="3214800"/>
            <a:ext cx="1055520" cy="857160"/>
          </a:xfrm>
          <a:prstGeom prst="rect">
            <a:avLst/>
          </a:prstGeom>
          <a:ln w="0">
            <a:noFill/>
          </a:ln>
        </p:spPr>
      </p:pic>
      <p:pic>
        <p:nvPicPr>
          <p:cNvPr id="307" name="Picture 12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47583" t="48910" r="12686" b="43144"/>
          <a:stretch/>
        </p:blipFill>
        <p:spPr>
          <a:xfrm>
            <a:off x="4272120" y="3643200"/>
            <a:ext cx="5500440" cy="571680"/>
          </a:xfrm>
          <a:prstGeom prst="rect">
            <a:avLst/>
          </a:prstGeom>
          <a:ln w="0">
            <a:noFill/>
          </a:ln>
        </p:spPr>
      </p:pic>
      <p:pic>
        <p:nvPicPr>
          <p:cNvPr id="308" name="Picture 13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30556" t="58853" r="59647" b="27220"/>
          <a:stretch/>
        </p:blipFill>
        <p:spPr>
          <a:xfrm>
            <a:off x="2557440" y="4071960"/>
            <a:ext cx="1357200" cy="1000080"/>
          </a:xfrm>
          <a:prstGeom prst="rect">
            <a:avLst/>
          </a:prstGeom>
          <a:ln w="0">
            <a:noFill/>
          </a:ln>
        </p:spPr>
      </p:pic>
      <p:pic>
        <p:nvPicPr>
          <p:cNvPr id="309" name="Picture 14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53261" t="63835" r="28167" b="29217"/>
          <a:stretch/>
        </p:blipFill>
        <p:spPr>
          <a:xfrm>
            <a:off x="4214880" y="4572000"/>
            <a:ext cx="2571840" cy="500040"/>
          </a:xfrm>
          <a:prstGeom prst="rect">
            <a:avLst/>
          </a:prstGeom>
          <a:ln w="0">
            <a:noFill/>
          </a:ln>
        </p:spPr>
      </p:pic>
      <p:pic>
        <p:nvPicPr>
          <p:cNvPr id="310" name="Picture 15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17138" t="73779" r="58612" b="12295"/>
          <a:stretch/>
        </p:blipFill>
        <p:spPr>
          <a:xfrm>
            <a:off x="985680" y="5000760"/>
            <a:ext cx="3071880" cy="914400"/>
          </a:xfrm>
          <a:prstGeom prst="rect">
            <a:avLst/>
          </a:prstGeom>
          <a:ln w="0">
            <a:noFill/>
          </a:ln>
        </p:spPr>
      </p:pic>
      <p:pic>
        <p:nvPicPr>
          <p:cNvPr id="311" name="Picture 16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66229" t="79888" r="11688" b="14152"/>
          <a:stretch/>
        </p:blipFill>
        <p:spPr>
          <a:xfrm>
            <a:off x="6715080" y="4572000"/>
            <a:ext cx="3057480" cy="428760"/>
          </a:xfrm>
          <a:prstGeom prst="rect">
            <a:avLst/>
          </a:prstGeom>
          <a:ln w="0">
            <a:noFill/>
          </a:ln>
        </p:spPr>
      </p:pic>
      <p:sp>
        <p:nvSpPr>
          <p:cNvPr id="312" name="Text Box 10"/>
          <p:cNvSpPr/>
          <p:nvPr/>
        </p:nvSpPr>
        <p:spPr>
          <a:xfrm>
            <a:off x="4129200" y="1106640"/>
            <a:ext cx="2714400" cy="602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</a:rPr>
              <a:t>SẮM VAI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3" name="Text Box 10"/>
          <p:cNvSpPr/>
          <p:nvPr/>
        </p:nvSpPr>
        <p:spPr>
          <a:xfrm>
            <a:off x="0" y="214200"/>
            <a:ext cx="5715000" cy="648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FFFFFF"/>
                </a:solidFill>
                <a:latin typeface="Times New Roman"/>
              </a:rPr>
              <a:t>CÂY GIA ĐÌNH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14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15" name="Picture 9" descr="000o"/>
          <p:cNvPicPr/>
          <p:nvPr/>
        </p:nvPicPr>
        <p:blipFill>
          <a:blip r:embed="rId5"/>
          <a:stretch/>
        </p:blipFill>
        <p:spPr>
          <a:xfrm>
            <a:off x="-20520" y="679140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16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17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18" name="CAY 3503.wav"/>
          <p:cNvPicPr/>
          <p:nvPr/>
        </p:nvPicPr>
        <p:blipFill>
          <a:blip r:embed="rId6"/>
          <a:srcRect l="9016" t="8073" r="8839" b="10018"/>
          <a:stretch/>
        </p:blipFill>
        <p:spPr>
          <a:xfrm>
            <a:off x="522360" y="1411200"/>
            <a:ext cx="2320920" cy="3181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Effect">
                      <p:stCondLst>
                        <p:cond delay="indefinite"/>
                      </p:stCondLst>
                      <p:childTnLst>
                        <p:par>
                          <p:cTn id="2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Effect">
                      <p:stCondLst>
                        <p:cond delay="indefinite"/>
                      </p:stCondLst>
                      <p:childTnLst>
                        <p:par>
                          <p:cTn id="2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Effect">
                      <p:stCondLst>
                        <p:cond delay="indefinite"/>
                      </p:stCondLst>
                      <p:childTnLst>
                        <p:par>
                          <p:cTn id="3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Effect">
                      <p:stCondLst>
                        <p:cond delay="indefinite"/>
                      </p:stCondLst>
                      <p:childTnLst>
                        <p:par>
                          <p:cTn id="4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Effect">
                      <p:stCondLst>
                        <p:cond delay="indefinite"/>
                      </p:stCondLst>
                      <p:childTnLst>
                        <p:par>
                          <p:cTn id="4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Effect">
                      <p:stCondLst>
                        <p:cond delay="indefinite"/>
                      </p:stCondLst>
                      <p:childTnLst>
                        <p:par>
                          <p:cTn id="5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9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0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Effect">
                      <p:stCondLst>
                        <p:cond delay="indefinite"/>
                      </p:stCondLst>
                      <p:childTnLst>
                        <p:par>
                          <p:cTn id="6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5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70" dur="36341" fill="hold"/>
                                        <p:tgtEl>
                                          <p:spTgt spid="3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Picture 5" descr="D:\GIÁO ÁN 1 2020-2021\HÌNH SOẠN GIÁO ÁN\Học hát\CAY GIA ĐÌNH\Cây gia đình - Copy - Copy (2).jpg"/>
          <p:cNvPicPr/>
          <p:nvPr/>
        </p:nvPicPr>
        <p:blipFill>
          <a:blip r:embed="rId3">
            <a:biLevel thresh="50000"/>
          </a:blip>
          <a:srcRect t="2871" r="3432" b="8174"/>
          <a:stretch/>
        </p:blipFill>
        <p:spPr>
          <a:xfrm>
            <a:off x="609600" y="0"/>
            <a:ext cx="9982200" cy="6858000"/>
          </a:xfrm>
          <a:prstGeom prst="rect">
            <a:avLst/>
          </a:prstGeom>
          <a:ln w="0">
            <a:noFill/>
          </a:ln>
        </p:spPr>
      </p:pic>
      <p:pic>
        <p:nvPicPr>
          <p:cNvPr id="320" name="Picture 18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60447" t="19306" r="34362" b="69559"/>
          <a:stretch/>
        </p:blipFill>
        <p:spPr>
          <a:xfrm>
            <a:off x="2318760" y="2143080"/>
            <a:ext cx="435240" cy="484200"/>
          </a:xfrm>
          <a:prstGeom prst="rect">
            <a:avLst/>
          </a:prstGeom>
          <a:ln w="0">
            <a:noFill/>
          </a:ln>
        </p:spPr>
      </p:pic>
      <p:pic>
        <p:nvPicPr>
          <p:cNvPr id="321" name="Picture 21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59647" t="31988" r="34165" b="57071"/>
          <a:stretch/>
        </p:blipFill>
        <p:spPr>
          <a:xfrm>
            <a:off x="7415280" y="2143080"/>
            <a:ext cx="571320" cy="523800"/>
          </a:xfrm>
          <a:prstGeom prst="rect">
            <a:avLst/>
          </a:prstGeom>
          <a:ln w="0">
            <a:noFill/>
          </a:ln>
        </p:spPr>
      </p:pic>
      <p:pic>
        <p:nvPicPr>
          <p:cNvPr id="322" name="Picture 22" descr="D:\GIÁO ÁN 1 2020-2021\HÌNH SOẠN GIÁO ÁN\Vận dụng sáng tạo\Góc âm nhạc\Góc âm nhạc - Copy.jpg"/>
          <p:cNvPicPr/>
          <p:nvPr/>
        </p:nvPicPr>
        <p:blipFill>
          <a:blip r:embed="rId4">
            <a:lum contrast="40000"/>
          </a:blip>
          <a:srcRect l="59967" t="43928" r="32619" b="43144"/>
          <a:stretch/>
        </p:blipFill>
        <p:spPr>
          <a:xfrm>
            <a:off x="2503620" y="3377400"/>
            <a:ext cx="631800" cy="571680"/>
          </a:xfrm>
          <a:prstGeom prst="rect">
            <a:avLst/>
          </a:prstGeom>
          <a:ln w="0">
            <a:noFill/>
          </a:ln>
        </p:spPr>
      </p:pic>
      <p:pic>
        <p:nvPicPr>
          <p:cNvPr id="323" name="Picture 23" descr="D:\GIÁO ÁN 1 2020-2021\HÌNH SOẠN GIÁO ÁN\Vận dụng sáng tạo\Góc âm nhạc\Góc âm nhạc - Copy.jpg"/>
          <p:cNvPicPr/>
          <p:nvPr/>
        </p:nvPicPr>
        <p:blipFill>
          <a:blip r:embed="rId5">
            <a:lum contrast="40000"/>
          </a:blip>
          <a:srcRect l="30556" t="58853" r="59647" b="27220"/>
          <a:stretch/>
        </p:blipFill>
        <p:spPr>
          <a:xfrm>
            <a:off x="2318760" y="4832040"/>
            <a:ext cx="905040" cy="571680"/>
          </a:xfrm>
          <a:prstGeom prst="rect">
            <a:avLst/>
          </a:prstGeom>
          <a:ln w="0">
            <a:noFill/>
          </a:ln>
        </p:spPr>
      </p:pic>
      <p:pic>
        <p:nvPicPr>
          <p:cNvPr id="324" name="Picture 24" descr="D:\GIÁO ÁN 1 2020-2021\HÌNH SOẠN GIÁO ÁN\Vận dụng sáng tạo\Góc âm nhạc\Góc âm nhạc - Copy.jpg"/>
          <p:cNvPicPr/>
          <p:nvPr/>
        </p:nvPicPr>
        <p:blipFill>
          <a:blip r:embed="rId5">
            <a:lum contrast="40000"/>
          </a:blip>
          <a:srcRect l="17138" t="73779" r="58612" b="13927"/>
          <a:stretch/>
        </p:blipFill>
        <p:spPr>
          <a:xfrm>
            <a:off x="2150460" y="6303330"/>
            <a:ext cx="1338120" cy="53784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D0D5335-5085-492D-9D92-9ABBD750BDEC}"/>
              </a:ext>
            </a:extLst>
          </p:cNvPr>
          <p:cNvSpPr/>
          <p:nvPr/>
        </p:nvSpPr>
        <p:spPr>
          <a:xfrm>
            <a:off x="304800" y="265123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Effect">
                      <p:stCondLst>
                        <p:cond delay="indefinite"/>
                      </p:stCondLst>
                      <p:childTnLst>
                        <p:par>
                          <p:cTn id="2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Effect">
                      <p:stCondLst>
                        <p:cond delay="indefinite"/>
                      </p:stCondLst>
                      <p:childTnLst>
                        <p:par>
                          <p:cTn id="2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ÂY GIA ĐÌ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330" name="Picture 7" descr="D:\GIÁO ÁN 1 2020-2021\HÌNH SOẠN GIÁO ÁN\Học hát\CAY GIA ĐÌNH\5.png"/>
          <p:cNvPicPr/>
          <p:nvPr/>
        </p:nvPicPr>
        <p:blipFill>
          <a:blip r:embed="rId3">
            <a:lum contrast="30000"/>
          </a:blip>
          <a:srcRect r="25318"/>
          <a:stretch/>
        </p:blipFill>
        <p:spPr>
          <a:xfrm>
            <a:off x="430200" y="1047600"/>
            <a:ext cx="10144080" cy="4572000"/>
          </a:xfrm>
          <a:prstGeom prst="rect">
            <a:avLst/>
          </a:prstGeom>
          <a:ln w="0">
            <a:noFill/>
          </a:ln>
        </p:spPr>
      </p:pic>
      <p:pic>
        <p:nvPicPr>
          <p:cNvPr id="331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32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33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34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35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Tiết 4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6" name="Text Box 9"/>
          <p:cNvSpPr/>
          <p:nvPr/>
        </p:nvSpPr>
        <p:spPr>
          <a:xfrm>
            <a:off x="553500" y="1316003"/>
            <a:ext cx="2800080" cy="54648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Ôn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tập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bài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hát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2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7" name="Text Box 10"/>
          <p:cNvSpPr/>
          <p:nvPr/>
        </p:nvSpPr>
        <p:spPr>
          <a:xfrm>
            <a:off x="3252060" y="1862488"/>
            <a:ext cx="4500360" cy="608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>
                <a:solidFill>
                  <a:srgbClr val="000000"/>
                </a:solidFill>
                <a:latin typeface="Times New Roman"/>
              </a:rPr>
              <a:t>CÂY GIA ĐÌNH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CF24D2C9-0924-6E1F-2963-90647A40DCC2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71"/>
          <a:stretch/>
        </p:blipFill>
        <p:spPr>
          <a:xfrm>
            <a:off x="5365017" y="101189"/>
            <a:ext cx="3982961" cy="17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033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CF24D2C9-0924-6E1F-2963-90647A40DCC2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71"/>
          <a:stretch/>
        </p:blipFill>
        <p:spPr>
          <a:xfrm>
            <a:off x="5365017" y="101189"/>
            <a:ext cx="3982961" cy="17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1" name="Rectangle 5"/>
          <p:cNvSpPr/>
          <p:nvPr/>
        </p:nvSpPr>
        <p:spPr>
          <a:xfrm>
            <a:off x="3772080" y="857160"/>
            <a:ext cx="3482640" cy="93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C00000"/>
                </a:solidFill>
                <a:latin typeface="Cambria"/>
                <a:ea typeface="Times New Roman"/>
              </a:rPr>
              <a:t>ÂM NHẠC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Rectangle 6"/>
          <p:cNvSpPr/>
          <p:nvPr/>
        </p:nvSpPr>
        <p:spPr>
          <a:xfrm>
            <a:off x="1128600" y="2000160"/>
            <a:ext cx="9001080" cy="302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buClr>
                <a:srgbClr val="1713CB"/>
              </a:buClr>
              <a:buFont typeface="Cambria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KHỞI ĐỘNG</a:t>
            </a:r>
            <a:r>
              <a:rPr lang="en-US" sz="6000" b="1" i="1" strike="noStrike" spc="-1">
                <a:solidFill>
                  <a:srgbClr val="1713CB"/>
                </a:solidFill>
                <a:latin typeface="Cambria"/>
                <a:ea typeface="Times New Roman"/>
              </a:rPr>
              <a:t>                                </a:t>
            </a:r>
            <a:endParaRPr lang="en-US" sz="6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3" name="Picture 4" descr="pcp_download_120"/>
          <p:cNvPicPr/>
          <p:nvPr/>
        </p:nvPicPr>
        <p:blipFill>
          <a:blip r:embed="rId3"/>
          <a:stretch/>
        </p:blipFill>
        <p:spPr>
          <a:xfrm>
            <a:off x="3343320" y="714240"/>
            <a:ext cx="522360" cy="1071720"/>
          </a:xfrm>
          <a:prstGeom prst="rect">
            <a:avLst/>
          </a:prstGeom>
          <a:ln w="0">
            <a:noFill/>
          </a:ln>
        </p:spPr>
      </p:pic>
      <p:pic>
        <p:nvPicPr>
          <p:cNvPr id="54" name="Picture 14" descr="AG00130_"/>
          <p:cNvPicPr/>
          <p:nvPr/>
        </p:nvPicPr>
        <p:blipFill>
          <a:blip r:embed="rId4"/>
          <a:stretch/>
        </p:blipFill>
        <p:spPr>
          <a:xfrm rot="13789200">
            <a:off x="6188760" y="4620240"/>
            <a:ext cx="1054080" cy="766800"/>
          </a:xfrm>
          <a:prstGeom prst="rect">
            <a:avLst/>
          </a:prstGeom>
          <a:ln w="0">
            <a:noFill/>
          </a:ln>
        </p:spPr>
      </p:pic>
      <p:pic>
        <p:nvPicPr>
          <p:cNvPr id="5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0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4" name="Group 5"/>
          <p:cNvPicPr/>
          <p:nvPr/>
        </p:nvPicPr>
        <p:blipFill>
          <a:blip r:embed="rId6"/>
          <a:stretch/>
        </p:blipFill>
        <p:spPr>
          <a:xfrm>
            <a:off x="2736720" y="5857920"/>
            <a:ext cx="6212160" cy="963720"/>
          </a:xfrm>
          <a:prstGeom prst="rect">
            <a:avLst/>
          </a:prstGeom>
          <a:ln w="0">
            <a:noFill/>
          </a:ln>
        </p:spPr>
      </p:pic>
      <p:grpSp>
        <p:nvGrpSpPr>
          <p:cNvPr id="65" name="AutoShape 17"/>
          <p:cNvGrpSpPr/>
          <p:nvPr/>
        </p:nvGrpSpPr>
        <p:grpSpPr>
          <a:xfrm>
            <a:off x="512640" y="165240"/>
            <a:ext cx="9996480" cy="1096920"/>
            <a:chOff x="512640" y="165240"/>
            <a:chExt cx="9996480" cy="1096920"/>
          </a:xfrm>
        </p:grpSpPr>
        <p:pic>
          <p:nvPicPr>
            <p:cNvPr id="66" name="AutoShape 17"/>
            <p:cNvPicPr/>
            <p:nvPr/>
          </p:nvPicPr>
          <p:blipFill>
            <a:blip r:embed="rId7"/>
            <a:stretch/>
          </p:blipFill>
          <p:spPr>
            <a:xfrm>
              <a:off x="512640" y="165240"/>
              <a:ext cx="9996480" cy="1096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7" name="Freeform 66"/>
            <p:cNvSpPr/>
            <p:nvPr/>
          </p:nvSpPr>
          <p:spPr>
            <a:xfrm>
              <a:off x="733320" y="351000"/>
              <a:ext cx="9552240" cy="6555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6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5" name="Text Box 26"/>
          <p:cNvSpPr/>
          <p:nvPr/>
        </p:nvSpPr>
        <p:spPr>
          <a:xfrm>
            <a:off x="1057320" y="260280"/>
            <a:ext cx="9109080" cy="764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Đây là âm thanh gì?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7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2" name="Freeform 149"/>
                  <p:cNvGrpSpPr/>
                  <p:nvPr/>
                </p:nvGrpSpPr>
                <p:grpSpPr>
                  <a:xfrm>
                    <a:off x="9169200" y="1555920"/>
                    <a:ext cx="171000" cy="91080"/>
                    <a:chOff x="9169200" y="1555920"/>
                    <a:chExt cx="171000" cy="91080"/>
                  </a:xfrm>
                </p:grpSpPr>
                <p:pic>
                  <p:nvPicPr>
                    <p:cNvPr id="8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69200" y="1555920"/>
                      <a:ext cx="171000" cy="91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4" name="Freeform 83"/>
                    <p:cNvSpPr/>
                    <p:nvPr/>
                  </p:nvSpPr>
                  <p:spPr>
                    <a:xfrm>
                      <a:off x="9178560" y="1568160"/>
                      <a:ext cx="15228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5" name="Freeform 191"/>
                  <p:cNvSpPr/>
                  <p:nvPr/>
                </p:nvSpPr>
                <p:spPr>
                  <a:xfrm>
                    <a:off x="8903160" y="1296720"/>
                    <a:ext cx="45576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87" name="Freeform 149"/>
                  <p:cNvGrpSpPr/>
                  <p:nvPr/>
                </p:nvGrpSpPr>
                <p:grpSpPr>
                  <a:xfrm>
                    <a:off x="8809560" y="1555920"/>
                    <a:ext cx="186480" cy="91080"/>
                    <a:chOff x="8809560" y="1555920"/>
                    <a:chExt cx="186480" cy="91080"/>
                  </a:xfrm>
                </p:grpSpPr>
                <p:pic>
                  <p:nvPicPr>
                    <p:cNvPr id="8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09560" y="1555920"/>
                      <a:ext cx="186480" cy="91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" name="Freeform 88"/>
                    <p:cNvSpPr/>
                    <p:nvPr/>
                  </p:nvSpPr>
                  <p:spPr>
                    <a:xfrm>
                      <a:off x="8822160" y="1568160"/>
                      <a:ext cx="16092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" name="Freeform 191"/>
                  <p:cNvSpPr/>
                  <p:nvPr/>
                </p:nvSpPr>
                <p:spPr>
                  <a:xfrm>
                    <a:off x="8579160" y="1296720"/>
                    <a:ext cx="45864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8497080" y="1555920"/>
                    <a:ext cx="167400" cy="91080"/>
                    <a:chOff x="8497080" y="1555920"/>
                    <a:chExt cx="167400" cy="9108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497080" y="1555920"/>
                      <a:ext cx="167400" cy="91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8506080" y="1568160"/>
                      <a:ext cx="14904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249400" y="1296720"/>
                    <a:ext cx="45576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190360" y="1555920"/>
                    <a:ext cx="187560" cy="91080"/>
                    <a:chOff x="8190360" y="1555920"/>
                    <a:chExt cx="187560" cy="9108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90360" y="1555920"/>
                      <a:ext cx="187560" cy="91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202960" y="1568160"/>
                      <a:ext cx="16200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7922160" y="1296720"/>
                    <a:ext cx="44892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7852680" y="1555920"/>
                    <a:ext cx="172800" cy="91080"/>
                    <a:chOff x="7852680" y="1555920"/>
                    <a:chExt cx="172800" cy="9108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52680" y="1555920"/>
                      <a:ext cx="172800" cy="91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7861680" y="1568160"/>
                      <a:ext cx="15408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7598520" y="1296720"/>
                    <a:ext cx="45576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7519680" y="1554840"/>
                    <a:ext cx="201600" cy="91800"/>
                    <a:chOff x="7519680" y="1554840"/>
                    <a:chExt cx="201600" cy="9180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19680" y="1554840"/>
                      <a:ext cx="2016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7533000" y="1567440"/>
                      <a:ext cx="1738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265520" y="1293840"/>
                    <a:ext cx="4269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197840" y="1554840"/>
                    <a:ext cx="159480" cy="91800"/>
                    <a:chOff x="7197840" y="1554840"/>
                    <a:chExt cx="159480" cy="9180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19784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20612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6852600" y="1554840"/>
                    <a:ext cx="156240" cy="91800"/>
                    <a:chOff x="6852600" y="1554840"/>
                    <a:chExt cx="156240" cy="9180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5260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686268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6551640" y="1554840"/>
                    <a:ext cx="191880" cy="91800"/>
                    <a:chOff x="6551640" y="1554840"/>
                    <a:chExt cx="191880" cy="9180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51640" y="1554840"/>
                      <a:ext cx="1918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6561360" y="1567440"/>
                      <a:ext cx="171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287760" y="1293840"/>
                    <a:ext cx="4406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208920" y="1554840"/>
                    <a:ext cx="210600" cy="91800"/>
                    <a:chOff x="6208920" y="1554840"/>
                    <a:chExt cx="210600" cy="9180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208920" y="1554840"/>
                      <a:ext cx="2106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222240" y="1567440"/>
                      <a:ext cx="1818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5963760" y="1293840"/>
                    <a:ext cx="449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5886720" y="1554840"/>
                    <a:ext cx="205920" cy="91800"/>
                    <a:chOff x="5886720" y="1554840"/>
                    <a:chExt cx="205920" cy="9180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86720" y="1554840"/>
                      <a:ext cx="2059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5896800" y="1567440"/>
                      <a:ext cx="1832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5636880" y="1293840"/>
                    <a:ext cx="4186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3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3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38" name="Freeform 149"/>
                  <p:cNvGrpSpPr/>
                  <p:nvPr/>
                </p:nvGrpSpPr>
                <p:grpSpPr>
                  <a:xfrm>
                    <a:off x="5608800" y="1554120"/>
                    <a:ext cx="208080" cy="92160"/>
                    <a:chOff x="5608800" y="1554120"/>
                    <a:chExt cx="208080" cy="92160"/>
                  </a:xfrm>
                </p:grpSpPr>
                <p:pic>
                  <p:nvPicPr>
                    <p:cNvPr id="13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608800" y="1554120"/>
                      <a:ext cx="20808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0" name="Freeform 139"/>
                    <p:cNvSpPr/>
                    <p:nvPr/>
                  </p:nvSpPr>
                  <p:spPr>
                    <a:xfrm>
                      <a:off x="5623200" y="1566360"/>
                      <a:ext cx="1796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1" name="Freeform 191"/>
                  <p:cNvSpPr/>
                  <p:nvPr/>
                </p:nvSpPr>
                <p:spPr>
                  <a:xfrm>
                    <a:off x="5361120" y="1296360"/>
                    <a:ext cx="44568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3" name="Freeform 149"/>
                  <p:cNvGrpSpPr/>
                  <p:nvPr/>
                </p:nvGrpSpPr>
                <p:grpSpPr>
                  <a:xfrm>
                    <a:off x="5305320" y="1554120"/>
                    <a:ext cx="190440" cy="92160"/>
                    <a:chOff x="5305320" y="1554120"/>
                    <a:chExt cx="190440" cy="92160"/>
                  </a:xfrm>
                </p:grpSpPr>
                <p:pic>
                  <p:nvPicPr>
                    <p:cNvPr id="14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305320" y="1554120"/>
                      <a:ext cx="19044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5" name="Freeform 144"/>
                    <p:cNvSpPr/>
                    <p:nvPr/>
                  </p:nvSpPr>
                  <p:spPr>
                    <a:xfrm>
                      <a:off x="5315760" y="1566360"/>
                      <a:ext cx="16956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6" name="Freeform 191"/>
                  <p:cNvSpPr/>
                  <p:nvPr/>
                </p:nvSpPr>
                <p:spPr>
                  <a:xfrm>
                    <a:off x="5037120" y="1296360"/>
                    <a:ext cx="38592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4983840" y="1554120"/>
                    <a:ext cx="174960" cy="92160"/>
                    <a:chOff x="4983840" y="1554120"/>
                    <a:chExt cx="174960" cy="9216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83840" y="1554120"/>
                      <a:ext cx="17496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4995720" y="1566360"/>
                      <a:ext cx="1508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4707360" y="1296360"/>
                    <a:ext cx="45576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4652280" y="1554120"/>
                    <a:ext cx="183600" cy="92160"/>
                    <a:chOff x="4652280" y="1554120"/>
                    <a:chExt cx="183600" cy="9216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52280" y="1554120"/>
                      <a:ext cx="18360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4662000" y="1566360"/>
                      <a:ext cx="1634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4380120" y="1296360"/>
                    <a:ext cx="41616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321440" y="1554120"/>
                    <a:ext cx="190800" cy="92160"/>
                    <a:chOff x="4321440" y="1554120"/>
                    <a:chExt cx="190800" cy="9216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21440" y="1554120"/>
                      <a:ext cx="19080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334040" y="1566360"/>
                      <a:ext cx="16452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056480" y="1296360"/>
                    <a:ext cx="42156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4008960" y="1553400"/>
                    <a:ext cx="170280" cy="92880"/>
                    <a:chOff x="4008960" y="1553400"/>
                    <a:chExt cx="170280" cy="9288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008960" y="1553400"/>
                      <a:ext cx="1702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017960" y="1565640"/>
                      <a:ext cx="1515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3723480" y="1293840"/>
                    <a:ext cx="3733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3658680" y="1553400"/>
                    <a:ext cx="193680" cy="92880"/>
                    <a:chOff x="3658680" y="1553400"/>
                    <a:chExt cx="193680" cy="9288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58680" y="1553400"/>
                      <a:ext cx="1936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3671280" y="1565640"/>
                      <a:ext cx="1670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3396600" y="1293840"/>
                    <a:ext cx="4003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3340080" y="1553400"/>
                    <a:ext cx="188280" cy="92880"/>
                    <a:chOff x="3340080" y="1553400"/>
                    <a:chExt cx="188280" cy="9288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40080" y="1553400"/>
                      <a:ext cx="1882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3349800" y="1565640"/>
                      <a:ext cx="1677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072600" y="1293840"/>
                    <a:ext cx="410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027960" y="1553400"/>
                    <a:ext cx="173520" cy="92880"/>
                    <a:chOff x="3027960" y="1553400"/>
                    <a:chExt cx="173520" cy="9288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27960" y="1553400"/>
                      <a:ext cx="173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039120" y="1565640"/>
                      <a:ext cx="1497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2745720" y="1293840"/>
                    <a:ext cx="4399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2710080" y="1553400"/>
                    <a:ext cx="167400" cy="92880"/>
                    <a:chOff x="2710080" y="1553400"/>
                    <a:chExt cx="167400" cy="9288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10080" y="1553400"/>
                      <a:ext cx="1674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2718360" y="1565640"/>
                      <a:ext cx="1490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2421720" y="1293840"/>
                    <a:ext cx="4431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2370960" y="1553400"/>
                    <a:ext cx="179640" cy="92880"/>
                    <a:chOff x="2370960" y="1553400"/>
                    <a:chExt cx="179640" cy="9288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70960" y="1553400"/>
                      <a:ext cx="1796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2382120" y="1565640"/>
                      <a:ext cx="155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094840" y="1293840"/>
                    <a:ext cx="4273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2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3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4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193760" cy="1157400"/>
          </a:xfrm>
          <a:prstGeom prst="rect">
            <a:avLst/>
          </a:prstGeom>
          <a:ln w="0">
            <a:noFill/>
          </a:ln>
        </p:spPr>
      </p:pic>
      <p:pic>
        <p:nvPicPr>
          <p:cNvPr id="195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99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1" name="Rectangle 103"/>
          <p:cNvSpPr/>
          <p:nvPr/>
        </p:nvSpPr>
        <p:spPr>
          <a:xfrm>
            <a:off x="3414600" y="2500200"/>
            <a:ext cx="5429520" cy="42876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2" name="Rectangle 104"/>
          <p:cNvSpPr/>
          <p:nvPr/>
        </p:nvSpPr>
        <p:spPr>
          <a:xfrm>
            <a:off x="2414520" y="4429080"/>
            <a:ext cx="6572160" cy="28584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3" name="Picture 151" descr="Tưởng Dung - Mưa Quê Người Nhớ Mưa Quê Nhà. - THƯ VIỆN - Hội Ái Hữu Cựu Học  Sinh Ngô Quyền Biên Hòa"/>
          <p:cNvPicPr/>
          <p:nvPr/>
        </p:nvPicPr>
        <p:blipFill>
          <a:blip r:embed="rId15"/>
          <a:stretch/>
        </p:blipFill>
        <p:spPr>
          <a:xfrm>
            <a:off x="1795320" y="1484280"/>
            <a:ext cx="7634520" cy="4052880"/>
          </a:xfrm>
          <a:prstGeom prst="rect">
            <a:avLst/>
          </a:prstGeom>
          <a:ln w="0">
            <a:noFill/>
          </a:ln>
        </p:spPr>
      </p:pic>
      <p:sp>
        <p:nvSpPr>
          <p:cNvPr id="206" name="Rectangle 205">
            <a:extLst>
              <a:ext uri="{FF2B5EF4-FFF2-40B4-BE49-F238E27FC236}">
                <a16:creationId xmlns:a16="http://schemas.microsoft.com/office/drawing/2014/main" id="{C9205185-2E12-4ACF-BEF2-BBBA8AA9EA63}"/>
              </a:ext>
            </a:extLst>
          </p:cNvPr>
          <p:cNvSpPr/>
          <p:nvPr/>
        </p:nvSpPr>
        <p:spPr>
          <a:xfrm>
            <a:off x="956260" y="444787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 MƯ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"/>
                  </p:tgtEl>
                </p:cond>
              </p:nextCondLst>
            </p:seq>
          </p:childTnLst>
        </p:cTn>
      </p:par>
    </p:tnLst>
    <p:bldLst>
      <p:bldP spid="20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05" name="Rectangle 7"/>
          <p:cNvSpPr/>
          <p:nvPr/>
        </p:nvSpPr>
        <p:spPr>
          <a:xfrm>
            <a:off x="-299880" y="154080"/>
            <a:ext cx="592920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Cambria"/>
                <a:ea typeface="Times New Roman"/>
              </a:rPr>
              <a:t>VẬN DỤNG SÁNG TẠO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6" name="Rectangle 7"/>
          <p:cNvSpPr/>
          <p:nvPr/>
        </p:nvSpPr>
        <p:spPr>
          <a:xfrm>
            <a:off x="2486160" y="1143000"/>
            <a:ext cx="5929200" cy="72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GÓC ÂM NHẠC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07" name="Picture 6" descr="D:\GIÁO ÁN 1 2020-2021\HÌNH SOẠN GIÁO ÁN\Vận dụng sáng tạo\Góc âm nhạc\Góc âm nhạc.jpg"/>
          <p:cNvPicPr/>
          <p:nvPr/>
        </p:nvPicPr>
        <p:blipFill>
          <a:blip r:embed="rId3">
            <a:biLevel thresh="50000"/>
          </a:blip>
          <a:srcRect l="4029" t="5146" r="21776" b="82825"/>
          <a:stretch/>
        </p:blipFill>
        <p:spPr>
          <a:xfrm>
            <a:off x="500040" y="1989000"/>
            <a:ext cx="9163080" cy="79236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7" descr="D:\GIÁO ÁN 1 2020-2021\HÌNH SOẠN GIÁO ÁN\Nhạc cụ\Thanh phách - Copy (2).jpg"/>
          <p:cNvPicPr/>
          <p:nvPr/>
        </p:nvPicPr>
        <p:blipFill>
          <a:blip r:embed="rId4"/>
          <a:stretch/>
        </p:blipFill>
        <p:spPr>
          <a:xfrm>
            <a:off x="2965320" y="2708280"/>
            <a:ext cx="5589720" cy="282888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1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2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14" name="Rectangle 7"/>
          <p:cNvSpPr/>
          <p:nvPr/>
        </p:nvSpPr>
        <p:spPr>
          <a:xfrm>
            <a:off x="-299880" y="71280"/>
            <a:ext cx="5929200" cy="84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strike="noStrike" spc="-1">
                <a:solidFill>
                  <a:srgbClr val="FFFFFF"/>
                </a:solidFill>
                <a:latin typeface="Cambria"/>
                <a:ea typeface="Times New Roman"/>
              </a:rPr>
              <a:t>VẬN DỤNG SÁNG TẠO</a:t>
            </a:r>
            <a:endParaRPr lang="en-US" sz="20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00"/>
                </a:solidFill>
                <a:latin typeface="Cambria"/>
                <a:ea typeface="Times New Roman"/>
              </a:rPr>
              <a:t>GÓC ÂM NHẠC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15" name="Picture 6" descr="D:\GIÁO ÁN 1 2020-2021\HÌNH SOẠN GIÁO ÁN\Vận dụng sáng tạo\Góc âm nhạc\Góc âm nhạc.jpg"/>
          <p:cNvPicPr/>
          <p:nvPr/>
        </p:nvPicPr>
        <p:blipFill>
          <a:blip r:embed="rId4">
            <a:biLevel thresh="50000"/>
          </a:blip>
          <a:srcRect l="4029" t="5146" r="2073" b="7333"/>
          <a:stretch/>
        </p:blipFill>
        <p:spPr>
          <a:xfrm>
            <a:off x="517680" y="1125360"/>
            <a:ext cx="9793080" cy="439128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984AFBC-82E2-42B9-ABC1-7C86532D5D00}"/>
              </a:ext>
            </a:extLst>
          </p:cNvPr>
          <p:cNvSpPr/>
          <p:nvPr/>
        </p:nvSpPr>
        <p:spPr>
          <a:xfrm>
            <a:off x="8478382" y="1219200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ÓC ÂM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6" descr="D:\GIÁO ÁN 1 2020-2021\HÌNH SOẠN GIÁO ÁN\Vận dụng sáng tạo\Góc âm nhạc\Góc âm nhạc.jpg"/>
          <p:cNvPicPr/>
          <p:nvPr/>
        </p:nvPicPr>
        <p:blipFill>
          <a:blip r:embed="rId3">
            <a:biLevel thresh="50000"/>
          </a:blip>
          <a:srcRect l="4029" t="21503" r="2073" b="38575"/>
          <a:stretch/>
        </p:blipFill>
        <p:spPr>
          <a:xfrm>
            <a:off x="0" y="1143000"/>
            <a:ext cx="10972800" cy="2330280"/>
          </a:xfrm>
          <a:prstGeom prst="rect">
            <a:avLst/>
          </a:prstGeom>
          <a:ln w="0">
            <a:noFill/>
          </a:ln>
        </p:spPr>
      </p:pic>
      <p:pic>
        <p:nvPicPr>
          <p:cNvPr id="221" name="Picture 6" descr="D:\GIÁO ÁN 1 2020-2021\HÌNH SOẠN GIÁO ÁN\Vận dụng sáng tạo\Góc âm nhạc\Góc âm nhạc.jpg"/>
          <p:cNvPicPr/>
          <p:nvPr/>
        </p:nvPicPr>
        <p:blipFill>
          <a:blip r:embed="rId3">
            <a:biLevel thresh="50000"/>
          </a:blip>
          <a:srcRect l="4029" t="60481" r="2073" b="7333"/>
          <a:stretch/>
        </p:blipFill>
        <p:spPr>
          <a:xfrm>
            <a:off x="0" y="4194000"/>
            <a:ext cx="10972800" cy="1632240"/>
          </a:xfrm>
          <a:prstGeom prst="rect">
            <a:avLst/>
          </a:prstGeom>
          <a:ln w="0">
            <a:noFill/>
          </a:ln>
        </p:spPr>
      </p:pic>
      <p:pic>
        <p:nvPicPr>
          <p:cNvPr id="222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4030560" y="3573360"/>
            <a:ext cx="752400" cy="709560"/>
          </a:xfrm>
          <a:prstGeom prst="rect">
            <a:avLst/>
          </a:prstGeom>
          <a:ln w="0">
            <a:noFill/>
          </a:ln>
        </p:spPr>
      </p:pic>
      <p:pic>
        <p:nvPicPr>
          <p:cNvPr id="223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4681440" y="3575160"/>
            <a:ext cx="752400" cy="70956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5576760" y="3659040"/>
            <a:ext cx="974880" cy="63360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6434280" y="3651120"/>
            <a:ext cx="974520" cy="633600"/>
          </a:xfrm>
          <a:prstGeom prst="rect">
            <a:avLst/>
          </a:prstGeom>
          <a:ln w="0">
            <a:noFill/>
          </a:ln>
        </p:spPr>
      </p:pic>
      <p:pic>
        <p:nvPicPr>
          <p:cNvPr id="226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570800" y="3497400"/>
            <a:ext cx="752400" cy="70956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223120" y="3540240"/>
            <a:ext cx="752760" cy="70956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9039240" y="3583080"/>
            <a:ext cx="974880" cy="63324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9896400" y="3575160"/>
            <a:ext cx="974880" cy="633240"/>
          </a:xfrm>
          <a:prstGeom prst="rect">
            <a:avLst/>
          </a:prstGeom>
          <a:ln w="0">
            <a:noFill/>
          </a:ln>
        </p:spPr>
      </p:pic>
      <p:sp>
        <p:nvSpPr>
          <p:cNvPr id="230" name="Rectangle 7"/>
          <p:cNvSpPr/>
          <p:nvPr/>
        </p:nvSpPr>
        <p:spPr>
          <a:xfrm>
            <a:off x="2670120" y="333360"/>
            <a:ext cx="5929200" cy="72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KẾT HỢP VẬN ĐỘNG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1" name="Picture 6" descr="Trào lưu avatar “nghiêng đầu” tràn ngập Facebook"/>
          <p:cNvPicPr/>
          <p:nvPr/>
        </p:nvPicPr>
        <p:blipFill>
          <a:blip r:embed="rId7"/>
          <a:srcRect l="1982" t="4405" r="1982" b="3524"/>
          <a:stretch/>
        </p:blipFill>
        <p:spPr>
          <a:xfrm>
            <a:off x="1984320" y="3595680"/>
            <a:ext cx="682560" cy="655560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6" descr="Trào lưu avatar “nghiêng đầu” tràn ngập Facebook"/>
          <p:cNvPicPr/>
          <p:nvPr/>
        </p:nvPicPr>
        <p:blipFill>
          <a:blip r:embed="rId8"/>
          <a:srcRect l="1999" t="4405" r="1999" b="3524"/>
          <a:stretch/>
        </p:blipFill>
        <p:spPr>
          <a:xfrm>
            <a:off x="3436920" y="3567240"/>
            <a:ext cx="681120" cy="65376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6" descr="Trào lưu avatar “nghiêng đầu” tràn ngập Facebook"/>
          <p:cNvPicPr/>
          <p:nvPr/>
        </p:nvPicPr>
        <p:blipFill>
          <a:blip r:embed="rId7"/>
          <a:srcRect l="1982" t="4405" r="1982" b="3524"/>
          <a:stretch/>
        </p:blipFill>
        <p:spPr>
          <a:xfrm>
            <a:off x="1897200" y="5870520"/>
            <a:ext cx="682560" cy="65412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6" descr="Trào lưu avatar “nghiêng đầu” tràn ngập Facebook"/>
          <p:cNvPicPr/>
          <p:nvPr/>
        </p:nvPicPr>
        <p:blipFill>
          <a:blip r:embed="rId8"/>
          <a:srcRect l="1999" t="4405" r="1999" b="3524"/>
          <a:stretch/>
        </p:blipFill>
        <p:spPr>
          <a:xfrm>
            <a:off x="6064200" y="5870520"/>
            <a:ext cx="681120" cy="65412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6" descr="Trào lưu avatar “nghiêng đầu” tràn ngập Facebook"/>
          <p:cNvPicPr/>
          <p:nvPr/>
        </p:nvPicPr>
        <p:blipFill>
          <a:blip r:embed="rId7"/>
          <a:srcRect l="1982" t="4405" r="1982" b="3524"/>
          <a:stretch/>
        </p:blipFill>
        <p:spPr>
          <a:xfrm>
            <a:off x="7224840" y="5870520"/>
            <a:ext cx="680760" cy="654120"/>
          </a:xfrm>
          <a:prstGeom prst="rect">
            <a:avLst/>
          </a:prstGeom>
          <a:ln w="0">
            <a:noFill/>
          </a:ln>
        </p:spPr>
      </p:pic>
      <p:pic>
        <p:nvPicPr>
          <p:cNvPr id="236" name="Picture 6" descr="Trào lưu avatar “nghiêng đầu” tràn ngập Facebook"/>
          <p:cNvPicPr/>
          <p:nvPr/>
        </p:nvPicPr>
        <p:blipFill>
          <a:blip r:embed="rId8"/>
          <a:srcRect l="1999" t="4405" r="1999" b="3524"/>
          <a:stretch/>
        </p:blipFill>
        <p:spPr>
          <a:xfrm>
            <a:off x="9779040" y="5826240"/>
            <a:ext cx="681120" cy="65376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8" descr="000o"/>
          <p:cNvPicPr/>
          <p:nvPr/>
        </p:nvPicPr>
        <p:blipFill>
          <a:blip r:embed="rId9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9" descr="000o"/>
          <p:cNvPicPr/>
          <p:nvPr/>
        </p:nvPicPr>
        <p:blipFill>
          <a:blip r:embed="rId9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10" descr="000o"/>
          <p:cNvPicPr/>
          <p:nvPr/>
        </p:nvPicPr>
        <p:blipFill>
          <a:blip r:embed="rId9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11" descr="000o"/>
          <p:cNvPicPr/>
          <p:nvPr/>
        </p:nvPicPr>
        <p:blipFill>
          <a:blip r:embed="rId9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B0A81D3-C714-4C19-8E45-603C05F10F08}"/>
              </a:ext>
            </a:extLst>
          </p:cNvPr>
          <p:cNvSpPr/>
          <p:nvPr/>
        </p:nvSpPr>
        <p:spPr>
          <a:xfrm>
            <a:off x="8843140" y="264248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ÓC ÂM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6" descr="D:\GIÁO ÁN 1 2020-2021\HÌNH SOẠN GIÁO ÁN\Vận dụng sáng tạo\Góc âm nhạc\Góc âm nhạc.jpg"/>
          <p:cNvPicPr/>
          <p:nvPr/>
        </p:nvPicPr>
        <p:blipFill>
          <a:blip r:embed="rId3">
            <a:biLevel thresh="50000"/>
          </a:blip>
          <a:srcRect l="4029" t="21503" r="2073" b="38575"/>
          <a:stretch/>
        </p:blipFill>
        <p:spPr>
          <a:xfrm>
            <a:off x="0" y="1143000"/>
            <a:ext cx="10972800" cy="233028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6" descr="D:\GIÁO ÁN 1 2020-2021\HÌNH SOẠN GIÁO ÁN\Vận dụng sáng tạo\Góc âm nhạc\Góc âm nhạc.jpg"/>
          <p:cNvPicPr/>
          <p:nvPr/>
        </p:nvPicPr>
        <p:blipFill>
          <a:blip r:embed="rId3">
            <a:biLevel thresh="50000"/>
          </a:blip>
          <a:srcRect l="4029" t="60481" r="2073" b="7333"/>
          <a:stretch/>
        </p:blipFill>
        <p:spPr>
          <a:xfrm>
            <a:off x="0" y="4194000"/>
            <a:ext cx="10972800" cy="1632240"/>
          </a:xfrm>
          <a:prstGeom prst="rect">
            <a:avLst/>
          </a:prstGeom>
          <a:ln w="0">
            <a:noFill/>
          </a:ln>
        </p:spPr>
      </p:pic>
      <p:sp>
        <p:nvSpPr>
          <p:cNvPr id="243" name="Rectangle 7"/>
          <p:cNvSpPr/>
          <p:nvPr/>
        </p:nvSpPr>
        <p:spPr>
          <a:xfrm>
            <a:off x="1535040" y="225542"/>
            <a:ext cx="8361360" cy="6695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FF0000"/>
                </a:solidFill>
                <a:latin typeface="Cambria"/>
                <a:ea typeface="Times New Roman"/>
              </a:rPr>
              <a:t>KẾT HỢP VẬN DỤNG TO _ NHỎ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44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4262400" y="3541680"/>
            <a:ext cx="428760" cy="42228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5846760" y="3473280"/>
            <a:ext cx="736560" cy="89244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7574040" y="3503520"/>
            <a:ext cx="428400" cy="42228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9158400" y="3473280"/>
            <a:ext cx="738000" cy="89244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2030400" y="3503520"/>
            <a:ext cx="700200" cy="69048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9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1978200" y="5826240"/>
            <a:ext cx="699840" cy="68904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3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874499F-23CE-461E-9380-ECBBB55AA7E4}"/>
              </a:ext>
            </a:extLst>
          </p:cNvPr>
          <p:cNvSpPr/>
          <p:nvPr/>
        </p:nvSpPr>
        <p:spPr>
          <a:xfrm>
            <a:off x="221500" y="255240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ÓC ÂM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55" name="Rectangle 7"/>
          <p:cNvSpPr/>
          <p:nvPr/>
        </p:nvSpPr>
        <p:spPr>
          <a:xfrm>
            <a:off x="-299880" y="154080"/>
            <a:ext cx="592920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Cambria"/>
                <a:ea typeface="Times New Roman"/>
              </a:rPr>
              <a:t>VẬN DỤNG SÁNG TẠO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56" name="Picture 7" descr="D:\GIÁO ÁN 1 2020-2021\HÌNH SOẠN GIÁO ÁN\Nhạc cụ\Thanh phách - Copy (2).jpg"/>
          <p:cNvPicPr/>
          <p:nvPr/>
        </p:nvPicPr>
        <p:blipFill>
          <a:blip r:embed="rId3"/>
          <a:stretch/>
        </p:blipFill>
        <p:spPr>
          <a:xfrm>
            <a:off x="2965320" y="2708280"/>
            <a:ext cx="5589720" cy="282888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2" descr="D:\GIÁO ÁN 1 2020-2021\HÌNH SOẠN GIÁO ÁN\Vận dụng sáng tạo\Góc âm nhạc\Góc âm nhạc 2.jpg"/>
          <p:cNvPicPr/>
          <p:nvPr/>
        </p:nvPicPr>
        <p:blipFill>
          <a:blip r:embed="rId5"/>
          <a:srcRect l="6873" r="32468" b="84844"/>
          <a:stretch/>
        </p:blipFill>
        <p:spPr>
          <a:xfrm>
            <a:off x="806400" y="1700280"/>
            <a:ext cx="6654960" cy="1077840"/>
          </a:xfrm>
          <a:prstGeom prst="rect">
            <a:avLst/>
          </a:prstGeom>
          <a:ln w="0">
            <a:noFill/>
          </a:ln>
        </p:spPr>
      </p:pic>
      <p:sp>
        <p:nvSpPr>
          <p:cNvPr id="262" name="Rectangle 7"/>
          <p:cNvSpPr/>
          <p:nvPr/>
        </p:nvSpPr>
        <p:spPr>
          <a:xfrm>
            <a:off x="2486160" y="1143000"/>
            <a:ext cx="5929200" cy="72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GÓC ÂM NHẠC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1815125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7172</TotalTime>
  <Words>157</Words>
  <Application>Microsoft Office PowerPoint</Application>
  <PresentationFormat>Custom</PresentationFormat>
  <Paragraphs>35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613</cp:revision>
  <dcterms:created xsi:type="dcterms:W3CDTF">2010-04-30T20:19:48Z</dcterms:created>
  <dcterms:modified xsi:type="dcterms:W3CDTF">2022-12-21T15:22:36Z</dcterms:modified>
  <dc:language>en-US</dc:language>
</cp:coreProperties>
</file>