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3"/>
  </p:notesMasterIdLst>
  <p:sldIdLst>
    <p:sldId id="482" r:id="rId2"/>
    <p:sldId id="543" r:id="rId3"/>
    <p:sldId id="493" r:id="rId4"/>
    <p:sldId id="542" r:id="rId5"/>
    <p:sldId id="483" r:id="rId6"/>
    <p:sldId id="496" r:id="rId7"/>
    <p:sldId id="420" r:id="rId8"/>
    <p:sldId id="442" r:id="rId9"/>
    <p:sldId id="345" r:id="rId10"/>
    <p:sldId id="484" r:id="rId11"/>
    <p:sldId id="485" r:id="rId12"/>
    <p:sldId id="486" r:id="rId13"/>
    <p:sldId id="487" r:id="rId14"/>
    <p:sldId id="488" r:id="rId15"/>
    <p:sldId id="451" r:id="rId16"/>
    <p:sldId id="494" r:id="rId17"/>
    <p:sldId id="491" r:id="rId18"/>
    <p:sldId id="495" r:id="rId19"/>
    <p:sldId id="452" r:id="rId20"/>
    <p:sldId id="479" r:id="rId21"/>
    <p:sldId id="492" r:id="rId22"/>
  </p:sldIdLst>
  <p:sldSz cx="10972800" cy="6858000"/>
  <p:notesSz cx="6858000" cy="9144000"/>
  <p:custDataLst>
    <p:tags r:id="rId24"/>
  </p:custData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1713CB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60" d="100"/>
          <a:sy n="60" d="100"/>
        </p:scale>
        <p:origin x="876" y="44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3D28A-D2FA-4145-AA81-B5334A4E6D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185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079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487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0353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2742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1223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6231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3147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6037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2790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05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BF5A8-C66B-4C82-B64F-202214B1E1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0640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401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7171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0582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4680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2538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3784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1794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1887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044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62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BF5A8-C66B-4C82-B64F-202214B1E1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0031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109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0001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9574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9340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527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34722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0733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5985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6874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B70B9D-8ADF-4B4B-83C4-E176DEDECB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705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F20CF-37DD-4756-B0CE-7E9F35229B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95654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18CA4-1BF8-4E12-842C-F5563AB749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3420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0EFC94-1DAE-48B1-A99A-EDA72639E3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8703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D8E6A-4F95-4FB5-B2DE-37AF3DF698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282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1FA224-B734-417D-BF8A-0765582C71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44340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F2ABDE-6680-4F82-BDAB-92EB7EF55D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91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F3020E-0408-4278-8DE1-10D8C6327F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132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A7699-CF97-4E51-9FF3-E2768FD470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859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4AE72E-F5B3-461E-9529-3F334D0F99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826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174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C9FA9-93BD-4046-B289-B70DC4A5A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7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B4FD90F9-5570-4A05-A2CF-9A22C5C428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71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95" r:id="rId9"/>
    <p:sldLayoutId id="2147483694" r:id="rId10"/>
    <p:sldLayoutId id="2147483693" r:id="rId11"/>
    <p:sldLayoutId id="2147483692" r:id="rId12"/>
    <p:sldLayoutId id="2147483691" r:id="rId13"/>
    <p:sldLayoutId id="2147483690" r:id="rId14"/>
    <p:sldLayoutId id="2147483689" r:id="rId15"/>
    <p:sldLayoutId id="2147483688" r:id="rId16"/>
    <p:sldLayoutId id="2147483687" r:id="rId17"/>
    <p:sldLayoutId id="2147483686" r:id="rId18"/>
    <p:sldLayoutId id="2147483685" r:id="rId19"/>
    <p:sldLayoutId id="2147483684" r:id="rId20"/>
    <p:sldLayoutId id="2147483683" r:id="rId21"/>
    <p:sldLayoutId id="2147483682" r:id="rId22"/>
    <p:sldLayoutId id="2147483681" r:id="rId23"/>
    <p:sldLayoutId id="2147483680" r:id="rId24"/>
    <p:sldLayoutId id="2147483679" r:id="rId25"/>
    <p:sldLayoutId id="2147483678" r:id="rId26"/>
    <p:sldLayoutId id="2147483677" r:id="rId27"/>
    <p:sldLayoutId id="2147483676" r:id="rId28"/>
    <p:sldLayoutId id="2147483675" r:id="rId29"/>
    <p:sldLayoutId id="2147483674" r:id="rId30"/>
    <p:sldLayoutId id="2147483673" r:id="rId31"/>
    <p:sldLayoutId id="2147483672" r:id="rId32"/>
    <p:sldLayoutId id="2147483670" r:id="rId33"/>
    <p:sldLayoutId id="2147483669" r:id="rId34"/>
    <p:sldLayoutId id="2147483668" r:id="rId35"/>
    <p:sldLayoutId id="2147483667" r:id="rId36"/>
    <p:sldLayoutId id="2147483666" r:id="rId37"/>
    <p:sldLayoutId id="2147483665" r:id="rId38"/>
    <p:sldLayoutId id="2147483659" r:id="rId39"/>
    <p:sldLayoutId id="2147483660" r:id="rId40"/>
    <p:sldLayoutId id="2147483661" r:id="rId41"/>
    <p:sldLayoutId id="2147483662" r:id="rId42"/>
    <p:sldLayoutId id="2147483663" r:id="rId43"/>
    <p:sldLayoutId id="2147483664" r:id="rId4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8.wav"/><Relationship Id="rId7" Type="http://schemas.microsoft.com/office/2007/relationships/hdphoto" Target="../media/hdphoto3.wdp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7" Type="http://schemas.openxmlformats.org/officeDocument/2006/relationships/image" Target="../media/image13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../media/audio12.wav"/><Relationship Id="rId7" Type="http://schemas.openxmlformats.org/officeDocument/2006/relationships/image" Target="../media/image13.pn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../media/audio14.wav"/><Relationship Id="rId7" Type="http://schemas.openxmlformats.org/officeDocument/2006/relationships/image" Target="../media/image13.pn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16.wav"/><Relationship Id="rId7" Type="http://schemas.openxmlformats.org/officeDocument/2006/relationships/image" Target="../media/image18.png"/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7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6" Type="http://schemas.microsoft.com/office/2007/relationships/hdphoto" Target="../media/hdphoto3.wdp"/><Relationship Id="rId5" Type="http://schemas.openxmlformats.org/officeDocument/2006/relationships/image" Target="../media/image10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1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6.wav"/><Relationship Id="rId7" Type="http://schemas.microsoft.com/office/2007/relationships/hdphoto" Target="../media/hdphoto3.wdp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3066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D60A2A-A22F-B4E4-60EE-D57DE0998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49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88B137-31EB-15B0-8EA9-5A4A09F06580}"/>
              </a:ext>
            </a:extLst>
          </p:cNvPr>
          <p:cNvSpPr txBox="1"/>
          <p:nvPr/>
        </p:nvSpPr>
        <p:spPr>
          <a:xfrm>
            <a:off x="5459844" y="3420806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0C359-D7B5-6663-9B3F-B6B89B67F33A}"/>
              </a:ext>
            </a:extLst>
          </p:cNvPr>
          <p:cNvSpPr txBox="1"/>
          <p:nvPr/>
        </p:nvSpPr>
        <p:spPr>
          <a:xfrm>
            <a:off x="5483344" y="5508569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-15934" y="11586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>
              <a:latin typeface="Cambria" pitchFamily="18" charset="0"/>
            </a:endParaRPr>
          </a:p>
        </p:txBody>
      </p:sp>
      <p:sp>
        <p:nvSpPr>
          <p:cNvPr id="10245" name="Rectangle 6"/>
          <p:cNvSpPr>
            <a:spLocks noChangeArrowheads="1"/>
          </p:cNvSpPr>
          <p:nvPr/>
        </p:nvSpPr>
        <p:spPr bwMode="auto">
          <a:xfrm>
            <a:off x="428625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0246" name="Picture 9" descr="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6" t="37991" r="7361" b="54111"/>
          <a:stretch>
            <a:fillRect/>
          </a:stretch>
        </p:blipFill>
        <p:spPr bwMode="auto">
          <a:xfrm>
            <a:off x="428625" y="2035436"/>
            <a:ext cx="10110225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6" t="4485" r="1"/>
          <a:stretch/>
        </p:blipFill>
        <p:spPr bwMode="auto">
          <a:xfrm>
            <a:off x="337567" y="3613260"/>
            <a:ext cx="3492649" cy="20740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3461" y="3716338"/>
            <a:ext cx="2535390" cy="18490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85C2280-56F5-4906-B101-EAA45C3180AE}"/>
              </a:ext>
            </a:extLst>
          </p:cNvPr>
          <p:cNvSpPr/>
          <p:nvPr/>
        </p:nvSpPr>
        <p:spPr>
          <a:xfrm>
            <a:off x="2246040" y="6018213"/>
            <a:ext cx="2984103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159ADCF-8477-E2E3-0C11-50C02B436BAF}"/>
              </a:ext>
            </a:extLst>
          </p:cNvPr>
          <p:cNvSpPr/>
          <p:nvPr/>
        </p:nvSpPr>
        <p:spPr>
          <a:xfrm>
            <a:off x="5742657" y="6018213"/>
            <a:ext cx="2984103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-MẪU-CÂU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338138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" t="4485" r="1"/>
          <a:stretch/>
        </p:blipFill>
        <p:spPr bwMode="auto">
          <a:xfrm>
            <a:off x="337567" y="4344988"/>
            <a:ext cx="2260457" cy="13423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36" y="1092223"/>
            <a:ext cx="9418191" cy="39209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2388" y="4401101"/>
            <a:ext cx="1596462" cy="1164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748508F-4513-47B1-AF04-3EFF61624938}"/>
              </a:ext>
            </a:extLst>
          </p:cNvPr>
          <p:cNvSpPr/>
          <p:nvPr/>
        </p:nvSpPr>
        <p:spPr>
          <a:xfrm>
            <a:off x="2102024" y="6072282"/>
            <a:ext cx="3128119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1,2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1469158-224C-9264-EC4F-1D5FC2CC79D2}"/>
              </a:ext>
            </a:extLst>
          </p:cNvPr>
          <p:cNvSpPr/>
          <p:nvPr/>
        </p:nvSpPr>
        <p:spPr>
          <a:xfrm>
            <a:off x="5742657" y="6072282"/>
            <a:ext cx="3128119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1,2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-MẪU-CÂU-1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338138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6" t="4485" r="1"/>
          <a:stretch/>
        </p:blipFill>
        <p:spPr bwMode="auto">
          <a:xfrm>
            <a:off x="337567" y="3827066"/>
            <a:ext cx="3132609" cy="18602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4633" y="3403592"/>
            <a:ext cx="2964218" cy="21618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56" y="1844824"/>
            <a:ext cx="9948994" cy="16442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B72F797-6ED3-4A23-B0EA-A6BF226AFE22}"/>
              </a:ext>
            </a:extLst>
          </p:cNvPr>
          <p:cNvSpPr/>
          <p:nvPr/>
        </p:nvSpPr>
        <p:spPr>
          <a:xfrm>
            <a:off x="2102024" y="6074544"/>
            <a:ext cx="3056111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2139BDB-CE8C-5DF8-F8A3-08E9EF51938E}"/>
              </a:ext>
            </a:extLst>
          </p:cNvPr>
          <p:cNvSpPr/>
          <p:nvPr/>
        </p:nvSpPr>
        <p:spPr>
          <a:xfrm>
            <a:off x="5808965" y="6074544"/>
            <a:ext cx="3056111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-MẪU-CÂU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>
              <a:latin typeface="Cambria" pitchFamily="18" charset="0"/>
            </a:endParaRPr>
          </a:p>
        </p:txBody>
      </p:sp>
      <p:sp>
        <p:nvSpPr>
          <p:cNvPr id="13317" name="Rectangle 6"/>
          <p:cNvSpPr>
            <a:spLocks noChangeArrowheads="1"/>
          </p:cNvSpPr>
          <p:nvPr/>
        </p:nvSpPr>
        <p:spPr bwMode="auto">
          <a:xfrm>
            <a:off x="338138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6" t="4485" r="1"/>
          <a:stretch/>
        </p:blipFill>
        <p:spPr bwMode="auto">
          <a:xfrm>
            <a:off x="337567" y="3527736"/>
            <a:ext cx="3636665" cy="21596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649" y="3508623"/>
            <a:ext cx="2820202" cy="20567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57" y="1759376"/>
            <a:ext cx="9886193" cy="1758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AB7CCA0-1B34-4AE7-A787-918F546BD964}"/>
              </a:ext>
            </a:extLst>
          </p:cNvPr>
          <p:cNvSpPr/>
          <p:nvPr/>
        </p:nvSpPr>
        <p:spPr>
          <a:xfrm>
            <a:off x="2174032" y="5999150"/>
            <a:ext cx="3056111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4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D23C583-3385-8D16-9824-882ADC675AE7}"/>
              </a:ext>
            </a:extLst>
          </p:cNvPr>
          <p:cNvSpPr/>
          <p:nvPr/>
        </p:nvSpPr>
        <p:spPr>
          <a:xfrm>
            <a:off x="5742657" y="5999150"/>
            <a:ext cx="3056111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4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-MẪU-CÂU-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>
              <a:latin typeface="Cambria" pitchFamily="18" charset="0"/>
            </a:endParaRPr>
          </a:p>
        </p:txBody>
      </p:sp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338138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6" t="4485" r="1"/>
          <a:stretch/>
        </p:blipFill>
        <p:spPr bwMode="auto">
          <a:xfrm>
            <a:off x="337567" y="4169158"/>
            <a:ext cx="2556545" cy="15181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09" y="1291777"/>
            <a:ext cx="9594235" cy="3167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6479" y="4112363"/>
            <a:ext cx="1992371" cy="14530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88BD7A7-942E-4C0C-9F20-CFC596D117BC}"/>
              </a:ext>
            </a:extLst>
          </p:cNvPr>
          <p:cNvSpPr/>
          <p:nvPr/>
        </p:nvSpPr>
        <p:spPr>
          <a:xfrm>
            <a:off x="2102024" y="6074544"/>
            <a:ext cx="3056111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3,4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FD7BCE7-7D01-020C-7410-C0CDEA9BABF3}"/>
              </a:ext>
            </a:extLst>
          </p:cNvPr>
          <p:cNvSpPr/>
          <p:nvPr/>
        </p:nvSpPr>
        <p:spPr>
          <a:xfrm>
            <a:off x="5814665" y="6074544"/>
            <a:ext cx="3056111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3,4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-MẪU-CÂU-3_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9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6" t="17133" r="7361" b="26634"/>
          <a:stretch>
            <a:fillRect/>
          </a:stretch>
        </p:blipFill>
        <p:spPr bwMode="auto">
          <a:xfrm>
            <a:off x="1735138" y="263525"/>
            <a:ext cx="7207250" cy="653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6" t="4485" r="1"/>
          <a:stretch/>
        </p:blipFill>
        <p:spPr bwMode="auto">
          <a:xfrm>
            <a:off x="-58216" y="-99392"/>
            <a:ext cx="2788925" cy="1656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744" y="5070301"/>
            <a:ext cx="2390056" cy="1743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8512366-53D6-4E73-ADA1-9730BC5FCF7D}"/>
              </a:ext>
            </a:extLst>
          </p:cNvPr>
          <p:cNvSpPr/>
          <p:nvPr/>
        </p:nvSpPr>
        <p:spPr>
          <a:xfrm>
            <a:off x="8703030" y="67730"/>
            <a:ext cx="2192015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CẢ BÀI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Ả BÀ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8"/>
          <p:cNvSpPr>
            <a:spLocks noChangeArrowheads="1"/>
          </p:cNvSpPr>
          <p:nvPr/>
        </p:nvSpPr>
        <p:spPr bwMode="auto">
          <a:xfrm>
            <a:off x="1216025" y="3233738"/>
            <a:ext cx="8653463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THEO NHẠC ĐỆM</a:t>
            </a:r>
          </a:p>
        </p:txBody>
      </p:sp>
      <p:sp>
        <p:nvSpPr>
          <p:cNvPr id="16388" name="Text Box 10"/>
          <p:cNvSpPr txBox="1">
            <a:spLocks noChangeArrowheads="1"/>
          </p:cNvSpPr>
          <p:nvPr/>
        </p:nvSpPr>
        <p:spPr bwMode="auto">
          <a:xfrm>
            <a:off x="120173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DÀN NHẠC TRONG VƯỜN</a:t>
            </a:r>
          </a:p>
        </p:txBody>
      </p:sp>
      <p:sp>
        <p:nvSpPr>
          <p:cNvPr id="16389" name="Rectangle 3"/>
          <p:cNvSpPr>
            <a:spLocks noChangeArrowheads="1"/>
          </p:cNvSpPr>
          <p:nvPr/>
        </p:nvSpPr>
        <p:spPr bwMode="auto">
          <a:xfrm>
            <a:off x="6421438" y="2122488"/>
            <a:ext cx="360362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 i="1">
                <a:latin typeface="Cambria" pitchFamily="18" charset="0"/>
                <a:cs typeface="Times New Roman" pitchFamily="18" charset="0"/>
              </a:rPr>
              <a:t>Tô Đông Hải</a:t>
            </a:r>
          </a:p>
        </p:txBody>
      </p:sp>
      <p:pic>
        <p:nvPicPr>
          <p:cNvPr id="1639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6699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463" y="136525"/>
            <a:ext cx="8015287" cy="661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6" t="4485" r="1"/>
          <a:stretch/>
        </p:blipFill>
        <p:spPr bwMode="auto">
          <a:xfrm>
            <a:off x="-58216" y="-27384"/>
            <a:ext cx="2788925" cy="1656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744" y="5070301"/>
            <a:ext cx="2390056" cy="1743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1C48C94-2D14-47C5-A6B5-29EF4AA21BA3}"/>
              </a:ext>
            </a:extLst>
          </p:cNvPr>
          <p:cNvSpPr/>
          <p:nvPr/>
        </p:nvSpPr>
        <p:spPr>
          <a:xfrm>
            <a:off x="8681764" y="89350"/>
            <a:ext cx="2192015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ÀN-NHẠC-TRONG-VƯỜN-BE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8"/>
          <p:cNvSpPr>
            <a:spLocks noChangeArrowheads="1"/>
          </p:cNvSpPr>
          <p:nvPr/>
        </p:nvSpPr>
        <p:spPr bwMode="auto">
          <a:xfrm>
            <a:off x="1566863" y="2924175"/>
            <a:ext cx="7951787" cy="214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</a:t>
            </a:r>
          </a:p>
          <a:p>
            <a:pPr eaLnBrk="1" hangingPunct="1"/>
            <a:r>
              <a:rPr lang="en-US" sz="66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GÕ ĐỆM THEO NHỊP</a:t>
            </a:r>
          </a:p>
        </p:txBody>
      </p:sp>
      <p:sp>
        <p:nvSpPr>
          <p:cNvPr id="18436" name="Text Box 10"/>
          <p:cNvSpPr txBox="1">
            <a:spLocks noChangeArrowheads="1"/>
          </p:cNvSpPr>
          <p:nvPr/>
        </p:nvSpPr>
        <p:spPr bwMode="auto">
          <a:xfrm>
            <a:off x="120173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DÀN NHẠC TRONG VƯỜN</a:t>
            </a: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6421438" y="2122488"/>
            <a:ext cx="360362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 i="1">
                <a:latin typeface="Cambria" pitchFamily="18" charset="0"/>
                <a:cs typeface="Times New Roman" pitchFamily="18" charset="0"/>
              </a:rPr>
              <a:t>Tô Đông Hải</a:t>
            </a:r>
          </a:p>
        </p:txBody>
      </p:sp>
      <p:pic>
        <p:nvPicPr>
          <p:cNvPr id="18442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6699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0" name="Picture 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9"/>
          <a:stretch/>
        </p:blipFill>
        <p:spPr bwMode="auto">
          <a:xfrm>
            <a:off x="1309936" y="-4762"/>
            <a:ext cx="8467836" cy="67579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6" t="4485" r="1"/>
          <a:stretch/>
        </p:blipFill>
        <p:spPr bwMode="auto">
          <a:xfrm>
            <a:off x="-58216" y="-27384"/>
            <a:ext cx="2667667" cy="1584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744" y="5070301"/>
            <a:ext cx="2390056" cy="1743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EB7EE4B-6567-4BBD-858B-B9E4AB52485B}"/>
              </a:ext>
            </a:extLst>
          </p:cNvPr>
          <p:cNvSpPr/>
          <p:nvPr/>
        </p:nvSpPr>
        <p:spPr>
          <a:xfrm>
            <a:off x="8681764" y="89350"/>
            <a:ext cx="2192015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ÀN-NHẠC-TRONG-VƯỜN-BE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2697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1C90E235-5D34-E3F2-F3ED-9D8017D8E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D7A967-0A99-A1E5-CA7E-188828A3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136" y="1783951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2B979-5A7F-35B3-07A0-0792D9997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97" y="2391254"/>
            <a:ext cx="3886200" cy="3538455"/>
          </a:xfrm>
          <a:prstGeom prst="rect">
            <a:avLst/>
          </a:prstGeom>
        </p:spPr>
      </p:pic>
      <p:pic>
        <p:nvPicPr>
          <p:cNvPr id="8" name="Picture 9">
            <a:extLst>
              <a:ext uri="{FF2B5EF4-FFF2-40B4-BE49-F238E27FC236}">
                <a16:creationId xmlns:a16="http://schemas.microsoft.com/office/drawing/2014/main" id="{52EA94DD-6C17-0B0B-D9A4-7E2BD58E61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748" r="1172" b="78436"/>
          <a:stretch>
            <a:fillRect/>
          </a:stretch>
        </p:blipFill>
        <p:spPr bwMode="auto">
          <a:xfrm>
            <a:off x="5285343" y="106998"/>
            <a:ext cx="5552201" cy="1616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31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Text Box 9"/>
          <p:cNvSpPr txBox="1">
            <a:spLocks noChangeArrowheads="1"/>
          </p:cNvSpPr>
          <p:nvPr/>
        </p:nvSpPr>
        <p:spPr bwMode="auto">
          <a:xfrm>
            <a:off x="1200150" y="1875693"/>
            <a:ext cx="857250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3200" b="1" dirty="0">
                <a:solidFill>
                  <a:srgbClr val="1713CB"/>
                </a:solidFill>
                <a:latin typeface="Cambria" pitchFamily="18" charset="0"/>
              </a:rPr>
              <a:t>* Nghe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</a:rPr>
              <a:t>và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</a:rPr>
              <a:t>vỗ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</a:rPr>
              <a:t>tay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</a:rPr>
              <a:t>mạnh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</a:rPr>
              <a:t>nhẹ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</a:rPr>
              <a:t>theo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</a:rPr>
              <a:t>hình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</a:rPr>
              <a:t>tiết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</a:rPr>
              <a:t>tấu</a:t>
            </a:r>
            <a:endParaRPr lang="en-US" sz="3200" b="1" dirty="0">
              <a:solidFill>
                <a:srgbClr val="1713CB"/>
              </a:solidFill>
              <a:latin typeface="Cambria" pitchFamily="18" charset="0"/>
            </a:endParaRPr>
          </a:p>
        </p:txBody>
      </p:sp>
      <p:pic>
        <p:nvPicPr>
          <p:cNvPr id="19467" name="Picture 11" descr="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1" t="19276" r="6741" b="70683"/>
          <a:stretch>
            <a:fillRect/>
          </a:stretch>
        </p:blipFill>
        <p:spPr bwMode="auto">
          <a:xfrm>
            <a:off x="733425" y="2565400"/>
            <a:ext cx="972185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25" y="4243388"/>
            <a:ext cx="11525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00" y="4222750"/>
            <a:ext cx="11525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2525" y="4222750"/>
            <a:ext cx="11525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850" y="4473575"/>
            <a:ext cx="576263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450" y="4473575"/>
            <a:ext cx="576263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825" y="4467225"/>
            <a:ext cx="576263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0" y="4467225"/>
            <a:ext cx="576263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2" name="Picture 2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40" y="1058862"/>
            <a:ext cx="2314575" cy="78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B476951A-FB11-40B1-812F-7B8509186839}"/>
              </a:ext>
            </a:extLst>
          </p:cNvPr>
          <p:cNvSpPr/>
          <p:nvPr/>
        </p:nvSpPr>
        <p:spPr>
          <a:xfrm>
            <a:off x="4431255" y="1059162"/>
            <a:ext cx="2053140" cy="59259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THANH</a:t>
            </a:r>
            <a:endParaRPr lang="vi-VN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"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"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"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9460" grpId="0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7070725" y="3838575"/>
            <a:ext cx="338455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600" b="1" i="1">
                <a:latin typeface="Cambria" pitchFamily="18" charset="0"/>
                <a:cs typeface="Times New Roman" pitchFamily="18" charset="0"/>
              </a:rPr>
              <a:t>Tô Đông Hải</a:t>
            </a:r>
          </a:p>
        </p:txBody>
      </p:sp>
      <p:pic>
        <p:nvPicPr>
          <p:cNvPr id="21508" name="Picture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748" r="1172" b="78436"/>
          <a:stretch>
            <a:fillRect/>
          </a:stretch>
        </p:blipFill>
        <p:spPr bwMode="auto">
          <a:xfrm>
            <a:off x="1885950" y="1039704"/>
            <a:ext cx="6769100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" t="4485" r="1"/>
          <a:stretch/>
        </p:blipFill>
        <p:spPr bwMode="auto">
          <a:xfrm>
            <a:off x="373831" y="3620254"/>
            <a:ext cx="3436925" cy="20409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558925" y="3219450"/>
            <a:ext cx="802322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DÀN NHẠC TRONG VƯỜN</a:t>
            </a:r>
          </a:p>
        </p:txBody>
      </p:sp>
      <p:sp>
        <p:nvSpPr>
          <p:cNvPr id="21511" name="Rectangle 3"/>
          <p:cNvSpPr>
            <a:spLocks noChangeArrowheads="1"/>
          </p:cNvSpPr>
          <p:nvPr/>
        </p:nvSpPr>
        <p:spPr bwMode="auto">
          <a:xfrm>
            <a:off x="1566863" y="2117725"/>
            <a:ext cx="1457325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eaLnBrk="1" hangingPunct="1"/>
            <a:r>
              <a:rPr lang="en-US" sz="3200" b="1">
                <a:solidFill>
                  <a:srgbClr val="FF0000"/>
                </a:solidFill>
                <a:cs typeface="Times New Roman" pitchFamily="18" charset="0"/>
              </a:rPr>
              <a:t>Tiết 1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2633663"/>
            <a:ext cx="2046287" cy="104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204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174942" y="2349500"/>
            <a:ext cx="8333995" cy="188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KHỞI ĐỘNG</a:t>
            </a:r>
            <a:endParaRPr lang="en-US" sz="11500" b="1" dirty="0">
              <a:solidFill>
                <a:srgbClr val="0000FF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308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60084" y="265859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30224" y="265859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36"/>
    </mc:Choice>
    <mc:Fallback xmlns="">
      <p:transition spd="slow" advTm="3636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9" descr="D:\GIÁO ÁN 1 2020-2021\BÀI GIẢNG ĐIỆN TỬ\905f8dd73685c2db9b9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63"/>
          <p:cNvSpPr>
            <a:spLocks noChangeArrowheads="1"/>
          </p:cNvSpPr>
          <p:nvPr/>
        </p:nvSpPr>
        <p:spPr bwMode="gray">
          <a:xfrm rot="5400000">
            <a:off x="1678781" y="5450682"/>
            <a:ext cx="928687" cy="171450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0" name="Text Box 26"/>
          <p:cNvSpPr txBox="1">
            <a:spLocks noChangeArrowheads="1"/>
          </p:cNvSpPr>
          <p:nvPr/>
        </p:nvSpPr>
        <p:spPr bwMode="gray">
          <a:xfrm>
            <a:off x="1057275" y="188640"/>
            <a:ext cx="91090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4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Nói</a:t>
            </a:r>
            <a:r>
              <a:rPr lang="en-US" sz="24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và</a:t>
            </a:r>
            <a:r>
              <a:rPr lang="en-US" sz="24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vỗ</a:t>
            </a:r>
            <a:r>
              <a:rPr lang="en-US" sz="24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tay</a:t>
            </a:r>
            <a:r>
              <a:rPr lang="en-US" sz="24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theo</a:t>
            </a:r>
            <a:r>
              <a:rPr lang="en-US" sz="24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tiết</a:t>
            </a:r>
            <a:r>
              <a:rPr lang="en-US" sz="24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tấu</a:t>
            </a:r>
            <a:r>
              <a:rPr lang="en-US" sz="24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về</a:t>
            </a:r>
            <a:r>
              <a:rPr lang="en-US" sz="24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chủ</a:t>
            </a:r>
            <a:r>
              <a:rPr lang="en-US" sz="24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đề</a:t>
            </a:r>
            <a:endParaRPr lang="en-US" sz="2400" b="1" dirty="0">
              <a:solidFill>
                <a:srgbClr val="0000FF"/>
              </a:solidFill>
              <a:latin typeface="Cambria" pitchFamily="18" charset="0"/>
              <a:cs typeface="Times New Roman" pitchFamily="18" charset="0"/>
            </a:endParaRPr>
          </a:p>
          <a:p>
            <a:r>
              <a:rPr lang="en-US" sz="24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“Con </a:t>
            </a:r>
            <a:r>
              <a:rPr lang="en-US" sz="24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vật</a:t>
            </a:r>
            <a:r>
              <a:rPr lang="en-US" sz="24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yêu</a:t>
            </a:r>
            <a:r>
              <a:rPr lang="en-US" sz="24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thích</a:t>
            </a:r>
            <a:r>
              <a:rPr lang="en-US" sz="24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”</a:t>
            </a:r>
          </a:p>
        </p:txBody>
      </p:sp>
      <p:sp>
        <p:nvSpPr>
          <p:cNvPr id="4101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2" name="Rectangle 4"/>
          <p:cNvSpPr>
            <a:spLocks noChangeArrowheads="1"/>
          </p:cNvSpPr>
          <p:nvPr/>
        </p:nvSpPr>
        <p:spPr bwMode="auto">
          <a:xfrm>
            <a:off x="0" y="0"/>
            <a:ext cx="10972800" cy="45720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03" name="Rectangle 6"/>
          <p:cNvSpPr>
            <a:spLocks noChangeArrowheads="1"/>
          </p:cNvSpPr>
          <p:nvPr/>
        </p:nvSpPr>
        <p:spPr bwMode="auto">
          <a:xfrm>
            <a:off x="0" y="1689100"/>
            <a:ext cx="10972800" cy="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400">
                <a:ea typeface="Calibri" charset="0"/>
                <a:cs typeface="Times New Roman" pitchFamily="18" charset="0"/>
              </a:rPr>
              <a:t>    </a:t>
            </a:r>
            <a:endParaRPr lang="en-US">
              <a:ea typeface="Calibri" charset="0"/>
              <a:cs typeface="Times New Roman" pitchFamily="18" charset="0"/>
            </a:endParaRPr>
          </a:p>
        </p:txBody>
      </p:sp>
      <p:pic>
        <p:nvPicPr>
          <p:cNvPr id="9" name="Picture 148" descr="20210208025354_sgv-am-nhac-2-10">
            <a:extLst>
              <a:ext uri="{FF2B5EF4-FFF2-40B4-BE49-F238E27FC236}">
                <a16:creationId xmlns:a16="http://schemas.microsoft.com/office/drawing/2014/main" id="{93D356CE-CEAD-45F1-BDEA-82B69DEE62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60" t="22218" r="34735" b="70766"/>
          <a:stretch>
            <a:fillRect/>
          </a:stretch>
        </p:blipFill>
        <p:spPr bwMode="auto">
          <a:xfrm>
            <a:off x="2534072" y="1719568"/>
            <a:ext cx="6120680" cy="2014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EA97322-547C-4195-8622-27F5EF5E03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072" y="3733709"/>
            <a:ext cx="1008112" cy="9510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DB10EB7-3FBE-4E87-B064-81488B75ED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232" y="3733709"/>
            <a:ext cx="1008112" cy="9510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750CE28-492B-4E25-A930-13B13B825B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344" y="3733709"/>
            <a:ext cx="1008112" cy="9510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9546986-FE62-49E0-A8B0-F6BC1ABA1C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530" y="3697676"/>
            <a:ext cx="1008112" cy="95104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B9B4821-98AA-4E12-9704-193B9F38C8DE}"/>
              </a:ext>
            </a:extLst>
          </p:cNvPr>
          <p:cNvSpPr/>
          <p:nvPr/>
        </p:nvSpPr>
        <p:spPr>
          <a:xfrm>
            <a:off x="7502624" y="3123769"/>
            <a:ext cx="1152127" cy="543439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7070725" y="4202113"/>
            <a:ext cx="338455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600" b="1" i="1">
                <a:latin typeface="Cambria" pitchFamily="18" charset="0"/>
                <a:cs typeface="Times New Roman" pitchFamily="18" charset="0"/>
              </a:rPr>
              <a:t>Tô Đông Hải</a:t>
            </a:r>
          </a:p>
        </p:txBody>
      </p:sp>
      <p:pic>
        <p:nvPicPr>
          <p:cNvPr id="5124" name="Picture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748" r="1172" b="78436"/>
          <a:stretch>
            <a:fillRect/>
          </a:stretch>
        </p:blipFill>
        <p:spPr bwMode="auto">
          <a:xfrm>
            <a:off x="1093788" y="1026484"/>
            <a:ext cx="8496300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6" t="4485" r="1"/>
          <a:stretch/>
        </p:blipFill>
        <p:spPr bwMode="auto">
          <a:xfrm>
            <a:off x="373831" y="3620254"/>
            <a:ext cx="3436925" cy="20409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566863" y="3619500"/>
            <a:ext cx="802322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 dirty="0">
                <a:solidFill>
                  <a:srgbClr val="FF0000"/>
                </a:solidFill>
                <a:latin typeface="Cambria" pitchFamily="18" charset="0"/>
              </a:rPr>
              <a:t>DÀN NHẠC TRONG VƯỜN</a:t>
            </a:r>
          </a:p>
        </p:txBody>
      </p:sp>
      <p:pic>
        <p:nvPicPr>
          <p:cNvPr id="512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19" y="2422748"/>
            <a:ext cx="2046288" cy="104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4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Vertical Scroll 2"/>
          <p:cNvSpPr/>
          <p:nvPr/>
        </p:nvSpPr>
        <p:spPr>
          <a:xfrm>
            <a:off x="589856" y="1412776"/>
            <a:ext cx="9505056" cy="3600400"/>
          </a:xfrm>
          <a:prstGeom prst="verticalScroll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en-US" sz="3600" dirty="0">
                <a:solidFill>
                  <a:srgbClr val="1713CB"/>
                </a:solidFill>
                <a:latin typeface="Cambria" pitchFamily="18" charset="0"/>
              </a:rPr>
              <a:t>    </a:t>
            </a:r>
            <a:r>
              <a:rPr lang="vi-VN" sz="3600" dirty="0">
                <a:solidFill>
                  <a:srgbClr val="1713CB"/>
                </a:solidFill>
                <a:latin typeface="Cambria" pitchFamily="18" charset="0"/>
              </a:rPr>
              <a:t>Nhạc sĩ </a:t>
            </a:r>
            <a:r>
              <a:rPr lang="en-US" sz="3600" dirty="0" err="1">
                <a:solidFill>
                  <a:srgbClr val="1713CB"/>
                </a:solidFill>
                <a:latin typeface="Cambria" pitchFamily="18" charset="0"/>
              </a:rPr>
              <a:t>Tô</a:t>
            </a:r>
            <a:r>
              <a:rPr lang="en-US" sz="36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dirty="0" err="1">
                <a:solidFill>
                  <a:srgbClr val="1713CB"/>
                </a:solidFill>
                <a:latin typeface="Cambria" pitchFamily="18" charset="0"/>
              </a:rPr>
              <a:t>Đông</a:t>
            </a:r>
            <a:r>
              <a:rPr lang="en-US" sz="36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dirty="0" err="1">
                <a:solidFill>
                  <a:srgbClr val="1713CB"/>
                </a:solidFill>
                <a:latin typeface="Cambria" pitchFamily="18" charset="0"/>
              </a:rPr>
              <a:t>Hải</a:t>
            </a:r>
            <a:r>
              <a:rPr lang="en-US" sz="3600" dirty="0">
                <a:solidFill>
                  <a:srgbClr val="1713CB"/>
                </a:solidFill>
                <a:latin typeface="Cambria" pitchFamily="18" charset="0"/>
              </a:rPr>
              <a:t>, </a:t>
            </a:r>
            <a:r>
              <a:rPr lang="en-US" sz="3600" dirty="0" err="1">
                <a:solidFill>
                  <a:srgbClr val="1713CB"/>
                </a:solidFill>
                <a:latin typeface="Cambria" pitchFamily="18" charset="0"/>
              </a:rPr>
              <a:t>sinh</a:t>
            </a:r>
            <a:r>
              <a:rPr lang="en-US" sz="36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dirty="0" err="1">
                <a:solidFill>
                  <a:srgbClr val="1713CB"/>
                </a:solidFill>
                <a:latin typeface="Cambria" pitchFamily="18" charset="0"/>
              </a:rPr>
              <a:t>năm</a:t>
            </a:r>
            <a:r>
              <a:rPr lang="en-US" sz="3600" dirty="0">
                <a:solidFill>
                  <a:srgbClr val="1713CB"/>
                </a:solidFill>
                <a:latin typeface="Cambria" pitchFamily="18" charset="0"/>
              </a:rPr>
              <a:t> 1946, </a:t>
            </a:r>
            <a:r>
              <a:rPr lang="en-US" sz="3600" dirty="0" err="1">
                <a:solidFill>
                  <a:srgbClr val="1713CB"/>
                </a:solidFill>
                <a:latin typeface="Cambria" pitchFamily="18" charset="0"/>
              </a:rPr>
              <a:t>quê</a:t>
            </a:r>
            <a:r>
              <a:rPr lang="en-US" sz="3600" dirty="0">
                <a:solidFill>
                  <a:srgbClr val="1713CB"/>
                </a:solidFill>
                <a:latin typeface="Cambria" pitchFamily="18" charset="0"/>
              </a:rPr>
              <a:t> ở </a:t>
            </a:r>
            <a:r>
              <a:rPr lang="en-US" sz="3600" dirty="0" err="1">
                <a:solidFill>
                  <a:srgbClr val="1713CB"/>
                </a:solidFill>
                <a:latin typeface="Cambria" pitchFamily="18" charset="0"/>
              </a:rPr>
              <a:t>Hà</a:t>
            </a:r>
            <a:r>
              <a:rPr lang="en-US" sz="36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dirty="0" err="1">
                <a:solidFill>
                  <a:srgbClr val="1713CB"/>
                </a:solidFill>
                <a:latin typeface="Cambria" pitchFamily="18" charset="0"/>
              </a:rPr>
              <a:t>Nội</a:t>
            </a:r>
            <a:r>
              <a:rPr lang="en-US" sz="3600" dirty="0">
                <a:solidFill>
                  <a:srgbClr val="1713CB"/>
                </a:solidFill>
                <a:latin typeface="Cambria" pitchFamily="18" charset="0"/>
              </a:rPr>
              <a:t>. </a:t>
            </a:r>
            <a:r>
              <a:rPr lang="en-US" sz="3600" dirty="0" err="1">
                <a:solidFill>
                  <a:srgbClr val="1713CB"/>
                </a:solidFill>
                <a:latin typeface="Cambria" pitchFamily="18" charset="0"/>
              </a:rPr>
              <a:t>Ông</a:t>
            </a:r>
            <a:r>
              <a:rPr lang="en-US" sz="36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dirty="0" err="1">
                <a:solidFill>
                  <a:srgbClr val="1713CB"/>
                </a:solidFill>
                <a:latin typeface="Cambria" pitchFamily="18" charset="0"/>
              </a:rPr>
              <a:t>là</a:t>
            </a:r>
            <a:r>
              <a:rPr lang="en-US" sz="36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dirty="0" err="1">
                <a:solidFill>
                  <a:srgbClr val="1713CB"/>
                </a:solidFill>
                <a:latin typeface="Cambria" pitchFamily="18" charset="0"/>
              </a:rPr>
              <a:t>nhà</a:t>
            </a:r>
            <a:r>
              <a:rPr lang="en-US" sz="36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dirty="0" err="1">
                <a:solidFill>
                  <a:srgbClr val="1713CB"/>
                </a:solidFill>
                <a:latin typeface="Cambria" pitchFamily="18" charset="0"/>
              </a:rPr>
              <a:t>thơ</a:t>
            </a:r>
            <a:r>
              <a:rPr lang="en-US" sz="3600" dirty="0">
                <a:solidFill>
                  <a:srgbClr val="1713CB"/>
                </a:solidFill>
                <a:latin typeface="Cambria" pitchFamily="18" charset="0"/>
              </a:rPr>
              <a:t>, </a:t>
            </a:r>
            <a:r>
              <a:rPr lang="en-US" sz="3600" dirty="0" err="1">
                <a:solidFill>
                  <a:srgbClr val="1713CB"/>
                </a:solidFill>
                <a:latin typeface="Cambria" pitchFamily="18" charset="0"/>
              </a:rPr>
              <a:t>nhạc</a:t>
            </a:r>
            <a:r>
              <a:rPr lang="en-US" sz="36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dirty="0" err="1">
                <a:solidFill>
                  <a:srgbClr val="1713CB"/>
                </a:solidFill>
                <a:latin typeface="Cambria" pitchFamily="18" charset="0"/>
              </a:rPr>
              <a:t>sĩ</a:t>
            </a:r>
            <a:r>
              <a:rPr lang="en-US" sz="36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dirty="0" err="1">
                <a:solidFill>
                  <a:srgbClr val="1713CB"/>
                </a:solidFill>
                <a:latin typeface="Cambria" pitchFamily="18" charset="0"/>
              </a:rPr>
              <a:t>nổi</a:t>
            </a:r>
            <a:r>
              <a:rPr lang="en-US" sz="36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dirty="0" err="1">
                <a:solidFill>
                  <a:srgbClr val="1713CB"/>
                </a:solidFill>
                <a:latin typeface="Cambria" pitchFamily="18" charset="0"/>
              </a:rPr>
              <a:t>tiếng</a:t>
            </a:r>
            <a:r>
              <a:rPr lang="en-US" sz="36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dirty="0" err="1">
                <a:solidFill>
                  <a:srgbClr val="1713CB"/>
                </a:solidFill>
                <a:latin typeface="Cambria" pitchFamily="18" charset="0"/>
              </a:rPr>
              <a:t>với</a:t>
            </a:r>
            <a:r>
              <a:rPr lang="en-US" sz="36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dirty="0" err="1">
                <a:solidFill>
                  <a:srgbClr val="1713CB"/>
                </a:solidFill>
                <a:latin typeface="Cambria" pitchFamily="18" charset="0"/>
              </a:rPr>
              <a:t>các</a:t>
            </a:r>
            <a:r>
              <a:rPr lang="en-US" sz="36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dirty="0" err="1">
                <a:solidFill>
                  <a:srgbClr val="1713CB"/>
                </a:solidFill>
                <a:latin typeface="Cambria" pitchFamily="18" charset="0"/>
              </a:rPr>
              <a:t>ca</a:t>
            </a:r>
            <a:r>
              <a:rPr lang="en-US" sz="36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dirty="0" err="1">
                <a:solidFill>
                  <a:srgbClr val="1713CB"/>
                </a:solidFill>
                <a:latin typeface="Cambria" pitchFamily="18" charset="0"/>
              </a:rPr>
              <a:t>khúc</a:t>
            </a:r>
            <a:r>
              <a:rPr lang="en-US" sz="36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i="1" dirty="0" err="1">
                <a:solidFill>
                  <a:srgbClr val="1713CB"/>
                </a:solidFill>
                <a:latin typeface="Cambria" pitchFamily="18" charset="0"/>
              </a:rPr>
              <a:t>Chú</a:t>
            </a:r>
            <a:r>
              <a:rPr lang="en-US" sz="3600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i="1" dirty="0" err="1">
                <a:solidFill>
                  <a:srgbClr val="1713CB"/>
                </a:solidFill>
                <a:latin typeface="Cambria" pitchFamily="18" charset="0"/>
              </a:rPr>
              <a:t>Bộ</a:t>
            </a:r>
            <a:r>
              <a:rPr lang="en-US" sz="3600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i="1" dirty="0" err="1">
                <a:solidFill>
                  <a:srgbClr val="1713CB"/>
                </a:solidFill>
                <a:latin typeface="Cambria" pitchFamily="18" charset="0"/>
              </a:rPr>
              <a:t>đội</a:t>
            </a:r>
            <a:r>
              <a:rPr lang="en-US" sz="3600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i="1" dirty="0" err="1">
                <a:solidFill>
                  <a:srgbClr val="1713CB"/>
                </a:solidFill>
                <a:latin typeface="Cambria" pitchFamily="18" charset="0"/>
              </a:rPr>
              <a:t>và</a:t>
            </a:r>
            <a:r>
              <a:rPr lang="en-US" sz="3600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i="1" dirty="0" err="1">
                <a:solidFill>
                  <a:srgbClr val="1713CB"/>
                </a:solidFill>
                <a:latin typeface="Cambria" pitchFamily="18" charset="0"/>
              </a:rPr>
              <a:t>cơn</a:t>
            </a:r>
            <a:r>
              <a:rPr lang="en-US" sz="3600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i="1" dirty="0" err="1">
                <a:solidFill>
                  <a:srgbClr val="1713CB"/>
                </a:solidFill>
                <a:latin typeface="Cambria" pitchFamily="18" charset="0"/>
              </a:rPr>
              <a:t>mưa</a:t>
            </a:r>
            <a:r>
              <a:rPr lang="en-US" sz="3600" i="1" dirty="0">
                <a:solidFill>
                  <a:srgbClr val="1713CB"/>
                </a:solidFill>
                <a:latin typeface="Cambria" pitchFamily="18" charset="0"/>
              </a:rPr>
              <a:t>, </a:t>
            </a:r>
            <a:r>
              <a:rPr lang="en-US" sz="3600" i="1" dirty="0" err="1">
                <a:solidFill>
                  <a:srgbClr val="1713CB"/>
                </a:solidFill>
                <a:latin typeface="Cambria" pitchFamily="18" charset="0"/>
              </a:rPr>
              <a:t>Mưa</a:t>
            </a:r>
            <a:r>
              <a:rPr lang="en-US" sz="3600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i="1" dirty="0" err="1">
                <a:solidFill>
                  <a:srgbClr val="1713CB"/>
                </a:solidFill>
                <a:latin typeface="Cambria" pitchFamily="18" charset="0"/>
              </a:rPr>
              <a:t>bóng</a:t>
            </a:r>
            <a:r>
              <a:rPr lang="en-US" sz="3600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i="1" dirty="0" err="1">
                <a:solidFill>
                  <a:srgbClr val="1713CB"/>
                </a:solidFill>
                <a:latin typeface="Cambria" pitchFamily="18" charset="0"/>
              </a:rPr>
              <a:t>mây</a:t>
            </a:r>
            <a:r>
              <a:rPr lang="en-US" sz="3600" i="1" dirty="0">
                <a:solidFill>
                  <a:srgbClr val="1713CB"/>
                </a:solidFill>
                <a:latin typeface="Cambria" pitchFamily="18" charset="0"/>
              </a:rPr>
              <a:t>, </a:t>
            </a:r>
            <a:r>
              <a:rPr lang="en-US" sz="3600" i="1" dirty="0" err="1">
                <a:solidFill>
                  <a:srgbClr val="1713CB"/>
                </a:solidFill>
                <a:latin typeface="Cambria" pitchFamily="18" charset="0"/>
              </a:rPr>
              <a:t>Những</a:t>
            </a:r>
            <a:r>
              <a:rPr lang="en-US" sz="3600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i="1" dirty="0" err="1">
                <a:solidFill>
                  <a:srgbClr val="1713CB"/>
                </a:solidFill>
                <a:latin typeface="Cambria" pitchFamily="18" charset="0"/>
              </a:rPr>
              <a:t>tiếng</a:t>
            </a:r>
            <a:r>
              <a:rPr lang="en-US" sz="3600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i="1" dirty="0" err="1">
                <a:solidFill>
                  <a:srgbClr val="1713CB"/>
                </a:solidFill>
                <a:latin typeface="Cambria" pitchFamily="18" charset="0"/>
              </a:rPr>
              <a:t>chim</a:t>
            </a:r>
            <a:r>
              <a:rPr lang="en-US" sz="3600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i="1" dirty="0" err="1">
                <a:solidFill>
                  <a:srgbClr val="1713CB"/>
                </a:solidFill>
                <a:latin typeface="Cambria" pitchFamily="18" charset="0"/>
              </a:rPr>
              <a:t>trong</a:t>
            </a:r>
            <a:r>
              <a:rPr lang="en-US" sz="3600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600" i="1" dirty="0" err="1">
                <a:solidFill>
                  <a:srgbClr val="1713CB"/>
                </a:solidFill>
                <a:latin typeface="Cambria" pitchFamily="18" charset="0"/>
              </a:rPr>
              <a:t>vườn</a:t>
            </a:r>
            <a:r>
              <a:rPr lang="en-US" sz="3600" i="1" dirty="0">
                <a:solidFill>
                  <a:srgbClr val="1713CB"/>
                </a:solidFill>
                <a:latin typeface="Cambria" pitchFamily="18" charset="0"/>
              </a:rPr>
              <a:t>, …</a:t>
            </a:r>
            <a:endParaRPr lang="en-US" sz="3600" dirty="0">
              <a:solidFill>
                <a:srgbClr val="1713CB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9" descr="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6" t="17133" r="7361" b="26634"/>
          <a:stretch>
            <a:fillRect/>
          </a:stretch>
        </p:blipFill>
        <p:spPr bwMode="auto">
          <a:xfrm>
            <a:off x="1735138" y="263525"/>
            <a:ext cx="7207250" cy="653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6" t="4485" r="1"/>
          <a:stretch/>
        </p:blipFill>
        <p:spPr bwMode="auto">
          <a:xfrm>
            <a:off x="-68442" y="-6619"/>
            <a:ext cx="2260457" cy="13423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744" y="5070301"/>
            <a:ext cx="2390056" cy="1743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70706E3-47AB-4446-B411-C8E638FE239F}"/>
              </a:ext>
            </a:extLst>
          </p:cNvPr>
          <p:cNvSpPr/>
          <p:nvPr/>
        </p:nvSpPr>
        <p:spPr>
          <a:xfrm>
            <a:off x="8681764" y="94382"/>
            <a:ext cx="2192015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HÁT MẪU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6DE620F-CD42-4E2C-AC1C-267835DD1A30}"/>
              </a:ext>
            </a:extLst>
          </p:cNvPr>
          <p:cNvSpPr/>
          <p:nvPr/>
        </p:nvSpPr>
        <p:spPr>
          <a:xfrm>
            <a:off x="8681764" y="767581"/>
            <a:ext cx="2192015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GIAI ĐIỆU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ÀN-NHẠC-TRONG-VƯỜN-HÁT-MẪ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ÀN-NHẠC-TRONG-VƯỜN-BE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9186" r="31018" b="16690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>
              <a:latin typeface="Cambria" pitchFamily="18" charset="0"/>
            </a:endParaRPr>
          </a:p>
        </p:txBody>
      </p:sp>
      <p:sp>
        <p:nvSpPr>
          <p:cNvPr id="8196" name="Rectangle 11"/>
          <p:cNvSpPr>
            <a:spLocks noChangeArrowheads="1"/>
          </p:cNvSpPr>
          <p:nvPr/>
        </p:nvSpPr>
        <p:spPr bwMode="auto">
          <a:xfrm>
            <a:off x="1028700" y="0"/>
            <a:ext cx="32004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chemeClr val="bg1"/>
                </a:solidFill>
                <a:latin typeface="Cambria" pitchFamily="18" charset="0"/>
                <a:cs typeface="Times New Roman" pitchFamily="18" charset="0"/>
              </a:rPr>
              <a:t>ĐỌC LỜI CA</a:t>
            </a:r>
            <a:endParaRPr lang="en-US" sz="16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65150" y="1916113"/>
            <a:ext cx="9783763" cy="33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>
                <a:latin typeface="Cambria" pitchFamily="18" charset="0"/>
                <a:cs typeface="Times New Roman" pitchFamily="18" charset="0"/>
              </a:rPr>
              <a:t>Kìa con chim gáy, cúc cu đố la.</a:t>
            </a:r>
          </a:p>
          <a:p>
            <a:pPr>
              <a:lnSpc>
                <a:spcPct val="150000"/>
              </a:lnSpc>
            </a:pPr>
            <a:r>
              <a:rPr lang="en-US" sz="3600">
                <a:latin typeface="Cambria" pitchFamily="18" charset="0"/>
                <a:cs typeface="Times New Roman" pitchFamily="18" charset="0"/>
              </a:rPr>
              <a:t>Kìa chú vàng anh, líu lo lá son.</a:t>
            </a:r>
          </a:p>
          <a:p>
            <a:pPr>
              <a:lnSpc>
                <a:spcPct val="150000"/>
              </a:lnSpc>
            </a:pPr>
            <a:r>
              <a:rPr lang="en-US" sz="3600">
                <a:latin typeface="Cambria" pitchFamily="18" charset="0"/>
                <a:cs typeface="Times New Roman" pitchFamily="18" charset="0"/>
              </a:rPr>
              <a:t>Kìa chim chích chòe, chích chòe lá phà.</a:t>
            </a:r>
          </a:p>
          <a:p>
            <a:pPr>
              <a:lnSpc>
                <a:spcPct val="150000"/>
              </a:lnSpc>
            </a:pPr>
            <a:r>
              <a:rPr lang="en-US" sz="3600">
                <a:latin typeface="Cambria" pitchFamily="18" charset="0"/>
                <a:cs typeface="Times New Roman" pitchFamily="18" charset="0"/>
              </a:rPr>
              <a:t>Một dàn nhạc chim, líu lo trong vườn.</a:t>
            </a: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1976438" y="919163"/>
            <a:ext cx="7300912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DÀN NHẠC TRONG VƯỜN</a:t>
            </a:r>
            <a:endParaRPr lang="en-US" sz="4800" b="1">
              <a:solidFill>
                <a:srgbClr val="FF0000"/>
              </a:solidFill>
              <a:latin typeface="Cambria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" t="4485" r="1"/>
          <a:stretch/>
        </p:blipFill>
        <p:spPr bwMode="auto">
          <a:xfrm>
            <a:off x="373832" y="5085184"/>
            <a:ext cx="2260457" cy="11263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1713" y="4869160"/>
            <a:ext cx="1673401" cy="1220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1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9221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8202" name="Picture 9" descr="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62" t="27812" r="7361" b="64835"/>
          <a:stretch>
            <a:fillRect/>
          </a:stretch>
        </p:blipFill>
        <p:spPr bwMode="auto">
          <a:xfrm>
            <a:off x="589856" y="2060650"/>
            <a:ext cx="9948993" cy="1602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6" t="4485" r="1"/>
          <a:stretch/>
        </p:blipFill>
        <p:spPr bwMode="auto">
          <a:xfrm>
            <a:off x="337567" y="3912590"/>
            <a:ext cx="2988593" cy="17747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3461" y="3716338"/>
            <a:ext cx="2535390" cy="18490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93EC00E-D706-440C-8C21-B96D79EEB111}"/>
              </a:ext>
            </a:extLst>
          </p:cNvPr>
          <p:cNvSpPr/>
          <p:nvPr/>
        </p:nvSpPr>
        <p:spPr>
          <a:xfrm>
            <a:off x="2174032" y="6014220"/>
            <a:ext cx="3046933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87F2EF1-7CD5-EE50-7535-38AC6DF23755}"/>
              </a:ext>
            </a:extLst>
          </p:cNvPr>
          <p:cNvSpPr/>
          <p:nvPr/>
        </p:nvSpPr>
        <p:spPr>
          <a:xfrm>
            <a:off x="5751835" y="6014220"/>
            <a:ext cx="3046933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-MẪU-CÂU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7403</TotalTime>
  <Words>317</Words>
  <Application>Microsoft Office PowerPoint</Application>
  <PresentationFormat>Custom</PresentationFormat>
  <Paragraphs>54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592</cp:revision>
  <dcterms:created xsi:type="dcterms:W3CDTF">2010-04-30T18:19:48Z</dcterms:created>
  <dcterms:modified xsi:type="dcterms:W3CDTF">2023-01-04T13:49:43Z</dcterms:modified>
</cp:coreProperties>
</file>