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8"/>
  </p:notesMasterIdLst>
  <p:sldIdLst>
    <p:sldId id="552" r:id="rId2"/>
    <p:sldId id="553" r:id="rId3"/>
    <p:sldId id="499" r:id="rId4"/>
    <p:sldId id="480" r:id="rId5"/>
    <p:sldId id="483" r:id="rId6"/>
    <p:sldId id="507" r:id="rId7"/>
    <p:sldId id="442" r:id="rId8"/>
    <p:sldId id="345" r:id="rId9"/>
    <p:sldId id="500" r:id="rId10"/>
    <p:sldId id="501" r:id="rId11"/>
    <p:sldId id="502" r:id="rId12"/>
    <p:sldId id="504" r:id="rId13"/>
    <p:sldId id="498" r:id="rId14"/>
    <p:sldId id="497" r:id="rId15"/>
    <p:sldId id="492" r:id="rId16"/>
    <p:sldId id="506" r:id="rId17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96" autoAdjust="0"/>
    <p:restoredTop sz="94660"/>
  </p:normalViewPr>
  <p:slideViewPr>
    <p:cSldViewPr>
      <p:cViewPr varScale="1">
        <p:scale>
          <a:sx n="110" d="100"/>
          <a:sy n="110" d="100"/>
        </p:scale>
        <p:origin x="846" y="11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E9905CD2-4904-4A50-A805-5EB67A555E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3640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C065B-D2E3-446D-B071-88B5B6C686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412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729AB-D89E-4205-A1E2-43CBC4920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340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28ABC-6D26-4105-8BC1-0092EAF542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272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A34C0-F147-4AB5-98A0-C289144876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622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7F94C-2A56-495F-B4BF-D90E6DF81C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430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0649C-2492-4F9E-8DC0-B01756B196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900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D5AD4E-6CA7-409F-A70F-62754366CA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888C6-4596-4E38-ABF2-A8A464EB7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94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5047F-DCD8-4D57-9260-2EED261CE4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564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BEF4F-C34E-495E-989C-A00236F283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003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907BC-7A92-49C1-A741-88104FB261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600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660D2-9682-433F-8716-8FC7437B71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55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6EA95-F237-450B-97ED-17E8318713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259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6E67E079-F72E-4657-AC96-51AE1D7F5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1269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8"/>
          <a:stretch>
            <a:fillRect/>
          </a:stretch>
        </p:blipFill>
        <p:spPr bwMode="auto">
          <a:xfrm>
            <a:off x="460375" y="4344988"/>
            <a:ext cx="10104438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052736"/>
            <a:ext cx="9798050" cy="323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457548F-26EB-48C6-91D0-F523A48F904B}"/>
              </a:ext>
            </a:extLst>
          </p:cNvPr>
          <p:cNvSpPr/>
          <p:nvPr/>
        </p:nvSpPr>
        <p:spPr>
          <a:xfrm>
            <a:off x="2174032" y="6116092"/>
            <a:ext cx="2983655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1,2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DEA695-FAE9-19A1-758C-7A07D8BD210B}"/>
              </a:ext>
            </a:extLst>
          </p:cNvPr>
          <p:cNvSpPr/>
          <p:nvPr/>
        </p:nvSpPr>
        <p:spPr>
          <a:xfrm>
            <a:off x="5815113" y="6116092"/>
            <a:ext cx="2983655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2294" name="Picture 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129" y="3324392"/>
            <a:ext cx="5256584" cy="2281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1556792"/>
            <a:ext cx="9775825" cy="167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701FA9-0999-4F54-87E8-1851E12F5838}"/>
              </a:ext>
            </a:extLst>
          </p:cNvPr>
          <p:cNvSpPr/>
          <p:nvPr/>
        </p:nvSpPr>
        <p:spPr>
          <a:xfrm>
            <a:off x="2174032" y="6109196"/>
            <a:ext cx="3055663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A9F941-5712-DEB8-CFF6-E1BEE8D8918B}"/>
              </a:ext>
            </a:extLst>
          </p:cNvPr>
          <p:cNvSpPr/>
          <p:nvPr/>
        </p:nvSpPr>
        <p:spPr>
          <a:xfrm>
            <a:off x="5743105" y="6109195"/>
            <a:ext cx="3055663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4342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8"/>
          <a:stretch>
            <a:fillRect/>
          </a:stretch>
        </p:blipFill>
        <p:spPr bwMode="auto">
          <a:xfrm>
            <a:off x="460375" y="4509120"/>
            <a:ext cx="10104438" cy="1115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1340768"/>
            <a:ext cx="9531350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28BA9C-497E-4B37-A78E-6350283DADED}"/>
              </a:ext>
            </a:extLst>
          </p:cNvPr>
          <p:cNvSpPr/>
          <p:nvPr/>
        </p:nvSpPr>
        <p:spPr>
          <a:xfrm>
            <a:off x="2174032" y="6104757"/>
            <a:ext cx="2983655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3,4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38FA72-308B-665B-0E16-76F5C382533C}"/>
              </a:ext>
            </a:extLst>
          </p:cNvPr>
          <p:cNvSpPr/>
          <p:nvPr/>
        </p:nvSpPr>
        <p:spPr>
          <a:xfrm>
            <a:off x="5774432" y="6104130"/>
            <a:ext cx="2983655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3,4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1216025" y="2997200"/>
            <a:ext cx="865346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</p:txBody>
      </p:sp>
      <p:sp>
        <p:nvSpPr>
          <p:cNvPr id="16388" name="Text Box 10"/>
          <p:cNvSpPr txBox="1">
            <a:spLocks noChangeArrowheads="1"/>
          </p:cNvSpPr>
          <p:nvPr/>
        </p:nvSpPr>
        <p:spPr bwMode="auto">
          <a:xfrm>
            <a:off x="1566863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1639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8"/>
          <p:cNvSpPr>
            <a:spLocks noChangeArrowheads="1"/>
          </p:cNvSpPr>
          <p:nvPr/>
        </p:nvSpPr>
        <p:spPr bwMode="auto">
          <a:xfrm>
            <a:off x="2095644" y="2435225"/>
            <a:ext cx="6794214" cy="257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8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80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</a:t>
            </a:r>
          </a:p>
        </p:txBody>
      </p:sp>
      <p:sp>
        <p:nvSpPr>
          <p:cNvPr id="18436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1844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624013" y="1693863"/>
            <a:ext cx="802322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Cambria" pitchFamily="18" charset="0"/>
              </a:rPr>
              <a:t>NGHE VÀ HÁT THEO LỜI CA VỚI HAI CAO ĐỘ KHÁC NHAU</a:t>
            </a:r>
          </a:p>
        </p:txBody>
      </p:sp>
      <p:pic>
        <p:nvPicPr>
          <p:cNvPr id="20484" name="Picture 3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1052737"/>
            <a:ext cx="2649561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4" name="Picture 4"/>
          <p:cNvPicPr>
            <a:picLocks noChangeAspect="1" noChangeArrowheads="1"/>
          </p:cNvPicPr>
          <p:nvPr/>
        </p:nvPicPr>
        <p:blipFill>
          <a:blip r:embed="rId6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2917825"/>
            <a:ext cx="7920038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5FA2F19-1822-432D-B404-3266B2F15F3E}"/>
              </a:ext>
            </a:extLst>
          </p:cNvPr>
          <p:cNvSpPr/>
          <p:nvPr/>
        </p:nvSpPr>
        <p:spPr>
          <a:xfrm>
            <a:off x="1624013" y="3810577"/>
            <a:ext cx="1090079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THẤP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5D0BB1-CC1D-49AF-902D-5694AD790255}"/>
              </a:ext>
            </a:extLst>
          </p:cNvPr>
          <p:cNvSpPr/>
          <p:nvPr/>
        </p:nvSpPr>
        <p:spPr>
          <a:xfrm>
            <a:off x="1624012" y="5120648"/>
            <a:ext cx="1090079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CAO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 CAO HƠ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05538" y="3716338"/>
            <a:ext cx="3960812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Nguyễn Văn Chung</a:t>
            </a:r>
          </a:p>
        </p:txBody>
      </p:sp>
      <p:pic>
        <p:nvPicPr>
          <p:cNvPr id="21508" name="Picture 1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395663"/>
            <a:ext cx="560228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2852738"/>
            <a:ext cx="80232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042988"/>
            <a:ext cx="6697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2598738"/>
            <a:ext cx="1714500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12" name="Rectangle 3"/>
          <p:cNvSpPr>
            <a:spLocks noChangeArrowheads="1"/>
          </p:cNvSpPr>
          <p:nvPr/>
        </p:nvSpPr>
        <p:spPr bwMode="auto">
          <a:xfrm>
            <a:off x="1868488" y="1989138"/>
            <a:ext cx="14573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3200" b="1">
                <a:solidFill>
                  <a:srgbClr val="FF0000"/>
                </a:solidFill>
                <a:cs typeface="Times New Roman" pitchFamily="18" charset="0"/>
              </a:rPr>
              <a:t>Tiết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0815E8A3-5513-E485-8769-498330D8F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775" y="105999"/>
            <a:ext cx="5446210" cy="165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28869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6"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26"/>
          <p:cNvSpPr txBox="1">
            <a:spLocks noChangeArrowheads="1"/>
          </p:cNvSpPr>
          <p:nvPr/>
        </p:nvSpPr>
        <p:spPr bwMode="gray">
          <a:xfrm>
            <a:off x="1066800" y="323850"/>
            <a:ext cx="9109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32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THƠ THEO TIẾT TẤU</a:t>
            </a:r>
          </a:p>
        </p:txBody>
      </p:sp>
      <p:sp>
        <p:nvSpPr>
          <p:cNvPr id="4100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3" name="Picture 5"/>
          <p:cNvPicPr>
            <a:picLocks noChangeAspect="1" noChangeArrowheads="1"/>
          </p:cNvPicPr>
          <p:nvPr/>
        </p:nvPicPr>
        <p:blipFill>
          <a:blip r:embed="rId3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098" y="1556792"/>
            <a:ext cx="2650604" cy="863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447925" y="2611438"/>
            <a:ext cx="6494859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2800" dirty="0"/>
              <a:t>   </a:t>
            </a:r>
            <a:r>
              <a:rPr lang="en-US" sz="2800" dirty="0" err="1">
                <a:solidFill>
                  <a:srgbClr val="1713CB"/>
                </a:solidFill>
              </a:rPr>
              <a:t>Bàn</a:t>
            </a:r>
            <a:r>
              <a:rPr lang="en-US" sz="2800" dirty="0">
                <a:solidFill>
                  <a:srgbClr val="1713CB"/>
                </a:solidFill>
              </a:rPr>
              <a:t> </a:t>
            </a:r>
            <a:r>
              <a:rPr lang="en-US" sz="2800" dirty="0" err="1">
                <a:solidFill>
                  <a:srgbClr val="1713CB"/>
                </a:solidFill>
              </a:rPr>
              <a:t>tay</a:t>
            </a:r>
            <a:r>
              <a:rPr lang="en-US" sz="2800" dirty="0">
                <a:solidFill>
                  <a:srgbClr val="1713CB"/>
                </a:solidFill>
              </a:rPr>
              <a:t> </a:t>
            </a:r>
            <a:r>
              <a:rPr lang="en-US" sz="2800" dirty="0" err="1">
                <a:solidFill>
                  <a:srgbClr val="1713CB"/>
                </a:solidFill>
              </a:rPr>
              <a:t>mẹ</a:t>
            </a:r>
            <a:r>
              <a:rPr lang="en-US" sz="2800" dirty="0">
                <a:solidFill>
                  <a:srgbClr val="1713CB"/>
                </a:solidFill>
              </a:rPr>
              <a:t>                 </a:t>
            </a:r>
            <a:r>
              <a:rPr lang="en-US" sz="2800" dirty="0" err="1">
                <a:solidFill>
                  <a:srgbClr val="1713CB"/>
                </a:solidFill>
              </a:rPr>
              <a:t>Cơm</a:t>
            </a:r>
            <a:r>
              <a:rPr lang="en-US" sz="2800" dirty="0">
                <a:solidFill>
                  <a:srgbClr val="1713CB"/>
                </a:solidFill>
              </a:rPr>
              <a:t> con </a:t>
            </a:r>
            <a:r>
              <a:rPr lang="en-US" sz="2800" dirty="0" err="1">
                <a:solidFill>
                  <a:srgbClr val="1713CB"/>
                </a:solidFill>
              </a:rPr>
              <a:t>ăn</a:t>
            </a:r>
            <a:endParaRPr lang="en-US" sz="2800" dirty="0">
              <a:solidFill>
                <a:srgbClr val="1713CB"/>
              </a:solidFill>
            </a:endParaRPr>
          </a:p>
          <a:p>
            <a:pPr algn="l"/>
            <a:r>
              <a:rPr lang="en-US" sz="2800" dirty="0">
                <a:solidFill>
                  <a:srgbClr val="1713CB"/>
                </a:solidFill>
              </a:rPr>
              <a:t>   </a:t>
            </a:r>
            <a:r>
              <a:rPr lang="en-US" sz="2800" dirty="0" err="1">
                <a:solidFill>
                  <a:srgbClr val="1713CB"/>
                </a:solidFill>
              </a:rPr>
              <a:t>Bế</a:t>
            </a:r>
            <a:r>
              <a:rPr lang="en-US" sz="2800" dirty="0">
                <a:solidFill>
                  <a:srgbClr val="1713CB"/>
                </a:solidFill>
              </a:rPr>
              <a:t> </a:t>
            </a:r>
            <a:r>
              <a:rPr lang="en-US" sz="2800" dirty="0" err="1">
                <a:solidFill>
                  <a:srgbClr val="1713CB"/>
                </a:solidFill>
              </a:rPr>
              <a:t>chúng</a:t>
            </a:r>
            <a:r>
              <a:rPr lang="en-US" sz="2800" dirty="0">
                <a:solidFill>
                  <a:srgbClr val="1713CB"/>
                </a:solidFill>
              </a:rPr>
              <a:t> con             Tay </a:t>
            </a:r>
            <a:r>
              <a:rPr lang="en-US" sz="2800" dirty="0" err="1">
                <a:solidFill>
                  <a:srgbClr val="1713CB"/>
                </a:solidFill>
              </a:rPr>
              <a:t>mẹ</a:t>
            </a:r>
            <a:r>
              <a:rPr lang="en-US" sz="2800" dirty="0">
                <a:solidFill>
                  <a:srgbClr val="1713CB"/>
                </a:solidFill>
              </a:rPr>
              <a:t> </a:t>
            </a:r>
            <a:r>
              <a:rPr lang="en-US" sz="2800" dirty="0" err="1">
                <a:solidFill>
                  <a:srgbClr val="1713CB"/>
                </a:solidFill>
              </a:rPr>
              <a:t>nấu</a:t>
            </a:r>
            <a:endParaRPr lang="en-US" sz="2800" dirty="0">
              <a:solidFill>
                <a:srgbClr val="1713CB"/>
              </a:solidFill>
            </a:endParaRPr>
          </a:p>
          <a:p>
            <a:pPr algn="l"/>
            <a:r>
              <a:rPr lang="en-US" sz="2800" dirty="0">
                <a:solidFill>
                  <a:srgbClr val="1713CB"/>
                </a:solidFill>
              </a:rPr>
              <a:t>   </a:t>
            </a:r>
            <a:r>
              <a:rPr lang="en-US" sz="2800" dirty="0" err="1">
                <a:solidFill>
                  <a:srgbClr val="1713CB"/>
                </a:solidFill>
              </a:rPr>
              <a:t>Bàn</a:t>
            </a:r>
            <a:r>
              <a:rPr lang="en-US" sz="2800" dirty="0">
                <a:solidFill>
                  <a:srgbClr val="1713CB"/>
                </a:solidFill>
              </a:rPr>
              <a:t> </a:t>
            </a:r>
            <a:r>
              <a:rPr lang="en-US" sz="2800" dirty="0" err="1">
                <a:solidFill>
                  <a:srgbClr val="1713CB"/>
                </a:solidFill>
              </a:rPr>
              <a:t>tay</a:t>
            </a:r>
            <a:r>
              <a:rPr lang="en-US" sz="2800" dirty="0">
                <a:solidFill>
                  <a:srgbClr val="1713CB"/>
                </a:solidFill>
              </a:rPr>
              <a:t> </a:t>
            </a:r>
            <a:r>
              <a:rPr lang="en-US" sz="2800" dirty="0" err="1">
                <a:solidFill>
                  <a:srgbClr val="1713CB"/>
                </a:solidFill>
              </a:rPr>
              <a:t>mẹ</a:t>
            </a:r>
            <a:r>
              <a:rPr lang="en-US" sz="2800" dirty="0">
                <a:solidFill>
                  <a:srgbClr val="1713CB"/>
                </a:solidFill>
              </a:rPr>
              <a:t>                 </a:t>
            </a:r>
            <a:r>
              <a:rPr lang="en-US" sz="2800" dirty="0" err="1">
                <a:solidFill>
                  <a:srgbClr val="1713CB"/>
                </a:solidFill>
              </a:rPr>
              <a:t>Nước</a:t>
            </a:r>
            <a:r>
              <a:rPr lang="en-US" sz="2800" dirty="0">
                <a:solidFill>
                  <a:srgbClr val="1713CB"/>
                </a:solidFill>
              </a:rPr>
              <a:t> con </a:t>
            </a:r>
            <a:r>
              <a:rPr lang="en-US" sz="2800" dirty="0" err="1">
                <a:solidFill>
                  <a:srgbClr val="1713CB"/>
                </a:solidFill>
              </a:rPr>
              <a:t>uống</a:t>
            </a:r>
            <a:endParaRPr lang="en-US" sz="2800" dirty="0">
              <a:solidFill>
                <a:srgbClr val="1713CB"/>
              </a:solidFill>
            </a:endParaRPr>
          </a:p>
          <a:p>
            <a:pPr algn="l"/>
            <a:r>
              <a:rPr lang="en-US" sz="2800" dirty="0">
                <a:solidFill>
                  <a:srgbClr val="1713CB"/>
                </a:solidFill>
              </a:rPr>
              <a:t>   </a:t>
            </a:r>
            <a:r>
              <a:rPr lang="en-US" sz="2800" dirty="0" err="1">
                <a:solidFill>
                  <a:srgbClr val="1713CB"/>
                </a:solidFill>
              </a:rPr>
              <a:t>Chăm</a:t>
            </a:r>
            <a:r>
              <a:rPr lang="en-US" sz="2800" dirty="0">
                <a:solidFill>
                  <a:srgbClr val="1713CB"/>
                </a:solidFill>
              </a:rPr>
              <a:t> </a:t>
            </a:r>
            <a:r>
              <a:rPr lang="en-US" sz="2800" dirty="0" err="1">
                <a:solidFill>
                  <a:srgbClr val="1713CB"/>
                </a:solidFill>
              </a:rPr>
              <a:t>chúng</a:t>
            </a:r>
            <a:r>
              <a:rPr lang="en-US" sz="2800" dirty="0">
                <a:solidFill>
                  <a:srgbClr val="1713CB"/>
                </a:solidFill>
              </a:rPr>
              <a:t> con        Tay </a:t>
            </a:r>
            <a:r>
              <a:rPr lang="en-US" sz="2800" dirty="0" err="1">
                <a:solidFill>
                  <a:srgbClr val="1713CB"/>
                </a:solidFill>
              </a:rPr>
              <a:t>mẹ</a:t>
            </a:r>
            <a:r>
              <a:rPr lang="en-US" sz="2800" dirty="0">
                <a:solidFill>
                  <a:srgbClr val="1713CB"/>
                </a:solidFill>
              </a:rPr>
              <a:t> </a:t>
            </a:r>
            <a:r>
              <a:rPr lang="en-US" sz="2800" dirty="0" err="1">
                <a:solidFill>
                  <a:srgbClr val="1713CB"/>
                </a:solidFill>
              </a:rPr>
              <a:t>đun</a:t>
            </a:r>
            <a:r>
              <a:rPr lang="en-US" sz="2800" dirty="0">
                <a:solidFill>
                  <a:srgbClr val="1713CB"/>
                </a:solidFill>
              </a:rPr>
              <a:t>…</a:t>
            </a:r>
          </a:p>
          <a:p>
            <a:r>
              <a:rPr lang="en-US" sz="2400" dirty="0"/>
              <a:t>                          </a:t>
            </a:r>
            <a:r>
              <a:rPr lang="en-US" sz="2400" i="1" dirty="0"/>
              <a:t>(</a:t>
            </a:r>
            <a:r>
              <a:rPr lang="en-US" sz="2400" i="1" dirty="0" err="1"/>
              <a:t>Trích</a:t>
            </a:r>
            <a:r>
              <a:rPr lang="en-US" sz="2400" i="1" dirty="0"/>
              <a:t> </a:t>
            </a:r>
            <a:r>
              <a:rPr lang="en-US" sz="2400" i="1" dirty="0" err="1"/>
              <a:t>thơ</a:t>
            </a:r>
            <a:r>
              <a:rPr lang="en-US" sz="2400" i="1" dirty="0"/>
              <a:t>: </a:t>
            </a:r>
            <a:r>
              <a:rPr lang="en-US" sz="2400" i="1" dirty="0" err="1"/>
              <a:t>Tạ</a:t>
            </a:r>
            <a:r>
              <a:rPr lang="en-US" sz="2400" i="1" dirty="0"/>
              <a:t> </a:t>
            </a:r>
            <a:r>
              <a:rPr lang="en-US" sz="2400" i="1" dirty="0" err="1"/>
              <a:t>Hữu</a:t>
            </a:r>
            <a:r>
              <a:rPr lang="en-US" sz="2400" i="1" dirty="0"/>
              <a:t> </a:t>
            </a:r>
            <a:r>
              <a:rPr lang="en-US" sz="2400" i="1" dirty="0" err="1"/>
              <a:t>Yên</a:t>
            </a:r>
            <a:r>
              <a:rPr lang="en-US" sz="2400" i="1" dirty="0"/>
              <a:t>) </a:t>
            </a:r>
            <a:endParaRPr lang="en-US" sz="24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205538" y="3716338"/>
            <a:ext cx="3960812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Nguyễn Văn Chung</a:t>
            </a:r>
          </a:p>
        </p:txBody>
      </p:sp>
      <p:pic>
        <p:nvPicPr>
          <p:cNvPr id="5124" name="Picture 1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395663"/>
            <a:ext cx="560228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2852738"/>
            <a:ext cx="80232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0000"/>
                </a:solidFill>
                <a:latin typeface="Cambria" pitchFamily="18" charset="0"/>
              </a:rPr>
              <a:t>MẸ ƠI CÓ BIẾT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1042988"/>
            <a:ext cx="6697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989138"/>
            <a:ext cx="2447925" cy="12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Vertical Scroll 2"/>
          <p:cNvSpPr/>
          <p:nvPr/>
        </p:nvSpPr>
        <p:spPr>
          <a:xfrm>
            <a:off x="446088" y="1196975"/>
            <a:ext cx="5256212" cy="4294188"/>
          </a:xfrm>
          <a:prstGeom prst="verticalScroll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36538" algn="just">
              <a:defRPr/>
            </a:pPr>
            <a:endParaRPr lang="en-US" sz="2400" dirty="0">
              <a:solidFill>
                <a:srgbClr val="1713CB"/>
              </a:solidFill>
              <a:latin typeface="Cambria" pitchFamily="18" charset="0"/>
            </a:endParaRPr>
          </a:p>
          <a:p>
            <a:pPr indent="236538" algn="just">
              <a:defRPr/>
            </a:pPr>
            <a:endParaRPr lang="en-US" sz="1200" dirty="0">
              <a:solidFill>
                <a:srgbClr val="1713CB"/>
              </a:solidFill>
              <a:latin typeface="Cambria" pitchFamily="18" charset="0"/>
            </a:endParaRPr>
          </a:p>
          <a:p>
            <a:pPr indent="236538" algn="just">
              <a:defRPr/>
            </a:pP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sĩ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vi-VN" sz="2400" dirty="0">
                <a:solidFill>
                  <a:srgbClr val="1713CB"/>
                </a:solidFill>
                <a:latin typeface="Cambria" pitchFamily="18" charset="0"/>
              </a:rPr>
              <a:t>Nguyễn Văn Chung sinh ngày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12/4/1983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tại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TP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Hồ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Chí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Minh.</a:t>
            </a:r>
          </a:p>
          <a:p>
            <a:pPr indent="236538" algn="just">
              <a:defRPr/>
            </a:pP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Những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tác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phẩm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tiêu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biểu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: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Nhật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kí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của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mẹ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,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Gia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đình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nhỏ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hạnh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phúc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to,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Mẹ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ơi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có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biết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, ….</a:t>
            </a:r>
          </a:p>
          <a:p>
            <a:pPr indent="236538" algn="just">
              <a:defRPr/>
            </a:pP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Ông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được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trao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kỉ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lục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Việt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Nam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dành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cho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“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Nhạc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sĩ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trẻ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sáng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tác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nhiều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ca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khúc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thiếu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nhi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nhất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dirty="0" err="1">
                <a:solidFill>
                  <a:srgbClr val="1713CB"/>
                </a:solidFill>
                <a:latin typeface="Cambria" pitchFamily="18" charset="0"/>
              </a:rPr>
              <a:t>Việt</a:t>
            </a:r>
            <a:r>
              <a:rPr lang="en-US" sz="2400" dirty="0">
                <a:solidFill>
                  <a:srgbClr val="1713CB"/>
                </a:solidFill>
                <a:latin typeface="Cambria" pitchFamily="18" charset="0"/>
              </a:rPr>
              <a:t> Nam”</a:t>
            </a:r>
          </a:p>
          <a:p>
            <a:pPr algn="just">
              <a:defRPr/>
            </a:pPr>
            <a:endParaRPr lang="en-US" sz="2400" dirty="0">
              <a:solidFill>
                <a:srgbClr val="1713CB"/>
              </a:solidFill>
              <a:latin typeface="Cambria" pitchFamily="18" charset="0"/>
            </a:endParaRPr>
          </a:p>
        </p:txBody>
      </p:sp>
      <p:sp>
        <p:nvSpPr>
          <p:cNvPr id="6148" name="Rectangle 1"/>
          <p:cNvSpPr>
            <a:spLocks noChangeArrowheads="1"/>
          </p:cNvSpPr>
          <p:nvPr/>
        </p:nvSpPr>
        <p:spPr bwMode="auto">
          <a:xfrm>
            <a:off x="5694363" y="1208088"/>
            <a:ext cx="46466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600" b="1">
                <a:solidFill>
                  <a:srgbClr val="FF0000"/>
                </a:solidFill>
                <a:latin typeface="Cambria" pitchFamily="18" charset="0"/>
              </a:rPr>
              <a:t>NHẠC SĨ NGUYỄN VĂN CHUNG</a:t>
            </a:r>
            <a:endParaRPr lang="en-US" sz="2600" b="1">
              <a:solidFill>
                <a:srgbClr val="FF0000"/>
              </a:solidFill>
            </a:endParaRPr>
          </a:p>
        </p:txBody>
      </p:sp>
      <p:pic>
        <p:nvPicPr>
          <p:cNvPr id="6149" name="Picture 2" descr="Nguyễn Văn Chung hạnh phúc khi nhận Kỷ lục Việt Nam cho dự án 300 bài hát  thiếu nhi trademark_si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88" y="1989138"/>
            <a:ext cx="5172075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>
              <a:latin typeface="Cambria" pitchFamily="18" charset="0"/>
            </a:endParaRPr>
          </a:p>
        </p:txBody>
      </p:sp>
      <p:sp>
        <p:nvSpPr>
          <p:cNvPr id="8196" name="Rectangle 11"/>
          <p:cNvSpPr>
            <a:spLocks noChangeArrowheads="1"/>
          </p:cNvSpPr>
          <p:nvPr/>
        </p:nvSpPr>
        <p:spPr bwMode="auto">
          <a:xfrm>
            <a:off x="1028700" y="0"/>
            <a:ext cx="32004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  <a:latin typeface="Cambria" pitchFamily="18" charset="0"/>
                <a:cs typeface="Times New Roman" pitchFamily="18" charset="0"/>
              </a:rPr>
              <a:t>ĐỌC LỜI CA</a:t>
            </a:r>
            <a:endParaRPr lang="en-US" sz="16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3490913" y="701675"/>
            <a:ext cx="40100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r>
              <a:rPr lang="en-US" sz="4400" b="1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MẸ ƠI CÓ BIẾT</a:t>
            </a:r>
            <a:endParaRPr lang="en-US" sz="4400" b="1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17525" y="1471613"/>
            <a:ext cx="9783763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>
              <a:lnSpc>
                <a:spcPct val="114000"/>
              </a:lnSpc>
            </a:pPr>
            <a:r>
              <a:rPr lang="vi-VN" sz="3200">
                <a:latin typeface="Cambria" pitchFamily="18" charset="0"/>
              </a:rPr>
              <a:t>Mẹ ơi có biết</a:t>
            </a:r>
            <a:r>
              <a:rPr lang="en-US" sz="3200">
                <a:latin typeface="Cambria" pitchFamily="18" charset="0"/>
              </a:rPr>
              <a:t>,</a:t>
            </a:r>
            <a:r>
              <a:rPr lang="vi-VN" sz="3200">
                <a:latin typeface="Cambria" pitchFamily="18" charset="0"/>
              </a:rPr>
              <a:t> con thương mẹ nhiều?</a:t>
            </a:r>
            <a:br>
              <a:rPr lang="vi-VN" sz="3200">
                <a:latin typeface="Cambria" pitchFamily="18" charset="0"/>
              </a:rPr>
            </a:br>
            <a:r>
              <a:rPr lang="vi-VN" sz="3200">
                <a:latin typeface="Cambria" pitchFamily="18" charset="0"/>
              </a:rPr>
              <a:t>Cứ muốn ôm mẹ và cười thật </a:t>
            </a:r>
            <a:r>
              <a:rPr lang="en-US" sz="3200">
                <a:latin typeface="Cambria" pitchFamily="18" charset="0"/>
              </a:rPr>
              <a:t>tươi</a:t>
            </a:r>
            <a:r>
              <a:rPr lang="vi-VN" sz="3200">
                <a:latin typeface="Cambria" pitchFamily="18" charset="0"/>
              </a:rPr>
              <a:t>.</a:t>
            </a:r>
            <a:br>
              <a:rPr lang="vi-VN" sz="3200">
                <a:latin typeface="Cambria" pitchFamily="18" charset="0"/>
              </a:rPr>
            </a:br>
            <a:r>
              <a:rPr lang="vi-VN" sz="3200">
                <a:latin typeface="Cambria" pitchFamily="18" charset="0"/>
              </a:rPr>
              <a:t>Mẹ ơi con biết</a:t>
            </a:r>
            <a:r>
              <a:rPr lang="en-US" sz="3200">
                <a:latin typeface="Cambria" pitchFamily="18" charset="0"/>
              </a:rPr>
              <a:t>,</a:t>
            </a:r>
            <a:r>
              <a:rPr lang="vi-VN" sz="3200">
                <a:latin typeface="Cambria" pitchFamily="18" charset="0"/>
              </a:rPr>
              <a:t> mẹ yêu con lắm!</a:t>
            </a:r>
            <a:br>
              <a:rPr lang="vi-VN" sz="3200">
                <a:latin typeface="Cambria" pitchFamily="18" charset="0"/>
              </a:rPr>
            </a:br>
            <a:r>
              <a:rPr lang="vi-VN" sz="3200">
                <a:latin typeface="Cambria" pitchFamily="18" charset="0"/>
              </a:rPr>
              <a:t>Mỗi khi con buồn</a:t>
            </a:r>
            <a:r>
              <a:rPr lang="en-US" sz="3200">
                <a:latin typeface="Cambria" pitchFamily="18" charset="0"/>
              </a:rPr>
              <a:t>,</a:t>
            </a:r>
            <a:r>
              <a:rPr lang="vi-VN" sz="3200">
                <a:latin typeface="Cambria" pitchFamily="18" charset="0"/>
              </a:rPr>
              <a:t> có mẹ kề bên.</a:t>
            </a:r>
            <a:br>
              <a:rPr lang="vi-VN" sz="3200">
                <a:latin typeface="Cambria" pitchFamily="18" charset="0"/>
              </a:rPr>
            </a:br>
            <a:r>
              <a:rPr lang="vi-VN" sz="3200">
                <a:latin typeface="Cambria" pitchFamily="18" charset="0"/>
              </a:rPr>
              <a:t>Mái tóc mẹ thơm, ánh mắt mẹ hiền</a:t>
            </a:r>
            <a:r>
              <a:rPr lang="en-US" sz="3200">
                <a:latin typeface="Cambria" pitchFamily="18" charset="0"/>
              </a:rPr>
              <a:t>,</a:t>
            </a:r>
            <a:br>
              <a:rPr lang="vi-VN" sz="3200">
                <a:latin typeface="Cambria" pitchFamily="18" charset="0"/>
              </a:rPr>
            </a:br>
            <a:r>
              <a:rPr lang="en-US" sz="3200">
                <a:latin typeface="Cambria" pitchFamily="18" charset="0"/>
              </a:rPr>
              <a:t>t</a:t>
            </a:r>
            <a:r>
              <a:rPr lang="vi-VN" sz="3200">
                <a:latin typeface="Cambria" pitchFamily="18" charset="0"/>
              </a:rPr>
              <a:t>hích nhất mẹ hát</a:t>
            </a:r>
            <a:r>
              <a:rPr lang="en-US" sz="3200">
                <a:latin typeface="Cambria" pitchFamily="18" charset="0"/>
              </a:rPr>
              <a:t>,</a:t>
            </a:r>
            <a:r>
              <a:rPr lang="vi-VN" sz="3200">
                <a:latin typeface="Cambria" pitchFamily="18" charset="0"/>
              </a:rPr>
              <a:t> con sẽ ngủ yên!</a:t>
            </a:r>
            <a:br>
              <a:rPr lang="vi-VN" sz="3200">
                <a:latin typeface="Cambria" pitchFamily="18" charset="0"/>
              </a:rPr>
            </a:br>
            <a:r>
              <a:rPr lang="en-US" sz="3200">
                <a:latin typeface="Cambria" pitchFamily="18" charset="0"/>
              </a:rPr>
              <a:t>Đ</a:t>
            </a:r>
            <a:r>
              <a:rPr lang="vi-VN" sz="3200">
                <a:latin typeface="Cambria" pitchFamily="18" charset="0"/>
              </a:rPr>
              <a:t>ến lúc con lớn</a:t>
            </a:r>
            <a:r>
              <a:rPr lang="en-US" sz="3200">
                <a:latin typeface="Cambria" pitchFamily="18" charset="0"/>
              </a:rPr>
              <a:t>,</a:t>
            </a:r>
            <a:r>
              <a:rPr lang="vi-VN" sz="3200">
                <a:latin typeface="Cambria" pitchFamily="18" charset="0"/>
              </a:rPr>
              <a:t> hứa sẽ chăm ngoan,</a:t>
            </a:r>
            <a:br>
              <a:rPr lang="vi-VN" sz="3200">
                <a:latin typeface="Cambria" pitchFamily="18" charset="0"/>
              </a:rPr>
            </a:br>
            <a:r>
              <a:rPr lang="en-US" sz="3200">
                <a:latin typeface="Cambria" pitchFamily="18" charset="0"/>
              </a:rPr>
              <a:t>c</a:t>
            </a:r>
            <a:r>
              <a:rPr lang="vi-VN" sz="3200">
                <a:latin typeface="Cambria" pitchFamily="18" charset="0"/>
              </a:rPr>
              <a:t>ố gắng học hành để mẹ được vui</a:t>
            </a:r>
            <a:r>
              <a:rPr lang="en-US" sz="3200">
                <a:latin typeface="Cambria" pitchFamily="18" charset="0"/>
              </a:rPr>
              <a:t>.</a:t>
            </a:r>
            <a:endParaRPr lang="en-US" sz="3200">
              <a:latin typeface="Cambr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4" y="1556098"/>
            <a:ext cx="9937104" cy="165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1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647" y="3429000"/>
            <a:ext cx="5602089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D778A99-68FE-4959-B2EB-E02D63F2F00C}"/>
              </a:ext>
            </a:extLst>
          </p:cNvPr>
          <p:cNvSpPr/>
          <p:nvPr/>
        </p:nvSpPr>
        <p:spPr>
          <a:xfrm>
            <a:off x="2174032" y="6100983"/>
            <a:ext cx="2983655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175EF3E-FF7E-2550-E06F-B6B0D0216B59}"/>
              </a:ext>
            </a:extLst>
          </p:cNvPr>
          <p:cNvSpPr/>
          <p:nvPr/>
        </p:nvSpPr>
        <p:spPr>
          <a:xfrm>
            <a:off x="5804480" y="6098059"/>
            <a:ext cx="2983655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42388" y="3716338"/>
            <a:ext cx="120967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291" tIns="57145" rIns="114291" bIns="57145" anchor="ctr"/>
          <a:lstStyle/>
          <a:p>
            <a:pPr>
              <a:defRPr/>
            </a:pPr>
            <a:endParaRPr lang="en-US"/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500063" y="279400"/>
            <a:ext cx="5057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sz="35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HÁT TỪNG CÂU</a:t>
            </a:r>
            <a:endParaRPr lang="en-US" sz="2000" b="1" i="1">
              <a:solidFill>
                <a:srgbClr val="FFFF00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0246" name="Picture 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096" y="3302796"/>
            <a:ext cx="5328592" cy="2302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62" y="1624807"/>
            <a:ext cx="9656382" cy="167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1334261-3159-480E-B4E4-3D48F4CB1B45}"/>
              </a:ext>
            </a:extLst>
          </p:cNvPr>
          <p:cNvSpPr/>
          <p:nvPr/>
        </p:nvSpPr>
        <p:spPr>
          <a:xfrm>
            <a:off x="2102024" y="6104757"/>
            <a:ext cx="3055663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D2A1F7-6A7A-71C6-2015-1F39885FFA59}"/>
              </a:ext>
            </a:extLst>
          </p:cNvPr>
          <p:cNvSpPr/>
          <p:nvPr/>
        </p:nvSpPr>
        <p:spPr>
          <a:xfrm>
            <a:off x="5800671" y="6104757"/>
            <a:ext cx="3055663" cy="473843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9856</TotalTime>
  <Words>378</Words>
  <Application>Microsoft Office PowerPoint</Application>
  <PresentationFormat>Custom</PresentationFormat>
  <Paragraphs>49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640</cp:revision>
  <dcterms:created xsi:type="dcterms:W3CDTF">2010-04-30T18:19:48Z</dcterms:created>
  <dcterms:modified xsi:type="dcterms:W3CDTF">2024-03-30T01:16:06Z</dcterms:modified>
</cp:coreProperties>
</file>