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3"/>
  </p:notesMasterIdLst>
  <p:sldIdLst>
    <p:sldId id="584" r:id="rId2"/>
    <p:sldId id="553" r:id="rId3"/>
    <p:sldId id="499" r:id="rId4"/>
    <p:sldId id="480" r:id="rId5"/>
    <p:sldId id="483" r:id="rId6"/>
    <p:sldId id="508" r:id="rId7"/>
    <p:sldId id="509" r:id="rId8"/>
    <p:sldId id="507" r:id="rId9"/>
    <p:sldId id="345" r:id="rId10"/>
    <p:sldId id="504" r:id="rId11"/>
    <p:sldId id="510" r:id="rId12"/>
  </p:sldIdLst>
  <p:sldSz cx="10972800" cy="6858000"/>
  <p:notesSz cx="6858000" cy="9144000"/>
  <p:custDataLst>
    <p:tags r:id="rId14"/>
  </p:custDataLst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569913" indent="-1127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1413" indent="-2270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712913" indent="-3413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284413" indent="-4556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FFFFCC"/>
    <a:srgbClr val="FF0000"/>
    <a:srgbClr val="66FF66"/>
    <a:srgbClr val="CCFFFF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877" autoAdjust="0"/>
    <p:restoredTop sz="94660"/>
  </p:normalViewPr>
  <p:slideViewPr>
    <p:cSldViewPr>
      <p:cViewPr varScale="1">
        <p:scale>
          <a:sx n="60" d="100"/>
          <a:sy n="60" d="100"/>
        </p:scale>
        <p:origin x="728" y="48"/>
      </p:cViewPr>
      <p:guideLst>
        <p:guide orient="horz" pos="2160"/>
        <p:guide pos="34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85800" y="685800"/>
            <a:ext cx="54864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3B9B2B84-032D-4E7B-95DC-4267E73160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3020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122363"/>
            <a:ext cx="8229600" cy="2387599"/>
          </a:xfrm>
        </p:spPr>
        <p:txBody>
          <a:bodyPr anchor="b"/>
          <a:lstStyle>
            <a:lvl1pPr algn="ctr"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02037"/>
            <a:ext cx="8229600" cy="1655763"/>
          </a:xfrm>
        </p:spPr>
        <p:txBody>
          <a:bodyPr/>
          <a:lstStyle>
            <a:lvl1pPr marL="0" indent="0" algn="ctr">
              <a:buNone/>
              <a:defRPr sz="3000"/>
            </a:lvl1pPr>
            <a:lvl2pPr marL="571454" indent="0" algn="ctr">
              <a:buNone/>
              <a:defRPr sz="2500"/>
            </a:lvl2pPr>
            <a:lvl3pPr marL="1142909" indent="0" algn="ctr">
              <a:buNone/>
              <a:defRPr sz="2200"/>
            </a:lvl3pPr>
            <a:lvl4pPr marL="1714363" indent="0" algn="ctr">
              <a:buNone/>
              <a:defRPr sz="2000"/>
            </a:lvl4pPr>
            <a:lvl5pPr marL="2285817" indent="0" algn="ctr">
              <a:buNone/>
              <a:defRPr sz="2000"/>
            </a:lvl5pPr>
            <a:lvl6pPr marL="2857271" indent="0" algn="ctr">
              <a:buNone/>
              <a:defRPr sz="2000"/>
            </a:lvl6pPr>
            <a:lvl7pPr marL="3428726" indent="0" algn="ctr">
              <a:buNone/>
              <a:defRPr sz="2000"/>
            </a:lvl7pPr>
            <a:lvl8pPr marL="4000180" indent="0" algn="ctr">
              <a:buNone/>
              <a:defRPr sz="2000"/>
            </a:lvl8pPr>
            <a:lvl9pPr marL="4571634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7F97A4-42EA-40AB-AEB7-D2AF6448D1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45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3B7C57-3CA3-4A5A-95AD-F4FF0BC2C0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87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8B4CA4-67F4-40EF-A52D-8BFC193DAE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1522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 marL="0" indent="0">
              <a:buNone/>
              <a:defRPr sz="4000"/>
            </a:lvl1pPr>
            <a:lvl2pPr marL="571454" indent="0">
              <a:buNone/>
              <a:defRPr sz="3500"/>
            </a:lvl2pPr>
            <a:lvl3pPr marL="1142909" indent="0">
              <a:buNone/>
              <a:defRPr sz="3000"/>
            </a:lvl3pPr>
            <a:lvl4pPr marL="1714363" indent="0">
              <a:buNone/>
              <a:defRPr sz="2500"/>
            </a:lvl4pPr>
            <a:lvl5pPr marL="2285817" indent="0">
              <a:buNone/>
              <a:defRPr sz="2500"/>
            </a:lvl5pPr>
            <a:lvl6pPr marL="2857271" indent="0">
              <a:buNone/>
              <a:defRPr sz="2500"/>
            </a:lvl6pPr>
            <a:lvl7pPr marL="3428726" indent="0">
              <a:buNone/>
              <a:defRPr sz="2500"/>
            </a:lvl7pPr>
            <a:lvl8pPr marL="4000180" indent="0">
              <a:buNone/>
              <a:defRPr sz="2500"/>
            </a:lvl8pPr>
            <a:lvl9pPr marL="4571634" indent="0">
              <a:buNone/>
              <a:defRPr sz="2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B8536E-3CD6-467B-917D-40E160FF7C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3756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F16DAB-9770-44D2-9B71-EC50974756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1502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55281" y="274639"/>
            <a:ext cx="2468880" cy="585152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274639"/>
            <a:ext cx="7223760" cy="58515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E1047A-326F-4F6F-95CB-2CACDBBA9A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7096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48640" y="274639"/>
            <a:ext cx="9875520" cy="58515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4796E2-B6C0-4817-B69A-D0E693398E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7062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74637"/>
            <a:ext cx="987552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577840" y="1600203"/>
            <a:ext cx="484632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577840" y="3938588"/>
            <a:ext cx="484632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869BB1-2F85-4FA5-B393-4B8D5D3571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791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4AA86E-91FE-481D-AF63-77F475C836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183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4AA86E-91FE-481D-AF63-77F475C836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624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7" y="1709739"/>
            <a:ext cx="9464040" cy="2852737"/>
          </a:xfrm>
        </p:spPr>
        <p:txBody>
          <a:bodyPr anchor="b"/>
          <a:lstStyle>
            <a:lvl1pPr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7" y="4589466"/>
            <a:ext cx="9464040" cy="1500188"/>
          </a:xfrm>
        </p:spPr>
        <p:txBody>
          <a:bodyPr/>
          <a:lstStyle>
            <a:lvl1pPr marL="0" indent="0">
              <a:buNone/>
              <a:defRPr sz="3000"/>
            </a:lvl1pPr>
            <a:lvl2pPr marL="571454" indent="0">
              <a:buNone/>
              <a:defRPr sz="2500"/>
            </a:lvl2pPr>
            <a:lvl3pPr marL="1142909" indent="0">
              <a:buNone/>
              <a:defRPr sz="2200"/>
            </a:lvl3pPr>
            <a:lvl4pPr marL="1714363" indent="0">
              <a:buNone/>
              <a:defRPr sz="2000"/>
            </a:lvl4pPr>
            <a:lvl5pPr marL="2285817" indent="0">
              <a:buNone/>
              <a:defRPr sz="2000"/>
            </a:lvl5pPr>
            <a:lvl6pPr marL="2857271" indent="0">
              <a:buNone/>
              <a:defRPr sz="2000"/>
            </a:lvl6pPr>
            <a:lvl7pPr marL="3428726" indent="0">
              <a:buNone/>
              <a:defRPr sz="2000"/>
            </a:lvl7pPr>
            <a:lvl8pPr marL="4000180" indent="0">
              <a:buNone/>
              <a:defRPr sz="2000"/>
            </a:lvl8pPr>
            <a:lvl9pPr marL="4571634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11E5DD-ADD8-4D09-891E-4FDB938739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485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78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F84AE0-2428-4BEC-BB1A-1CAD463BA9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480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365126"/>
            <a:ext cx="9464040" cy="13255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6289" y="1681163"/>
            <a:ext cx="4642484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6289" y="2505075"/>
            <a:ext cx="4642484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0" y="1681163"/>
            <a:ext cx="4665346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0" y="2505075"/>
            <a:ext cx="466534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6699FF-709D-4C86-A53D-7B25816AA9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846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3369F0-0FA9-43E0-9CF4-FD12D8E35E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616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3B7C57-3CA3-4A5A-95AD-F4FF0BC2C0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11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3B7C57-3CA3-4A5A-95AD-F4FF0BC2C0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924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49275" y="274638"/>
            <a:ext cx="9874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9275" y="1600200"/>
            <a:ext cx="98742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492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49675" y="6245225"/>
            <a:ext cx="34734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644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700">
                <a:latin typeface="Arial" charset="0"/>
              </a:defRPr>
            </a:lvl1pPr>
          </a:lstStyle>
          <a:p>
            <a:pPr>
              <a:defRPr/>
            </a:pPr>
            <a:fld id="{CF2DC397-A049-429C-B7C5-3CE9E29FD6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67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66" r:id="rId9"/>
    <p:sldLayoutId id="2147483665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55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5pPr>
      <a:lvl6pPr marL="571454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6pPr>
      <a:lvl7pPr marL="1142909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7pPr>
      <a:lvl8pPr marL="1714363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8pPr>
      <a:lvl9pPr marL="2285817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427038" indent="-427038" algn="l" rtl="0" eaLnBrk="0" fontAlgn="base" hangingPunct="0">
        <a:spcBef>
          <a:spcPct val="20000"/>
        </a:spcBef>
        <a:spcAft>
          <a:spcPct val="0"/>
        </a:spcAft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27100" indent="-355600" algn="l" rtl="0" eaLnBrk="0" fontAlgn="base" hangingPunct="0">
        <a:spcBef>
          <a:spcPct val="20000"/>
        </a:spcBef>
        <a:spcAft>
          <a:spcPct val="0"/>
        </a:spcAft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27163" indent="-284163" algn="l" rtl="0" eaLnBrk="0" fontAlgn="base" hangingPunct="0">
        <a:spcBef>
          <a:spcPct val="20000"/>
        </a:spcBef>
        <a:spcAft>
          <a:spcPct val="0"/>
        </a:spcAft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98663" indent="-284163" algn="l" rtl="0" eaLnBrk="0" fontAlgn="base" hangingPunct="0">
        <a:spcBef>
          <a:spcPct val="20000"/>
        </a:spcBef>
        <a:spcAft>
          <a:spcPct val="0"/>
        </a:spcAft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70163" indent="-284163" algn="l" rtl="0" eaLnBrk="0" fontAlgn="base" hangingPunct="0">
        <a:spcBef>
          <a:spcPct val="20000"/>
        </a:spcBef>
        <a:spcAft>
          <a:spcPct val="0"/>
        </a:spcAft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42999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714453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285907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857361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7145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09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363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817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57271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428726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00018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7163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png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png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6988" y="0"/>
            <a:ext cx="530663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1D60A2A-A22F-B4E4-60EE-D57DE09988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249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488B137-31EB-15B0-8EA9-5A4A09F06580}"/>
              </a:ext>
            </a:extLst>
          </p:cNvPr>
          <p:cNvSpPr txBox="1"/>
          <p:nvPr/>
        </p:nvSpPr>
        <p:spPr>
          <a:xfrm>
            <a:off x="5459844" y="3420806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50C359-D7B5-6663-9B3F-B6B89B67F33A}"/>
              </a:ext>
            </a:extLst>
          </p:cNvPr>
          <p:cNvSpPr txBox="1"/>
          <p:nvPr/>
        </p:nvSpPr>
        <p:spPr>
          <a:xfrm>
            <a:off x="5483344" y="5508569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8942388" y="3716338"/>
            <a:ext cx="1209675" cy="62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291" tIns="57145" rIns="114291" bIns="57145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338263" y="1625600"/>
            <a:ext cx="84264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1713CB"/>
                </a:solidFill>
                <a:latin typeface="Cambria" pitchFamily="18" charset="0"/>
              </a:rPr>
              <a:t>NGHE VÀ VẬN ĐỘNG THEO ÂM THANH CAO – THẤP</a:t>
            </a:r>
          </a:p>
        </p:txBody>
      </p:sp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3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050" y="2211388"/>
            <a:ext cx="7442200" cy="330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10246" name="Picture 3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63" y="1047750"/>
            <a:ext cx="2386012" cy="649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566863" y="3205163"/>
            <a:ext cx="8023225" cy="159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4800" b="1">
                <a:solidFill>
                  <a:srgbClr val="FF0000"/>
                </a:solidFill>
                <a:latin typeface="Cambria" pitchFamily="18" charset="0"/>
              </a:rPr>
              <a:t>NHẠC CỤ MA-RA-CÁT</a:t>
            </a:r>
          </a:p>
          <a:p>
            <a:pPr eaLnBrk="1" hangingPunct="1"/>
            <a:r>
              <a:rPr lang="en-US" sz="4800" b="1" i="1">
                <a:solidFill>
                  <a:srgbClr val="FF0000"/>
                </a:solidFill>
                <a:latin typeface="Cambria" pitchFamily="18" charset="0"/>
              </a:rPr>
              <a:t>(Maracas)</a:t>
            </a:r>
          </a:p>
        </p:txBody>
      </p:sp>
      <p:pic>
        <p:nvPicPr>
          <p:cNvPr id="1126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0" y="1042988"/>
            <a:ext cx="6697663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3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88" y="2363788"/>
            <a:ext cx="3063875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07420">
            <a:off x="1346200" y="3714750"/>
            <a:ext cx="1571625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1" name="Picture 8"/>
          <p:cNvPicPr>
            <a:picLocks noChangeAspect="1" noChangeArrowheads="1"/>
          </p:cNvPicPr>
          <p:nvPr/>
        </p:nvPicPr>
        <p:blipFill>
          <a:blip r:embed="rId6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5050" y="2860675"/>
            <a:ext cx="1735138" cy="258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6988" y="0"/>
            <a:ext cx="526978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1C90E235-5D34-E3F2-F3ED-9D8017D8E2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872B979-5A7F-35B3-07A0-0792D99974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197" y="2391254"/>
            <a:ext cx="3886200" cy="353845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DD7A967-0A99-A1E5-CA7E-188828A3B2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3136" y="1783951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0815E8A3-5513-E485-8769-498330D8F3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6775" y="105999"/>
            <a:ext cx="5446210" cy="1653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316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8"/>
          <p:cNvSpPr>
            <a:spLocks noChangeArrowheads="1"/>
          </p:cNvSpPr>
          <p:nvPr/>
        </p:nvSpPr>
        <p:spPr bwMode="auto">
          <a:xfrm>
            <a:off x="1328869" y="2349500"/>
            <a:ext cx="8333995" cy="188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115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KHỞI ĐỘNG</a:t>
            </a:r>
          </a:p>
        </p:txBody>
      </p:sp>
      <p:pic>
        <p:nvPicPr>
          <p:cNvPr id="3080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6359" y="260648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0857" y="260648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49" descr="D:\GIÁO ÁN 1 2020-2021\BÀI GIẢNG ĐIỆN TỬ\905f8dd73685c2db9b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66"/>
          <a:stretch>
            <a:fillRect/>
          </a:stretch>
        </p:blipFill>
        <p:spPr bwMode="auto">
          <a:xfrm>
            <a:off x="-39688" y="-4763"/>
            <a:ext cx="11012488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ext Box 26"/>
          <p:cNvSpPr txBox="1">
            <a:spLocks noChangeArrowheads="1"/>
          </p:cNvSpPr>
          <p:nvPr/>
        </p:nvSpPr>
        <p:spPr bwMode="gray">
          <a:xfrm>
            <a:off x="1066800" y="260350"/>
            <a:ext cx="910907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44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ĐỐ VUI</a:t>
            </a:r>
          </a:p>
        </p:txBody>
      </p:sp>
      <p:sp>
        <p:nvSpPr>
          <p:cNvPr id="4100" name="AutoShape 151" descr="Kết quả hình ảnh cho rong rắn lên mấy"/>
          <p:cNvSpPr>
            <a:spLocks noChangeAspect="1" noChangeArrowheads="1"/>
          </p:cNvSpPr>
          <p:nvPr/>
        </p:nvSpPr>
        <p:spPr bwMode="auto">
          <a:xfrm>
            <a:off x="5449888" y="-144463"/>
            <a:ext cx="366712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470275" y="2611438"/>
            <a:ext cx="3902075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en-US" sz="2800" dirty="0" err="1">
                <a:solidFill>
                  <a:srgbClr val="1713CB"/>
                </a:solidFill>
              </a:rPr>
              <a:t>Lắng</a:t>
            </a:r>
            <a:r>
              <a:rPr lang="en-US" sz="2800" dirty="0">
                <a:solidFill>
                  <a:srgbClr val="1713CB"/>
                </a:solidFill>
              </a:rPr>
              <a:t>  </a:t>
            </a:r>
            <a:r>
              <a:rPr lang="en-US" sz="2800" dirty="0" err="1">
                <a:solidFill>
                  <a:srgbClr val="1713CB"/>
                </a:solidFill>
              </a:rPr>
              <a:t>nghe</a:t>
            </a:r>
            <a:r>
              <a:rPr lang="en-US" sz="2800" dirty="0">
                <a:solidFill>
                  <a:srgbClr val="1713CB"/>
                </a:solidFill>
              </a:rPr>
              <a:t>, </a:t>
            </a:r>
            <a:r>
              <a:rPr lang="en-US" sz="2800" dirty="0" err="1">
                <a:solidFill>
                  <a:srgbClr val="1713CB"/>
                </a:solidFill>
              </a:rPr>
              <a:t>lắng</a:t>
            </a:r>
            <a:r>
              <a:rPr lang="en-US" sz="2800" dirty="0">
                <a:solidFill>
                  <a:srgbClr val="1713CB"/>
                </a:solidFill>
              </a:rPr>
              <a:t>   </a:t>
            </a:r>
            <a:r>
              <a:rPr lang="en-US" sz="2800" dirty="0" err="1">
                <a:solidFill>
                  <a:srgbClr val="1713CB"/>
                </a:solidFill>
              </a:rPr>
              <a:t>nghe</a:t>
            </a:r>
            <a:endParaRPr lang="en-US" sz="2800" dirty="0">
              <a:solidFill>
                <a:srgbClr val="1713CB"/>
              </a:solidFill>
            </a:endParaRPr>
          </a:p>
          <a:p>
            <a:pPr algn="l"/>
            <a:r>
              <a:rPr lang="en-US" sz="2800" dirty="0" err="1">
                <a:solidFill>
                  <a:srgbClr val="1713CB"/>
                </a:solidFill>
              </a:rPr>
              <a:t>Âm</a:t>
            </a:r>
            <a:r>
              <a:rPr lang="en-US" sz="2800" dirty="0">
                <a:solidFill>
                  <a:srgbClr val="1713CB"/>
                </a:solidFill>
              </a:rPr>
              <a:t>    </a:t>
            </a:r>
            <a:r>
              <a:rPr lang="en-US" sz="2800" dirty="0" err="1">
                <a:solidFill>
                  <a:srgbClr val="1713CB"/>
                </a:solidFill>
              </a:rPr>
              <a:t>thanh</a:t>
            </a:r>
            <a:r>
              <a:rPr lang="en-US" sz="2800" dirty="0">
                <a:solidFill>
                  <a:srgbClr val="1713CB"/>
                </a:solidFill>
              </a:rPr>
              <a:t>  </a:t>
            </a:r>
            <a:r>
              <a:rPr lang="en-US" sz="2800" dirty="0" err="1">
                <a:solidFill>
                  <a:srgbClr val="1713CB"/>
                </a:solidFill>
              </a:rPr>
              <a:t>xúc</a:t>
            </a:r>
            <a:r>
              <a:rPr lang="en-US" sz="2800" dirty="0">
                <a:solidFill>
                  <a:srgbClr val="1713CB"/>
                </a:solidFill>
              </a:rPr>
              <a:t>    </a:t>
            </a:r>
            <a:r>
              <a:rPr lang="en-US" sz="2800" dirty="0" err="1">
                <a:solidFill>
                  <a:srgbClr val="1713CB"/>
                </a:solidFill>
              </a:rPr>
              <a:t>xắc</a:t>
            </a:r>
            <a:endParaRPr lang="en-US" sz="2800" dirty="0">
              <a:solidFill>
                <a:srgbClr val="1713CB"/>
              </a:solidFill>
            </a:endParaRPr>
          </a:p>
          <a:p>
            <a:pPr algn="l"/>
            <a:r>
              <a:rPr lang="en-US" sz="2800" dirty="0" err="1">
                <a:solidFill>
                  <a:srgbClr val="1713CB"/>
                </a:solidFill>
              </a:rPr>
              <a:t>Vừa</a:t>
            </a:r>
            <a:r>
              <a:rPr lang="en-US" sz="2800" dirty="0">
                <a:solidFill>
                  <a:srgbClr val="1713CB"/>
                </a:solidFill>
              </a:rPr>
              <a:t>   </a:t>
            </a:r>
            <a:r>
              <a:rPr lang="en-US" sz="2800" dirty="0" err="1">
                <a:solidFill>
                  <a:srgbClr val="1713CB"/>
                </a:solidFill>
              </a:rPr>
              <a:t>nghe</a:t>
            </a:r>
            <a:r>
              <a:rPr lang="en-US" sz="2800" dirty="0">
                <a:solidFill>
                  <a:srgbClr val="1713CB"/>
                </a:solidFill>
              </a:rPr>
              <a:t>   </a:t>
            </a:r>
            <a:r>
              <a:rPr lang="en-US" sz="2800" dirty="0" err="1">
                <a:solidFill>
                  <a:srgbClr val="1713CB"/>
                </a:solidFill>
              </a:rPr>
              <a:t>vừa</a:t>
            </a:r>
            <a:r>
              <a:rPr lang="en-US" sz="2800" dirty="0">
                <a:solidFill>
                  <a:srgbClr val="1713CB"/>
                </a:solidFill>
              </a:rPr>
              <a:t>     </a:t>
            </a:r>
            <a:r>
              <a:rPr lang="en-US" sz="2800" dirty="0" err="1">
                <a:solidFill>
                  <a:srgbClr val="1713CB"/>
                </a:solidFill>
              </a:rPr>
              <a:t>lắc</a:t>
            </a:r>
            <a:endParaRPr lang="en-US" sz="2800" dirty="0">
              <a:solidFill>
                <a:srgbClr val="1713CB"/>
              </a:solidFill>
            </a:endParaRPr>
          </a:p>
          <a:p>
            <a:pPr algn="l"/>
            <a:r>
              <a:rPr lang="en-US" sz="2800" dirty="0" err="1">
                <a:solidFill>
                  <a:srgbClr val="1713CB"/>
                </a:solidFill>
              </a:rPr>
              <a:t>Đố</a:t>
            </a:r>
            <a:r>
              <a:rPr lang="en-US" sz="2800" dirty="0">
                <a:solidFill>
                  <a:srgbClr val="1713CB"/>
                </a:solidFill>
              </a:rPr>
              <a:t>       </a:t>
            </a:r>
            <a:r>
              <a:rPr lang="en-US" sz="2800" dirty="0" err="1">
                <a:solidFill>
                  <a:srgbClr val="1713CB"/>
                </a:solidFill>
              </a:rPr>
              <a:t>âm</a:t>
            </a:r>
            <a:r>
              <a:rPr lang="en-US" sz="2800" dirty="0">
                <a:solidFill>
                  <a:srgbClr val="1713CB"/>
                </a:solidFill>
              </a:rPr>
              <a:t>   </a:t>
            </a:r>
            <a:r>
              <a:rPr lang="en-US" sz="2800" dirty="0" err="1">
                <a:solidFill>
                  <a:srgbClr val="1713CB"/>
                </a:solidFill>
              </a:rPr>
              <a:t>thanh</a:t>
            </a:r>
            <a:r>
              <a:rPr lang="en-US" sz="2800" dirty="0">
                <a:solidFill>
                  <a:srgbClr val="1713CB"/>
                </a:solidFill>
              </a:rPr>
              <a:t>    </a:t>
            </a:r>
            <a:r>
              <a:rPr lang="en-US" sz="2800" dirty="0" err="1">
                <a:solidFill>
                  <a:srgbClr val="1713CB"/>
                </a:solidFill>
              </a:rPr>
              <a:t>gì</a:t>
            </a:r>
            <a:r>
              <a:rPr lang="en-US" sz="2800" dirty="0">
                <a:solidFill>
                  <a:srgbClr val="1713CB"/>
                </a:solidFill>
              </a:rPr>
              <a:t>?</a:t>
            </a:r>
            <a:endParaRPr lang="en-US" sz="2400" dirty="0">
              <a:solidFill>
                <a:srgbClr val="1713CB"/>
              </a:solidFill>
            </a:endParaRPr>
          </a:p>
        </p:txBody>
      </p:sp>
      <p:pic>
        <p:nvPicPr>
          <p:cNvPr id="7" name="Picture 148" descr="20210208025354_sgv-am-nhac-2-10"/>
          <p:cNvPicPr>
            <a:picLocks noChangeAspect="1" noChangeArrowheads="1"/>
          </p:cNvPicPr>
          <p:nvPr/>
        </p:nvPicPr>
        <p:blipFill>
          <a:blip r:embed="rId3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60" t="22218" r="34735" b="73750"/>
          <a:stretch>
            <a:fillRect/>
          </a:stretch>
        </p:blipFill>
        <p:spPr bwMode="auto">
          <a:xfrm>
            <a:off x="3667125" y="1760538"/>
            <a:ext cx="3932238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2350" y="2692400"/>
            <a:ext cx="1571625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566863" y="3205163"/>
            <a:ext cx="8023225" cy="159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4800" b="1">
                <a:solidFill>
                  <a:srgbClr val="FF0000"/>
                </a:solidFill>
                <a:latin typeface="Cambria" pitchFamily="18" charset="0"/>
              </a:rPr>
              <a:t>NHẠC CỤ MA-RA-CÁT</a:t>
            </a:r>
          </a:p>
          <a:p>
            <a:pPr eaLnBrk="1" hangingPunct="1"/>
            <a:r>
              <a:rPr lang="en-US" sz="4800" b="1" i="1">
                <a:solidFill>
                  <a:srgbClr val="FF0000"/>
                </a:solidFill>
                <a:latin typeface="Cambria" pitchFamily="18" charset="0"/>
              </a:rPr>
              <a:t>(Maracas)</a:t>
            </a:r>
          </a:p>
        </p:txBody>
      </p:sp>
      <p:pic>
        <p:nvPicPr>
          <p:cNvPr id="512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0" y="1042988"/>
            <a:ext cx="6697663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3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88" y="2363788"/>
            <a:ext cx="3063875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07420">
            <a:off x="1346200" y="3714750"/>
            <a:ext cx="1571625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8"/>
          <p:cNvPicPr>
            <a:picLocks noChangeAspect="1" noChangeArrowheads="1"/>
          </p:cNvPicPr>
          <p:nvPr/>
        </p:nvPicPr>
        <p:blipFill>
          <a:blip r:embed="rId6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5050" y="2860675"/>
            <a:ext cx="1735138" cy="258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0" descr="D:\GIÁO ÁN 1 2020-2021\BÀI GIẢNG ĐIỆN TỬ\42660a93b0c1449f1dd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98" r="14697" b="13829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 Box 10"/>
          <p:cNvSpPr txBox="1">
            <a:spLocks noChangeArrowheads="1"/>
          </p:cNvSpPr>
          <p:nvPr/>
        </p:nvSpPr>
        <p:spPr bwMode="auto">
          <a:xfrm>
            <a:off x="2390775" y="331788"/>
            <a:ext cx="6572250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400" b="1">
                <a:solidFill>
                  <a:srgbClr val="FF0000"/>
                </a:solidFill>
                <a:latin typeface="Cambria" pitchFamily="18" charset="0"/>
              </a:rPr>
              <a:t>NHẠC CỤ MA-RA-CÁT</a:t>
            </a:r>
          </a:p>
        </p:txBody>
      </p:sp>
      <p:pic>
        <p:nvPicPr>
          <p:cNvPr id="6149" name="Picture 7"/>
          <p:cNvPicPr>
            <a:picLocks noChangeAspect="1" noChangeArrowheads="1"/>
          </p:cNvPicPr>
          <p:nvPr/>
        </p:nvPicPr>
        <p:blipFill>
          <a:blip r:embed="rId3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" y="2205038"/>
            <a:ext cx="3133725" cy="2725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sp>
        <p:nvSpPr>
          <p:cNvPr id="2" name="Rounded Rectangular Callout 1"/>
          <p:cNvSpPr/>
          <p:nvPr/>
        </p:nvSpPr>
        <p:spPr>
          <a:xfrm>
            <a:off x="3686175" y="3141663"/>
            <a:ext cx="6694488" cy="1789112"/>
          </a:xfrm>
          <a:prstGeom prst="wedgeRoundRectCallout">
            <a:avLst>
              <a:gd name="adj1" fmla="val -65581"/>
              <a:gd name="adj2" fmla="val 2311"/>
              <a:gd name="adj3" fmla="val 16667"/>
            </a:avLst>
          </a:prstGeom>
          <a:solidFill>
            <a:srgbClr val="FFFF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en-US" sz="3200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    </a:t>
            </a:r>
            <a:r>
              <a:rPr lang="en-US" sz="3200" dirty="0">
                <a:solidFill>
                  <a:srgbClr val="1713CB"/>
                </a:solidFill>
                <a:latin typeface="Cambria" pitchFamily="18" charset="0"/>
              </a:rPr>
              <a:t>Ma-</a:t>
            </a:r>
            <a:r>
              <a:rPr lang="en-US" sz="3200" dirty="0" err="1">
                <a:solidFill>
                  <a:srgbClr val="1713CB"/>
                </a:solidFill>
                <a:latin typeface="Cambria" pitchFamily="18" charset="0"/>
              </a:rPr>
              <a:t>ra</a:t>
            </a:r>
            <a:r>
              <a:rPr lang="en-US" sz="3200" dirty="0">
                <a:solidFill>
                  <a:srgbClr val="1713CB"/>
                </a:solidFill>
                <a:latin typeface="Cambria" pitchFamily="18" charset="0"/>
              </a:rPr>
              <a:t>-</a:t>
            </a:r>
            <a:r>
              <a:rPr lang="en-US" sz="3200" dirty="0" err="1">
                <a:solidFill>
                  <a:srgbClr val="1713CB"/>
                </a:solidFill>
                <a:latin typeface="Cambria" pitchFamily="18" charset="0"/>
              </a:rPr>
              <a:t>cát</a:t>
            </a:r>
            <a:r>
              <a:rPr lang="en-US" sz="32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200" dirty="0" err="1">
                <a:solidFill>
                  <a:srgbClr val="1713CB"/>
                </a:solidFill>
                <a:latin typeface="Cambria" pitchFamily="18" charset="0"/>
              </a:rPr>
              <a:t>là</a:t>
            </a:r>
            <a:r>
              <a:rPr lang="en-US" sz="32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200" dirty="0" err="1">
                <a:solidFill>
                  <a:srgbClr val="1713CB"/>
                </a:solidFill>
                <a:latin typeface="Cambria" pitchFamily="18" charset="0"/>
              </a:rPr>
              <a:t>nhạc</a:t>
            </a:r>
            <a:r>
              <a:rPr lang="en-US" sz="32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200" dirty="0" err="1">
                <a:solidFill>
                  <a:srgbClr val="1713CB"/>
                </a:solidFill>
                <a:latin typeface="Cambria" pitchFamily="18" charset="0"/>
              </a:rPr>
              <a:t>cụ</a:t>
            </a:r>
            <a:r>
              <a:rPr lang="en-US" sz="32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200" dirty="0" err="1">
                <a:solidFill>
                  <a:srgbClr val="1713CB"/>
                </a:solidFill>
                <a:latin typeface="Cambria" pitchFamily="18" charset="0"/>
              </a:rPr>
              <a:t>nước</a:t>
            </a:r>
            <a:r>
              <a:rPr lang="en-US" sz="32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200" dirty="0" err="1">
                <a:solidFill>
                  <a:srgbClr val="1713CB"/>
                </a:solidFill>
                <a:latin typeface="Cambria" pitchFamily="18" charset="0"/>
              </a:rPr>
              <a:t>ngoài</a:t>
            </a:r>
            <a:r>
              <a:rPr lang="en-US" sz="3200" dirty="0">
                <a:solidFill>
                  <a:srgbClr val="1713CB"/>
                </a:solidFill>
                <a:latin typeface="Cambria" pitchFamily="18" charset="0"/>
              </a:rPr>
              <a:t>, l</a:t>
            </a:r>
            <a:r>
              <a:rPr lang="vi-VN" sz="3200" dirty="0">
                <a:solidFill>
                  <a:srgbClr val="1713CB"/>
                </a:solidFill>
                <a:latin typeface="Cambria" pitchFamily="18" charset="0"/>
              </a:rPr>
              <a:t>àm bằng gỗ, trong ruột rỗng chứa các hạt gỗ nhỏ</a:t>
            </a:r>
            <a:r>
              <a:rPr lang="en-US" sz="3200" dirty="0">
                <a:solidFill>
                  <a:srgbClr val="1713CB"/>
                </a:solidFill>
                <a:latin typeface="Cambria" pitchFamily="18" charset="0"/>
              </a:rPr>
              <a:t>.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0" descr="D:\GIÁO ÁN 1 2020-2021\BÀI GIẢNG ĐIỆN TỬ\42660a93b0c1449f1dd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98" r="14697" b="13829"/>
          <a:stretch>
            <a:fillRect/>
          </a:stretch>
        </p:blipFill>
        <p:spPr bwMode="auto">
          <a:xfrm>
            <a:off x="0" y="-635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ext Box 10"/>
          <p:cNvSpPr txBox="1">
            <a:spLocks noChangeArrowheads="1"/>
          </p:cNvSpPr>
          <p:nvPr/>
        </p:nvSpPr>
        <p:spPr bwMode="auto">
          <a:xfrm>
            <a:off x="2390775" y="331788"/>
            <a:ext cx="6572250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400" b="1">
                <a:solidFill>
                  <a:srgbClr val="FF0000"/>
                </a:solidFill>
                <a:latin typeface="Cambria" pitchFamily="18" charset="0"/>
              </a:rPr>
              <a:t>NHẠC CỤ MA-RA-CÁT</a:t>
            </a:r>
          </a:p>
        </p:txBody>
      </p:sp>
      <p:pic>
        <p:nvPicPr>
          <p:cNvPr id="7173" name="Picture 8"/>
          <p:cNvPicPr>
            <a:picLocks noChangeAspect="1" noChangeArrowheads="1"/>
          </p:cNvPicPr>
          <p:nvPr/>
        </p:nvPicPr>
        <p:blipFill>
          <a:blip r:embed="rId4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1088" y="1912938"/>
            <a:ext cx="2190750" cy="354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sp>
        <p:nvSpPr>
          <p:cNvPr id="6" name="Rounded Rectangular Callout 5"/>
          <p:cNvSpPr/>
          <p:nvPr/>
        </p:nvSpPr>
        <p:spPr>
          <a:xfrm>
            <a:off x="877888" y="3933825"/>
            <a:ext cx="6264275" cy="1296988"/>
          </a:xfrm>
          <a:prstGeom prst="wedgeRoundRectCallout">
            <a:avLst>
              <a:gd name="adj1" fmla="val 59250"/>
              <a:gd name="adj2" fmla="val -57226"/>
              <a:gd name="adj3" fmla="val 16667"/>
            </a:avLst>
          </a:prstGeom>
          <a:solidFill>
            <a:srgbClr val="FFFF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en-US" sz="3200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- </a:t>
            </a:r>
            <a:r>
              <a:rPr lang="en-US" sz="3200" dirty="0" err="1">
                <a:solidFill>
                  <a:srgbClr val="1713CB"/>
                </a:solidFill>
                <a:latin typeface="Cambria" pitchFamily="18" charset="0"/>
              </a:rPr>
              <a:t>Dùng</a:t>
            </a:r>
            <a:r>
              <a:rPr lang="en-US" sz="32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200" dirty="0" err="1">
                <a:solidFill>
                  <a:srgbClr val="1713CB"/>
                </a:solidFill>
                <a:latin typeface="Cambria" pitchFamily="18" charset="0"/>
              </a:rPr>
              <a:t>tay</a:t>
            </a:r>
            <a:r>
              <a:rPr lang="en-US" sz="32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200" dirty="0" err="1">
                <a:solidFill>
                  <a:srgbClr val="1713CB"/>
                </a:solidFill>
                <a:latin typeface="Cambria" pitchFamily="18" charset="0"/>
              </a:rPr>
              <a:t>lắc</a:t>
            </a:r>
            <a:r>
              <a:rPr lang="en-US" sz="3200" dirty="0">
                <a:solidFill>
                  <a:srgbClr val="1713CB"/>
                </a:solidFill>
                <a:latin typeface="Cambria" pitchFamily="18" charset="0"/>
              </a:rPr>
              <a:t>. </a:t>
            </a:r>
          </a:p>
          <a:p>
            <a:pPr algn="just">
              <a:defRPr/>
            </a:pPr>
            <a:r>
              <a:rPr lang="en-US" sz="3200" dirty="0">
                <a:solidFill>
                  <a:srgbClr val="1713CB"/>
                </a:solidFill>
                <a:latin typeface="Cambria" pitchFamily="18" charset="0"/>
              </a:rPr>
              <a:t> - </a:t>
            </a:r>
            <a:r>
              <a:rPr lang="en-US" sz="3200" dirty="0" err="1">
                <a:solidFill>
                  <a:srgbClr val="1713CB"/>
                </a:solidFill>
                <a:latin typeface="Cambria" pitchFamily="18" charset="0"/>
              </a:rPr>
              <a:t>Âm</a:t>
            </a:r>
            <a:r>
              <a:rPr lang="en-US" sz="32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200" dirty="0" err="1">
                <a:solidFill>
                  <a:srgbClr val="1713CB"/>
                </a:solidFill>
                <a:latin typeface="Cambria" pitchFamily="18" charset="0"/>
              </a:rPr>
              <a:t>thanh</a:t>
            </a:r>
            <a:r>
              <a:rPr lang="en-US" sz="32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200" dirty="0" err="1">
                <a:solidFill>
                  <a:srgbClr val="1713CB"/>
                </a:solidFill>
                <a:latin typeface="Cambria" pitchFamily="18" charset="0"/>
              </a:rPr>
              <a:t>giòn</a:t>
            </a:r>
            <a:r>
              <a:rPr lang="en-US" sz="32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200" dirty="0" err="1">
                <a:solidFill>
                  <a:srgbClr val="1713CB"/>
                </a:solidFill>
                <a:latin typeface="Cambria" pitchFamily="18" charset="0"/>
              </a:rPr>
              <a:t>giã</a:t>
            </a:r>
            <a:r>
              <a:rPr lang="en-US" sz="3200" dirty="0">
                <a:solidFill>
                  <a:srgbClr val="1713CB"/>
                </a:solidFill>
                <a:latin typeface="Cambria" pitchFamily="18" charset="0"/>
              </a:rPr>
              <a:t>, </a:t>
            </a:r>
            <a:r>
              <a:rPr lang="en-US" sz="3200" dirty="0" err="1">
                <a:solidFill>
                  <a:srgbClr val="1713CB"/>
                </a:solidFill>
                <a:latin typeface="Cambria" pitchFamily="18" charset="0"/>
              </a:rPr>
              <a:t>sôi</a:t>
            </a:r>
            <a:r>
              <a:rPr lang="en-US" sz="32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3200" dirty="0" err="1">
                <a:solidFill>
                  <a:srgbClr val="1713CB"/>
                </a:solidFill>
                <a:latin typeface="Cambria" pitchFamily="18" charset="0"/>
              </a:rPr>
              <a:t>động</a:t>
            </a:r>
            <a:r>
              <a:rPr lang="en-US" sz="3200" dirty="0">
                <a:solidFill>
                  <a:srgbClr val="1713CB"/>
                </a:solidFill>
                <a:latin typeface="Cambria" pitchFamily="18" charset="0"/>
              </a:rPr>
              <a:t>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2D6462E-E10F-4E48-B0E7-101529621BDC}"/>
              </a:ext>
            </a:extLst>
          </p:cNvPr>
          <p:cNvSpPr/>
          <p:nvPr/>
        </p:nvSpPr>
        <p:spPr>
          <a:xfrm>
            <a:off x="2966120" y="2204864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ÂM THANH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âm thanh maraca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158875" y="1485900"/>
            <a:ext cx="883761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1713CB"/>
                </a:solidFill>
                <a:latin typeface="Cambria" pitchFamily="18" charset="0"/>
              </a:rPr>
              <a:t>NGHE VÀ THỂ HIỆN THEO HÌNH TIẾT TẤU</a:t>
            </a: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4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3" y="2435225"/>
            <a:ext cx="9639300" cy="2433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9D4026B-FF13-4FAB-95E9-64B54CFFD9ED}"/>
              </a:ext>
            </a:extLst>
          </p:cNvPr>
          <p:cNvSpPr/>
          <p:nvPr/>
        </p:nvSpPr>
        <p:spPr>
          <a:xfrm>
            <a:off x="8582621" y="230064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ÂM THANH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Õ TIẾT TẤ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8942388" y="3716338"/>
            <a:ext cx="1209675" cy="62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291" tIns="57145" rIns="114291" bIns="57145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174750" y="1403350"/>
            <a:ext cx="85471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1713CB"/>
                </a:solidFill>
                <a:latin typeface="Cambria" pitchFamily="18" charset="0"/>
              </a:rPr>
              <a:t>THỂ HIỆN MẠNH - NHẸ THEO HÌNH TIẾT TẤU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754" y="2625725"/>
            <a:ext cx="8928992" cy="21812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D8C17B1-B887-432E-93D5-97412D1FF46C}"/>
              </a:ext>
            </a:extLst>
          </p:cNvPr>
          <p:cNvSpPr/>
          <p:nvPr/>
        </p:nvSpPr>
        <p:spPr>
          <a:xfrm>
            <a:off x="8683129" y="209973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ÂM THANH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ết tấu mạnh nh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1894844212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9530</TotalTime>
  <Words>175</Words>
  <Application>Microsoft Office PowerPoint</Application>
  <PresentationFormat>Custom</PresentationFormat>
  <Paragraphs>26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Windows 10</cp:lastModifiedBy>
  <cp:revision>635</cp:revision>
  <dcterms:created xsi:type="dcterms:W3CDTF">2010-04-30T18:19:48Z</dcterms:created>
  <dcterms:modified xsi:type="dcterms:W3CDTF">2022-12-24T13:22:32Z</dcterms:modified>
</cp:coreProperties>
</file>