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6"/>
  </p:notesMasterIdLst>
  <p:sldIdLst>
    <p:sldId id="590" r:id="rId2"/>
    <p:sldId id="482" r:id="rId3"/>
    <p:sldId id="543" r:id="rId4"/>
    <p:sldId id="563" r:id="rId5"/>
    <p:sldId id="542" r:id="rId6"/>
    <p:sldId id="496" r:id="rId7"/>
    <p:sldId id="546" r:id="rId8"/>
    <p:sldId id="545" r:id="rId9"/>
    <p:sldId id="547" r:id="rId10"/>
    <p:sldId id="548" r:id="rId11"/>
    <p:sldId id="549" r:id="rId12"/>
    <p:sldId id="550" r:id="rId13"/>
    <p:sldId id="551" r:id="rId14"/>
    <p:sldId id="552" r:id="rId15"/>
    <p:sldId id="553" r:id="rId16"/>
    <p:sldId id="591" r:id="rId17"/>
    <p:sldId id="544" r:id="rId18"/>
    <p:sldId id="555" r:id="rId19"/>
    <p:sldId id="575" r:id="rId20"/>
    <p:sldId id="560" r:id="rId21"/>
    <p:sldId id="571" r:id="rId22"/>
    <p:sldId id="577" r:id="rId23"/>
    <p:sldId id="580" r:id="rId24"/>
    <p:sldId id="579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>
        <p:scale>
          <a:sx n="50" d="100"/>
          <a:sy n="50" d="100"/>
        </p:scale>
        <p:origin x="652" y="3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281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4.wav"/><Relationship Id="rId7" Type="http://schemas.openxmlformats.org/officeDocument/2006/relationships/image" Target="../media/image2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7.wdp"/><Relationship Id="rId10" Type="http://schemas.openxmlformats.org/officeDocument/2006/relationships/image" Target="../media/image26.png"/><Relationship Id="rId4" Type="http://schemas.openxmlformats.org/officeDocument/2006/relationships/image" Target="../media/image13.png"/><Relationship Id="rId9" Type="http://schemas.microsoft.com/office/2007/relationships/hdphoto" Target="../media/hdphoto1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6.wav"/><Relationship Id="rId7" Type="http://schemas.openxmlformats.org/officeDocument/2006/relationships/image" Target="../media/image27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7.wdp"/><Relationship Id="rId10" Type="http://schemas.openxmlformats.org/officeDocument/2006/relationships/image" Target="../media/image26.png"/><Relationship Id="rId4" Type="http://schemas.openxmlformats.org/officeDocument/2006/relationships/image" Target="../media/image13.png"/><Relationship Id="rId9" Type="http://schemas.microsoft.com/office/2007/relationships/hdphoto" Target="../media/hdphoto1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8.wav"/><Relationship Id="rId7" Type="http://schemas.openxmlformats.org/officeDocument/2006/relationships/image" Target="../media/image23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7.wdp"/><Relationship Id="rId10" Type="http://schemas.openxmlformats.org/officeDocument/2006/relationships/image" Target="../media/image26.png"/><Relationship Id="rId4" Type="http://schemas.openxmlformats.org/officeDocument/2006/relationships/image" Target="../media/image13.png"/><Relationship Id="rId9" Type="http://schemas.microsoft.com/office/2007/relationships/hdphoto" Target="../media/hdphoto1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10.wav"/><Relationship Id="rId7" Type="http://schemas.openxmlformats.org/officeDocument/2006/relationships/image" Target="../media/image23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7.wdp"/><Relationship Id="rId10" Type="http://schemas.openxmlformats.org/officeDocument/2006/relationships/image" Target="../media/image26.png"/><Relationship Id="rId4" Type="http://schemas.openxmlformats.org/officeDocument/2006/relationships/image" Target="../media/image13.png"/><Relationship Id="rId9" Type="http://schemas.microsoft.com/office/2007/relationships/hdphoto" Target="../media/hdphoto1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12.wav"/><Relationship Id="rId7" Type="http://schemas.openxmlformats.org/officeDocument/2006/relationships/image" Target="../media/image23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microsoft.com/office/2007/relationships/hdphoto" Target="../media/hdphoto7.wdp"/><Relationship Id="rId10" Type="http://schemas.openxmlformats.org/officeDocument/2006/relationships/image" Target="../media/image26.png"/><Relationship Id="rId4" Type="http://schemas.openxmlformats.org/officeDocument/2006/relationships/image" Target="../media/image13.png"/><Relationship Id="rId9" Type="http://schemas.microsoft.com/office/2007/relationships/hdphoto" Target="../media/hdphoto1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14.wav"/><Relationship Id="rId7" Type="http://schemas.openxmlformats.org/officeDocument/2006/relationships/image" Target="../media/image23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7.wdp"/><Relationship Id="rId10" Type="http://schemas.openxmlformats.org/officeDocument/2006/relationships/image" Target="../media/image26.png"/><Relationship Id="rId4" Type="http://schemas.openxmlformats.org/officeDocument/2006/relationships/image" Target="../media/image13.png"/><Relationship Id="rId9" Type="http://schemas.microsoft.com/office/2007/relationships/hdphoto" Target="../media/hdphoto11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21.png"/><Relationship Id="rId4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3.png"/><Relationship Id="rId7" Type="http://schemas.openxmlformats.org/officeDocument/2006/relationships/image" Target="../media/image1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21.png"/><Relationship Id="rId4" Type="http://schemas.microsoft.com/office/2007/relationships/hdphoto" Target="../media/hdphoto7.wdp"/><Relationship Id="rId9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2.wav"/><Relationship Id="rId7" Type="http://schemas.microsoft.com/office/2007/relationships/hdphoto" Target="../media/hdphoto9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7.wdp"/><Relationship Id="rId10" Type="http://schemas.openxmlformats.org/officeDocument/2006/relationships/image" Target="../media/image35.png"/><Relationship Id="rId4" Type="http://schemas.openxmlformats.org/officeDocument/2006/relationships/image" Target="../media/image13.png"/><Relationship Id="rId9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3.wdp"/><Relationship Id="rId7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6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audio2.wav"/><Relationship Id="rId7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7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22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8E5841-D958-6756-390D-952396F42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16632"/>
            <a:ext cx="3580316" cy="3395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E253C6-77A1-2261-AA68-53608CE781CB}"/>
              </a:ext>
            </a:extLst>
          </p:cNvPr>
          <p:cNvSpPr txBox="1"/>
          <p:nvPr/>
        </p:nvSpPr>
        <p:spPr>
          <a:xfrm>
            <a:off x="5428781" y="3684959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908EA2-05C0-1F63-B523-6DC22651E49D}"/>
              </a:ext>
            </a:extLst>
          </p:cNvPr>
          <p:cNvSpPr txBox="1"/>
          <p:nvPr/>
        </p:nvSpPr>
        <p:spPr>
          <a:xfrm>
            <a:off x="5874839" y="552874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292A9E-9892-BFE4-236D-260F00846F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15559"/>
            <a:ext cx="367240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511824" y="548680"/>
            <a:ext cx="2880320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95A012-267D-40FB-B6A7-FD99B4DF7D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4820" y="2060848"/>
            <a:ext cx="10262359" cy="15426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86F7E75-119E-4A07-A6D6-6FA3359DCB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938" y="3933056"/>
            <a:ext cx="11388694" cy="23035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6CFF9A-2357-A687-058A-FD1BF43E7E0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2279576" y="5229200"/>
            <a:ext cx="3240360" cy="16288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216E89A-9458-DE09-E1E2-DABB3F426759}"/>
              </a:ext>
            </a:extLst>
          </p:cNvPr>
          <p:cNvSpPr/>
          <p:nvPr/>
        </p:nvSpPr>
        <p:spPr>
          <a:xfrm>
            <a:off x="2351583" y="5763942"/>
            <a:ext cx="2931755" cy="206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 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6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A546A08-4AC7-7FA1-1A68-308ECE5B33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15559"/>
            <a:ext cx="367240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547828" y="580500"/>
            <a:ext cx="2880320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901130-9F48-4ECE-919F-219A71BCE0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1965" y="2276872"/>
            <a:ext cx="10008069" cy="1440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08A2CBF-ACC7-4578-9AA7-B33C9B16449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938" y="3933056"/>
            <a:ext cx="11388694" cy="23035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B12AE8-C9F8-5210-656C-8707A12E7B5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2279576" y="5229200"/>
            <a:ext cx="3240360" cy="16288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00762BB-5772-DBAF-8FB5-B65209DE2362}"/>
              </a:ext>
            </a:extLst>
          </p:cNvPr>
          <p:cNvSpPr/>
          <p:nvPr/>
        </p:nvSpPr>
        <p:spPr>
          <a:xfrm>
            <a:off x="2351583" y="5763942"/>
            <a:ext cx="2931755" cy="206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18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6613F2-615A-495A-AF89-85DFDE4C72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4508" y="1628800"/>
            <a:ext cx="10191554" cy="255114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5C9444A-3D16-9905-DF7C-C15357ECB6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15559"/>
            <a:ext cx="367240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403812" y="596296"/>
            <a:ext cx="316835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1+2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887F93-B126-47A1-977C-1E90C3FC0D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938" y="4179942"/>
            <a:ext cx="11388694" cy="20566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7C8B5C6-7C89-503E-4789-66FDFE0FB69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2279576" y="5229200"/>
            <a:ext cx="3240360" cy="16288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4A0EE94-AAAC-156D-363B-1D6162ABEC85}"/>
              </a:ext>
            </a:extLst>
          </p:cNvPr>
          <p:cNvSpPr/>
          <p:nvPr/>
        </p:nvSpPr>
        <p:spPr>
          <a:xfrm>
            <a:off x="2351583" y="5763942"/>
            <a:ext cx="2931755" cy="206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 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1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BED831-F724-4BE6-AEB3-35D8BF5972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16" y="2132856"/>
            <a:ext cx="10441160" cy="1440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53636FA-C5D5-5442-2025-6C67954631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15559"/>
            <a:ext cx="367240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363616" y="570896"/>
            <a:ext cx="316835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932B26-C749-4BC7-8925-4AC916733C0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938" y="3933056"/>
            <a:ext cx="11388694" cy="23035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183A47-A3C5-99E6-9D0B-9CBEB91CC2F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2279576" y="5229200"/>
            <a:ext cx="3240360" cy="16288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1274210-BB8C-4CB9-E2E5-61C87E16C005}"/>
              </a:ext>
            </a:extLst>
          </p:cNvPr>
          <p:cNvSpPr/>
          <p:nvPr/>
        </p:nvSpPr>
        <p:spPr>
          <a:xfrm>
            <a:off x="2351583" y="5763942"/>
            <a:ext cx="2931755" cy="206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 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25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37472D-BFE5-45E7-B79B-112E563506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482" y="2204864"/>
            <a:ext cx="10425036" cy="1440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4B94BB5-007F-FCD0-8DC7-117249AE2B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15559"/>
            <a:ext cx="367240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439816" y="557196"/>
            <a:ext cx="3024336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35CAD1-1BDE-4E61-BDB1-79F00AD0A8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938" y="3933056"/>
            <a:ext cx="11388694" cy="23035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75214-6575-0092-48DD-74E13065068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2279576" y="5229200"/>
            <a:ext cx="3240360" cy="16288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BCD7611-1EDC-59D6-AFE1-5D7BB4FAAF06}"/>
              </a:ext>
            </a:extLst>
          </p:cNvPr>
          <p:cNvSpPr/>
          <p:nvPr/>
        </p:nvSpPr>
        <p:spPr>
          <a:xfrm>
            <a:off x="2351583" y="5763942"/>
            <a:ext cx="2931755" cy="206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4 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03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E455FE-AE23-45AE-B143-B7D8A6632F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339" y="1691359"/>
            <a:ext cx="10367322" cy="25297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F5812D9-AC59-63E9-4AD7-756181E333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15559"/>
            <a:ext cx="367240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655840" y="596296"/>
            <a:ext cx="2664296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3+4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244C98-B4EC-4ECD-BB08-0981886EAA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938" y="4158529"/>
            <a:ext cx="11388694" cy="20780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ACAE221-F629-EAB8-EE31-A1E036EAB70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2279576" y="5229200"/>
            <a:ext cx="3240360" cy="16288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C384712-C929-E9F7-8BB3-94093E503110}"/>
              </a:ext>
            </a:extLst>
          </p:cNvPr>
          <p:cNvSpPr/>
          <p:nvPr/>
        </p:nvSpPr>
        <p:spPr>
          <a:xfrm>
            <a:off x="2351583" y="5763942"/>
            <a:ext cx="2931755" cy="206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3,4 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72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350" y="-1223459"/>
              <a:ext cx="3976746" cy="1656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VỚI NHẠC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2829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17D4F4-FA3B-4670-A6DA-CAA8E2A3A6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5891" y="260648"/>
            <a:ext cx="8116733" cy="59455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B89050-CE69-4D2A-AA45-051263B14A2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479376" y="2809240"/>
            <a:ext cx="2996214" cy="3410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6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0696" y="-1223459"/>
              <a:ext cx="3672047" cy="1504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B89050-CE69-4D2A-AA45-051263B14A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479376" y="2809240"/>
            <a:ext cx="2996214" cy="34104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FEC2161-3725-BDA8-D76D-10195FBF9347}"/>
              </a:ext>
            </a:extLst>
          </p:cNvPr>
          <p:cNvGrpSpPr/>
          <p:nvPr/>
        </p:nvGrpSpPr>
        <p:grpSpPr>
          <a:xfrm>
            <a:off x="4126022" y="223429"/>
            <a:ext cx="7154554" cy="5964062"/>
            <a:chOff x="4126022" y="223429"/>
            <a:chExt cx="7154554" cy="596406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B93A21F-AF1E-49DE-8EC2-981E509104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b="8614"/>
            <a:stretch/>
          </p:blipFill>
          <p:spPr>
            <a:xfrm>
              <a:off x="4126022" y="223429"/>
              <a:ext cx="7154554" cy="567188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3225077-8958-4DA3-B9BC-4ED436B802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4871864" y="2404986"/>
              <a:ext cx="306929" cy="28803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9C92DE5-1A14-4A3C-A1AC-90750BD1BA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7320136" y="2385716"/>
              <a:ext cx="306929" cy="28803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2D36626-BD5C-4AC6-891B-E30B0EBCDD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8395084" y="2380684"/>
              <a:ext cx="306929" cy="28803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48F2B7E-2C40-4C3E-BD11-BF1C0062CC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10507195" y="2377317"/>
              <a:ext cx="306929" cy="28803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2401126-AFD4-4847-A6E8-FD65D51915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4539041" y="3573016"/>
              <a:ext cx="306929" cy="28803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6580E46-A893-4400-8BA2-4F2E943425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7305469" y="3576789"/>
              <a:ext cx="306929" cy="288032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CF0A4DC-9A3D-43CB-B24D-110E384A8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8904312" y="3573016"/>
              <a:ext cx="306929" cy="288032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0DB948A-B37A-42E9-BC5A-38A32F58A2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10462302" y="3573016"/>
              <a:ext cx="306929" cy="288032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C405187-30E7-4BE8-A993-EC3E3C4A04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4518785" y="4734163"/>
              <a:ext cx="306929" cy="28803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A32797B-B9AD-42A7-837A-B985451575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6396091" y="4734163"/>
              <a:ext cx="306929" cy="28803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DAB4A26-805A-498B-90C5-C957BF5530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7458933" y="4734163"/>
              <a:ext cx="306929" cy="28803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27B607F-1B3D-41CA-97D7-745F5A480A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10504794" y="4718278"/>
              <a:ext cx="306929" cy="288032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3A48215-D17A-4FF4-8B9B-408BA0A0F1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4564935" y="5890367"/>
              <a:ext cx="306929" cy="288032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DE9FA9E6-1C46-4016-AD2D-5473784759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7166671" y="5899124"/>
              <a:ext cx="306929" cy="28803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E6BBFBB-80C0-4DFF-972B-E37CB43B01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8548548" y="5890367"/>
              <a:ext cx="306929" cy="288032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44BBEB9E-E706-4306-A6A2-E85512CECC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10609462" y="5899459"/>
              <a:ext cx="306929" cy="2880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834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E35AD6-4691-4930-B8F7-FC8FAF96D9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79" y="-1"/>
            <a:ext cx="7388723" cy="21567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46352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Khúc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nhạc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trên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nương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xa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nói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về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vùng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miền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nào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15118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687421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689289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Tìm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những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câu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có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giai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điệu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giống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nhau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Khúc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nhạc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trên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nương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xa</a:t>
            </a:r>
            <a:r>
              <a:rPr lang="en-US" sz="3200" i="1" dirty="0">
                <a:latin typeface="Cambria" pitchFamily="18" charset="0"/>
              </a:rPr>
              <a:t>.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052736"/>
            <a:ext cx="10369152" cy="5112568"/>
            <a:chOff x="7968208" y="-2513666"/>
            <a:chExt cx="9217024" cy="4887047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513666"/>
              <a:ext cx="9217024" cy="4887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0627" y="-793770"/>
              <a:ext cx="3972186" cy="103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HÁT THEO HÌNH THỨC</a:t>
              </a:r>
            </a:p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ĐỐI ĐÁP NAM – NỮ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437774C6-BEAF-31B0-A408-158146A361E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57"/>
          <a:stretch/>
        </p:blipFill>
        <p:spPr>
          <a:xfrm>
            <a:off x="911423" y="297210"/>
            <a:ext cx="2898989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9636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93A21F-AF1E-49DE-8EC2-981E509104F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8614"/>
          <a:stretch/>
        </p:blipFill>
        <p:spPr>
          <a:xfrm>
            <a:off x="4270038" y="223429"/>
            <a:ext cx="7154554" cy="56718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B89050-CE69-4D2A-AA45-051263B14A2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6362"/>
          <a:stretch/>
        </p:blipFill>
        <p:spPr>
          <a:xfrm>
            <a:off x="4007768" y="3136795"/>
            <a:ext cx="467885" cy="7591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25FF3E22-2EDF-4FA0-B0F7-4FDD46CD06C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64328"/>
          <a:stretch/>
        </p:blipFill>
        <p:spPr>
          <a:xfrm flipH="1">
            <a:off x="4007768" y="1916832"/>
            <a:ext cx="262270" cy="75912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1343B7B-B435-4616-9C57-489B02EA40F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6362"/>
          <a:stretch/>
        </p:blipFill>
        <p:spPr>
          <a:xfrm>
            <a:off x="4007768" y="5471544"/>
            <a:ext cx="467885" cy="75912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644FA2DD-2A57-4CC2-AADB-71AE32F5F05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64328"/>
          <a:stretch/>
        </p:blipFill>
        <p:spPr>
          <a:xfrm flipH="1">
            <a:off x="4014176" y="4304169"/>
            <a:ext cx="262270" cy="75912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CB4B052-DA3B-44A9-BC3C-93BA22C946D7}"/>
              </a:ext>
            </a:extLst>
          </p:cNvPr>
          <p:cNvGrpSpPr/>
          <p:nvPr/>
        </p:nvGrpSpPr>
        <p:grpSpPr>
          <a:xfrm>
            <a:off x="898254" y="1916832"/>
            <a:ext cx="2866048" cy="4319406"/>
            <a:chOff x="749311" y="2149780"/>
            <a:chExt cx="2866048" cy="3913668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13739542-2E49-4CFF-9B1D-33E3F6CC61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318" b="12379"/>
            <a:stretch/>
          </p:blipFill>
          <p:spPr>
            <a:xfrm>
              <a:off x="749311" y="2149780"/>
              <a:ext cx="2866048" cy="3913668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D53A99A-41E3-4BD6-9D94-19B8FE65F5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015" r="52318" b="37027"/>
            <a:stretch/>
          </p:blipFill>
          <p:spPr>
            <a:xfrm>
              <a:off x="855755" y="4945012"/>
              <a:ext cx="2598681" cy="936104"/>
            </a:xfrm>
            <a:prstGeom prst="rect">
              <a:avLst/>
            </a:prstGeom>
          </p:spPr>
        </p:pic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C2A528B3-6E42-4124-BFBC-88E512FE66A9}"/>
              </a:ext>
            </a:extLst>
          </p:cNvPr>
          <p:cNvSpPr txBox="1"/>
          <p:nvPr/>
        </p:nvSpPr>
        <p:spPr>
          <a:xfrm rot="21336546">
            <a:off x="2517263" y="2274347"/>
            <a:ext cx="1152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ĐỐI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867A88E-0281-467C-8283-46C312376358}"/>
              </a:ext>
            </a:extLst>
          </p:cNvPr>
          <p:cNvSpPr txBox="1"/>
          <p:nvPr/>
        </p:nvSpPr>
        <p:spPr>
          <a:xfrm>
            <a:off x="2466889" y="3192406"/>
            <a:ext cx="1152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ĐÁP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D023DAA-8A5C-451D-9C71-397F8F2D39FC}"/>
              </a:ext>
            </a:extLst>
          </p:cNvPr>
          <p:cNvSpPr txBox="1"/>
          <p:nvPr/>
        </p:nvSpPr>
        <p:spPr>
          <a:xfrm rot="381797">
            <a:off x="2466888" y="4335584"/>
            <a:ext cx="1152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ĐỐI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331CC14-291E-4967-950B-ADC2C58C0081}"/>
              </a:ext>
            </a:extLst>
          </p:cNvPr>
          <p:cNvSpPr txBox="1"/>
          <p:nvPr/>
        </p:nvSpPr>
        <p:spPr>
          <a:xfrm rot="366855">
            <a:off x="2397438" y="5355552"/>
            <a:ext cx="1152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ĐÁP</a:t>
            </a:r>
          </a:p>
        </p:txBody>
      </p:sp>
    </p:spTree>
    <p:extLst>
      <p:ext uri="{BB962C8B-B14F-4D97-AF65-F5344CB8AC3E}">
        <p14:creationId xmlns:p14="http://schemas.microsoft.com/office/powerpoint/2010/main" val="188018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E88DF79-3143-72B1-08EE-26534959F0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00" y="228262"/>
            <a:ext cx="11963896" cy="26966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4006875"/>
            <a:ext cx="10729192" cy="200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KHÚC NHẠC TRÊN NƯƠNG XA</a:t>
            </a:r>
          </a:p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                                       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và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lời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: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Hoàng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Lân</a:t>
            </a:r>
            <a:endParaRPr lang="en-US" sz="2800" b="1" i="1" dirty="0">
              <a:solidFill>
                <a:srgbClr val="1713CB"/>
              </a:solidFill>
              <a:latin typeface="Cambria" pitchFamily="18" charset="0"/>
            </a:endParaRPr>
          </a:p>
          <a:p>
            <a:pPr algn="ctr" eaLnBrk="1" hangingPunct="1"/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                                                                      (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Dựa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theo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latin typeface="Cambria" pitchFamily="18" charset="0"/>
              </a:rPr>
              <a:t>dân</a:t>
            </a:r>
            <a:r>
              <a:rPr lang="en-US" sz="2800" b="1" i="1" dirty="0">
                <a:solidFill>
                  <a:srgbClr val="1713CB"/>
                </a:solidFill>
                <a:latin typeface="Cambria" pitchFamily="18" charset="0"/>
              </a:rPr>
              <a:t> ca Gia-rai)</a:t>
            </a:r>
            <a:endParaRPr lang="en-US" sz="4800" b="1" dirty="0">
              <a:solidFill>
                <a:srgbClr val="1713CB"/>
              </a:solidFill>
              <a:latin typeface="Cambria" pitchFamily="18" charset="0"/>
            </a:endParaRP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8048" y="2203403"/>
            <a:ext cx="4279477" cy="71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40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17892D81-2935-BD71-D6DC-EF04E9E25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404846"/>
            <a:ext cx="10729192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600" b="1" dirty="0">
                <a:latin typeface="Cambria" pitchFamily="18" charset="0"/>
              </a:rPr>
              <a:t>HÁT: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E35AD6-4691-4930-B8F7-FC8FAF96D9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79" y="-1"/>
            <a:ext cx="7388723" cy="215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8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illustration of a kids showing board on a white background Stock Vector  Image &amp; Art - Alamy">
            <a:extLst>
              <a:ext uri="{FF2B5EF4-FFF2-40B4-BE49-F238E27FC236}">
                <a16:creationId xmlns:a16="http://schemas.microsoft.com/office/drawing/2014/main" id="{EF185789-0F96-4661-8BF9-40B42891FF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1"/>
          <a:stretch/>
        </p:blipFill>
        <p:spPr bwMode="auto">
          <a:xfrm>
            <a:off x="4367808" y="332656"/>
            <a:ext cx="6214354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8B16B0-A785-4575-A610-9C31597188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5" y="2420888"/>
            <a:ext cx="5035048" cy="352988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E8FC55C-B98E-43DF-81AF-2AD1318596A7}"/>
              </a:ext>
            </a:extLst>
          </p:cNvPr>
          <p:cNvSpPr txBox="1"/>
          <p:nvPr/>
        </p:nvSpPr>
        <p:spPr>
          <a:xfrm>
            <a:off x="1364085" y="2283032"/>
            <a:ext cx="28325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Cambria" pitchFamily="18" charset="0"/>
              </a:rPr>
              <a:t>Quan </a:t>
            </a:r>
            <a:r>
              <a:rPr lang="en-US" sz="2000" b="1" dirty="0" err="1">
                <a:solidFill>
                  <a:srgbClr val="FF0000"/>
                </a:solidFill>
                <a:latin typeface="Cambria" pitchFamily="18" charset="0"/>
              </a:rPr>
              <a:t>sát</a:t>
            </a:r>
            <a:r>
              <a:rPr lang="en-US" sz="2000" b="1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mbria" pitchFamily="18" charset="0"/>
              </a:rPr>
              <a:t>tranh</a:t>
            </a:r>
            <a:r>
              <a:rPr lang="en-US" sz="2000" b="1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mbria" pitchFamily="18" charset="0"/>
              </a:rPr>
              <a:t>và</a:t>
            </a:r>
            <a:r>
              <a:rPr lang="en-US" sz="2000" b="1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mbria" pitchFamily="18" charset="0"/>
              </a:rPr>
              <a:t>nói</a:t>
            </a:r>
            <a:r>
              <a:rPr lang="en-US" sz="2000" b="1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mbria" pitchFamily="18" charset="0"/>
              </a:rPr>
              <a:t>tên</a:t>
            </a:r>
            <a:r>
              <a:rPr lang="en-US" sz="2000" b="1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mbria" pitchFamily="18" charset="0"/>
              </a:rPr>
              <a:t>các</a:t>
            </a:r>
            <a:r>
              <a:rPr lang="en-US" sz="2000" b="1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mbria" pitchFamily="18" charset="0"/>
              </a:rPr>
              <a:t>loại</a:t>
            </a:r>
            <a:r>
              <a:rPr lang="en-US" sz="2000" b="1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mbria" pitchFamily="18" charset="0"/>
              </a:rPr>
              <a:t>nhạc</a:t>
            </a:r>
            <a:r>
              <a:rPr lang="en-US" sz="2000" b="1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mbria" pitchFamily="18" charset="0"/>
              </a:rPr>
              <a:t>cụ</a:t>
            </a:r>
            <a:r>
              <a:rPr lang="en-US" sz="2000" b="1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mbria" pitchFamily="18" charset="0"/>
              </a:rPr>
              <a:t>mà</a:t>
            </a:r>
            <a:r>
              <a:rPr lang="en-US" sz="2000" b="1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mbria" pitchFamily="18" charset="0"/>
              </a:rPr>
              <a:t>em</a:t>
            </a:r>
            <a:r>
              <a:rPr lang="en-US" sz="2000" b="1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mbria" pitchFamily="18" charset="0"/>
              </a:rPr>
              <a:t>biết</a:t>
            </a:r>
            <a:r>
              <a:rPr lang="en-US" sz="2000" b="1" dirty="0">
                <a:solidFill>
                  <a:srgbClr val="FF0000"/>
                </a:solidFill>
                <a:latin typeface="Cambria" pitchFamily="18" charset="0"/>
              </a:rPr>
              <a:t>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CF57323-DAAB-47DF-949D-9F6B01318FE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983432" y="2276872"/>
            <a:ext cx="38065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9B9D00C-C9D4-4E87-9BEB-23E9AF0D12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288" y="3108546"/>
            <a:ext cx="1296144" cy="1512168"/>
          </a:xfrm>
          <a:prstGeom prst="rect">
            <a:avLst/>
          </a:prstGeom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2170" y="4741493"/>
            <a:ext cx="5218476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Hoàng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Lân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Dựa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theo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dân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ca Gia-rai</a:t>
            </a: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9556" y="4048130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KHÚC NHẠC TRÊN NƯƠNG XA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692696"/>
            <a:ext cx="7344816" cy="563547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587388" y="2902292"/>
            <a:ext cx="651672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>
                <a:solidFill>
                  <a:srgbClr val="2021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Nhạc</a:t>
            </a:r>
            <a:r>
              <a:rPr lang="en-US" sz="2400" b="1" dirty="0">
                <a:solidFill>
                  <a:srgbClr val="2021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2021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sĩ</a:t>
            </a:r>
            <a:r>
              <a:rPr lang="en-US" sz="2400" b="1" dirty="0">
                <a:solidFill>
                  <a:srgbClr val="2021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400" b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Hoàng Lân</a:t>
            </a:r>
            <a:r>
              <a:rPr lang="en-US" sz="2400" b="1" dirty="0">
                <a:solidFill>
                  <a:srgbClr val="2021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sinh năm 1942</a:t>
            </a:r>
            <a:r>
              <a:rPr lang="vi-VN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Ông cùng người anh em sinh đôi Hoàng Long trở thành một cặp nhạc sĩ quen thuộc với người yêu nhạc Việt Nam.</a:t>
            </a:r>
            <a:endParaRPr lang="en-US" sz="2400" dirty="0">
              <a:solidFill>
                <a:srgbClr val="202122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hát </a:t>
            </a:r>
            <a:r>
              <a:rPr lang="vi-VN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Khúc nhạc trên nương xa </a:t>
            </a: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bức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thiên nhiên hòa quyện với âm thanh của núi rừng và đàn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t’</a:t>
            </a: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rưng tạo lên khúc nhạc đặc trưng của vùng núi Tây Nguyên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7536160" y="-4524"/>
            <a:ext cx="3600400" cy="19442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8201508" y="791302"/>
            <a:ext cx="2345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mbria" pitchFamily="18" charset="0"/>
              </a:rPr>
              <a:t>TÁC GIẢ</a:t>
            </a:r>
            <a:endParaRPr lang="vi-VN" sz="3600" b="1" dirty="0"/>
          </a:p>
        </p:txBody>
      </p:sp>
      <p:pic>
        <p:nvPicPr>
          <p:cNvPr id="2" name="Picture 1" descr="ÂM NHẠC ĐẶNG TOÀN: Đôi nét về nhạc sĩ Hoàng Lân">
            <a:extLst>
              <a:ext uri="{FF2B5EF4-FFF2-40B4-BE49-F238E27FC236}">
                <a16:creationId xmlns:a16="http://schemas.microsoft.com/office/drawing/2014/main" id="{0350C641-9766-E2C7-7527-2386643B41C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449" y="2038299"/>
            <a:ext cx="4353165" cy="41270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7D9152-F92C-4E33-B5BD-A8622D2104B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7662" r="13713" b="10689"/>
          <a:stretch/>
        </p:blipFill>
        <p:spPr>
          <a:xfrm>
            <a:off x="623392" y="214928"/>
            <a:ext cx="2880320" cy="2580858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8E2AF0B-CE07-4D4B-80FD-493FFE4F4F8B}"/>
              </a:ext>
            </a:extLst>
          </p:cNvPr>
          <p:cNvSpPr/>
          <p:nvPr/>
        </p:nvSpPr>
        <p:spPr>
          <a:xfrm>
            <a:off x="993726" y="632118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HÁT MẪU</a:t>
            </a:r>
            <a:endParaRPr lang="vi-VN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993726" y="147182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GIAI ĐIỆU</a:t>
            </a:r>
            <a:endParaRPr lang="vi-VN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C07A395-7C3E-4E36-BEC2-089028FCBB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5891" y="260648"/>
            <a:ext cx="8116733" cy="594559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EDA8D49-B153-4FD2-8876-58599ACC30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407368" y="2795787"/>
            <a:ext cx="2996214" cy="3410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83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C78A5-9172-473E-8A12-4B96ABB469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996952"/>
            <a:ext cx="11233248" cy="3205242"/>
          </a:xfrm>
          <a:prstGeom prst="rect">
            <a:avLst/>
          </a:prstGeom>
        </p:spPr>
      </p:pic>
      <p:pic>
        <p:nvPicPr>
          <p:cNvPr id="6150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323EF974-C331-4433-9CAA-D1F560B84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4227241" y="226536"/>
            <a:ext cx="3384376" cy="176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81F1D43D-6973-48E2-AF94-03818C1F1F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7241" y="908720"/>
            <a:ext cx="3312368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dirty="0">
                <a:latin typeface="Cambria" pitchFamily="18" charset="0"/>
              </a:rPr>
              <a:t>ĐỌC LỜI CA</a:t>
            </a:r>
          </a:p>
        </p:txBody>
      </p:sp>
      <p:sp>
        <p:nvSpPr>
          <p:cNvPr id="13" name="Text Box 10">
            <a:extLst>
              <a:ext uri="{FF2B5EF4-FFF2-40B4-BE49-F238E27FC236}">
                <a16:creationId xmlns:a16="http://schemas.microsoft.com/office/drawing/2014/main" id="{C9AA5E96-8C71-4331-9A3D-5C47131E2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809" y="3589621"/>
            <a:ext cx="11161240" cy="2019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Tiếng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suối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hoà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tiếng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lá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rừng</a:t>
            </a:r>
            <a:r>
              <a:rPr lang="en-US" sz="2800" dirty="0">
                <a:latin typeface="Cambria" pitchFamily="18" charset="0"/>
              </a:rPr>
              <a:t>, </a:t>
            </a:r>
            <a:r>
              <a:rPr lang="en-US" sz="2800" dirty="0" err="1">
                <a:latin typeface="Cambria" pitchFamily="18" charset="0"/>
              </a:rPr>
              <a:t>núi</a:t>
            </a:r>
            <a:r>
              <a:rPr lang="en-US" sz="2800" dirty="0">
                <a:latin typeface="Cambria" pitchFamily="18" charset="0"/>
              </a:rPr>
              <a:t> non </a:t>
            </a:r>
            <a:r>
              <a:rPr lang="en-US" sz="2800" dirty="0" err="1">
                <a:latin typeface="Cambria" pitchFamily="18" charset="0"/>
              </a:rPr>
              <a:t>cao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trập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trùng</a:t>
            </a:r>
            <a:r>
              <a:rPr lang="en-US" sz="28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Âm</a:t>
            </a:r>
            <a:r>
              <a:rPr lang="en-US" sz="2800" dirty="0">
                <a:latin typeface="Cambria" pitchFamily="18" charset="0"/>
              </a:rPr>
              <a:t> vang </a:t>
            </a:r>
            <a:r>
              <a:rPr lang="en-US" sz="2800" dirty="0" err="1">
                <a:latin typeface="Cambria" pitchFamily="18" charset="0"/>
              </a:rPr>
              <a:t>nhạc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rừng</a:t>
            </a:r>
            <a:r>
              <a:rPr lang="en-US" sz="2800" dirty="0">
                <a:latin typeface="Cambria" pitchFamily="18" charset="0"/>
              </a:rPr>
              <a:t> vang </a:t>
            </a:r>
            <a:r>
              <a:rPr lang="en-US" sz="2800" dirty="0" err="1">
                <a:latin typeface="Cambria" pitchFamily="18" charset="0"/>
              </a:rPr>
              <a:t>khắp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buôn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làng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xôn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xao</a:t>
            </a:r>
            <a:r>
              <a:rPr lang="en-US" sz="2800" dirty="0">
                <a:latin typeface="Cambria" pitchFamily="18" charset="0"/>
              </a:rPr>
              <a:t> bao </a:t>
            </a:r>
            <a:r>
              <a:rPr lang="en-US" sz="2800" dirty="0" err="1">
                <a:latin typeface="Cambria" pitchFamily="18" charset="0"/>
              </a:rPr>
              <a:t>lời</a:t>
            </a:r>
            <a:r>
              <a:rPr lang="en-US" sz="2800" dirty="0">
                <a:latin typeface="Cambria" pitchFamily="18" charset="0"/>
              </a:rPr>
              <a:t> ca.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Có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tiếng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đàn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t’rưng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reo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kìa</a:t>
            </a:r>
            <a:r>
              <a:rPr lang="en-US" sz="2800">
                <a:latin typeface="Cambria" pitchFamily="18" charset="0"/>
              </a:rPr>
              <a:t>, </a:t>
            </a:r>
            <a:r>
              <a:rPr lang="en-US" sz="2800" dirty="0" err="1">
                <a:latin typeface="Cambria" pitchFamily="18" charset="0"/>
              </a:rPr>
              <a:t>cánh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chim</a:t>
            </a:r>
            <a:r>
              <a:rPr lang="en-US" sz="2800" dirty="0">
                <a:latin typeface="Cambria" pitchFamily="18" charset="0"/>
              </a:rPr>
              <a:t> bay </a:t>
            </a:r>
            <a:r>
              <a:rPr lang="en-US" sz="2800" dirty="0" err="1">
                <a:latin typeface="Cambria" pitchFamily="18" charset="0"/>
              </a:rPr>
              <a:t>ngập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ngừng</a:t>
            </a:r>
            <a:r>
              <a:rPr lang="en-US" sz="28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Trên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nương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chiều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màu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nắng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đã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phai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dần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mênh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mang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trong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lòng</a:t>
            </a:r>
            <a:r>
              <a:rPr lang="en-US" sz="2800" dirty="0">
                <a:latin typeface="Cambria" pitchFamily="18" charset="0"/>
              </a:rPr>
              <a:t> ta.</a:t>
            </a:r>
          </a:p>
        </p:txBody>
      </p:sp>
    </p:spTree>
    <p:extLst>
      <p:ext uri="{BB962C8B-B14F-4D97-AF65-F5344CB8AC3E}">
        <p14:creationId xmlns:p14="http://schemas.microsoft.com/office/powerpoint/2010/main" val="928206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3575720" y="-33577"/>
            <a:ext cx="4536504" cy="22985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3863752" y="1054697"/>
            <a:ext cx="39604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Cambria" pitchFamily="18" charset="0"/>
              </a:rPr>
              <a:t>KHỞI ĐỘNG GIỌNG</a:t>
            </a:r>
            <a:endParaRPr lang="vi-VN" sz="28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40AE63-1318-4E3F-8A80-483810ED46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887" b="31902"/>
          <a:stretch/>
        </p:blipFill>
        <p:spPr>
          <a:xfrm>
            <a:off x="1778212" y="4145632"/>
            <a:ext cx="8635575" cy="12778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2A14B2C-711C-4E62-9E51-A4927E5C86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32856"/>
            <a:ext cx="10369152" cy="419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25355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10664</TotalTime>
  <Words>369</Words>
  <Application>Microsoft Office PowerPoint</Application>
  <PresentationFormat>Widescreen</PresentationFormat>
  <Paragraphs>58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633</cp:revision>
  <dcterms:created xsi:type="dcterms:W3CDTF">2010-04-30T18:19:48Z</dcterms:created>
  <dcterms:modified xsi:type="dcterms:W3CDTF">2022-12-26T15:08:40Z</dcterms:modified>
</cp:coreProperties>
</file>