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327" r:id="rId2"/>
    <p:sldId id="436" r:id="rId3"/>
    <p:sldId id="408" r:id="rId4"/>
    <p:sldId id="437" r:id="rId5"/>
    <p:sldId id="438" r:id="rId6"/>
    <p:sldId id="439" r:id="rId7"/>
    <p:sldId id="440" r:id="rId8"/>
    <p:sldId id="423" r:id="rId9"/>
    <p:sldId id="340" r:id="rId10"/>
  </p:sldIdLst>
  <p:sldSz cx="16276638" cy="9144000"/>
  <p:notesSz cx="6858000" cy="9144000"/>
  <p:custDataLst>
    <p:tags r:id="rId12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3399"/>
    <a:srgbClr val="FF0066"/>
    <a:srgbClr val="FF7C80"/>
    <a:srgbClr val="0000CC"/>
    <a:srgbClr val="EDF6F7"/>
    <a:srgbClr val="FF6600"/>
    <a:srgbClr val="6600CC"/>
    <a:srgbClr val="3333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 varScale="1">
        <p:scale>
          <a:sx n="60" d="100"/>
          <a:sy n="60" d="100"/>
        </p:scale>
        <p:origin x="-67" y="-178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EB5B8007-F28A-4C3E-A48D-DDE012D8153F}" type="slidenum">
              <a:rPr lang="en-US" altLang="en-US" sz="1200">
                <a:cs typeface="Arial" charset="0"/>
              </a:rPr>
              <a:pPr algn="r" eaLnBrk="1" hangingPunct="1"/>
              <a:t>9</a:t>
            </a:fld>
            <a:endParaRPr lang="en-US" altLang="en-US" sz="1200">
              <a:cs typeface="Arial" charset="0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7825" y="685800"/>
            <a:ext cx="6102350" cy="3429000"/>
          </a:xfrm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vi-VN" altLang="en-US" smtClean="0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3.png"/><Relationship Id="rId7" Type="http://schemas.openxmlformats.org/officeDocument/2006/relationships/image" Target="../media/image7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image" Target="../media/image5.wmf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mp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3"/>
          <p:cNvSpPr txBox="1">
            <a:spLocks noChangeArrowheads="1"/>
          </p:cNvSpPr>
          <p:nvPr/>
        </p:nvSpPr>
        <p:spPr bwMode="auto">
          <a:xfrm>
            <a:off x="3197197" y="723901"/>
            <a:ext cx="10037260" cy="68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3500" b="1">
                <a:solidFill>
                  <a:srgbClr val="FF0066"/>
                </a:solidFill>
                <a:latin typeface="Times New Roman" pitchFamily="18" charset="0"/>
              </a:rPr>
              <a:t>TRƯỜNG TIỂU HỌC </a:t>
            </a:r>
            <a:r>
              <a:rPr lang="en-US" altLang="en-US" sz="3500" b="1" smtClean="0">
                <a:solidFill>
                  <a:srgbClr val="FF0066"/>
                </a:solidFill>
                <a:latin typeface="Times New Roman" pitchFamily="18" charset="0"/>
              </a:rPr>
              <a:t>……</a:t>
            </a:r>
            <a:endParaRPr lang="en-US" altLang="en-US" sz="3500" b="1">
              <a:solidFill>
                <a:srgbClr val="FF0066"/>
              </a:solidFill>
              <a:latin typeface="Times New Roman" pitchFamily="18" charset="0"/>
            </a:endParaRPr>
          </a:p>
        </p:txBody>
      </p:sp>
      <p:pic>
        <p:nvPicPr>
          <p:cNvPr id="2051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677" y="5443538"/>
            <a:ext cx="2034580" cy="264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57" name="Text Box 14"/>
          <p:cNvSpPr txBox="1">
            <a:spLocks noChangeArrowheads="1"/>
          </p:cNvSpPr>
          <p:nvPr/>
        </p:nvSpPr>
        <p:spPr bwMode="auto">
          <a:xfrm>
            <a:off x="2783822" y="4343401"/>
            <a:ext cx="10928600" cy="1822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1800"/>
              </a:spcBef>
              <a:defRPr/>
            </a:pPr>
            <a:r>
              <a:rPr lang="en-US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Môn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Tiếng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3</a:t>
            </a:r>
          </a:p>
          <a:p>
            <a:pPr algn="ctr" eaLnBrk="1" hangingPunct="1">
              <a:spcBef>
                <a:spcPts val="1800"/>
              </a:spcBef>
              <a:defRPr/>
            </a:pPr>
            <a:r>
              <a:rPr 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 12: BÀI TẬP LÀM VĂN (T3)</a:t>
            </a:r>
            <a:endParaRPr lang="en-US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9" name="Text Box 17"/>
          <p:cNvSpPr txBox="1">
            <a:spLocks noChangeArrowheads="1"/>
          </p:cNvSpPr>
          <p:nvPr/>
        </p:nvSpPr>
        <p:spPr bwMode="auto">
          <a:xfrm>
            <a:off x="2480250" y="2057400"/>
            <a:ext cx="11471154" cy="1992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6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CHÀO MỪNG QUÝ THẦY </a:t>
            </a:r>
            <a:r>
              <a:rPr lang="en-US" sz="60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CÔ</a:t>
            </a:r>
          </a:p>
          <a:p>
            <a:pPr algn="ctr" eaLnBrk="1" hangingPunct="1">
              <a:spcBef>
                <a:spcPts val="0"/>
              </a:spcBef>
              <a:defRPr/>
            </a:pPr>
            <a:r>
              <a:rPr lang="en-US" sz="60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VỀ </a:t>
            </a:r>
            <a:r>
              <a:rPr lang="en-US" sz="6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DỰ GIỜ THĂM LỚP</a:t>
            </a:r>
          </a:p>
        </p:txBody>
      </p:sp>
      <p:sp>
        <p:nvSpPr>
          <p:cNvPr id="2054" name="Text Box 18"/>
          <p:cNvSpPr txBox="1">
            <a:spLocks noChangeArrowheads="1"/>
          </p:cNvSpPr>
          <p:nvPr/>
        </p:nvSpPr>
        <p:spPr bwMode="auto">
          <a:xfrm>
            <a:off x="2557757" y="7200900"/>
            <a:ext cx="5974560" cy="884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400" b="1" i="1">
                <a:solidFill>
                  <a:srgbClr val="FF0066"/>
                </a:solidFill>
                <a:latin typeface="Times New Roman" pitchFamily="18" charset="0"/>
              </a:rPr>
              <a:t>Giáo viên</a:t>
            </a:r>
            <a:r>
              <a:rPr lang="en-US" altLang="en-US" sz="2400" b="1" i="1" smtClean="0">
                <a:solidFill>
                  <a:srgbClr val="FF0066"/>
                </a:solidFill>
                <a:latin typeface="Times New Roman" pitchFamily="18" charset="0"/>
              </a:rPr>
              <a:t>:</a:t>
            </a:r>
            <a:endParaRPr lang="en-US" altLang="en-US" sz="2400" b="1" i="1">
              <a:solidFill>
                <a:srgbClr val="FF0066"/>
              </a:solidFill>
              <a:latin typeface="Times New Roman" pitchFamily="18" charset="0"/>
            </a:endParaRPr>
          </a:p>
          <a:p>
            <a:pPr eaLnBrk="1" hangingPunct="1"/>
            <a:r>
              <a:rPr lang="en-US" altLang="en-US" sz="2400" b="1" i="1">
                <a:solidFill>
                  <a:srgbClr val="FF0066"/>
                </a:solidFill>
                <a:latin typeface="Times New Roman" pitchFamily="18" charset="0"/>
              </a:rPr>
              <a:t>Lớp:  3</a:t>
            </a:r>
          </a:p>
        </p:txBody>
      </p:sp>
      <p:pic>
        <p:nvPicPr>
          <p:cNvPr id="2055" name="Picture 22" descr="bd21315_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0079" y="6229986"/>
            <a:ext cx="5616086" cy="20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5" descr="POINSET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V="1">
            <a:off x="1112658" y="331495"/>
            <a:ext cx="2081213" cy="266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5" descr="POINSET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3122398" y="413107"/>
            <a:ext cx="2089150" cy="249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/>
          <p:cNvCxnSpPr/>
          <p:nvPr/>
        </p:nvCxnSpPr>
        <p:spPr>
          <a:xfrm flipV="1">
            <a:off x="5407784" y="1447800"/>
            <a:ext cx="5985862" cy="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" name="Picture 7" descr="BƯỚM 58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61410">
            <a:off x="13131113" y="984250"/>
            <a:ext cx="1474263" cy="192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0" name="Picture 8" descr="animal-14[1]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7220" flipH="1">
            <a:off x="2549684" y="5964239"/>
            <a:ext cx="1416132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" descr="POINSET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8632" y="5111880"/>
            <a:ext cx="4334745" cy="3092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repeatCount="1000000" accel="36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475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1" presetClass="emph" presetSubtype="0" repeatCount="2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9" grpId="0"/>
      <p:bldP spid="205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33" name="Group 32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34" name="Straight Connector 33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1" name="Text Box 14"/>
          <p:cNvSpPr txBox="1">
            <a:spLocks noChangeArrowheads="1"/>
          </p:cNvSpPr>
          <p:nvPr/>
        </p:nvSpPr>
        <p:spPr bwMode="auto">
          <a:xfrm>
            <a:off x="4107913" y="1252822"/>
            <a:ext cx="8138320" cy="575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28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TRÒ CHƠI: EM YÊU BIỂN ĐẢO VIỆT NAM</a:t>
            </a:r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16"/>
          <a:stretch/>
        </p:blipFill>
        <p:spPr>
          <a:xfrm>
            <a:off x="9738519" y="1740891"/>
            <a:ext cx="6098347" cy="7189329"/>
          </a:xfrm>
          <a:prstGeom prst="rect">
            <a:avLst/>
          </a:prstGeom>
        </p:spPr>
      </p:pic>
      <p:sp>
        <p:nvSpPr>
          <p:cNvPr id="38" name="Rounded Rectangle 37"/>
          <p:cNvSpPr/>
          <p:nvPr/>
        </p:nvSpPr>
        <p:spPr>
          <a:xfrm>
            <a:off x="11639182" y="3124200"/>
            <a:ext cx="607051" cy="228600"/>
          </a:xfrm>
          <a:prstGeom prst="roundRect">
            <a:avLst/>
          </a:prstGeom>
          <a:noFill/>
          <a:ln>
            <a:solidFill>
              <a:srgbClr val="FFC9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ounded Rectangle 38"/>
          <p:cNvSpPr/>
          <p:nvPr/>
        </p:nvSpPr>
        <p:spPr>
          <a:xfrm>
            <a:off x="11895344" y="4267200"/>
            <a:ext cx="607051" cy="36576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ounded Rectangle 61"/>
          <p:cNvSpPr/>
          <p:nvPr/>
        </p:nvSpPr>
        <p:spPr>
          <a:xfrm>
            <a:off x="12484166" y="5084095"/>
            <a:ext cx="530953" cy="25146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ounded Rectangle 62"/>
          <p:cNvSpPr/>
          <p:nvPr/>
        </p:nvSpPr>
        <p:spPr>
          <a:xfrm>
            <a:off x="12419555" y="6781800"/>
            <a:ext cx="671662" cy="36576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ounded Rectangle 63"/>
          <p:cNvSpPr/>
          <p:nvPr/>
        </p:nvSpPr>
        <p:spPr>
          <a:xfrm>
            <a:off x="11352857" y="7513320"/>
            <a:ext cx="671662" cy="36576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Rounded Rectangle 64"/>
          <p:cNvSpPr/>
          <p:nvPr/>
        </p:nvSpPr>
        <p:spPr>
          <a:xfrm>
            <a:off x="10588148" y="7585710"/>
            <a:ext cx="728775" cy="36576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ounded Rectangle 65"/>
          <p:cNvSpPr/>
          <p:nvPr/>
        </p:nvSpPr>
        <p:spPr>
          <a:xfrm>
            <a:off x="9921399" y="7513320"/>
            <a:ext cx="655319" cy="36576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ounded Rectangle 66"/>
          <p:cNvSpPr/>
          <p:nvPr/>
        </p:nvSpPr>
        <p:spPr>
          <a:xfrm>
            <a:off x="13243719" y="6324600"/>
            <a:ext cx="1752600" cy="162687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ounded Rectangle 67"/>
          <p:cNvSpPr/>
          <p:nvPr/>
        </p:nvSpPr>
        <p:spPr>
          <a:xfrm>
            <a:off x="13015119" y="3962400"/>
            <a:ext cx="1219200" cy="1304575"/>
          </a:xfrm>
          <a:prstGeom prst="roundRect">
            <a:avLst/>
          </a:prstGeom>
          <a:noFill/>
          <a:ln>
            <a:solidFill>
              <a:srgbClr val="00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ounded Rectangle 68"/>
          <p:cNvSpPr/>
          <p:nvPr/>
        </p:nvSpPr>
        <p:spPr>
          <a:xfrm>
            <a:off x="11519587" y="3390900"/>
            <a:ext cx="607051" cy="342900"/>
          </a:xfrm>
          <a:prstGeom prst="roundRect">
            <a:avLst/>
          </a:prstGeom>
          <a:noFill/>
          <a:ln>
            <a:solidFill>
              <a:srgbClr val="006B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Text Box 14"/>
          <p:cNvSpPr txBox="1">
            <a:spLocks noChangeArrowheads="1"/>
          </p:cNvSpPr>
          <p:nvPr/>
        </p:nvSpPr>
        <p:spPr bwMode="auto">
          <a:xfrm>
            <a:off x="1081099" y="2698683"/>
            <a:ext cx="3026813" cy="1474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lang="en-US" sz="3600" b="1" smtClean="0">
                <a:solidFill>
                  <a:srgbClr val="0000CC"/>
                </a:solidFill>
                <a:latin typeface="Times New Roman" pitchFamily="18" charset="0"/>
              </a:rPr>
              <a:t>thêm </a:t>
            </a:r>
            <a:r>
              <a:rPr lang="en-US" sz="3600" b="1" smtClean="0">
                <a:solidFill>
                  <a:srgbClr val="0000CC"/>
                </a:solidFill>
                <a:latin typeface="Times New Roman" pitchFamily="18" charset="0"/>
              </a:rPr>
              <a:t>gi </a:t>
            </a:r>
            <a:r>
              <a:rPr lang="en-US" sz="3600" b="1" smtClean="0">
                <a:solidFill>
                  <a:srgbClr val="0000CC"/>
                </a:solidFill>
                <a:latin typeface="Times New Roman" pitchFamily="18" charset="0"/>
              </a:rPr>
              <a:t>hay d</a:t>
            </a:r>
          </a:p>
          <a:p>
            <a:pPr algn="ctr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lang="en-US" sz="3600" smtClean="0">
                <a:solidFill>
                  <a:srgbClr val="0000CC"/>
                </a:solidFill>
                <a:latin typeface="Times New Roman" pitchFamily="18" charset="0"/>
              </a:rPr>
              <a:t>....</a:t>
            </a:r>
            <a:r>
              <a:rPr lang="en-US" sz="3600" b="1" smtClean="0">
                <a:solidFill>
                  <a:srgbClr val="0000CC"/>
                </a:solidFill>
                <a:latin typeface="Times New Roman" pitchFamily="18" charset="0"/>
              </a:rPr>
              <a:t>ao tiếp</a:t>
            </a:r>
            <a:endParaRPr lang="en-US" sz="3600" b="1" smtClean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75" name="Text Box 14"/>
          <p:cNvSpPr txBox="1">
            <a:spLocks noChangeArrowheads="1"/>
          </p:cNvSpPr>
          <p:nvPr/>
        </p:nvSpPr>
        <p:spPr bwMode="auto">
          <a:xfrm>
            <a:off x="1576236" y="3399717"/>
            <a:ext cx="885183" cy="699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ts val="0"/>
              </a:spcBef>
              <a:defRPr/>
            </a:pPr>
            <a:r>
              <a:rPr lang="en-US" sz="3600" b="1" smtClean="0">
                <a:solidFill>
                  <a:srgbClr val="FF0000"/>
                </a:solidFill>
                <a:latin typeface="Times New Roman" pitchFamily="18" charset="0"/>
              </a:rPr>
              <a:t>gi</a:t>
            </a:r>
            <a:endParaRPr lang="en-US" sz="3600" b="1" smtClean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76" name="Text Box 14"/>
          <p:cNvSpPr txBox="1">
            <a:spLocks noChangeArrowheads="1"/>
          </p:cNvSpPr>
          <p:nvPr/>
        </p:nvSpPr>
        <p:spPr bwMode="auto">
          <a:xfrm>
            <a:off x="5869669" y="2729163"/>
            <a:ext cx="3183050" cy="125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ts val="0"/>
              </a:spcBef>
              <a:defRPr/>
            </a:pPr>
            <a:r>
              <a:rPr lang="en-US" sz="3600" b="1" smtClean="0">
                <a:solidFill>
                  <a:srgbClr val="0000CC"/>
                </a:solidFill>
                <a:latin typeface="Times New Roman" pitchFamily="18" charset="0"/>
              </a:rPr>
              <a:t>thêm d hay </a:t>
            </a:r>
            <a:r>
              <a:rPr lang="en-US" sz="3600" b="1" smtClean="0">
                <a:solidFill>
                  <a:srgbClr val="0000CC"/>
                </a:solidFill>
                <a:latin typeface="Times New Roman" pitchFamily="18" charset="0"/>
              </a:rPr>
              <a:t>r</a:t>
            </a:r>
            <a:endParaRPr lang="en-US" sz="3600" b="1" smtClean="0">
              <a:solidFill>
                <a:srgbClr val="0000CC"/>
              </a:solidFill>
              <a:latin typeface="Times New Roman" pitchFamily="18" charset="0"/>
            </a:endParaRPr>
          </a:p>
          <a:p>
            <a:pPr eaLnBrk="1" hangingPunct="1">
              <a:spcBef>
                <a:spcPts val="0"/>
              </a:spcBef>
              <a:defRPr/>
            </a:pPr>
            <a:r>
              <a:rPr lang="en-US" sz="3600" smtClean="0">
                <a:solidFill>
                  <a:srgbClr val="0000CC"/>
                </a:solidFill>
                <a:latin typeface="Times New Roman" pitchFamily="18" charset="0"/>
              </a:rPr>
              <a:t>…..</a:t>
            </a:r>
            <a:r>
              <a:rPr lang="en-US" sz="3600" b="1" smtClean="0">
                <a:solidFill>
                  <a:srgbClr val="0000CC"/>
                </a:solidFill>
                <a:latin typeface="Times New Roman" pitchFamily="18" charset="0"/>
              </a:rPr>
              <a:t>ào dạt</a:t>
            </a:r>
            <a:endParaRPr lang="en-US" sz="3600" b="1" smtClean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77" name="Text Box 14"/>
          <p:cNvSpPr txBox="1">
            <a:spLocks noChangeArrowheads="1"/>
          </p:cNvSpPr>
          <p:nvPr/>
        </p:nvSpPr>
        <p:spPr bwMode="auto">
          <a:xfrm>
            <a:off x="6213519" y="3281680"/>
            <a:ext cx="731000" cy="699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ts val="0"/>
              </a:spcBef>
              <a:defRPr/>
            </a:pPr>
            <a:r>
              <a:rPr lang="en-US" sz="3600" b="1" smtClean="0">
                <a:solidFill>
                  <a:srgbClr val="FF0000"/>
                </a:solidFill>
                <a:latin typeface="Times New Roman" pitchFamily="18" charset="0"/>
              </a:rPr>
              <a:t>d</a:t>
            </a:r>
          </a:p>
        </p:txBody>
      </p:sp>
      <p:sp>
        <p:nvSpPr>
          <p:cNvPr id="80" name="Text Box 14"/>
          <p:cNvSpPr txBox="1">
            <a:spLocks noChangeArrowheads="1"/>
          </p:cNvSpPr>
          <p:nvPr/>
        </p:nvSpPr>
        <p:spPr bwMode="auto">
          <a:xfrm>
            <a:off x="1081099" y="6096000"/>
            <a:ext cx="3780620" cy="125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ts val="0"/>
              </a:spcBef>
              <a:defRPr/>
            </a:pPr>
            <a:r>
              <a:rPr lang="en-US" sz="3600" b="1" smtClean="0">
                <a:solidFill>
                  <a:srgbClr val="0000CC"/>
                </a:solidFill>
                <a:latin typeface="Times New Roman" pitchFamily="18" charset="0"/>
              </a:rPr>
              <a:t>điền giáo </a:t>
            </a:r>
            <a:r>
              <a:rPr lang="en-US" sz="3600" b="1" smtClean="0">
                <a:solidFill>
                  <a:srgbClr val="0000CC"/>
                </a:solidFill>
                <a:latin typeface="Times New Roman" pitchFamily="18" charset="0"/>
              </a:rPr>
              <a:t>hay </a:t>
            </a:r>
            <a:r>
              <a:rPr lang="en-US" sz="3600" b="1" smtClean="0">
                <a:solidFill>
                  <a:srgbClr val="0000CC"/>
                </a:solidFill>
                <a:latin typeface="Times New Roman" pitchFamily="18" charset="0"/>
              </a:rPr>
              <a:t>dáo</a:t>
            </a:r>
            <a:endParaRPr lang="en-US" sz="3600" b="1">
              <a:solidFill>
                <a:srgbClr val="0000CC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ts val="0"/>
              </a:spcBef>
              <a:defRPr/>
            </a:pPr>
            <a:r>
              <a:rPr lang="en-US" sz="3600" b="1" smtClean="0">
                <a:solidFill>
                  <a:srgbClr val="0000CC"/>
                </a:solidFill>
                <a:latin typeface="Times New Roman" pitchFamily="18" charset="0"/>
              </a:rPr>
              <a:t>thầy …..</a:t>
            </a:r>
            <a:endParaRPr lang="en-US" sz="3600" b="1" smtClean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81" name="Text Box 14"/>
          <p:cNvSpPr txBox="1">
            <a:spLocks noChangeArrowheads="1"/>
          </p:cNvSpPr>
          <p:nvPr/>
        </p:nvSpPr>
        <p:spPr bwMode="auto">
          <a:xfrm>
            <a:off x="2899463" y="6629400"/>
            <a:ext cx="1139295" cy="699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ts val="0"/>
              </a:spcBef>
              <a:defRPr/>
            </a:pPr>
            <a:r>
              <a:rPr lang="en-US" sz="3600" b="1" smtClean="0">
                <a:solidFill>
                  <a:srgbClr val="FF0000"/>
                </a:solidFill>
                <a:latin typeface="Times New Roman" pitchFamily="18" charset="0"/>
              </a:rPr>
              <a:t>giáo</a:t>
            </a:r>
            <a:endParaRPr lang="en-US" sz="3600" b="1" smtClean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82" name="Text Box 14"/>
          <p:cNvSpPr txBox="1">
            <a:spLocks noChangeArrowheads="1"/>
          </p:cNvSpPr>
          <p:nvPr/>
        </p:nvSpPr>
        <p:spPr bwMode="auto">
          <a:xfrm>
            <a:off x="5245706" y="6096000"/>
            <a:ext cx="3959413" cy="125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3600" b="1">
                <a:solidFill>
                  <a:srgbClr val="0000CC"/>
                </a:solidFill>
                <a:latin typeface="Times New Roman" pitchFamily="18" charset="0"/>
              </a:rPr>
              <a:t>đ</a:t>
            </a:r>
            <a:r>
              <a:rPr lang="en-US" sz="3600" b="1" smtClean="0">
                <a:solidFill>
                  <a:srgbClr val="0000CC"/>
                </a:solidFill>
                <a:latin typeface="Times New Roman" pitchFamily="18" charset="0"/>
              </a:rPr>
              <a:t>iền </a:t>
            </a:r>
            <a:r>
              <a:rPr lang="en-US" sz="3600" b="1" smtClean="0">
                <a:solidFill>
                  <a:srgbClr val="0000CC"/>
                </a:solidFill>
                <a:latin typeface="Times New Roman" pitchFamily="18" charset="0"/>
              </a:rPr>
              <a:t>dao </a:t>
            </a:r>
            <a:r>
              <a:rPr lang="en-US" sz="3600" b="1" smtClean="0">
                <a:solidFill>
                  <a:srgbClr val="0000CC"/>
                </a:solidFill>
                <a:latin typeface="Times New Roman" pitchFamily="18" charset="0"/>
              </a:rPr>
              <a:t>hay </a:t>
            </a:r>
            <a:r>
              <a:rPr lang="en-US" sz="3600" b="1" smtClean="0">
                <a:solidFill>
                  <a:srgbClr val="0000CC"/>
                </a:solidFill>
                <a:latin typeface="Times New Roman" pitchFamily="18" charset="0"/>
              </a:rPr>
              <a:t>giao</a:t>
            </a:r>
          </a:p>
          <a:p>
            <a:pPr algn="ctr" eaLnBrk="1" hangingPunct="1">
              <a:spcBef>
                <a:spcPts val="0"/>
              </a:spcBef>
              <a:defRPr/>
            </a:pPr>
            <a:r>
              <a:rPr lang="en-US" sz="3600" b="1">
                <a:solidFill>
                  <a:srgbClr val="0000CC"/>
                </a:solidFill>
                <a:latin typeface="Times New Roman" pitchFamily="18" charset="0"/>
              </a:rPr>
              <a:t>l</a:t>
            </a:r>
            <a:r>
              <a:rPr lang="en-US" sz="3600" b="1" smtClean="0">
                <a:solidFill>
                  <a:srgbClr val="0000CC"/>
                </a:solidFill>
                <a:latin typeface="Times New Roman" pitchFamily="18" charset="0"/>
              </a:rPr>
              <a:t>ưỡi ……</a:t>
            </a:r>
            <a:endParaRPr lang="en-US" sz="3600" b="1" smtClean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83" name="Text Box 14"/>
          <p:cNvSpPr txBox="1">
            <a:spLocks noChangeArrowheads="1"/>
          </p:cNvSpPr>
          <p:nvPr/>
        </p:nvSpPr>
        <p:spPr bwMode="auto">
          <a:xfrm>
            <a:off x="7073214" y="6629400"/>
            <a:ext cx="1066800" cy="699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ts val="0"/>
              </a:spcBef>
              <a:defRPr/>
            </a:pPr>
            <a:r>
              <a:rPr lang="en-US" sz="3600" b="1" smtClean="0">
                <a:solidFill>
                  <a:srgbClr val="FF0000"/>
                </a:solidFill>
                <a:latin typeface="Times New Roman" pitchFamily="18" charset="0"/>
              </a:rPr>
              <a:t>dao</a:t>
            </a:r>
            <a:endParaRPr lang="en-US" sz="3600" b="1" smtClean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70" name="Rounded Rectangle 69"/>
          <p:cNvSpPr/>
          <p:nvPr/>
        </p:nvSpPr>
        <p:spPr>
          <a:xfrm>
            <a:off x="853214" y="2552700"/>
            <a:ext cx="3763920" cy="1676400"/>
          </a:xfrm>
          <a:prstGeom prst="roundRect">
            <a:avLst/>
          </a:prstGeom>
          <a:solidFill>
            <a:srgbClr val="000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smtClean="0">
                <a:solidFill>
                  <a:srgbClr val="FFFF00"/>
                </a:solidFill>
              </a:rPr>
              <a:t>Quần đảo Trường Sa</a:t>
            </a:r>
            <a:endParaRPr lang="en-US" sz="2500" b="1">
              <a:solidFill>
                <a:srgbClr val="FFFF00"/>
              </a:solidFill>
            </a:endParaRPr>
          </a:p>
        </p:txBody>
      </p:sp>
      <p:sp>
        <p:nvSpPr>
          <p:cNvPr id="72" name="Rounded Rectangle 71"/>
          <p:cNvSpPr/>
          <p:nvPr/>
        </p:nvSpPr>
        <p:spPr>
          <a:xfrm>
            <a:off x="5245706" y="2527449"/>
            <a:ext cx="3748521" cy="1676400"/>
          </a:xfrm>
          <a:prstGeom prst="roundRect">
            <a:avLst/>
          </a:prstGeom>
          <a:solidFill>
            <a:srgbClr val="18BA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smtClean="0"/>
              <a:t>Quần đảo Hoàng Sa</a:t>
            </a:r>
            <a:endParaRPr lang="en-US" sz="2500" b="1"/>
          </a:p>
        </p:txBody>
      </p:sp>
      <p:sp>
        <p:nvSpPr>
          <p:cNvPr id="71" name="Rounded Rectangle 70"/>
          <p:cNvSpPr/>
          <p:nvPr/>
        </p:nvSpPr>
        <p:spPr>
          <a:xfrm>
            <a:off x="853213" y="5791200"/>
            <a:ext cx="3932305" cy="1676400"/>
          </a:xfrm>
          <a:prstGeom prst="roundRect">
            <a:avLst/>
          </a:prstGeom>
          <a:solidFill>
            <a:srgbClr val="FFD9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smtClean="0">
                <a:solidFill>
                  <a:srgbClr val="FF0000"/>
                </a:solidFill>
              </a:rPr>
              <a:t>Đảo Cát Bà</a:t>
            </a:r>
            <a:endParaRPr lang="en-US" sz="2500" b="1">
              <a:solidFill>
                <a:srgbClr val="FF0000"/>
              </a:solidFill>
            </a:endParaRPr>
          </a:p>
        </p:txBody>
      </p:sp>
      <p:sp>
        <p:nvSpPr>
          <p:cNvPr id="73" name="Rounded Rectangle 72"/>
          <p:cNvSpPr/>
          <p:nvPr/>
        </p:nvSpPr>
        <p:spPr>
          <a:xfrm>
            <a:off x="5245706" y="5791200"/>
            <a:ext cx="3720796" cy="1676400"/>
          </a:xfrm>
          <a:prstGeom prst="roundRect">
            <a:avLst/>
          </a:prstGeom>
          <a:solidFill>
            <a:srgbClr val="6B9A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smtClean="0"/>
              <a:t>Đảo </a:t>
            </a:r>
          </a:p>
          <a:p>
            <a:pPr algn="ctr"/>
            <a:r>
              <a:rPr lang="en-US" sz="2500" b="1" smtClean="0"/>
              <a:t>Bạch Long Vĩ</a:t>
            </a:r>
            <a:endParaRPr lang="en-US" sz="2500" b="1"/>
          </a:p>
        </p:txBody>
      </p:sp>
    </p:spTree>
    <p:extLst>
      <p:ext uri="{BB962C8B-B14F-4D97-AF65-F5344CB8AC3E}">
        <p14:creationId xmlns:p14="http://schemas.microsoft.com/office/powerpoint/2010/main" val="135911973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</p:childTnLst>
        </p:cTn>
      </p:par>
    </p:tnLst>
    <p:bldLst>
      <p:bldP spid="75" grpId="0"/>
      <p:bldP spid="77" grpId="0"/>
      <p:bldP spid="77" grpId="1"/>
      <p:bldP spid="81" grpId="0"/>
      <p:bldP spid="81" grpId="1"/>
      <p:bldP spid="83" grpId="0"/>
      <p:bldP spid="83" grpId="1"/>
      <p:bldP spid="70" grpId="0" animBg="1"/>
      <p:bldP spid="72" grpId="0" animBg="1"/>
      <p:bldP spid="71" grpId="0" animBg="1"/>
      <p:bldP spid="7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9" name="Group 8"/>
          <p:cNvGrpSpPr/>
          <p:nvPr/>
        </p:nvGrpSpPr>
        <p:grpSpPr>
          <a:xfrm>
            <a:off x="1508919" y="1905000"/>
            <a:ext cx="4191000" cy="677108"/>
            <a:chOff x="1508919" y="1888664"/>
            <a:chExt cx="3733800" cy="677108"/>
          </a:xfrm>
        </p:grpSpPr>
        <p:sp>
          <p:nvSpPr>
            <p:cNvPr id="10" name="Rectangle 9"/>
            <p:cNvSpPr/>
            <p:nvPr/>
          </p:nvSpPr>
          <p:spPr>
            <a:xfrm>
              <a:off x="1508919" y="1888664"/>
              <a:ext cx="373380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800" b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1. Luyện tập.</a:t>
              </a:r>
              <a:endParaRPr lang="en-US" sz="3800" b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1" name="Straight Connector 10"/>
            <p:cNvCxnSpPr/>
            <p:nvPr/>
          </p:nvCxnSpPr>
          <p:spPr>
            <a:xfrm>
              <a:off x="1673234" y="2519755"/>
              <a:ext cx="2281012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2" name="Rectangle 11"/>
          <p:cNvSpPr/>
          <p:nvPr/>
        </p:nvSpPr>
        <p:spPr>
          <a:xfrm>
            <a:off x="1508919" y="2590800"/>
            <a:ext cx="1396628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1. </a:t>
            </a:r>
            <a:r>
              <a:rPr lang="en-US" sz="3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ngữ</a:t>
            </a:r>
            <a:r>
              <a:rPr lang="en-US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từng</a:t>
            </a:r>
            <a:r>
              <a:rPr lang="en-US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endParaRPr lang="en-US" sz="38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Rectangle 95"/>
          <p:cNvSpPr>
            <a:spLocks noChangeArrowheads="1"/>
          </p:cNvSpPr>
          <p:nvPr/>
        </p:nvSpPr>
        <p:spPr bwMode="auto">
          <a:xfrm>
            <a:off x="4606417" y="1258669"/>
            <a:ext cx="693927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spcBef>
                <a:spcPts val="1800"/>
              </a:spcBef>
              <a:defRPr/>
            </a:pPr>
            <a:r>
              <a:rPr 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 12: BÀI TẬP LÀM VĂN (T3)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3354" y="3333750"/>
            <a:ext cx="12769565" cy="497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9" name="Group 8"/>
          <p:cNvGrpSpPr/>
          <p:nvPr/>
        </p:nvGrpSpPr>
        <p:grpSpPr>
          <a:xfrm>
            <a:off x="1474788" y="2070883"/>
            <a:ext cx="4191000" cy="677108"/>
            <a:chOff x="1478511" y="2955464"/>
            <a:chExt cx="3733800" cy="677108"/>
          </a:xfrm>
        </p:grpSpPr>
        <p:sp>
          <p:nvSpPr>
            <p:cNvPr id="10" name="Rectangle 9"/>
            <p:cNvSpPr/>
            <p:nvPr/>
          </p:nvSpPr>
          <p:spPr>
            <a:xfrm>
              <a:off x="1478511" y="2955464"/>
              <a:ext cx="373380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800" b="1" dirty="0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1. </a:t>
              </a:r>
              <a:r>
                <a:rPr lang="en-US" sz="3800" b="1" dirty="0" err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Luyện</a:t>
              </a:r>
              <a:r>
                <a:rPr lang="en-US" sz="3800" b="1" dirty="0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800" b="1" dirty="0" err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tập</a:t>
              </a:r>
              <a:r>
                <a:rPr lang="en-US" sz="3800" b="1" dirty="0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.</a:t>
              </a:r>
              <a:endParaRPr lang="en-US" sz="3800" b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1" name="Straight Connector 10"/>
            <p:cNvCxnSpPr/>
            <p:nvPr/>
          </p:nvCxnSpPr>
          <p:spPr>
            <a:xfrm>
              <a:off x="1644693" y="3551581"/>
              <a:ext cx="2281012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6188" y="2747991"/>
            <a:ext cx="14168437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1127919" y="3759228"/>
            <a:ext cx="14401800" cy="4131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300"/>
              </a:spcAft>
            </a:pPr>
            <a:r>
              <a:rPr lang="vi-VN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+ Người: thầy giáo, cô giáo, học sinh, bác bảo vệ, cô lao công, thầy giám thị, cô tổng phụ trách,...</a:t>
            </a:r>
          </a:p>
          <a:p>
            <a:pPr algn="just">
              <a:spcBef>
                <a:spcPts val="600"/>
              </a:spcBef>
              <a:spcAft>
                <a:spcPts val="300"/>
              </a:spcAft>
            </a:pPr>
            <a:r>
              <a:rPr lang="vi-VN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+ Địa điểm: cổng trường, sân trường, hành lang, lớp học, căng tin, nhà xe, hội trường, thư viện, sân thể dục,...</a:t>
            </a:r>
          </a:p>
          <a:p>
            <a:pPr algn="just">
              <a:spcBef>
                <a:spcPts val="600"/>
              </a:spcBef>
              <a:spcAft>
                <a:spcPts val="300"/>
              </a:spcAft>
            </a:pPr>
            <a:r>
              <a:rPr lang="vi-VN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+ Đồ vật: bàn, ghế, phấn, bảng, khăn lau, bút, thước, tẩy,...</a:t>
            </a:r>
          </a:p>
          <a:p>
            <a:pPr algn="just">
              <a:spcBef>
                <a:spcPts val="600"/>
              </a:spcBef>
              <a:spcAft>
                <a:spcPts val="300"/>
              </a:spcAft>
            </a:pPr>
            <a:r>
              <a:rPr lang="vi-VN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+ Hoạt động: nghe, viết, nói, vẽ, viết, hát, tập thể dục,...</a:t>
            </a:r>
          </a:p>
        </p:txBody>
      </p:sp>
      <p:sp>
        <p:nvSpPr>
          <p:cNvPr id="4" name="Rectangle 3"/>
          <p:cNvSpPr/>
          <p:nvPr/>
        </p:nvSpPr>
        <p:spPr>
          <a:xfrm>
            <a:off x="3566551" y="1524000"/>
            <a:ext cx="843827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>
              <a:spcBef>
                <a:spcPts val="1800"/>
              </a:spcBef>
              <a:defRPr/>
            </a:pPr>
            <a:r>
              <a:rPr lang="en-US" sz="4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 12: BÀI TẬP LÀM VĂN (T3)</a:t>
            </a:r>
          </a:p>
        </p:txBody>
      </p:sp>
    </p:spTree>
    <p:extLst>
      <p:ext uri="{BB962C8B-B14F-4D97-AF65-F5344CB8AC3E}">
        <p14:creationId xmlns:p14="http://schemas.microsoft.com/office/powerpoint/2010/main" val="42613419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9" name="Group 8"/>
          <p:cNvGrpSpPr/>
          <p:nvPr/>
        </p:nvGrpSpPr>
        <p:grpSpPr>
          <a:xfrm>
            <a:off x="1508919" y="1947208"/>
            <a:ext cx="4191000" cy="677108"/>
            <a:chOff x="1508919" y="1888664"/>
            <a:chExt cx="3733800" cy="677108"/>
          </a:xfrm>
        </p:grpSpPr>
        <p:sp>
          <p:nvSpPr>
            <p:cNvPr id="10" name="Rectangle 9"/>
            <p:cNvSpPr/>
            <p:nvPr/>
          </p:nvSpPr>
          <p:spPr>
            <a:xfrm>
              <a:off x="1508919" y="1888664"/>
              <a:ext cx="373380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800" b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1. Luyện tập.</a:t>
              </a:r>
              <a:endParaRPr lang="en-US" sz="3800" b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1" name="Straight Connector 10"/>
            <p:cNvCxnSpPr/>
            <p:nvPr/>
          </p:nvCxnSpPr>
          <p:spPr>
            <a:xfrm>
              <a:off x="1673234" y="2519755"/>
              <a:ext cx="2281012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2" name="Rectangle 11"/>
          <p:cNvSpPr/>
          <p:nvPr/>
        </p:nvSpPr>
        <p:spPr>
          <a:xfrm>
            <a:off x="1508919" y="2633008"/>
            <a:ext cx="1396628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2. </a:t>
            </a:r>
            <a:r>
              <a:rPr lang="en-US" sz="3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dưới</a:t>
            </a:r>
            <a:r>
              <a:rPr lang="en-US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3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Dựa</a:t>
            </a:r>
            <a:r>
              <a:rPr lang="en-US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đâu</a:t>
            </a:r>
            <a:r>
              <a:rPr lang="en-US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478598" y="3428524"/>
            <a:ext cx="1396628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sz="3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đỡ</a:t>
            </a:r>
            <a:r>
              <a:rPr lang="en-US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20" name="Rectangle 19"/>
          <p:cNvSpPr/>
          <p:nvPr/>
        </p:nvSpPr>
        <p:spPr>
          <a:xfrm>
            <a:off x="1508919" y="5046584"/>
            <a:ext cx="1396628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Hôm</a:t>
            </a:r>
            <a:r>
              <a:rPr lang="en-US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nay con </a:t>
            </a:r>
            <a:r>
              <a:rPr lang="en-US" sz="3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giặt</a:t>
            </a:r>
            <a:r>
              <a:rPr lang="en-US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áo</a:t>
            </a:r>
            <a:r>
              <a:rPr lang="en-US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sơ</a:t>
            </a:r>
            <a:r>
              <a:rPr lang="en-US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mi </a:t>
            </a:r>
            <a:r>
              <a:rPr lang="en-US" sz="3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quần</a:t>
            </a:r>
            <a:r>
              <a:rPr lang="en-US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áo</a:t>
            </a:r>
            <a:r>
              <a:rPr lang="en-US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lót</a:t>
            </a:r>
            <a:r>
              <a:rPr lang="en-US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nhé</a:t>
            </a:r>
            <a:r>
              <a:rPr lang="en-US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508919" y="4275892"/>
            <a:ext cx="1396628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3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3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3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3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sz="3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đỡ</a:t>
            </a:r>
            <a:r>
              <a:rPr lang="en-US" sz="3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sz="3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 </a:t>
            </a:r>
            <a:endParaRPr lang="en-US" sz="3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508919" y="6409492"/>
            <a:ext cx="1396628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 dirty="0" err="1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800" b="1" dirty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sz="3800" b="1" dirty="0" err="1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800" b="1" dirty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800" b="1" dirty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3800" b="1" dirty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3800" b="1" dirty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800" b="1" dirty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thúc</a:t>
            </a:r>
            <a:r>
              <a:rPr lang="en-US" sz="3800" b="1" dirty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800" b="1" dirty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800" b="1" dirty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dấu</a:t>
            </a:r>
            <a:r>
              <a:rPr lang="en-US" sz="3800" b="1" dirty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chấm</a:t>
            </a:r>
            <a:r>
              <a:rPr lang="en-US" sz="3800" b="1" dirty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3800" b="1" dirty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19" name="Rectangle 95"/>
          <p:cNvSpPr>
            <a:spLocks noChangeArrowheads="1"/>
          </p:cNvSpPr>
          <p:nvPr/>
        </p:nvSpPr>
        <p:spPr bwMode="auto">
          <a:xfrm>
            <a:off x="4606417" y="1249680"/>
            <a:ext cx="693927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spcBef>
                <a:spcPts val="1800"/>
              </a:spcBef>
              <a:defRPr/>
            </a:pPr>
            <a:r>
              <a:rPr 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 12: BÀI TẬP LÀM VĂN (T3)</a:t>
            </a:r>
          </a:p>
        </p:txBody>
      </p:sp>
    </p:spTree>
    <p:extLst>
      <p:ext uri="{BB962C8B-B14F-4D97-AF65-F5344CB8AC3E}">
        <p14:creationId xmlns:p14="http://schemas.microsoft.com/office/powerpoint/2010/main" val="345000539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dirty="0" err="1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</a:t>
                </a:r>
                <a:r>
                  <a:rPr lang="en-US" sz="3600" dirty="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……</a:t>
                </a:r>
                <a:r>
                  <a:rPr lang="en-US" sz="3600" dirty="0" err="1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ngày</a:t>
                </a:r>
                <a:r>
                  <a:rPr lang="en-US" sz="3600" dirty="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…..</a:t>
                </a:r>
                <a:r>
                  <a:rPr lang="en-US" sz="3600" dirty="0" err="1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tháng</a:t>
                </a:r>
                <a:r>
                  <a:rPr lang="en-US" sz="3600" dirty="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…..</a:t>
                </a:r>
                <a:r>
                  <a:rPr lang="en-US" sz="3600" dirty="0" err="1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năm</a:t>
                </a:r>
                <a:r>
                  <a:rPr lang="en-US" sz="3600" dirty="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…….</a:t>
                </a:r>
                <a:endParaRPr lang="en-US" sz="36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9" name="Group 8"/>
          <p:cNvGrpSpPr/>
          <p:nvPr/>
        </p:nvGrpSpPr>
        <p:grpSpPr>
          <a:xfrm>
            <a:off x="1508919" y="1828800"/>
            <a:ext cx="4191000" cy="677108"/>
            <a:chOff x="1508919" y="1888664"/>
            <a:chExt cx="3733800" cy="677108"/>
          </a:xfrm>
        </p:grpSpPr>
        <p:sp>
          <p:nvSpPr>
            <p:cNvPr id="10" name="Rectangle 9"/>
            <p:cNvSpPr/>
            <p:nvPr/>
          </p:nvSpPr>
          <p:spPr>
            <a:xfrm>
              <a:off x="1508919" y="1888664"/>
              <a:ext cx="373380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800" b="1" dirty="0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1. </a:t>
              </a:r>
              <a:r>
                <a:rPr lang="en-US" sz="3800" b="1" dirty="0" err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Luyện</a:t>
              </a:r>
              <a:r>
                <a:rPr lang="en-US" sz="3800" b="1" dirty="0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800" b="1" dirty="0" err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tập</a:t>
              </a:r>
              <a:r>
                <a:rPr lang="en-US" sz="3800" b="1" dirty="0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.</a:t>
              </a:r>
              <a:endParaRPr lang="en-US" sz="3800" b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1" name="Straight Connector 10"/>
            <p:cNvCxnSpPr/>
            <p:nvPr/>
          </p:nvCxnSpPr>
          <p:spPr>
            <a:xfrm>
              <a:off x="1673234" y="2519755"/>
              <a:ext cx="2281012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2" name="Rectangle 11"/>
          <p:cNvSpPr/>
          <p:nvPr/>
        </p:nvSpPr>
        <p:spPr>
          <a:xfrm>
            <a:off x="1508919" y="2514600"/>
            <a:ext cx="1396628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3: </a:t>
            </a:r>
            <a:r>
              <a:rPr lang="en-US" sz="3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chuyện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Hộp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bút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Na </a:t>
            </a:r>
            <a:r>
              <a:rPr lang="en-US" sz="3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38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Rectangle 95"/>
          <p:cNvSpPr>
            <a:spLocks noChangeArrowheads="1"/>
          </p:cNvSpPr>
          <p:nvPr/>
        </p:nvSpPr>
        <p:spPr bwMode="auto">
          <a:xfrm>
            <a:off x="4529473" y="1258669"/>
            <a:ext cx="709316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 12: BÀI TẬP LÀM VĂN (</a:t>
            </a:r>
            <a:r>
              <a:rPr 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T3</a:t>
            </a:r>
            <a:r>
              <a:rPr lang="en-GB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GB" sz="36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" name="Picture 20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4120" y="3191708"/>
            <a:ext cx="14097000" cy="5952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20905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3882" y="4495800"/>
            <a:ext cx="9053000" cy="762000"/>
          </a:xfrm>
        </p:spPr>
        <p:txBody>
          <a:bodyPr/>
          <a:lstStyle/>
          <a:p>
            <a:pPr algn="l"/>
            <a:r>
              <a:rPr lang="vi-VN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vi-VN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Hỏi đáp về các nhân vật trong chuyện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5" name="Group 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7" name="TextBox 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dirty="0" err="1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</a:t>
                </a:r>
                <a:r>
                  <a:rPr lang="en-US" sz="3600" dirty="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……</a:t>
                </a:r>
                <a:r>
                  <a:rPr lang="en-US" sz="3600" dirty="0" err="1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ngày</a:t>
                </a:r>
                <a:r>
                  <a:rPr lang="en-US" sz="3600" dirty="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…..</a:t>
                </a:r>
                <a:r>
                  <a:rPr lang="en-US" sz="3600" dirty="0" err="1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tháng</a:t>
                </a:r>
                <a:r>
                  <a:rPr lang="en-US" sz="3600" dirty="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…..</a:t>
                </a:r>
                <a:r>
                  <a:rPr lang="en-US" sz="3600" dirty="0" err="1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năm</a:t>
                </a:r>
                <a:r>
                  <a:rPr lang="en-US" sz="3600" dirty="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…….</a:t>
                </a:r>
                <a:endParaRPr lang="en-US" sz="36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6" name="Straight Connector 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Rectangle 95"/>
          <p:cNvSpPr>
            <a:spLocks noChangeArrowheads="1"/>
          </p:cNvSpPr>
          <p:nvPr/>
        </p:nvSpPr>
        <p:spPr bwMode="auto">
          <a:xfrm>
            <a:off x="4529473" y="1258669"/>
            <a:ext cx="709316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 12: BÀI TẬP LÀM VĂN (</a:t>
            </a:r>
            <a:r>
              <a:rPr 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T3</a:t>
            </a:r>
            <a:r>
              <a:rPr lang="en-GB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GB" sz="36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508919" y="1828800"/>
            <a:ext cx="4191000" cy="677108"/>
            <a:chOff x="1508919" y="1888664"/>
            <a:chExt cx="3733800" cy="677108"/>
          </a:xfrm>
        </p:grpSpPr>
        <p:sp>
          <p:nvSpPr>
            <p:cNvPr id="11" name="Rectangle 10"/>
            <p:cNvSpPr/>
            <p:nvPr/>
          </p:nvSpPr>
          <p:spPr>
            <a:xfrm>
              <a:off x="1508919" y="1888664"/>
              <a:ext cx="373380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800" b="1" dirty="0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1. </a:t>
              </a:r>
              <a:r>
                <a:rPr lang="en-US" sz="3800" b="1" dirty="0" err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Luyện</a:t>
              </a:r>
              <a:r>
                <a:rPr lang="en-US" sz="3800" b="1" dirty="0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800" b="1" dirty="0" err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tập</a:t>
              </a:r>
              <a:r>
                <a:rPr lang="en-US" sz="3800" b="1" dirty="0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.</a:t>
              </a:r>
              <a:endParaRPr lang="en-US" sz="3800" b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1673234" y="2519755"/>
              <a:ext cx="2281012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3" name="Rectangle 12"/>
          <p:cNvSpPr/>
          <p:nvPr/>
        </p:nvSpPr>
        <p:spPr>
          <a:xfrm>
            <a:off x="1509078" y="2667000"/>
            <a:ext cx="1386824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3: </a:t>
            </a: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chuyện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Hộp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bút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Na </a:t>
            </a: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461919" y="5867400"/>
            <a:ext cx="81531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vi-VN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Ghi lại 1 -2 câu hỏi của em và bạn</a:t>
            </a:r>
          </a:p>
        </p:txBody>
      </p:sp>
      <p:sp>
        <p:nvSpPr>
          <p:cNvPr id="15" name="Cloud 14"/>
          <p:cNvSpPr/>
          <p:nvPr/>
        </p:nvSpPr>
        <p:spPr>
          <a:xfrm>
            <a:off x="442119" y="3886200"/>
            <a:ext cx="5486400" cy="35814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smtClean="0">
                <a:solidFill>
                  <a:srgbClr val="FF0000"/>
                </a:solidFill>
              </a:rPr>
              <a:t>THẢO LUẬN NHÓM 2</a:t>
            </a:r>
            <a:endParaRPr lang="en-US" sz="4000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8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ÂU ĐỐ VUI VỀ ĐỒ DÙNG HỌC TẬP giúp bé PHÁT TRIỂN TRÍ THÔNG MINH - CÂU ĐỐ VUI CHO BÉ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97523" y="381000"/>
            <a:ext cx="15146031" cy="845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7552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Anh dep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93" y="388938"/>
            <a:ext cx="14920252" cy="875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WordArt 3"/>
          <p:cNvSpPr>
            <a:spLocks noChangeArrowheads="1" noChangeShapeType="1" noTextEdit="1"/>
          </p:cNvSpPr>
          <p:nvPr/>
        </p:nvSpPr>
        <p:spPr bwMode="auto">
          <a:xfrm>
            <a:off x="209917" y="3657600"/>
            <a:ext cx="15617822" cy="15827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5700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XIN CHÂN THÀNH CẢM ƠN </a:t>
            </a:r>
          </a:p>
          <a:p>
            <a:pPr algn="ctr"/>
            <a:r>
              <a:rPr lang="vi-VN" sz="5700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QUÝ THẦY CÔ GIÁO VÀ CÁC EM</a:t>
            </a:r>
            <a:endParaRPr lang="en-US" sz="5700" kern="10">
              <a:ln w="19050">
                <a:solidFill>
                  <a:srgbClr val="FFFF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Arial"/>
              <a:cs typeface="Arial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23,1047787239,C:\Users\Tailieu\Documents\Bai giang duong truong son_pptx\Media.ppcx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9587</TotalTime>
  <Words>484</Words>
  <Application>Microsoft Office PowerPoint</Application>
  <PresentationFormat>Custom</PresentationFormat>
  <Paragraphs>65</Paragraphs>
  <Slides>9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a. Hỏi đáp về các nhân vật trong chuyện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 Hong Minh</dc:creator>
  <cp:lastModifiedBy>Admin</cp:lastModifiedBy>
  <cp:revision>1053</cp:revision>
  <dcterms:created xsi:type="dcterms:W3CDTF">2008-09-09T22:52:10Z</dcterms:created>
  <dcterms:modified xsi:type="dcterms:W3CDTF">2022-06-29T08:20:36Z</dcterms:modified>
</cp:coreProperties>
</file>