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27" r:id="rId2"/>
    <p:sldId id="436" r:id="rId3"/>
    <p:sldId id="408" r:id="rId4"/>
    <p:sldId id="437" r:id="rId5"/>
    <p:sldId id="438" r:id="rId6"/>
    <p:sldId id="439" r:id="rId7"/>
    <p:sldId id="340" r:id="rId8"/>
  </p:sldIdLst>
  <p:sldSz cx="16276638" cy="9144000"/>
  <p:notesSz cx="6858000" cy="9144000"/>
  <p:custDataLst>
    <p:tags r:id="rId1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7C80"/>
    <a:srgbClr val="0000CC"/>
    <a:srgbClr val="EDF6F7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660"/>
  </p:normalViewPr>
  <p:slideViewPr>
    <p:cSldViewPr>
      <p:cViewPr varScale="1">
        <p:scale>
          <a:sx n="45" d="100"/>
          <a:sy n="45" d="100"/>
        </p:scale>
        <p:origin x="762" y="54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B5B8007-F28A-4C3E-A48D-DDE012D8153F}" type="slidenum">
              <a:rPr lang="en-US" altLang="en-US" sz="1200">
                <a:cs typeface="Arial" charset="0"/>
              </a:rPr>
              <a:pPr algn="r" eaLnBrk="1" hangingPunct="1"/>
              <a:t>7</a:t>
            </a:fld>
            <a:endParaRPr lang="en-US" altLang="en-US" sz="1200">
              <a:cs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Khoi%20dong/cau%201.pptx" TargetMode="External"/><Relationship Id="rId13" Type="http://schemas.openxmlformats.org/officeDocument/2006/relationships/image" Target="../media/image13.jpeg"/><Relationship Id="rId3" Type="http://schemas.openxmlformats.org/officeDocument/2006/relationships/image" Target="../media/image10.jpg"/><Relationship Id="rId7" Type="http://schemas.openxmlformats.org/officeDocument/2006/relationships/hyperlink" Target="bai%20tap/bai%20tap%204.ppt" TargetMode="External"/><Relationship Id="rId12" Type="http://schemas.openxmlformats.org/officeDocument/2006/relationships/hyperlink" Target="Khoi%20dong/cau%203.pptx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bai%20tap/bai%20tap%203.ppt" TargetMode="External"/><Relationship Id="rId11" Type="http://schemas.openxmlformats.org/officeDocument/2006/relationships/image" Target="../media/image12.jpeg"/><Relationship Id="rId5" Type="http://schemas.openxmlformats.org/officeDocument/2006/relationships/hyperlink" Target="bai%20tap/bai%20tap%202.ppt" TargetMode="External"/><Relationship Id="rId15" Type="http://schemas.openxmlformats.org/officeDocument/2006/relationships/image" Target="../media/image14.jpeg"/><Relationship Id="rId10" Type="http://schemas.openxmlformats.org/officeDocument/2006/relationships/hyperlink" Target="Khoi%20dong/cau%202.pptx" TargetMode="External"/><Relationship Id="rId4" Type="http://schemas.openxmlformats.org/officeDocument/2006/relationships/hyperlink" Target="bai%20tap/bai%20tap%201.ppt" TargetMode="External"/><Relationship Id="rId9" Type="http://schemas.openxmlformats.org/officeDocument/2006/relationships/image" Target="../media/image11.jpeg"/><Relationship Id="rId14" Type="http://schemas.openxmlformats.org/officeDocument/2006/relationships/hyperlink" Target="Khoi%20dong/cau%204.ppt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</a:t>
            </a:r>
            <a:r>
              <a:rPr lang="en-US" altLang="en-US" sz="3500" b="1" smtClean="0">
                <a:solidFill>
                  <a:srgbClr val="FF0066"/>
                </a:solidFill>
                <a:latin typeface="Times New Roman" pitchFamily="18" charset="0"/>
              </a:rPr>
              <a:t>……</a:t>
            </a:r>
            <a:endParaRPr lang="en-US" altLang="en-US" sz="3500" b="1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7" y="5443538"/>
            <a:ext cx="2034580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2783822" y="4343401"/>
            <a:ext cx="10928600" cy="182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 Tiếng Việt lớp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2: VỀ THĂM QUÊ (T3)</a:t>
            </a:r>
            <a:endParaRPr lang="en-US" sz="5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</a:t>
            </a:r>
            <a:r>
              <a:rPr lang="en-US" sz="6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</a:t>
            </a:r>
            <a:r>
              <a:rPr lang="en-US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DỰ GIỜ THĂM LỚP</a:t>
            </a: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2557757" y="7200900"/>
            <a:ext cx="597456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Giáo viên</a:t>
            </a:r>
            <a:r>
              <a:rPr lang="en-US" altLang="en-US" sz="2400" b="1" i="1" smtClean="0">
                <a:solidFill>
                  <a:srgbClr val="FF0066"/>
                </a:solidFill>
                <a:latin typeface="Times New Roman" pitchFamily="18" charset="0"/>
              </a:rPr>
              <a:t>:</a:t>
            </a:r>
            <a:endParaRPr lang="en-US" altLang="en-US" sz="2400" b="1" i="1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079" y="6229986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112658" y="331495"/>
            <a:ext cx="2081213" cy="26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22398" y="413107"/>
            <a:ext cx="2089150" cy="24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131113" y="984250"/>
            <a:ext cx="14742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549684" y="5964239"/>
            <a:ext cx="1416132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632" y="5111880"/>
            <a:ext cx="4334745" cy="3092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5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Rectangle 95"/>
          <p:cNvSpPr>
            <a:spLocks noChangeArrowheads="1"/>
          </p:cNvSpPr>
          <p:nvPr/>
        </p:nvSpPr>
        <p:spPr bwMode="auto">
          <a:xfrm>
            <a:off x="4279976" y="1258669"/>
            <a:ext cx="75921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 </a:t>
            </a:r>
            <a:r>
              <a:rPr lang="en-GB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CHƠI: DU LỊCH ĐẠI DƯƠNG</a:t>
            </a:r>
            <a:endParaRPr lang="en-GB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 Box 38" descr="Water droplets"/>
          <p:cNvSpPr txBox="1">
            <a:spLocks noChangeArrowheads="1"/>
          </p:cNvSpPr>
          <p:nvPr/>
        </p:nvSpPr>
        <p:spPr bwMode="auto">
          <a:xfrm>
            <a:off x="11430794" y="7131050"/>
            <a:ext cx="3689350" cy="102235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 sz="1100" b="1">
              <a:solidFill>
                <a:srgbClr val="000099"/>
              </a:solidFill>
              <a:cs typeface="Arial" charset="0"/>
            </a:endParaRPr>
          </a:p>
          <a:p>
            <a:pPr eaLnBrk="1" hangingPunct="1"/>
            <a:r>
              <a:rPr lang="en-US" altLang="en-US" sz="3500" b="1">
                <a:solidFill>
                  <a:srgbClr val="000099"/>
                </a:solidFill>
                <a:cs typeface="Arial" charset="0"/>
              </a:rPr>
              <a:t>BẮT ĐẦU QUAY</a:t>
            </a:r>
          </a:p>
          <a:p>
            <a:pPr eaLnBrk="1" hangingPunct="1"/>
            <a:endParaRPr lang="en-US" altLang="en-US" sz="1100" b="1">
              <a:solidFill>
                <a:srgbClr val="000099"/>
              </a:solidFill>
              <a:cs typeface="Arial" charset="0"/>
            </a:endParaRPr>
          </a:p>
        </p:txBody>
      </p: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11281569" y="2763838"/>
            <a:ext cx="4019550" cy="4019550"/>
            <a:chOff x="2000250" y="2819400"/>
            <a:chExt cx="4019550" cy="4019550"/>
          </a:xfrm>
          <a:blipFill>
            <a:blip r:embed="rId3"/>
            <a:stretch>
              <a:fillRect/>
            </a:stretch>
          </a:blipFill>
        </p:grpSpPr>
        <p:sp>
          <p:nvSpPr>
            <p:cNvPr id="41" name="Line 37"/>
            <p:cNvSpPr>
              <a:spLocks noChangeShapeType="1"/>
            </p:cNvSpPr>
            <p:nvPr/>
          </p:nvSpPr>
          <p:spPr bwMode="auto">
            <a:xfrm flipV="1">
              <a:off x="4264025" y="3452813"/>
              <a:ext cx="0" cy="1320800"/>
            </a:xfrm>
            <a:prstGeom prst="line">
              <a:avLst/>
            </a:prstGeom>
            <a:grpFill/>
            <a:ln w="76200">
              <a:solidFill>
                <a:srgbClr val="FFC000"/>
              </a:solidFill>
              <a:round/>
              <a:headEnd type="oval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43689" tIns="71844" rIns="143689" bIns="71844"/>
            <a:lstStyle/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2000250" y="2819400"/>
              <a:ext cx="4019550" cy="4019550"/>
            </a:xfrm>
            <a:prstGeom prst="ellipse">
              <a:avLst/>
            </a:prstGeom>
            <a:solidFill>
              <a:srgbClr val="00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cxnSp>
          <p:nvCxnSpPr>
            <p:cNvPr id="43" name="Straight Connector 42"/>
            <p:cNvCxnSpPr>
              <a:stCxn id="42" idx="2"/>
              <a:endCxn id="42" idx="6"/>
            </p:cNvCxnSpPr>
            <p:nvPr/>
          </p:nvCxnSpPr>
          <p:spPr>
            <a:xfrm>
              <a:off x="2000250" y="4829175"/>
              <a:ext cx="4019550" cy="0"/>
            </a:xfrm>
            <a:prstGeom prst="lin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42" idx="0"/>
              <a:endCxn id="42" idx="4"/>
            </p:cNvCxnSpPr>
            <p:nvPr/>
          </p:nvCxnSpPr>
          <p:spPr>
            <a:xfrm>
              <a:off x="4010025" y="2819400"/>
              <a:ext cx="0" cy="4019550"/>
            </a:xfrm>
            <a:prstGeom prst="lin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WordArt 78" descr="Water droplets">
              <a:hlinkClick r:id="rId4" action="ppaction://hlinkpres?slideindex=1&amp;slidetitle="/>
            </p:cNvPr>
            <p:cNvSpPr>
              <a:spLocks noChangeArrowheads="1" noChangeShapeType="1" noTextEdit="1"/>
            </p:cNvSpPr>
            <p:nvPr/>
          </p:nvSpPr>
          <p:spPr bwMode="auto">
            <a:xfrm rot="3394478">
              <a:off x="4667251" y="3803992"/>
              <a:ext cx="400050" cy="552450"/>
            </a:xfrm>
            <a:prstGeom prst="rect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eaLnBrk="1" hangingPunct="1">
                <a:defRPr/>
              </a:pPr>
              <a:r>
                <a:rPr lang="en-US" sz="5700" kern="1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blipFill dpi="0" rotWithShape="0">
                    <a:blip r:embed="rId2"/>
                    <a:srcRect/>
                    <a:tile tx="0" ty="0" sx="100000" sy="100000" flip="none" algn="tl"/>
                  </a:blipFill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46" name="WordArt 79" descr="Water droplets">
              <a:hlinkClick r:id="rId5" action="ppaction://hlinkpres?slideindex=1&amp;slidetitle="/>
            </p:cNvPr>
            <p:cNvSpPr>
              <a:spLocks noChangeArrowheads="1" noChangeShapeType="1" noTextEdit="1"/>
            </p:cNvSpPr>
            <p:nvPr/>
          </p:nvSpPr>
          <p:spPr bwMode="auto">
            <a:xfrm rot="7756668">
              <a:off x="4560287" y="5454649"/>
              <a:ext cx="400050" cy="552450"/>
            </a:xfrm>
            <a:prstGeom prst="rect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eaLnBrk="1" hangingPunct="1">
                <a:defRPr/>
              </a:pPr>
              <a:r>
                <a:rPr lang="en-US" sz="5700" b="1" kern="1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blipFill dpi="0" rotWithShape="0">
                    <a:blip r:embed="rId2"/>
                    <a:srcRect/>
                    <a:tile tx="0" ty="0" sx="100000" sy="100000" flip="none" algn="tl"/>
                  </a:blipFill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47" name="WordArt 80" descr="Water droplets">
              <a:hlinkClick r:id="rId6" action="ppaction://hlinkpres?slideindex=1&amp;slidetitle="/>
            </p:cNvPr>
            <p:cNvSpPr>
              <a:spLocks noChangeArrowheads="1" noChangeShapeType="1" noTextEdit="1"/>
            </p:cNvSpPr>
            <p:nvPr/>
          </p:nvSpPr>
          <p:spPr bwMode="auto">
            <a:xfrm rot="-7961444">
              <a:off x="2943093" y="5528323"/>
              <a:ext cx="400050" cy="552450"/>
            </a:xfrm>
            <a:prstGeom prst="rect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eaLnBrk="1" hangingPunct="1">
                <a:defRPr/>
              </a:pPr>
              <a:r>
                <a:rPr lang="en-US" sz="5700" b="1" kern="1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blipFill dpi="0" rotWithShape="0">
                    <a:blip r:embed="rId2"/>
                    <a:srcRect/>
                    <a:tile tx="0" ty="0" sx="100000" sy="100000" flip="none" algn="tl"/>
                  </a:blipFill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48" name="WordArt 80" descr="Water droplets">
              <a:hlinkClick r:id="rId7" action="ppaction://hlinkpres?slideindex=1&amp;slidetitle="/>
            </p:cNvPr>
            <p:cNvSpPr>
              <a:spLocks noChangeArrowheads="1" noChangeShapeType="1" noTextEdit="1"/>
            </p:cNvSpPr>
            <p:nvPr/>
          </p:nvSpPr>
          <p:spPr bwMode="auto">
            <a:xfrm rot="-2735004">
              <a:off x="2998058" y="3767938"/>
              <a:ext cx="400050" cy="552450"/>
            </a:xfrm>
            <a:prstGeom prst="rect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eaLnBrk="1" hangingPunct="1">
                <a:defRPr/>
              </a:pPr>
              <a:r>
                <a:rPr lang="en-US" sz="5700" b="1" kern="1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blipFill dpi="0" rotWithShape="0">
                    <a:blip r:embed="rId2"/>
                    <a:srcRect/>
                    <a:tile tx="0" ty="0" sx="100000" sy="100000" flip="none" algn="tl"/>
                  </a:blipFill>
                  <a:latin typeface="Arial"/>
                  <a:cs typeface="Arial"/>
                </a:rPr>
                <a:t>4</a:t>
              </a:r>
            </a:p>
          </p:txBody>
        </p:sp>
      </p:grpSp>
      <p:cxnSp>
        <p:nvCxnSpPr>
          <p:cNvPr id="49" name="Straight Arrow Connector 48"/>
          <p:cNvCxnSpPr/>
          <p:nvPr/>
        </p:nvCxnSpPr>
        <p:spPr>
          <a:xfrm flipV="1">
            <a:off x="13291344" y="3505200"/>
            <a:ext cx="0" cy="1268413"/>
          </a:xfrm>
          <a:prstGeom prst="straightConnector1">
            <a:avLst/>
          </a:prstGeom>
          <a:ln w="127000">
            <a:solidFill>
              <a:srgbClr val="FFC000"/>
            </a:solidFill>
            <a:headEnd type="oval"/>
            <a:tailEnd type="stealth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823119" y="2275885"/>
            <a:ext cx="4085637" cy="2748011"/>
            <a:chOff x="823119" y="2275885"/>
            <a:chExt cx="4085637" cy="2748011"/>
          </a:xfrm>
        </p:grpSpPr>
        <p:pic>
          <p:nvPicPr>
            <p:cNvPr id="51" name="Picture 2" descr="Cá Ngựa: Đặc Điểm, Công Dụng, Cách Dùng &amp;amp; Giá Bán 2021">
              <a:hlinkClick r:id="rId8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119" y="2275885"/>
              <a:ext cx="4085637" cy="2748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TextBox 51"/>
            <p:cNvSpPr txBox="1"/>
            <p:nvPr/>
          </p:nvSpPr>
          <p:spPr>
            <a:xfrm>
              <a:off x="4252807" y="3915900"/>
              <a:ext cx="655949" cy="1107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6600" b="1" smtClean="0">
                  <a:solidFill>
                    <a:srgbClr val="FF0000"/>
                  </a:solidFill>
                </a:rPr>
                <a:t>1</a:t>
              </a:r>
              <a:endParaRPr lang="en-US" sz="66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756668" y="2275885"/>
            <a:ext cx="4085637" cy="2748011"/>
            <a:chOff x="5517222" y="2275885"/>
            <a:chExt cx="4085637" cy="2748011"/>
          </a:xfrm>
        </p:grpSpPr>
        <p:pic>
          <p:nvPicPr>
            <p:cNvPr id="54" name="Picture 6" descr="Cá heo có thật thông minh đến mức biết cứu người không?">
              <a:hlinkClick r:id="rId10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7222" y="2275885"/>
              <a:ext cx="4085637" cy="2748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TextBox 54"/>
            <p:cNvSpPr txBox="1"/>
            <p:nvPr/>
          </p:nvSpPr>
          <p:spPr>
            <a:xfrm>
              <a:off x="5517222" y="3888913"/>
              <a:ext cx="655949" cy="1107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6600" b="1" smtClean="0">
                  <a:solidFill>
                    <a:srgbClr val="FF0000"/>
                  </a:solidFill>
                </a:rPr>
                <a:t>2</a:t>
              </a:r>
              <a:endParaRPr lang="en-US" sz="66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823119" y="5890340"/>
            <a:ext cx="4085637" cy="2737378"/>
            <a:chOff x="823119" y="5890340"/>
            <a:chExt cx="4085637" cy="2737378"/>
          </a:xfrm>
        </p:grpSpPr>
        <p:pic>
          <p:nvPicPr>
            <p:cNvPr id="57" name="Picture 4" descr="Những điều chưa biết về sứa - VnExpress">
              <a:hlinkClick r:id="rId12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119" y="5890340"/>
              <a:ext cx="4085637" cy="2737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TextBox 57"/>
            <p:cNvSpPr txBox="1"/>
            <p:nvPr/>
          </p:nvSpPr>
          <p:spPr>
            <a:xfrm>
              <a:off x="4222486" y="7504482"/>
              <a:ext cx="655949" cy="1107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6600" b="1" smtClean="0">
                  <a:solidFill>
                    <a:srgbClr val="FF0000"/>
                  </a:solidFill>
                </a:rPr>
                <a:t>3</a:t>
              </a:r>
              <a:endParaRPr lang="en-US" sz="66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719729" y="5890340"/>
            <a:ext cx="4105836" cy="2748011"/>
            <a:chOff x="5480283" y="5890340"/>
            <a:chExt cx="4105836" cy="2748011"/>
          </a:xfrm>
        </p:grpSpPr>
        <p:pic>
          <p:nvPicPr>
            <p:cNvPr id="60" name="Picture 8" descr="Cá chuồn bay là gì? Đặc điểm, thành phần dinh dưỡng và nơi mua cá chuồn">
              <a:hlinkClick r:id="rId14" action="ppaction://hlinkpres?slideindex=1&amp;slidetitle="/>
            </p:cNvPr>
            <p:cNvPicPr>
              <a:picLocks noChangeAspect="1" noChangeArrowheads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85" r="4884"/>
            <a:stretch/>
          </p:blipFill>
          <p:spPr bwMode="auto">
            <a:xfrm>
              <a:off x="5500482" y="5890340"/>
              <a:ext cx="4085637" cy="2748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" name="TextBox 60"/>
            <p:cNvSpPr txBox="1"/>
            <p:nvPr/>
          </p:nvSpPr>
          <p:spPr>
            <a:xfrm>
              <a:off x="5480283" y="7530355"/>
              <a:ext cx="655949" cy="1107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6600" b="1" smtClean="0">
                  <a:solidFill>
                    <a:srgbClr val="FF0000"/>
                  </a:solidFill>
                </a:rPr>
                <a:t>4</a:t>
              </a:r>
              <a:endParaRPr lang="en-US" sz="6600" b="1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911973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400000">
                                      <p:cBhvr>
                                        <p:cTn id="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1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200000">
                                      <p:cBhvr>
                                        <p:cTn id="1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1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" t="40369" r="51745" b="15186"/>
          <a:stretch/>
        </p:blipFill>
        <p:spPr bwMode="auto">
          <a:xfrm>
            <a:off x="6614319" y="3474720"/>
            <a:ext cx="9313672" cy="5212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1508919" y="1905000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Luyện tập.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508919" y="2590800"/>
            <a:ext cx="139662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1. Dựa vào tranh, tìm từ ngữ chỉ sự vật, hoạt động (theo mẫu).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2"/>
          <p:cNvPicPr/>
          <p:nvPr/>
        </p:nvPicPr>
        <p:blipFill rotWithShape="1">
          <a:blip r:embed="rId3"/>
          <a:srcRect l="10768" t="25527" r="50129" b="54188"/>
          <a:stretch/>
        </p:blipFill>
        <p:spPr bwMode="auto">
          <a:xfrm>
            <a:off x="106839" y="4495800"/>
            <a:ext cx="6475548" cy="2438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Rectangle 95"/>
          <p:cNvSpPr>
            <a:spLocks noChangeArrowheads="1"/>
          </p:cNvSpPr>
          <p:nvPr/>
        </p:nvSpPr>
        <p:spPr bwMode="auto">
          <a:xfrm>
            <a:off x="5215655" y="1258669"/>
            <a:ext cx="57207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2: VỀ THĂM QUÊ (T3)</a:t>
            </a:r>
            <a:endParaRPr lang="en-GB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508919" y="1295400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Luyện tập.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508919" y="1981200"/>
            <a:ext cx="139662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1. Dựa vào tranh, tìm từ ngữ chỉ sự vật, hoạt động (theo mẫu).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849750"/>
              </p:ext>
            </p:extLst>
          </p:nvPr>
        </p:nvGraphicFramePr>
        <p:xfrm>
          <a:off x="899319" y="2743200"/>
          <a:ext cx="14782800" cy="617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2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24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34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3200" b="1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Từ</a:t>
                      </a:r>
                      <a:r>
                        <a:rPr lang="en-US" sz="3200" b="1" baseline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ngữ chỉ sự vật</a:t>
                      </a:r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Từ</a:t>
                      </a:r>
                      <a:r>
                        <a:rPr lang="en-US" sz="3200" b="1" baseline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ngữ chỉ hoạt động</a:t>
                      </a:r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algn="ctr"/>
                      <a:r>
                        <a:rPr lang="en-US" sz="3200" b="1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Chỉ</a:t>
                      </a:r>
                      <a:r>
                        <a:rPr lang="en-US" sz="3200" b="1" baseline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người</a:t>
                      </a:r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Chỉ</a:t>
                      </a:r>
                      <a:r>
                        <a:rPr lang="en-US" sz="3200" b="1" baseline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con vật</a:t>
                      </a:r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7760"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Rectangle 19"/>
          <p:cNvSpPr/>
          <p:nvPr/>
        </p:nvSpPr>
        <p:spPr>
          <a:xfrm>
            <a:off x="929904" y="3926413"/>
            <a:ext cx="477001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bác nông dân, cô nông dân</a:t>
            </a:r>
            <a:endParaRPr lang="en-US" sz="3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60543" y="5076587"/>
            <a:ext cx="47700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 nam</a:t>
            </a:r>
            <a:endParaRPr lang="en-US" sz="3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75519" y="6370320"/>
            <a:ext cx="47700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 nhỏ, em nhỏ</a:t>
            </a:r>
            <a:endParaRPr lang="en-US" sz="3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75519" y="5693807"/>
            <a:ext cx="47700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 nữ</a:t>
            </a:r>
            <a:endParaRPr lang="en-US" sz="3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854352" y="7004447"/>
            <a:ext cx="35199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con trâu</a:t>
            </a:r>
            <a:endParaRPr lang="en-US" sz="3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913819" y="7675007"/>
            <a:ext cx="346043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con vịt</a:t>
            </a:r>
            <a:endParaRPr lang="en-US" sz="3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860479" y="8305800"/>
            <a:ext cx="351377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chuồn chuồn</a:t>
            </a:r>
            <a:endParaRPr lang="en-US" sz="3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465692" y="4185047"/>
            <a:ext cx="610095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gặt lúa/ ôm bó cỏ/ gặt hái</a:t>
            </a:r>
            <a:endParaRPr lang="en-US" sz="3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586119" y="5099447"/>
            <a:ext cx="610095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chăn trâu/ ngồi trên lưng trâu</a:t>
            </a:r>
            <a:endParaRPr lang="en-US" sz="3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465692" y="5737860"/>
            <a:ext cx="610095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xách ấm nước/ mang ấm nước</a:t>
            </a:r>
            <a:endParaRPr lang="en-US" sz="3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465692" y="6349127"/>
            <a:ext cx="610095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thả diều/ chơi diều</a:t>
            </a:r>
            <a:endParaRPr lang="en-US" sz="3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465692" y="7050167"/>
            <a:ext cx="610095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gặm cỏ</a:t>
            </a:r>
            <a:endParaRPr lang="en-US" sz="3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465692" y="7696200"/>
            <a:ext cx="610095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bơi/ bơi lội/ mò cua ốc</a:t>
            </a:r>
            <a:endParaRPr lang="en-US" sz="3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465692" y="8315087"/>
            <a:ext cx="610095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Bay/ đậu trên cành cây</a:t>
            </a:r>
            <a:endParaRPr lang="en-US" sz="3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3419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508919" y="1481316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Luyện tập.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508919" y="2167116"/>
            <a:ext cx="139662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2. Dựa vào từ ngữ tìm được ở bài tập 1, đặt câu.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78598" y="2962632"/>
            <a:ext cx="139662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a. Câu giới thiệu:</a:t>
            </a:r>
          </a:p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M: Các cô bác nông dân là những làm ra lúa gạo.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478598" y="5782032"/>
            <a:ext cx="139662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b. Câu nêu hoạt động:</a:t>
            </a:r>
          </a:p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M: Các cô bác nông dân đang gặt lúa.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478598" y="4254996"/>
            <a:ext cx="139662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- Bạn nam là học sinh lớp 3.</a:t>
            </a:r>
          </a:p>
          <a:p>
            <a:pPr algn="just"/>
            <a:r>
              <a:rPr lang="en-US" sz="38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- Bạn nữ là học sinh giỏi nhất lớp.  </a:t>
            </a:r>
            <a:endParaRPr lang="en-US" sz="3800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508919" y="7424916"/>
            <a:ext cx="139662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- Bạn nhỏ đang thả diều trên bãi cỏ.</a:t>
            </a:r>
          </a:p>
          <a:p>
            <a:pPr algn="just"/>
            <a:r>
              <a:rPr lang="en-US" sz="38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- Em nhỏ đang chạy theo mẹ ra đồng.  </a:t>
            </a:r>
            <a:endParaRPr lang="en-US" sz="3800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95"/>
          <p:cNvSpPr>
            <a:spLocks noChangeArrowheads="1"/>
          </p:cNvSpPr>
          <p:nvPr/>
        </p:nvSpPr>
        <p:spPr bwMode="auto">
          <a:xfrm>
            <a:off x="5215655" y="1249680"/>
            <a:ext cx="57207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2: VỀ THĂM QUÊ (T3)</a:t>
            </a:r>
            <a:endParaRPr lang="en-GB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00539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508919" y="1828800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Luyện tập.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508919" y="2514600"/>
            <a:ext cx="139662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3. Ghép từ ngữ ở cột A với từ ngữ ở cột B để tạo câu. Chép lại các câu đó.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7" t="60560" r="14084" b="25607"/>
          <a:stretch/>
        </p:blipFill>
        <p:spPr bwMode="auto">
          <a:xfrm>
            <a:off x="1508919" y="4114800"/>
            <a:ext cx="14140774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5699919" y="5257800"/>
            <a:ext cx="1447800" cy="1143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5684838" y="5257800"/>
            <a:ext cx="1462881" cy="990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715317" y="7277100"/>
            <a:ext cx="146288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Rectangle 95"/>
          <p:cNvSpPr>
            <a:spLocks noChangeArrowheads="1"/>
          </p:cNvSpPr>
          <p:nvPr/>
        </p:nvSpPr>
        <p:spPr bwMode="auto">
          <a:xfrm>
            <a:off x="5215655" y="1258669"/>
            <a:ext cx="57207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2: VỀ THĂM QUÊ (T3)</a:t>
            </a:r>
            <a:endParaRPr lang="en-GB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20905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209917" y="3657600"/>
            <a:ext cx="15617822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47787239,C:\Users\Tailieu\Documents\Bai giang duong truong son_pptx\Media.ppcx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9477</TotalTime>
  <Words>402</Words>
  <Application>Microsoft Office PowerPoint</Application>
  <PresentationFormat>Custom</PresentationFormat>
  <Paragraphs>68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MAYTINH</cp:lastModifiedBy>
  <cp:revision>1027</cp:revision>
  <dcterms:created xsi:type="dcterms:W3CDTF">2008-09-09T22:52:10Z</dcterms:created>
  <dcterms:modified xsi:type="dcterms:W3CDTF">2024-04-10T01:01:14Z</dcterms:modified>
</cp:coreProperties>
</file>