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5/8/2022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5/8/2022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5/8/2022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5/8/2022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5/8/2022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5/8/2022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5/8/2022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0"/>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511530"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830837" y="1051559"/>
              <a:ext cx="130998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7" name="Rectangle 6"/>
          <p:cNvSpPr/>
          <p:nvPr/>
        </p:nvSpPr>
        <p:spPr>
          <a:xfrm>
            <a:off x="733845" y="1371600"/>
            <a:ext cx="14554200" cy="3016210"/>
          </a:xfrm>
          <a:prstGeom prst="rect">
            <a:avLst/>
          </a:prstGeom>
        </p:spPr>
        <p:txBody>
          <a:bodyPr wrap="square">
            <a:spAutoFit/>
          </a:bodyPr>
          <a:lstStyle/>
          <a:p>
            <a:pPr indent="914400" algn="just"/>
            <a:r>
              <a:rPr lang="en-US" sz="3800" b="1" smtClean="0">
                <a:solidFill>
                  <a:srgbClr val="FF0000"/>
                </a:solidFill>
                <a:latin typeface="Times New Roman" pitchFamily="18" charset="0"/>
                <a:cs typeface="Times New Roman" pitchFamily="18" charset="0"/>
              </a:rPr>
              <a:t>Đọc đoạn văn và trả lời câu hỏi:</a:t>
            </a:r>
          </a:p>
          <a:p>
            <a:pPr indent="914400" algn="just"/>
            <a:r>
              <a:rPr lang="vi-VN" sz="3800" smtClean="0">
                <a:solidFill>
                  <a:srgbClr val="0000FF"/>
                </a:solidFill>
                <a:latin typeface="+mj-lt"/>
              </a:rPr>
              <a:t>Thời </a:t>
            </a:r>
            <a:r>
              <a:rPr lang="vi-VN" sz="3800">
                <a:solidFill>
                  <a:srgbClr val="0000FF"/>
                </a:solidFill>
                <a:latin typeface="+mj-lt"/>
              </a:rPr>
              <a:t>gian vui nhất trong buổi tối của Thư và Hân là trước khi đi ngủ. Đã thành thói quan, ba mẹ con sẽ đọc sách, rồi thủ thỉ chuyện trò. Những câu chuyện của ba mẹ con thường nối vào nhau không dứt. Vì thế, sắp đến giờ ngủ, mẹ phải nói ràng rọt từng chữ: Năm phút nữa thôi nhé</a:t>
            </a:r>
            <a:r>
              <a:rPr lang="vi-VN" sz="3800">
                <a:solidFill>
                  <a:srgbClr val="0000FF"/>
                </a:solidFill>
                <a:latin typeface="+mj-lt"/>
              </a:rPr>
              <a:t>. </a:t>
            </a:r>
            <a:endParaRPr lang="vi-VN" sz="3800">
              <a:solidFill>
                <a:srgbClr val="0000FF"/>
              </a:solidFill>
              <a:latin typeface="+mj-lt"/>
            </a:endParaRPr>
          </a:p>
        </p:txBody>
      </p:sp>
      <p:sp>
        <p:nvSpPr>
          <p:cNvPr id="11" name="TextBox 10"/>
          <p:cNvSpPr txBox="1"/>
          <p:nvPr/>
        </p:nvSpPr>
        <p:spPr>
          <a:xfrm>
            <a:off x="1508919" y="5105400"/>
            <a:ext cx="13030200" cy="677108"/>
          </a:xfrm>
          <a:prstGeom prst="rect">
            <a:avLst/>
          </a:prstGeom>
          <a:noFill/>
        </p:spPr>
        <p:txBody>
          <a:bodyPr wrap="square" rtlCol="0">
            <a:spAutoFit/>
          </a:bodyPr>
          <a:lstStyle/>
          <a:p>
            <a:r>
              <a:rPr lang="en-US" sz="3800" b="1" smtClean="0">
                <a:solidFill>
                  <a:srgbClr val="FF0000"/>
                </a:solidFill>
                <a:latin typeface="Times New Roman" pitchFamily="18" charset="0"/>
                <a:cs typeface="Times New Roman" pitchFamily="18" charset="0"/>
              </a:rPr>
              <a:t>Trước khi đi ngủ, ba mẹ con bạn Thư thường làm gì?</a:t>
            </a:r>
            <a:endParaRPr lang="en-US" sz="3800" b="1">
              <a:solidFill>
                <a:srgbClr val="FF0000"/>
              </a:solidFill>
              <a:latin typeface="Times New Roman" pitchFamily="18" charset="0"/>
              <a:cs typeface="Times New Roman" pitchFamily="18" charset="0"/>
            </a:endParaRPr>
          </a:p>
        </p:txBody>
      </p:sp>
      <p:sp>
        <p:nvSpPr>
          <p:cNvPr id="12" name="TextBox 11"/>
          <p:cNvSpPr txBox="1"/>
          <p:nvPr/>
        </p:nvSpPr>
        <p:spPr>
          <a:xfrm>
            <a:off x="670719" y="6028492"/>
            <a:ext cx="14325600" cy="677108"/>
          </a:xfrm>
          <a:prstGeom prst="rect">
            <a:avLst/>
          </a:prstGeom>
          <a:noFill/>
        </p:spPr>
        <p:txBody>
          <a:bodyPr wrap="square" rtlCol="0">
            <a:spAutoFit/>
          </a:bodyPr>
          <a:lstStyle/>
          <a:p>
            <a:pPr indent="863600" algn="just"/>
            <a:r>
              <a:rPr lang="en-US" sz="3800" smtClean="0">
                <a:solidFill>
                  <a:srgbClr val="0000FF"/>
                </a:solidFill>
                <a:latin typeface="Times New Roman" pitchFamily="18" charset="0"/>
                <a:cs typeface="Times New Roman" pitchFamily="18" charset="0"/>
              </a:rPr>
              <a:t>Trước khi đi ngủ </a:t>
            </a:r>
            <a:r>
              <a:rPr lang="vi-VN" sz="3800" smtClean="0">
                <a:solidFill>
                  <a:srgbClr val="0000FF"/>
                </a:solidFill>
                <a:latin typeface="Times New Roman" pitchFamily="18" charset="0"/>
                <a:cs typeface="Times New Roman" pitchFamily="18" charset="0"/>
              </a:rPr>
              <a:t>ba </a:t>
            </a:r>
            <a:r>
              <a:rPr lang="vi-VN" sz="3800">
                <a:solidFill>
                  <a:srgbClr val="0000FF"/>
                </a:solidFill>
                <a:latin typeface="Times New Roman" pitchFamily="18" charset="0"/>
                <a:cs typeface="Times New Roman" pitchFamily="18" charset="0"/>
              </a:rPr>
              <a:t>mẹ con sẽ đọc sách, rồi thủ thỉ </a:t>
            </a:r>
            <a:r>
              <a:rPr lang="vi-VN" sz="3800">
                <a:solidFill>
                  <a:srgbClr val="0000FF"/>
                </a:solidFill>
                <a:latin typeface="Times New Roman" pitchFamily="18" charset="0"/>
                <a:cs typeface="Times New Roman" pitchFamily="18" charset="0"/>
              </a:rPr>
              <a:t>chuyện </a:t>
            </a:r>
            <a:r>
              <a:rPr lang="vi-VN" sz="3800" smtClean="0">
                <a:solidFill>
                  <a:srgbClr val="0000FF"/>
                </a:solidFill>
                <a:latin typeface="Times New Roman" pitchFamily="18" charset="0"/>
                <a:cs typeface="Times New Roman" pitchFamily="18" charset="0"/>
              </a:rPr>
              <a:t>trò</a:t>
            </a:r>
            <a:r>
              <a:rPr lang="en-US" sz="3800" smtClean="0">
                <a:solidFill>
                  <a:srgbClr val="0000FF"/>
                </a:solidFill>
                <a:latin typeface="Times New Roman" pitchFamily="18" charset="0"/>
                <a:cs typeface="Times New Roman" pitchFamily="18" charset="0"/>
              </a:rPr>
              <a:t>.</a:t>
            </a:r>
            <a:endParaRPr lang="vi-VN" sz="380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121</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153</cp:revision>
  <dcterms:created xsi:type="dcterms:W3CDTF">2022-07-10T01:37:20Z</dcterms:created>
  <dcterms:modified xsi:type="dcterms:W3CDTF">2022-08-05T03:02:13Z</dcterms:modified>
</cp:coreProperties>
</file>