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470"/>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524000"/>
            <a:ext cx="14827227" cy="4745915"/>
          </a:xfrm>
          <a:prstGeom prst="rect">
            <a:avLst/>
          </a:prstGeom>
        </p:spPr>
        <p:txBody>
          <a:bodyPr wrap="square">
            <a:spAutoFit/>
          </a:bodyPr>
          <a:lstStyle/>
          <a:p>
            <a:pPr indent="854075" algn="just">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đoạn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văn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p>
          <a:p>
            <a:pPr lvl="0" indent="854075" algn="just">
              <a:lnSpc>
                <a:spcPct val="120000"/>
              </a:lnSpc>
            </a:pPr>
            <a:r>
              <a:rPr lang="vi-VN" sz="3600" b="1" dirty="0">
                <a:solidFill>
                  <a:srgbClr val="0000CC"/>
                </a:solidFill>
                <a:latin typeface="Times New Roman" pitchFamily="18" charset="0"/>
                <a:cs typeface="Times New Roman" pitchFamily="18" charset="0"/>
              </a:rPr>
              <a:t>Một buổi sáng, khi đang dạo chơi trên đồng cỏ, Na cảm thấy nắng sưởi ấm mái tóc mình và nhảy nhót trên vạt áo. Cô bé vui mừng reo lên:</a:t>
            </a:r>
          </a:p>
          <a:p>
            <a:pPr lvl="0" algn="just">
              <a:lnSpc>
                <a:spcPct val="120000"/>
              </a:lnSpc>
            </a:pPr>
            <a:r>
              <a:rPr lang="vi-VN" sz="3600" b="1" dirty="0">
                <a:solidFill>
                  <a:srgbClr val="0000CC"/>
                </a:solidFill>
                <a:latin typeface="Times New Roman" pitchFamily="18" charset="0"/>
                <a:cs typeface="Times New Roman" pitchFamily="18" charset="0"/>
              </a:rPr>
              <a:t>     -Mình sẽ bắt nắng trên vạt áo mang về cho bà!</a:t>
            </a:r>
          </a:p>
          <a:p>
            <a:pPr lvl="0" algn="just">
              <a:lnSpc>
                <a:spcPct val="120000"/>
              </a:lnSpc>
            </a:pPr>
            <a:r>
              <a:rPr lang="vi-VN" sz="3600" b="1" dirty="0">
                <a:solidFill>
                  <a:srgbClr val="0000CC"/>
                </a:solidFill>
                <a:latin typeface="Times New Roman" pitchFamily="18" charset="0"/>
                <a:cs typeface="Times New Roman" pitchFamily="18" charset="0"/>
              </a:rPr>
              <a:t>     Nghĩ vậy, cô bé chạy ùa vào phòng bà:</a:t>
            </a:r>
          </a:p>
          <a:p>
            <a:pPr lvl="0" algn="just">
              <a:lnSpc>
                <a:spcPct val="120000"/>
              </a:lnSpc>
            </a:pPr>
            <a:r>
              <a:rPr lang="vi-VN" sz="3600" b="1" dirty="0">
                <a:solidFill>
                  <a:srgbClr val="0000CC"/>
                </a:solidFill>
                <a:latin typeface="Times New Roman" pitchFamily="18" charset="0"/>
                <a:cs typeface="Times New Roman" pitchFamily="18" charset="0"/>
              </a:rPr>
              <a:t>    - Bà ơi! Bà nhìn này! Cháu mang ít nắng về cho bà đây!- Cô bé reo lên   và sổ vạt áo ra nhưng chẳng có tia nắng nào ở đó cả.</a:t>
            </a:r>
          </a:p>
        </p:txBody>
      </p:sp>
      <p:sp>
        <p:nvSpPr>
          <p:cNvPr id="8" name="Rectangle 7"/>
          <p:cNvSpPr/>
          <p:nvPr/>
        </p:nvSpPr>
        <p:spPr>
          <a:xfrm>
            <a:off x="676368" y="6269915"/>
            <a:ext cx="14827227" cy="699102"/>
          </a:xfrm>
          <a:prstGeom prst="rect">
            <a:avLst/>
          </a:prstGeom>
        </p:spPr>
        <p:txBody>
          <a:bodyPr wrap="square">
            <a:spAutoFit/>
          </a:bodyPr>
          <a:lstStyle/>
          <a:p>
            <a:pPr lvl="0">
              <a:lnSpc>
                <a:spcPct val="115000"/>
              </a:lnSpc>
              <a:spcAft>
                <a:spcPts val="0"/>
              </a:spcAft>
            </a:pP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hỏi</a:t>
            </a:r>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3: </a:t>
            </a:r>
            <a:r>
              <a:rPr lang="en-US" sz="3600" b="1" dirty="0">
                <a:solidFill>
                  <a:srgbClr val="FF0000"/>
                </a:solidFill>
                <a:latin typeface="Times New Roman"/>
                <a:ea typeface="Times New Roman"/>
              </a:rPr>
              <a:t>Na </a:t>
            </a:r>
            <a:r>
              <a:rPr lang="en-US" sz="3600" b="1" dirty="0" err="1">
                <a:solidFill>
                  <a:srgbClr val="FF0000"/>
                </a:solidFill>
                <a:latin typeface="Times New Roman"/>
                <a:ea typeface="Times New Roman"/>
              </a:rPr>
              <a:t>có</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mang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được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nắng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bà</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không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Vì</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sao</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9" name="Rectangle 8"/>
          <p:cNvSpPr/>
          <p:nvPr/>
        </p:nvSpPr>
        <p:spPr>
          <a:xfrm>
            <a:off x="762838" y="7162800"/>
            <a:ext cx="14827227" cy="1363322"/>
          </a:xfrm>
          <a:prstGeom prst="rect">
            <a:avLst/>
          </a:prstGeom>
        </p:spPr>
        <p:txBody>
          <a:bodyPr wrap="square">
            <a:spAutoFit/>
          </a:bodyPr>
          <a:lstStyle/>
          <a:p>
            <a:pPr lvl="0">
              <a:lnSpc>
                <a:spcPct val="115000"/>
              </a:lnSpc>
              <a:spcAft>
                <a:spcPts val="0"/>
              </a:spcAft>
            </a:pPr>
            <a:r>
              <a:rPr lang="nl-NL" sz="3600" b="1" dirty="0">
                <a:solidFill>
                  <a:srgbClr val="0000CC"/>
                </a:solidFill>
                <a:latin typeface="Times New Roman"/>
                <a:ea typeface="Times New Roman"/>
              </a:rPr>
              <a:t>+ Na không </a:t>
            </a:r>
            <a:r>
              <a:rPr lang="en-US" sz="3600" b="1" dirty="0" err="1">
                <a:solidFill>
                  <a:srgbClr val="0000CC"/>
                </a:solidFill>
                <a:latin typeface="Times New Roman"/>
                <a:ea typeface="Times New Roman"/>
              </a:rPr>
              <a:t>mang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được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nắng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vì</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nắng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thứ</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không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thể</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bắt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được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Nắng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chỉ</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chiếu</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vào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vạt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áo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chứ</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không</a:t>
            </a:r>
            <a:r>
              <a:rPr lang="en-US" sz="3600" b="1" dirty="0">
                <a:solidFill>
                  <a:srgbClr val="0000CC"/>
                </a:solidFill>
                <a:latin typeface="Times New Roman"/>
                <a:ea typeface="Times New Roman"/>
              </a:rPr>
              <a:t> ở </a:t>
            </a:r>
            <a:r>
              <a:rPr lang="en-US" sz="3600" b="1" dirty="0" err="1">
                <a:solidFill>
                  <a:srgbClr val="0000CC"/>
                </a:solidFill>
                <a:latin typeface="Times New Roman"/>
                <a:ea typeface="Times New Roman"/>
              </a:rPr>
              <a:t>đó</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mãi</a:t>
            </a:r>
            <a:r>
              <a:rPr lang="en-US" sz="3600" b="1" dirty="0">
                <a:solidFill>
                  <a:srgbClr val="0000CC"/>
                </a:solidFill>
                <a:latin typeface="Times New Roman"/>
                <a:ea typeface="Times New Roman"/>
              </a:rPr>
              <a:t>.</a:t>
            </a:r>
            <a:endParaRPr lang="en-US" sz="3200" b="1" dirty="0">
              <a:solidFill>
                <a:srgbClr val="0000CC"/>
              </a:solidFill>
              <a:latin typeface="Times New Roman"/>
              <a:ea typeface="Times New Roman"/>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9549</TotalTime>
  <Words>165</Words>
  <Application>Microsoft Office PowerPoint</Application>
  <PresentationFormat>Custom</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904</cp:revision>
  <dcterms:created xsi:type="dcterms:W3CDTF">2008-09-09T22:52:10Z</dcterms:created>
  <dcterms:modified xsi:type="dcterms:W3CDTF">2022-06-29T12:52:29Z</dcterms:modified>
</cp:coreProperties>
</file>