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720"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5/8/2022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5/8/2022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5/8/2022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5/8/2022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5/8/2022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160710" y="165355"/>
            <a:ext cx="5492209" cy="1053845"/>
            <a:chOff x="5063626" y="172432"/>
            <a:chExt cx="5399539" cy="1053845"/>
          </a:xfrm>
        </p:grpSpPr>
        <p:grpSp>
          <p:nvGrpSpPr>
            <p:cNvPr id="10" name="Group 9"/>
            <p:cNvGrpSpPr/>
            <p:nvPr/>
          </p:nvGrpSpPr>
          <p:grpSpPr>
            <a:xfrm>
              <a:off x="5063626" y="172432"/>
              <a:ext cx="5399539" cy="1053845"/>
              <a:chOff x="5063626" y="172432"/>
              <a:chExt cx="5399539" cy="1053845"/>
            </a:xfrm>
          </p:grpSpPr>
          <p:sp>
            <p:nvSpPr>
              <p:cNvPr id="12" name="TextBox 11"/>
              <p:cNvSpPr txBox="1"/>
              <p:nvPr/>
            </p:nvSpPr>
            <p:spPr>
              <a:xfrm>
                <a:off x="5063626"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3" name="TextBox 12"/>
              <p:cNvSpPr txBox="1"/>
              <p:nvPr/>
            </p:nvSpPr>
            <p:spPr>
              <a:xfrm>
                <a:off x="6718466" y="641502"/>
                <a:ext cx="1956391"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1" name="Straight Connector 10"/>
            <p:cNvCxnSpPr/>
            <p:nvPr/>
          </p:nvCxnSpPr>
          <p:spPr>
            <a:xfrm>
              <a:off x="6900038" y="1226277"/>
              <a:ext cx="168455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4" name="Rectangle 13"/>
          <p:cNvSpPr/>
          <p:nvPr/>
        </p:nvSpPr>
        <p:spPr>
          <a:xfrm>
            <a:off x="746919" y="1600200"/>
            <a:ext cx="14859000" cy="3416320"/>
          </a:xfrm>
          <a:prstGeom prst="rect">
            <a:avLst/>
          </a:prstGeom>
        </p:spPr>
        <p:txBody>
          <a:bodyPr wrap="square">
            <a:spAutoFit/>
          </a:bodyPr>
          <a:lstStyle/>
          <a:p>
            <a:pPr indent="914400" algn="just">
              <a:lnSpc>
                <a:spcPct val="120000"/>
              </a:lnSpc>
            </a:pPr>
            <a:r>
              <a:rPr lang="en-US" sz="3600" b="1" smtClean="0">
                <a:solidFill>
                  <a:srgbClr val="FF0000"/>
                </a:solidFill>
                <a:latin typeface="Times New Roman" pitchFamily="18" charset="0"/>
                <a:cs typeface="Times New Roman" pitchFamily="18" charset="0"/>
              </a:rPr>
              <a:t>Đọc đoạn văn sau và trả lời câu hỏi:</a:t>
            </a:r>
          </a:p>
          <a:p>
            <a:pPr indent="914400" algn="just">
              <a:lnSpc>
                <a:spcPct val="120000"/>
              </a:lnSpc>
            </a:pPr>
            <a:r>
              <a:rPr lang="vi-VN" sz="3600" b="1" smtClean="0">
                <a:solidFill>
                  <a:srgbClr val="0000FF"/>
                </a:solidFill>
                <a:latin typeface="Times New Roman" pitchFamily="18" charset="0"/>
                <a:cs typeface="Times New Roman" pitchFamily="18" charset="0"/>
              </a:rPr>
              <a:t>Ông </a:t>
            </a:r>
            <a:r>
              <a:rPr lang="vi-VN" sz="3600" b="1">
                <a:solidFill>
                  <a:srgbClr val="0000FF"/>
                </a:solidFill>
                <a:latin typeface="Times New Roman" pitchFamily="18" charset="0"/>
                <a:cs typeface="Times New Roman" pitchFamily="18" charset="0"/>
              </a:rPr>
              <a:t>đưa nó đi học mỗi khi bố mẹ bận rộn. Ông hào hứng chơi </a:t>
            </a:r>
            <a:r>
              <a:rPr lang="vi-VN" sz="3600" b="1">
                <a:solidFill>
                  <a:srgbClr val="0000FF"/>
                </a:solidFill>
                <a:latin typeface="Times New Roman" pitchFamily="18" charset="0"/>
                <a:cs typeface="Times New Roman" pitchFamily="18" charset="0"/>
              </a:rPr>
              <a:t>trò </a:t>
            </a:r>
            <a:r>
              <a:rPr lang="vi-VN" sz="3600" b="1" smtClean="0">
                <a:solidFill>
                  <a:srgbClr val="0000FF"/>
                </a:solidFill>
                <a:latin typeface="Times New Roman" pitchFamily="18" charset="0"/>
                <a:cs typeface="Times New Roman" pitchFamily="18" charset="0"/>
              </a:rPr>
              <a:t>cá </a:t>
            </a:r>
            <a:r>
              <a:rPr lang="vi-VN" sz="3600" b="1">
                <a:solidFill>
                  <a:srgbClr val="0000FF"/>
                </a:solidFill>
                <a:latin typeface="Times New Roman" pitchFamily="18" charset="0"/>
                <a:cs typeface="Times New Roman" pitchFamily="18" charset="0"/>
              </a:rPr>
              <a:t>ngựa cùng </a:t>
            </a:r>
            <a:r>
              <a:rPr lang="vi-VN" sz="3600" b="1">
                <a:solidFill>
                  <a:srgbClr val="0000FF"/>
                </a:solidFill>
                <a:latin typeface="Times New Roman" pitchFamily="18" charset="0"/>
                <a:cs typeface="Times New Roman" pitchFamily="18" charset="0"/>
              </a:rPr>
              <a:t>nó</a:t>
            </a:r>
            <a:r>
              <a:rPr lang="vi-VN" sz="3600" b="1" smtClean="0">
                <a:solidFill>
                  <a:srgbClr val="0000FF"/>
                </a:solidFill>
                <a:latin typeface="Times New Roman" pitchFamily="18" charset="0"/>
                <a:cs typeface="Times New Roman" pitchFamily="18" charset="0"/>
              </a:rPr>
              <a:t>.</a:t>
            </a:r>
            <a:endParaRPr lang="en-US" sz="3600" b="1" smtClean="0">
              <a:solidFill>
                <a:srgbClr val="0000FF"/>
              </a:solidFill>
              <a:latin typeface="Times New Roman" pitchFamily="18" charset="0"/>
              <a:cs typeface="Times New Roman" pitchFamily="18" charset="0"/>
            </a:endParaRPr>
          </a:p>
          <a:p>
            <a:pPr indent="914400">
              <a:lnSpc>
                <a:spcPct val="120000"/>
              </a:lnSpc>
            </a:pPr>
            <a:r>
              <a:rPr lang="vi-VN" sz="3600" b="1">
                <a:solidFill>
                  <a:srgbClr val="0000FF"/>
                </a:solidFill>
                <a:latin typeface="Times New Roman" pitchFamily="18" charset="0"/>
                <a:cs typeface="Times New Roman" pitchFamily="18" charset="0"/>
              </a:rPr>
              <a:t>Từ trước đến nay, ông luôn là người dắt tay dẫn nó đi, là người bảo vệ nó. Đây là lần đầu tiên Dương nhận ra ông không còn khỏe như trước</a:t>
            </a:r>
            <a:r>
              <a:rPr lang="vi-VN" sz="3600" b="1">
                <a:solidFill>
                  <a:srgbClr val="0000FF"/>
                </a:solidFill>
                <a:latin typeface="Times New Roman" pitchFamily="18" charset="0"/>
                <a:cs typeface="Times New Roman" pitchFamily="18" charset="0"/>
              </a:rPr>
              <a:t>. </a:t>
            </a:r>
            <a:endParaRPr lang="vi-VN" sz="3600" b="1">
              <a:solidFill>
                <a:srgbClr val="0000FF"/>
              </a:solidFill>
              <a:latin typeface="Times New Roman" pitchFamily="18" charset="0"/>
              <a:cs typeface="Times New Roman" pitchFamily="18" charset="0"/>
            </a:endParaRPr>
          </a:p>
        </p:txBody>
      </p:sp>
      <p:sp>
        <p:nvSpPr>
          <p:cNvPr id="15" name="Rectangle 14"/>
          <p:cNvSpPr/>
          <p:nvPr/>
        </p:nvSpPr>
        <p:spPr>
          <a:xfrm>
            <a:off x="746919" y="5638178"/>
            <a:ext cx="14859000" cy="699102"/>
          </a:xfrm>
          <a:prstGeom prst="rect">
            <a:avLst/>
          </a:prstGeom>
        </p:spPr>
        <p:txBody>
          <a:bodyPr wrap="square">
            <a:spAutoFit/>
          </a:bodyPr>
          <a:lstStyle/>
          <a:p>
            <a:pPr indent="914400" algn="just">
              <a:lnSpc>
                <a:spcPct val="120000"/>
              </a:lnSpc>
            </a:pPr>
            <a:r>
              <a:rPr lang="en-US" sz="3600" b="1" smtClean="0">
                <a:solidFill>
                  <a:srgbClr val="FF0000"/>
                </a:solidFill>
                <a:latin typeface="Times New Roman" pitchFamily="18" charset="0"/>
                <a:cs typeface="Times New Roman" pitchFamily="18" charset="0"/>
              </a:rPr>
              <a:t>Ông ngoại thường chơi gì với bạn Dương?</a:t>
            </a:r>
          </a:p>
        </p:txBody>
      </p:sp>
      <p:sp>
        <p:nvSpPr>
          <p:cNvPr id="16" name="Rectangle 15"/>
          <p:cNvSpPr/>
          <p:nvPr/>
        </p:nvSpPr>
        <p:spPr>
          <a:xfrm>
            <a:off x="746919" y="6463698"/>
            <a:ext cx="14859000" cy="699102"/>
          </a:xfrm>
          <a:prstGeom prst="rect">
            <a:avLst/>
          </a:prstGeom>
        </p:spPr>
        <p:txBody>
          <a:bodyPr wrap="square">
            <a:spAutoFit/>
          </a:bodyPr>
          <a:lstStyle/>
          <a:p>
            <a:pPr indent="914400" algn="just">
              <a:lnSpc>
                <a:spcPct val="120000"/>
              </a:lnSpc>
            </a:pPr>
            <a:r>
              <a:rPr lang="en-US" sz="3600" b="1">
                <a:solidFill>
                  <a:srgbClr val="0000FF"/>
                </a:solidFill>
                <a:latin typeface="Times New Roman" pitchFamily="18" charset="0"/>
                <a:cs typeface="Times New Roman" pitchFamily="18" charset="0"/>
              </a:rPr>
              <a:t>Ông ngoại thường </a:t>
            </a:r>
            <a:r>
              <a:rPr lang="en-US" sz="3600" b="1">
                <a:solidFill>
                  <a:srgbClr val="0000FF"/>
                </a:solidFill>
                <a:latin typeface="Times New Roman" pitchFamily="18" charset="0"/>
                <a:cs typeface="Times New Roman" pitchFamily="18" charset="0"/>
              </a:rPr>
              <a:t>chơi </a:t>
            </a:r>
            <a:r>
              <a:rPr lang="en-US" sz="3600" b="1" smtClean="0">
                <a:solidFill>
                  <a:srgbClr val="0000FF"/>
                </a:solidFill>
                <a:latin typeface="Times New Roman" pitchFamily="18" charset="0"/>
                <a:cs typeface="Times New Roman" pitchFamily="18" charset="0"/>
              </a:rPr>
              <a:t>trò cá ngựa với </a:t>
            </a:r>
            <a:r>
              <a:rPr lang="en-US" sz="3600" b="1">
                <a:solidFill>
                  <a:srgbClr val="0000FF"/>
                </a:solidFill>
                <a:latin typeface="Times New Roman" pitchFamily="18" charset="0"/>
                <a:cs typeface="Times New Roman" pitchFamily="18" charset="0"/>
              </a:rPr>
              <a:t>bạn </a:t>
            </a:r>
            <a:r>
              <a:rPr lang="en-US" sz="3600" b="1" smtClean="0">
                <a:solidFill>
                  <a:srgbClr val="0000FF"/>
                </a:solidFill>
                <a:latin typeface="Times New Roman" pitchFamily="18" charset="0"/>
                <a:cs typeface="Times New Roman" pitchFamily="18" charset="0"/>
              </a:rPr>
              <a:t>Dương.</a:t>
            </a: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916</TotalTime>
  <Words>98</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151</cp:revision>
  <dcterms:created xsi:type="dcterms:W3CDTF">2022-07-10T01:37:20Z</dcterms:created>
  <dcterms:modified xsi:type="dcterms:W3CDTF">2022-08-05T08:55:23Z</dcterms:modified>
</cp:coreProperties>
</file>