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720"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5/8/2022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5/8/2022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5/8/2022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5/8/2022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5/8/2022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5160710" y="165355"/>
            <a:ext cx="5492209" cy="1053845"/>
            <a:chOff x="5063626" y="172432"/>
            <a:chExt cx="5399539" cy="1053845"/>
          </a:xfrm>
        </p:grpSpPr>
        <p:grpSp>
          <p:nvGrpSpPr>
            <p:cNvPr id="10" name="Group 9"/>
            <p:cNvGrpSpPr/>
            <p:nvPr/>
          </p:nvGrpSpPr>
          <p:grpSpPr>
            <a:xfrm>
              <a:off x="5063626" y="172432"/>
              <a:ext cx="5399539" cy="1053845"/>
              <a:chOff x="5063626" y="172432"/>
              <a:chExt cx="5399539" cy="1053845"/>
            </a:xfrm>
          </p:grpSpPr>
          <p:sp>
            <p:nvSpPr>
              <p:cNvPr id="12" name="TextBox 11"/>
              <p:cNvSpPr txBox="1"/>
              <p:nvPr/>
            </p:nvSpPr>
            <p:spPr>
              <a:xfrm>
                <a:off x="5063626"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3" name="TextBox 12"/>
              <p:cNvSpPr txBox="1"/>
              <p:nvPr/>
            </p:nvSpPr>
            <p:spPr>
              <a:xfrm>
                <a:off x="6718466" y="641502"/>
                <a:ext cx="1956391"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1" name="Straight Connector 10"/>
            <p:cNvCxnSpPr/>
            <p:nvPr/>
          </p:nvCxnSpPr>
          <p:spPr>
            <a:xfrm>
              <a:off x="6900038" y="1226277"/>
              <a:ext cx="168455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4" name="Rectangle 13"/>
          <p:cNvSpPr/>
          <p:nvPr/>
        </p:nvSpPr>
        <p:spPr>
          <a:xfrm>
            <a:off x="746919" y="1600200"/>
            <a:ext cx="14859000" cy="3416320"/>
          </a:xfrm>
          <a:prstGeom prst="rect">
            <a:avLst/>
          </a:prstGeom>
        </p:spPr>
        <p:txBody>
          <a:bodyPr wrap="square">
            <a:spAutoFit/>
          </a:bodyPr>
          <a:lstStyle/>
          <a:p>
            <a:pPr indent="863600" algn="just">
              <a:lnSpc>
                <a:spcPct val="120000"/>
              </a:lnSpc>
            </a:pPr>
            <a:r>
              <a:rPr lang="en-US" sz="3600" b="1" smtClean="0">
                <a:solidFill>
                  <a:srgbClr val="FF0000"/>
                </a:solidFill>
                <a:latin typeface="Times New Roman" pitchFamily="18" charset="0"/>
                <a:cs typeface="Times New Roman" pitchFamily="18" charset="0"/>
              </a:rPr>
              <a:t>Đọc đoạn văn sau và trả lời câu hỏi:</a:t>
            </a:r>
          </a:p>
          <a:p>
            <a:pPr indent="863600" algn="just">
              <a:lnSpc>
                <a:spcPct val="120000"/>
              </a:lnSpc>
            </a:pPr>
            <a:r>
              <a:rPr lang="vi-VN" sz="3600" b="1" smtClean="0">
                <a:solidFill>
                  <a:srgbClr val="0000FF"/>
                </a:solidFill>
                <a:latin typeface="Times New Roman" pitchFamily="18" charset="0"/>
                <a:cs typeface="Times New Roman" pitchFamily="18" charset="0"/>
              </a:rPr>
              <a:t>Tiếng </a:t>
            </a:r>
            <a:r>
              <a:rPr lang="vi-VN" sz="3600" b="1">
                <a:solidFill>
                  <a:srgbClr val="0000FF"/>
                </a:solidFill>
                <a:latin typeface="Times New Roman" pitchFamily="18" charset="0"/>
                <a:cs typeface="Times New Roman" pitchFamily="18" charset="0"/>
              </a:rPr>
              <a:t>hướng dẫn viên du lịch giục đoàn rời điểm tham quan. Ông ngoại chần chừ chưa muốn đi nên rớt lại phía sau. Dương rời đoàn, chạy đến nắm tay ông dắt đi. Nó chợt thấy ông chậm chạp, ngơ ngác quá. Thường ngày, Dương luôn nghĩ ông rất nhanh nhẹn</a:t>
            </a:r>
            <a:r>
              <a:rPr lang="vi-VN" sz="3600" b="1">
                <a:solidFill>
                  <a:srgbClr val="0000FF"/>
                </a:solidFill>
                <a:latin typeface="Times New Roman" pitchFamily="18" charset="0"/>
                <a:cs typeface="Times New Roman" pitchFamily="18" charset="0"/>
              </a:rPr>
              <a:t>. </a:t>
            </a:r>
            <a:endParaRPr lang="vi-VN" sz="3600" b="1">
              <a:solidFill>
                <a:srgbClr val="0000FF"/>
              </a:solidFill>
              <a:latin typeface="Times New Roman" pitchFamily="18" charset="0"/>
              <a:cs typeface="Times New Roman" pitchFamily="18" charset="0"/>
            </a:endParaRPr>
          </a:p>
        </p:txBody>
      </p:sp>
      <p:sp>
        <p:nvSpPr>
          <p:cNvPr id="7" name="Rectangle 6"/>
          <p:cNvSpPr/>
          <p:nvPr/>
        </p:nvSpPr>
        <p:spPr>
          <a:xfrm>
            <a:off x="1737519" y="5715000"/>
            <a:ext cx="11944295" cy="584775"/>
          </a:xfrm>
          <a:prstGeom prst="rect">
            <a:avLst/>
          </a:prstGeom>
        </p:spPr>
        <p:txBody>
          <a:bodyPr wrap="none">
            <a:spAutoFit/>
          </a:bodyPr>
          <a:lstStyle/>
          <a:p>
            <a:r>
              <a:rPr lang="en-US" sz="3200" b="1" smtClean="0">
                <a:solidFill>
                  <a:srgbClr val="FF0000"/>
                </a:solidFill>
                <a:latin typeface="Times New Roman" pitchFamily="18" charset="0"/>
                <a:cs typeface="Times New Roman" pitchFamily="18" charset="0"/>
              </a:rPr>
              <a:t>Khi hướng dẫn viên du lịch giục đoàn rời đi, bạn Dương đã làm gì?</a:t>
            </a:r>
            <a:endParaRPr lang="en-US"/>
          </a:p>
        </p:txBody>
      </p:sp>
      <p:sp>
        <p:nvSpPr>
          <p:cNvPr id="16" name="Rectangle 15"/>
          <p:cNvSpPr/>
          <p:nvPr/>
        </p:nvSpPr>
        <p:spPr>
          <a:xfrm>
            <a:off x="1709738" y="6705600"/>
            <a:ext cx="13896181" cy="1077218"/>
          </a:xfrm>
          <a:prstGeom prst="rect">
            <a:avLst/>
          </a:prstGeom>
        </p:spPr>
        <p:txBody>
          <a:bodyPr wrap="square">
            <a:spAutoFit/>
          </a:bodyPr>
          <a:lstStyle/>
          <a:p>
            <a:pPr algn="just"/>
            <a:r>
              <a:rPr lang="en-US" sz="3200" b="1">
                <a:solidFill>
                  <a:srgbClr val="0000FF"/>
                </a:solidFill>
                <a:latin typeface="Times New Roman" pitchFamily="18" charset="0"/>
                <a:cs typeface="Times New Roman" pitchFamily="18" charset="0"/>
              </a:rPr>
              <a:t>Khi hướng dẫn viên du lịch giục đoàn rời đi, bạn </a:t>
            </a:r>
            <a:r>
              <a:rPr lang="en-US" sz="3200" b="1">
                <a:solidFill>
                  <a:srgbClr val="0000FF"/>
                </a:solidFill>
                <a:latin typeface="Times New Roman" pitchFamily="18" charset="0"/>
                <a:cs typeface="Times New Roman" pitchFamily="18" charset="0"/>
              </a:rPr>
              <a:t>Dương </a:t>
            </a:r>
            <a:r>
              <a:rPr lang="en-US" sz="3200" b="1" smtClean="0">
                <a:solidFill>
                  <a:srgbClr val="0000FF"/>
                </a:solidFill>
                <a:latin typeface="Times New Roman" pitchFamily="18" charset="0"/>
                <a:cs typeface="Times New Roman" pitchFamily="18" charset="0"/>
              </a:rPr>
              <a:t>đã chạy đến nắm tay ông dắt đi.</a:t>
            </a:r>
            <a:endParaRPr lang="en-US">
              <a:solidFill>
                <a:srgbClr val="0000FF"/>
              </a:solidFill>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922</TotalTime>
  <Words>119</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154</cp:revision>
  <dcterms:created xsi:type="dcterms:W3CDTF">2022-07-10T01:37:20Z</dcterms:created>
  <dcterms:modified xsi:type="dcterms:W3CDTF">2022-08-05T09:00:50Z</dcterms:modified>
</cp:coreProperties>
</file>