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160710" y="165355"/>
            <a:ext cx="5492209" cy="1053845"/>
            <a:chOff x="5063626" y="172432"/>
            <a:chExt cx="5399539" cy="1053845"/>
          </a:xfrm>
        </p:grpSpPr>
        <p:grpSp>
          <p:nvGrpSpPr>
            <p:cNvPr id="3" name="Group 2"/>
            <p:cNvGrpSpPr/>
            <p:nvPr/>
          </p:nvGrpSpPr>
          <p:grpSpPr>
            <a:xfrm>
              <a:off x="5063626" y="172432"/>
              <a:ext cx="5399539" cy="1053845"/>
              <a:chOff x="5063626" y="172432"/>
              <a:chExt cx="5399539" cy="1053845"/>
            </a:xfrm>
          </p:grpSpPr>
          <p:sp>
            <p:nvSpPr>
              <p:cNvPr id="5" name="TextBox 4"/>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900038" y="1226277"/>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9" name="Rectangle 8"/>
          <p:cNvSpPr/>
          <p:nvPr/>
        </p:nvSpPr>
        <p:spPr>
          <a:xfrm>
            <a:off x="746919" y="1295400"/>
            <a:ext cx="14859000" cy="5352684"/>
          </a:xfrm>
          <a:prstGeom prst="rect">
            <a:avLst/>
          </a:prstGeom>
        </p:spPr>
        <p:txBody>
          <a:bodyPr wrap="square">
            <a:spAutoFit/>
          </a:bodyPr>
          <a:lstStyle/>
          <a:p>
            <a:pPr indent="863600" algn="just">
              <a:lnSpc>
                <a:spcPct val="120000"/>
              </a:lnSpc>
            </a:pPr>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lnSpc>
                <a:spcPct val="120000"/>
              </a:lnSpc>
            </a:pPr>
            <a:r>
              <a:rPr lang="vi-VN" sz="3600" b="1" smtClean="0">
                <a:solidFill>
                  <a:srgbClr val="0000FF"/>
                </a:solidFill>
                <a:latin typeface="Times New Roman" pitchFamily="18" charset="0"/>
                <a:cs typeface="Times New Roman" pitchFamily="18" charset="0"/>
              </a:rPr>
              <a:t>Hè </a:t>
            </a:r>
            <a:r>
              <a:rPr lang="vi-VN" sz="3600" b="1">
                <a:solidFill>
                  <a:srgbClr val="0000FF"/>
                </a:solidFill>
                <a:latin typeface="Times New Roman" pitchFamily="18" charset="0"/>
                <a:cs typeface="Times New Roman" pitchFamily="18" charset="0"/>
              </a:rPr>
              <a:t>năm nay, Dương được đi du lịch ở Nha Trang cùng bố mẹ và ông ngoại.</a:t>
            </a:r>
          </a:p>
          <a:p>
            <a:pPr indent="863600" algn="just">
              <a:lnSpc>
                <a:spcPct val="120000"/>
              </a:lnSpc>
            </a:pPr>
            <a:r>
              <a:rPr lang="vi-VN" sz="3600" b="1">
                <a:solidFill>
                  <a:srgbClr val="0000FF"/>
                </a:solidFill>
                <a:latin typeface="Times New Roman" pitchFamily="18" charset="0"/>
                <a:cs typeface="Times New Roman" pitchFamily="18" charset="0"/>
              </a:rPr>
              <a:t>Tháp Bà Pô-na-ga là địa điểm tham quan cuối cùng của đoàn. Ngôi đền vàng rực trong khuôn viên xanh rợp bóng cây. Ông ngoại cứ đứng trầm ngâm trước những bức vẽ chạm trổ tinh xảo. Bàn tay ông run run khi chạm vào các cột đá nhuốm màu thời gian. Dương nhìn ông, lòng trào lên cảm xúc yêu thương khó </a:t>
            </a:r>
            <a:r>
              <a:rPr lang="vi-VN" sz="3600" b="1">
                <a:solidFill>
                  <a:srgbClr val="0000FF"/>
                </a:solidFill>
                <a:latin typeface="Times New Roman" pitchFamily="18" charset="0"/>
                <a:cs typeface="Times New Roman" pitchFamily="18" charset="0"/>
              </a:rPr>
              <a:t>tả</a:t>
            </a:r>
            <a:r>
              <a:rPr lang="vi-VN" sz="3600" b="1" smtClean="0">
                <a:solidFill>
                  <a:srgbClr val="0000FF"/>
                </a:solidFill>
                <a:latin typeface="Times New Roman" pitchFamily="18" charset="0"/>
                <a:cs typeface="Times New Roman" pitchFamily="18" charset="0"/>
              </a:rPr>
              <a:t>.</a:t>
            </a:r>
            <a:endParaRPr lang="vi-VN" sz="3600" b="1">
              <a:solidFill>
                <a:srgbClr val="0000FF"/>
              </a:solidFill>
              <a:latin typeface="Times New Roman" pitchFamily="18" charset="0"/>
              <a:cs typeface="Times New Roman" pitchFamily="18" charset="0"/>
            </a:endParaRPr>
          </a:p>
        </p:txBody>
      </p:sp>
      <p:sp>
        <p:nvSpPr>
          <p:cNvPr id="10" name="Rectangle 9"/>
          <p:cNvSpPr/>
          <p:nvPr/>
        </p:nvSpPr>
        <p:spPr>
          <a:xfrm>
            <a:off x="1280319" y="7129790"/>
            <a:ext cx="14209172" cy="646331"/>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Theo em, t</a:t>
            </a:r>
            <a:r>
              <a:rPr lang="vi-VN" sz="3600" b="1" smtClean="0">
                <a:solidFill>
                  <a:srgbClr val="FF0000"/>
                </a:solidFill>
                <a:latin typeface="Times New Roman" pitchFamily="18" charset="0"/>
                <a:cs typeface="Times New Roman" pitchFamily="18" charset="0"/>
              </a:rPr>
              <a:t>háp </a:t>
            </a:r>
            <a:r>
              <a:rPr lang="vi-VN" sz="3600" b="1">
                <a:solidFill>
                  <a:srgbClr val="FF0000"/>
                </a:solidFill>
                <a:latin typeface="Times New Roman" pitchFamily="18" charset="0"/>
                <a:cs typeface="Times New Roman" pitchFamily="18" charset="0"/>
              </a:rPr>
              <a:t>Bà </a:t>
            </a:r>
            <a:r>
              <a:rPr lang="vi-VN" sz="3600" b="1" smtClean="0">
                <a:solidFill>
                  <a:srgbClr val="FF0000"/>
                </a:solidFill>
                <a:latin typeface="Times New Roman" pitchFamily="18" charset="0"/>
                <a:cs typeface="Times New Roman" pitchFamily="18" charset="0"/>
              </a:rPr>
              <a:t>Pô-na-ga</a:t>
            </a:r>
            <a:r>
              <a:rPr lang="en-US" sz="3600" b="1" smtClean="0">
                <a:solidFill>
                  <a:srgbClr val="FF0000"/>
                </a:solidFill>
                <a:latin typeface="Times New Roman" pitchFamily="18" charset="0"/>
                <a:cs typeface="Times New Roman" pitchFamily="18" charset="0"/>
              </a:rPr>
              <a:t> là công trình kiến trúc văn hoá của ai?</a:t>
            </a:r>
            <a:r>
              <a:rPr lang="vi-VN" sz="3600" b="1" smtClean="0">
                <a:solidFill>
                  <a:srgbClr val="FF0000"/>
                </a:solidFill>
                <a:latin typeface="Times New Roman" pitchFamily="18" charset="0"/>
                <a:cs typeface="Times New Roman" pitchFamily="18" charset="0"/>
              </a:rPr>
              <a:t> </a:t>
            </a:r>
            <a:endParaRPr lang="en-US" sz="3600">
              <a:solidFill>
                <a:srgbClr val="FF0000"/>
              </a:solidFill>
            </a:endParaRPr>
          </a:p>
        </p:txBody>
      </p:sp>
      <p:sp>
        <p:nvSpPr>
          <p:cNvPr id="14" name="Rectangle 13"/>
          <p:cNvSpPr/>
          <p:nvPr/>
        </p:nvSpPr>
        <p:spPr>
          <a:xfrm>
            <a:off x="1280319" y="8040469"/>
            <a:ext cx="14209172" cy="646331"/>
          </a:xfrm>
          <a:prstGeom prst="rect">
            <a:avLst/>
          </a:prstGeom>
        </p:spPr>
        <p:txBody>
          <a:bodyPr wrap="square">
            <a:spAutoFit/>
          </a:bodyPr>
          <a:lstStyle/>
          <a:p>
            <a:r>
              <a:rPr lang="en-US" sz="3600" b="1" smtClean="0">
                <a:solidFill>
                  <a:srgbClr val="0000FF"/>
                </a:solidFill>
                <a:latin typeface="Times New Roman" pitchFamily="18" charset="0"/>
                <a:cs typeface="Times New Roman" pitchFamily="18" charset="0"/>
              </a:rPr>
              <a:t>T</a:t>
            </a:r>
            <a:r>
              <a:rPr lang="vi-VN" sz="3600" b="1" smtClean="0">
                <a:solidFill>
                  <a:srgbClr val="0000FF"/>
                </a:solidFill>
                <a:latin typeface="Times New Roman" pitchFamily="18" charset="0"/>
                <a:cs typeface="Times New Roman" pitchFamily="18" charset="0"/>
              </a:rPr>
              <a:t>háp </a:t>
            </a:r>
            <a:r>
              <a:rPr lang="vi-VN" sz="3600" b="1">
                <a:solidFill>
                  <a:srgbClr val="0000FF"/>
                </a:solidFill>
                <a:latin typeface="Times New Roman" pitchFamily="18" charset="0"/>
                <a:cs typeface="Times New Roman" pitchFamily="18" charset="0"/>
              </a:rPr>
              <a:t>Bà </a:t>
            </a:r>
            <a:r>
              <a:rPr lang="vi-VN" sz="3600" b="1" smtClean="0">
                <a:solidFill>
                  <a:srgbClr val="0000FF"/>
                </a:solidFill>
                <a:latin typeface="Times New Roman" pitchFamily="18" charset="0"/>
                <a:cs typeface="Times New Roman" pitchFamily="18" charset="0"/>
              </a:rPr>
              <a:t>Pô-na-ga</a:t>
            </a:r>
            <a:r>
              <a:rPr lang="en-US" sz="3600" b="1" smtClean="0">
                <a:solidFill>
                  <a:srgbClr val="0000FF"/>
                </a:solidFill>
                <a:latin typeface="Times New Roman" pitchFamily="18" charset="0"/>
                <a:cs typeface="Times New Roman" pitchFamily="18" charset="0"/>
              </a:rPr>
              <a:t> là công trình kiến trúc văn hoá của người Chăm Pa.</a:t>
            </a:r>
            <a:endParaRPr lang="en-US" sz="3600">
              <a:solidFill>
                <a:srgbClr val="0000FF"/>
              </a:solidFill>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928</TotalTime>
  <Words>142</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2022-08-05T09:06:36Z</dcterms:modified>
</cp:coreProperties>
</file>