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26/7/2022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26/7/2022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26/7/2022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26/7/2022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26/7/2022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26/7/2022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26/7/2022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5236910" y="0"/>
            <a:ext cx="5492209" cy="930735"/>
            <a:chOff x="4539228" y="172432"/>
            <a:chExt cx="5399539" cy="930735"/>
          </a:xfrm>
        </p:grpSpPr>
        <p:grpSp>
          <p:nvGrpSpPr>
            <p:cNvPr id="3" name="Group 2"/>
            <p:cNvGrpSpPr/>
            <p:nvPr/>
          </p:nvGrpSpPr>
          <p:grpSpPr>
            <a:xfrm>
              <a:off x="4539228" y="172432"/>
              <a:ext cx="5399539" cy="930735"/>
              <a:chOff x="4539228" y="172432"/>
              <a:chExt cx="5399539" cy="930735"/>
            </a:xfrm>
          </p:grpSpPr>
          <p:sp>
            <p:nvSpPr>
              <p:cNvPr id="5" name="TextBox 4"/>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6" name="TextBox 5"/>
              <p:cNvSpPr txBox="1"/>
              <p:nvPr/>
            </p:nvSpPr>
            <p:spPr>
              <a:xfrm>
                <a:off x="6718466" y="641502"/>
                <a:ext cx="1511530" cy="461665"/>
              </a:xfrm>
              <a:prstGeom prst="rect">
                <a:avLst/>
              </a:prstGeom>
              <a:noFill/>
            </p:spPr>
            <p:txBody>
              <a:bodyPr wrap="none" rtlCol="0">
                <a:spAutoFit/>
              </a:bodyPr>
              <a:lstStyle/>
              <a:p>
                <a:r>
                  <a:rPr lang="en-US" sz="2400" b="1" smtClean="0">
                    <a:solidFill>
                      <a:srgbClr val="FF0066"/>
                    </a:solidFill>
                    <a:latin typeface="Times New Roman" pitchFamily="18" charset="0"/>
                    <a:cs typeface="Times New Roman" pitchFamily="18" charset="0"/>
                  </a:rPr>
                  <a:t>Tiếng Việt</a:t>
                </a:r>
                <a:endParaRPr lang="en-US" sz="2400" b="1">
                  <a:solidFill>
                    <a:srgbClr val="FF0066"/>
                  </a:solidFill>
                  <a:latin typeface="Times New Roman" pitchFamily="18" charset="0"/>
                  <a:cs typeface="Times New Roman" pitchFamily="18" charset="0"/>
                </a:endParaRPr>
              </a:p>
            </p:txBody>
          </p:sp>
        </p:grpSp>
        <p:cxnSp>
          <p:nvCxnSpPr>
            <p:cNvPr id="4" name="Straight Connector 3"/>
            <p:cNvCxnSpPr/>
            <p:nvPr/>
          </p:nvCxnSpPr>
          <p:spPr>
            <a:xfrm>
              <a:off x="6830837" y="1051559"/>
              <a:ext cx="1235073"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7" name="Rectangle 6"/>
          <p:cNvSpPr/>
          <p:nvPr/>
        </p:nvSpPr>
        <p:spPr>
          <a:xfrm>
            <a:off x="1280319" y="1600200"/>
            <a:ext cx="14013837" cy="3170099"/>
          </a:xfrm>
          <a:prstGeom prst="rect">
            <a:avLst/>
          </a:prstGeom>
        </p:spPr>
        <p:txBody>
          <a:bodyPr wrap="square">
            <a:spAutoFit/>
          </a:bodyPr>
          <a:lstStyle/>
          <a:p>
            <a:pPr indent="863600" algn="just"/>
            <a:r>
              <a:rPr lang="en-US" sz="4000">
                <a:solidFill>
                  <a:srgbClr val="0000FF"/>
                </a:solidFill>
                <a:latin typeface="Arial" pitchFamily="34" charset="0"/>
                <a:cs typeface="Arial" pitchFamily="34" charset="0"/>
              </a:rPr>
              <a:t>Đọc đoạn văn dưới đây và trả lời câu hỏi:</a:t>
            </a:r>
          </a:p>
          <a:p>
            <a:pPr indent="863600" algn="just"/>
            <a:r>
              <a:rPr lang="vi-VN" sz="4000" smtClean="0">
                <a:solidFill>
                  <a:srgbClr val="0000FF"/>
                </a:solidFill>
                <a:latin typeface="Arial" pitchFamily="34" charset="0"/>
                <a:cs typeface="Arial" pitchFamily="34" charset="0"/>
              </a:rPr>
              <a:t>Tôi </a:t>
            </a:r>
            <a:r>
              <a:rPr lang="vi-VN" sz="4000">
                <a:solidFill>
                  <a:srgbClr val="0000FF"/>
                </a:solidFill>
                <a:latin typeface="Arial" pitchFamily="34" charset="0"/>
                <a:cs typeface="Arial" pitchFamily="34" charset="0"/>
              </a:rPr>
              <a:t>và Cúp ngày ngày quấn quýt bên nhau. Mỗi khi tôi đi học về, Cúp chạy vọt ra, chồm hai chân trước lên mừng rỡ. Tôi cúi xuống vỗ về Cúp. Nó âu yếm dụi cái mõm ươn ướt, mềm mềm vào chân </a:t>
            </a:r>
            <a:r>
              <a:rPr lang="vi-VN" sz="4000">
                <a:solidFill>
                  <a:srgbClr val="0000FF"/>
                </a:solidFill>
                <a:latin typeface="Arial" pitchFamily="34" charset="0"/>
                <a:cs typeface="Arial" pitchFamily="34" charset="0"/>
              </a:rPr>
              <a:t>tôi</a:t>
            </a:r>
            <a:r>
              <a:rPr lang="vi-VN" sz="4000" smtClean="0">
                <a:solidFill>
                  <a:srgbClr val="0000FF"/>
                </a:solidFill>
                <a:latin typeface="Arial" pitchFamily="34" charset="0"/>
                <a:cs typeface="Arial" pitchFamily="34" charset="0"/>
              </a:rPr>
              <a:t>.</a:t>
            </a:r>
            <a:endParaRPr lang="en-US" sz="4000">
              <a:solidFill>
                <a:srgbClr val="0000FF"/>
              </a:solidFill>
              <a:latin typeface="Arial" pitchFamily="34" charset="0"/>
              <a:cs typeface="Arial" pitchFamily="34" charset="0"/>
            </a:endParaRPr>
          </a:p>
        </p:txBody>
      </p:sp>
      <p:sp>
        <p:nvSpPr>
          <p:cNvPr id="10" name="Rectangle 9"/>
          <p:cNvSpPr/>
          <p:nvPr/>
        </p:nvSpPr>
        <p:spPr>
          <a:xfrm>
            <a:off x="1280318" y="4953000"/>
            <a:ext cx="14013837" cy="1323439"/>
          </a:xfrm>
          <a:prstGeom prst="rect">
            <a:avLst/>
          </a:prstGeom>
        </p:spPr>
        <p:txBody>
          <a:bodyPr wrap="square">
            <a:spAutoFit/>
          </a:bodyPr>
          <a:lstStyle/>
          <a:p>
            <a:pPr indent="863600" algn="just"/>
            <a:r>
              <a:rPr lang="vi-VN" sz="4000" smtClean="0">
                <a:solidFill>
                  <a:srgbClr val="FF0000"/>
                </a:solidFill>
                <a:latin typeface="Arial" pitchFamily="34" charset="0"/>
                <a:cs typeface="Arial" pitchFamily="34" charset="0"/>
              </a:rPr>
              <a:t>Nh</a:t>
            </a:r>
            <a:r>
              <a:rPr lang="en-US" sz="4000">
                <a:solidFill>
                  <a:srgbClr val="FF0000"/>
                </a:solidFill>
                <a:latin typeface="Arial" pitchFamily="34" charset="0"/>
                <a:cs typeface="Arial" pitchFamily="34" charset="0"/>
              </a:rPr>
              <a:t>ữ</a:t>
            </a:r>
            <a:r>
              <a:rPr lang="vi-VN" sz="4000" smtClean="0">
                <a:solidFill>
                  <a:srgbClr val="FF0000"/>
                </a:solidFill>
                <a:latin typeface="Arial" pitchFamily="34" charset="0"/>
                <a:cs typeface="Arial" pitchFamily="34" charset="0"/>
              </a:rPr>
              <a:t>ng</a:t>
            </a:r>
            <a:r>
              <a:rPr lang="en-US" sz="4000" smtClean="0">
                <a:solidFill>
                  <a:srgbClr val="FF0000"/>
                </a:solidFill>
                <a:latin typeface="Arial" pitchFamily="34" charset="0"/>
                <a:cs typeface="Arial" pitchFamily="34" charset="0"/>
              </a:rPr>
              <a:t> chi tiết thể hiện tình cảm giữa bạn nhỏ và chú chó.</a:t>
            </a:r>
            <a:endParaRPr lang="en-US" sz="4000">
              <a:solidFill>
                <a:srgbClr val="FF0000"/>
              </a:solidFill>
              <a:latin typeface="Arial" pitchFamily="34" charset="0"/>
              <a:cs typeface="Arial" pitchFamily="34" charset="0"/>
            </a:endParaRPr>
          </a:p>
        </p:txBody>
      </p:sp>
      <p:sp>
        <p:nvSpPr>
          <p:cNvPr id="11" name="Rectangle 10"/>
          <p:cNvSpPr/>
          <p:nvPr/>
        </p:nvSpPr>
        <p:spPr>
          <a:xfrm>
            <a:off x="1280318" y="6553200"/>
            <a:ext cx="14013837" cy="1938992"/>
          </a:xfrm>
          <a:prstGeom prst="rect">
            <a:avLst/>
          </a:prstGeom>
        </p:spPr>
        <p:txBody>
          <a:bodyPr wrap="square">
            <a:spAutoFit/>
          </a:bodyPr>
          <a:lstStyle/>
          <a:p>
            <a:pPr indent="863600" algn="just"/>
            <a:r>
              <a:rPr lang="en-US" sz="4000" smtClean="0">
                <a:solidFill>
                  <a:srgbClr val="0000FF"/>
                </a:solidFill>
                <a:latin typeface="Arial" pitchFamily="34" charset="0"/>
                <a:cs typeface="Arial" pitchFamily="34" charset="0"/>
              </a:rPr>
              <a:t>- </a:t>
            </a:r>
            <a:r>
              <a:rPr lang="vi-VN" sz="4000">
                <a:solidFill>
                  <a:srgbClr val="0000FF"/>
                </a:solidFill>
                <a:latin typeface="Arial" pitchFamily="34" charset="0"/>
                <a:cs typeface="Arial" pitchFamily="34" charset="0"/>
              </a:rPr>
              <a:t>ngày ngày quấn quýt </a:t>
            </a:r>
            <a:r>
              <a:rPr lang="vi-VN" sz="4000">
                <a:solidFill>
                  <a:srgbClr val="0000FF"/>
                </a:solidFill>
                <a:latin typeface="Arial" pitchFamily="34" charset="0"/>
                <a:cs typeface="Arial" pitchFamily="34" charset="0"/>
              </a:rPr>
              <a:t>bên </a:t>
            </a:r>
            <a:r>
              <a:rPr lang="vi-VN" sz="4000" smtClean="0">
                <a:solidFill>
                  <a:srgbClr val="0000FF"/>
                </a:solidFill>
                <a:latin typeface="Arial" pitchFamily="34" charset="0"/>
                <a:cs typeface="Arial" pitchFamily="34" charset="0"/>
              </a:rPr>
              <a:t>nhau</a:t>
            </a:r>
            <a:r>
              <a:rPr lang="en-US" sz="4000" smtClean="0">
                <a:solidFill>
                  <a:srgbClr val="0000FF"/>
                </a:solidFill>
                <a:latin typeface="Arial" pitchFamily="34" charset="0"/>
                <a:cs typeface="Arial" pitchFamily="34" charset="0"/>
              </a:rPr>
              <a:t>; </a:t>
            </a:r>
            <a:r>
              <a:rPr lang="vi-VN" sz="4000">
                <a:solidFill>
                  <a:srgbClr val="0000FF"/>
                </a:solidFill>
                <a:latin typeface="Arial" pitchFamily="34" charset="0"/>
                <a:cs typeface="Arial" pitchFamily="34" charset="0"/>
              </a:rPr>
              <a:t>Cúp chạy vọt ra, chồm hai chân trước lên </a:t>
            </a:r>
            <a:r>
              <a:rPr lang="vi-VN" sz="4000">
                <a:solidFill>
                  <a:srgbClr val="0000FF"/>
                </a:solidFill>
                <a:latin typeface="Arial" pitchFamily="34" charset="0"/>
                <a:cs typeface="Arial" pitchFamily="34" charset="0"/>
              </a:rPr>
              <a:t>mừng </a:t>
            </a:r>
            <a:r>
              <a:rPr lang="vi-VN" sz="4000" smtClean="0">
                <a:solidFill>
                  <a:srgbClr val="0000FF"/>
                </a:solidFill>
                <a:latin typeface="Arial" pitchFamily="34" charset="0"/>
                <a:cs typeface="Arial" pitchFamily="34" charset="0"/>
              </a:rPr>
              <a:t>rỡ</a:t>
            </a:r>
            <a:r>
              <a:rPr lang="en-US" sz="4000" smtClean="0">
                <a:solidFill>
                  <a:srgbClr val="0000FF"/>
                </a:solidFill>
                <a:latin typeface="Arial" pitchFamily="34" charset="0"/>
                <a:cs typeface="Arial" pitchFamily="34" charset="0"/>
              </a:rPr>
              <a:t>; </a:t>
            </a:r>
            <a:r>
              <a:rPr lang="vi-VN" sz="4000">
                <a:solidFill>
                  <a:srgbClr val="0000FF"/>
                </a:solidFill>
                <a:latin typeface="Arial" pitchFamily="34" charset="0"/>
                <a:cs typeface="Arial" pitchFamily="34" charset="0"/>
              </a:rPr>
              <a:t>âu yếm dụi cái mõm ươn ướt, mềm mềm vào </a:t>
            </a:r>
            <a:r>
              <a:rPr lang="vi-VN" sz="4000">
                <a:solidFill>
                  <a:srgbClr val="0000FF"/>
                </a:solidFill>
                <a:latin typeface="Arial" pitchFamily="34" charset="0"/>
                <a:cs typeface="Arial" pitchFamily="34" charset="0"/>
              </a:rPr>
              <a:t>chân </a:t>
            </a:r>
            <a:r>
              <a:rPr lang="vi-VN" sz="4000" smtClean="0">
                <a:solidFill>
                  <a:srgbClr val="0000FF"/>
                </a:solidFill>
                <a:latin typeface="Arial" pitchFamily="34" charset="0"/>
                <a:cs typeface="Arial" pitchFamily="34" charset="0"/>
              </a:rPr>
              <a:t>tôi</a:t>
            </a:r>
            <a:r>
              <a:rPr lang="en-US" sz="4000" smtClean="0">
                <a:solidFill>
                  <a:srgbClr val="0000FF"/>
                </a:solidFill>
                <a:latin typeface="Arial" pitchFamily="34" charset="0"/>
                <a:cs typeface="Arial" pitchFamily="34" charset="0"/>
              </a:rPr>
              <a:t>. </a:t>
            </a:r>
            <a:endParaRPr lang="en-US" sz="4000">
              <a:solidFill>
                <a:srgbClr val="0000FF"/>
              </a:solidFill>
              <a:latin typeface="Arial" pitchFamily="34" charset="0"/>
              <a:cs typeface="Arial" pitchFamily="34"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927</TotalTime>
  <Words>124</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151</cp:revision>
  <dcterms:created xsi:type="dcterms:W3CDTF">2022-07-10T01:37:20Z</dcterms:created>
  <dcterms:modified xsi:type="dcterms:W3CDTF">2022-07-26T09:27:53Z</dcterms:modified>
</cp:coreProperties>
</file>