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6/8/2022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6/8/2022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395119" y="136065"/>
            <a:ext cx="5492209" cy="930735"/>
            <a:chOff x="5063626" y="172432"/>
            <a:chExt cx="5399539" cy="930735"/>
          </a:xfrm>
        </p:grpSpPr>
        <p:grpSp>
          <p:nvGrpSpPr>
            <p:cNvPr id="10" name="Group 9"/>
            <p:cNvGrpSpPr/>
            <p:nvPr/>
          </p:nvGrpSpPr>
          <p:grpSpPr>
            <a:xfrm>
              <a:off x="5063626" y="172432"/>
              <a:ext cx="5399539" cy="930735"/>
              <a:chOff x="5063626" y="172432"/>
              <a:chExt cx="5399539" cy="930735"/>
            </a:xfrm>
          </p:grpSpPr>
          <p:sp>
            <p:nvSpPr>
              <p:cNvPr id="12" name="TextBox 11"/>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3" name="TextBox 12"/>
              <p:cNvSpPr txBox="1"/>
              <p:nvPr/>
            </p:nvSpPr>
            <p:spPr>
              <a:xfrm>
                <a:off x="6718466"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11" name="Straight Connector 10"/>
            <p:cNvCxnSpPr/>
            <p:nvPr/>
          </p:nvCxnSpPr>
          <p:spPr>
            <a:xfrm>
              <a:off x="6880780" y="1064259"/>
              <a:ext cx="1609644"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4" name="Rectangle 13"/>
          <p:cNvSpPr/>
          <p:nvPr/>
        </p:nvSpPr>
        <p:spPr>
          <a:xfrm>
            <a:off x="782638" y="1600200"/>
            <a:ext cx="14630400" cy="4185761"/>
          </a:xfrm>
          <a:prstGeom prst="rect">
            <a:avLst/>
          </a:prstGeom>
        </p:spPr>
        <p:txBody>
          <a:bodyPr wrap="square">
            <a:spAutoFit/>
          </a:bodyPr>
          <a:lstStyle/>
          <a:p>
            <a:pPr indent="914400" algn="just"/>
            <a:r>
              <a:rPr lang="en-US" sz="3800" b="1" smtClean="0">
                <a:solidFill>
                  <a:srgbClr val="FF0000"/>
                </a:solidFill>
                <a:latin typeface="Times New Roman" pitchFamily="18" charset="0"/>
                <a:cs typeface="Times New Roman" pitchFamily="18" charset="0"/>
              </a:rPr>
              <a:t>Đọc đoạn văn sau và trả lời câu hỏi:</a:t>
            </a:r>
          </a:p>
          <a:p>
            <a:pPr indent="914400" algn="just"/>
            <a:endParaRPr lang="en-US" sz="3800" smtClean="0">
              <a:solidFill>
                <a:srgbClr val="0000FF"/>
              </a:solidFill>
              <a:latin typeface="Times New Roman" pitchFamily="18" charset="0"/>
              <a:cs typeface="Times New Roman" pitchFamily="18" charset="0"/>
            </a:endParaRPr>
          </a:p>
          <a:p>
            <a:pPr indent="914400" algn="just"/>
            <a:r>
              <a:rPr lang="vi-VN" sz="3800" b="1" smtClean="0">
                <a:solidFill>
                  <a:srgbClr val="0000FF"/>
                </a:solidFill>
                <a:latin typeface="Times New Roman" pitchFamily="18" charset="0"/>
                <a:cs typeface="Times New Roman" pitchFamily="18" charset="0"/>
              </a:rPr>
              <a:t>Về </a:t>
            </a:r>
            <a:r>
              <a:rPr lang="vi-VN" sz="3800" b="1">
                <a:solidFill>
                  <a:srgbClr val="0000FF"/>
                </a:solidFill>
                <a:latin typeface="Times New Roman" pitchFamily="18" charset="0"/>
                <a:cs typeface="Times New Roman" pitchFamily="18" charset="0"/>
              </a:rPr>
              <a:t>sau, nhiều người trong xóm cũng tình nguyện đến làm cùng. Sau năm năm, cố Đương đã mở được con đường ngắn nhất từ xóm lên núi Hồng Lĩnh. Con đường được ghép bằng đá khiến cho việc lên, xuống núi rất tiện. Cả xóm biết ơn cố Đương, tặng thêm cho ông một tên mới là cố Ghép, con đường vượt núi được gọi là </a:t>
            </a:r>
            <a:r>
              <a:rPr lang="vi-VN" sz="3800" b="1">
                <a:solidFill>
                  <a:srgbClr val="0000FF"/>
                </a:solidFill>
                <a:latin typeface="Times New Roman" pitchFamily="18" charset="0"/>
                <a:cs typeface="Times New Roman" pitchFamily="18" charset="0"/>
              </a:rPr>
              <a:t>Truông </a:t>
            </a:r>
            <a:r>
              <a:rPr lang="vi-VN" sz="3800" b="1" smtClean="0">
                <a:solidFill>
                  <a:srgbClr val="0000FF"/>
                </a:solidFill>
                <a:latin typeface="Times New Roman" pitchFamily="18" charset="0"/>
                <a:cs typeface="Times New Roman" pitchFamily="18" charset="0"/>
              </a:rPr>
              <a:t>Ghép</a:t>
            </a:r>
            <a:r>
              <a:rPr lang="en-US" sz="3800" b="1">
                <a:solidFill>
                  <a:srgbClr val="0000FF"/>
                </a:solidFill>
                <a:latin typeface="Times New Roman" pitchFamily="18" charset="0"/>
                <a:cs typeface="Times New Roman" pitchFamily="18" charset="0"/>
              </a:rPr>
              <a:t>.</a:t>
            </a:r>
            <a:endParaRPr lang="vi-VN" sz="3800" b="1">
              <a:solidFill>
                <a:srgbClr val="0000FF"/>
              </a:solidFill>
              <a:latin typeface="Times New Roman" pitchFamily="18" charset="0"/>
              <a:cs typeface="Times New Roman" pitchFamily="18" charset="0"/>
            </a:endParaRPr>
          </a:p>
        </p:txBody>
      </p:sp>
      <p:sp>
        <p:nvSpPr>
          <p:cNvPr id="7" name="Rectangle 6"/>
          <p:cNvSpPr/>
          <p:nvPr/>
        </p:nvSpPr>
        <p:spPr>
          <a:xfrm>
            <a:off x="782638" y="6096000"/>
            <a:ext cx="14518481" cy="677108"/>
          </a:xfrm>
          <a:prstGeom prst="rect">
            <a:avLst/>
          </a:prstGeom>
        </p:spPr>
        <p:txBody>
          <a:bodyPr wrap="square">
            <a:spAutoFit/>
          </a:bodyPr>
          <a:lstStyle/>
          <a:p>
            <a:pPr indent="863600" algn="just"/>
            <a:r>
              <a:rPr lang="en-US" sz="3800" b="1" smtClean="0">
                <a:solidFill>
                  <a:srgbClr val="FF0000"/>
                </a:solidFill>
                <a:latin typeface="Times New Roman" pitchFamily="18" charset="0"/>
                <a:cs typeface="Times New Roman" pitchFamily="18" charset="0"/>
              </a:rPr>
              <a:t>Sau năm năm, cố Đương đã làm được điều gì?</a:t>
            </a:r>
            <a:endParaRPr lang="en-US" sz="3800">
              <a:solidFill>
                <a:srgbClr val="FF0000"/>
              </a:solidFill>
            </a:endParaRPr>
          </a:p>
        </p:txBody>
      </p:sp>
      <p:sp>
        <p:nvSpPr>
          <p:cNvPr id="16" name="Rectangle 15"/>
          <p:cNvSpPr/>
          <p:nvPr/>
        </p:nvSpPr>
        <p:spPr>
          <a:xfrm>
            <a:off x="746919" y="6934200"/>
            <a:ext cx="14518481" cy="1261884"/>
          </a:xfrm>
          <a:prstGeom prst="rect">
            <a:avLst/>
          </a:prstGeom>
          <a:solidFill>
            <a:schemeClr val="bg1"/>
          </a:solidFill>
        </p:spPr>
        <p:txBody>
          <a:bodyPr wrap="square">
            <a:spAutoFit/>
          </a:bodyPr>
          <a:lstStyle/>
          <a:p>
            <a:pPr indent="914400" algn="just"/>
            <a:r>
              <a:rPr lang="en-US" sz="3800" b="1">
                <a:solidFill>
                  <a:srgbClr val="0000FF"/>
                </a:solidFill>
                <a:latin typeface="Times New Roman" pitchFamily="18" charset="0"/>
                <a:cs typeface="Times New Roman" pitchFamily="18" charset="0"/>
              </a:rPr>
              <a:t>Sau năm năm, cố </a:t>
            </a:r>
            <a:r>
              <a:rPr lang="en-US" sz="3800" b="1">
                <a:solidFill>
                  <a:srgbClr val="0000FF"/>
                </a:solidFill>
                <a:latin typeface="Times New Roman" pitchFamily="18" charset="0"/>
                <a:cs typeface="Times New Roman" pitchFamily="18" charset="0"/>
              </a:rPr>
              <a:t>Đương </a:t>
            </a:r>
            <a:r>
              <a:rPr lang="en-US" sz="3800" b="1" smtClean="0">
                <a:solidFill>
                  <a:srgbClr val="0000FF"/>
                </a:solidFill>
                <a:latin typeface="Times New Roman" pitchFamily="18" charset="0"/>
                <a:cs typeface="Times New Roman" pitchFamily="18" charset="0"/>
              </a:rPr>
              <a:t>đãmở được con đường ngắn nhất từ xóm lên núi Hồng Lĩnh.</a:t>
            </a:r>
            <a:endParaRPr lang="en-US" sz="3800">
              <a:solidFill>
                <a:srgbClr val="0000FF"/>
              </a:solidFill>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913</TotalTime>
  <Words>129</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152</cp:revision>
  <dcterms:created xsi:type="dcterms:W3CDTF">2022-07-10T01:37:20Z</dcterms:created>
  <dcterms:modified xsi:type="dcterms:W3CDTF">2022-08-06T01:59:49Z</dcterms:modified>
</cp:coreProperties>
</file>