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20"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6/8/2022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6/8/2022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395119" y="136065"/>
            <a:ext cx="5492209" cy="930735"/>
            <a:chOff x="5063626" y="172432"/>
            <a:chExt cx="5399539" cy="930735"/>
          </a:xfrm>
        </p:grpSpPr>
        <p:grpSp>
          <p:nvGrpSpPr>
            <p:cNvPr id="10" name="Group 9"/>
            <p:cNvGrpSpPr/>
            <p:nvPr/>
          </p:nvGrpSpPr>
          <p:grpSpPr>
            <a:xfrm>
              <a:off x="5063626" y="172432"/>
              <a:ext cx="5399539" cy="930735"/>
              <a:chOff x="5063626" y="172432"/>
              <a:chExt cx="5399539" cy="930735"/>
            </a:xfrm>
          </p:grpSpPr>
          <p:sp>
            <p:nvSpPr>
              <p:cNvPr id="12" name="TextBox 11"/>
              <p:cNvSpPr txBox="1"/>
              <p:nvPr/>
            </p:nvSpPr>
            <p:spPr>
              <a:xfrm>
                <a:off x="5063626"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3" name="TextBox 12"/>
              <p:cNvSpPr txBox="1"/>
              <p:nvPr/>
            </p:nvSpPr>
            <p:spPr>
              <a:xfrm>
                <a:off x="6718466" y="6415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11" name="Straight Connector 10"/>
            <p:cNvCxnSpPr/>
            <p:nvPr/>
          </p:nvCxnSpPr>
          <p:spPr>
            <a:xfrm>
              <a:off x="6880780" y="1064259"/>
              <a:ext cx="1609644"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4" name="Rectangle 13"/>
          <p:cNvSpPr/>
          <p:nvPr/>
        </p:nvSpPr>
        <p:spPr>
          <a:xfrm>
            <a:off x="782638" y="1371600"/>
            <a:ext cx="14630400" cy="5355312"/>
          </a:xfrm>
          <a:prstGeom prst="rect">
            <a:avLst/>
          </a:prstGeom>
        </p:spPr>
        <p:txBody>
          <a:bodyPr wrap="square">
            <a:spAutoFit/>
          </a:bodyPr>
          <a:lstStyle/>
          <a:p>
            <a:pPr indent="914400" algn="just"/>
            <a:r>
              <a:rPr lang="en-US" sz="3800" b="1" smtClean="0">
                <a:solidFill>
                  <a:srgbClr val="FF0000"/>
                </a:solidFill>
                <a:latin typeface="Times New Roman" pitchFamily="18" charset="0"/>
                <a:cs typeface="Times New Roman" pitchFamily="18" charset="0"/>
              </a:rPr>
              <a:t>Đọc đoạn văn sau và trả lời câu hỏi:</a:t>
            </a:r>
          </a:p>
          <a:p>
            <a:pPr indent="914400" algn="just"/>
            <a:endParaRPr lang="en-US" sz="3800" b="1" smtClean="0">
              <a:solidFill>
                <a:srgbClr val="0000FF"/>
              </a:solidFill>
              <a:latin typeface="Times New Roman" pitchFamily="18" charset="0"/>
              <a:cs typeface="Times New Roman" pitchFamily="18" charset="0"/>
            </a:endParaRPr>
          </a:p>
          <a:p>
            <a:pPr indent="914400" algn="just"/>
            <a:r>
              <a:rPr lang="vi-VN" sz="3800" b="1" smtClean="0">
                <a:solidFill>
                  <a:srgbClr val="0000FF"/>
                </a:solidFill>
                <a:latin typeface="Times New Roman" pitchFamily="18" charset="0"/>
                <a:cs typeface="Times New Roman" pitchFamily="18" charset="0"/>
              </a:rPr>
              <a:t>Trong </a:t>
            </a:r>
            <a:r>
              <a:rPr lang="vi-VN" sz="3800" b="1">
                <a:solidFill>
                  <a:srgbClr val="0000FF"/>
                </a:solidFill>
                <a:latin typeface="Times New Roman" pitchFamily="18" charset="0"/>
                <a:cs typeface="Times New Roman" pitchFamily="18" charset="0"/>
              </a:rPr>
              <a:t>xóm, có ông lão luôn sẵn lòng đương đầu với khó khăn, bất kể là việc của ai. Vì thế, mọi người gọi ông là cố Đương. Thấy mọi người đi xa vất vả, cố Đương một mình bám đá, leo cây, tìm con đường lên núi ngắn nhất. Ông bàn với bà con ghép đá thành bậc thang vượt núi. Ai cũng can ngăn, nhưng ông vẫn quyết tâm làm. Ngày ngày, ông bạt đất, khiêng đá ghép thành từng bậc hướng thẳng lên núi. Công việc biết bao nặng </a:t>
            </a:r>
            <a:r>
              <a:rPr lang="vi-VN" sz="3800" b="1">
                <a:solidFill>
                  <a:srgbClr val="0000FF"/>
                </a:solidFill>
                <a:latin typeface="Times New Roman" pitchFamily="18" charset="0"/>
                <a:cs typeface="Times New Roman" pitchFamily="18" charset="0"/>
              </a:rPr>
              <a:t>nhọc</a:t>
            </a:r>
            <a:r>
              <a:rPr lang="vi-VN" sz="3800" b="1" smtClean="0">
                <a:solidFill>
                  <a:srgbClr val="0000FF"/>
                </a:solidFill>
                <a:latin typeface="Times New Roman" pitchFamily="18" charset="0"/>
                <a:cs typeface="Times New Roman" pitchFamily="18" charset="0"/>
              </a:rPr>
              <a:t>.</a:t>
            </a:r>
            <a:endParaRPr lang="vi-VN" sz="3800" b="1">
              <a:solidFill>
                <a:srgbClr val="0000FF"/>
              </a:solidFill>
              <a:latin typeface="Times New Roman" pitchFamily="18" charset="0"/>
              <a:cs typeface="Times New Roman" pitchFamily="18" charset="0"/>
            </a:endParaRPr>
          </a:p>
        </p:txBody>
      </p:sp>
      <p:sp>
        <p:nvSpPr>
          <p:cNvPr id="15" name="Rectangle 14"/>
          <p:cNvSpPr/>
          <p:nvPr/>
        </p:nvSpPr>
        <p:spPr>
          <a:xfrm>
            <a:off x="764011" y="6833176"/>
            <a:ext cx="14630400" cy="677108"/>
          </a:xfrm>
          <a:prstGeom prst="rect">
            <a:avLst/>
          </a:prstGeom>
        </p:spPr>
        <p:txBody>
          <a:bodyPr wrap="square">
            <a:spAutoFit/>
          </a:bodyPr>
          <a:lstStyle/>
          <a:p>
            <a:pPr indent="863600" algn="just"/>
            <a:r>
              <a:rPr lang="en-US" sz="3800" b="1" smtClean="0">
                <a:solidFill>
                  <a:srgbClr val="FF0000"/>
                </a:solidFill>
                <a:latin typeface="Times New Roman" pitchFamily="18" charset="0"/>
                <a:cs typeface="Times New Roman" pitchFamily="18" charset="0"/>
              </a:rPr>
              <a:t>Vì sao dân làng </a:t>
            </a:r>
            <a:r>
              <a:rPr lang="vi-VN" sz="3800" b="1" smtClean="0">
                <a:solidFill>
                  <a:srgbClr val="FF0000"/>
                </a:solidFill>
                <a:latin typeface="Times New Roman" pitchFamily="18" charset="0"/>
                <a:cs typeface="Times New Roman" pitchFamily="18" charset="0"/>
              </a:rPr>
              <a:t>gọi </a:t>
            </a:r>
            <a:r>
              <a:rPr lang="vi-VN" sz="3800" b="1">
                <a:solidFill>
                  <a:srgbClr val="FF0000"/>
                </a:solidFill>
                <a:latin typeface="Times New Roman" pitchFamily="18" charset="0"/>
                <a:cs typeface="Times New Roman" pitchFamily="18" charset="0"/>
              </a:rPr>
              <a:t>ông là </a:t>
            </a:r>
            <a:r>
              <a:rPr lang="vi-VN" sz="3800" b="1">
                <a:solidFill>
                  <a:srgbClr val="FF0000"/>
                </a:solidFill>
                <a:latin typeface="Times New Roman" pitchFamily="18" charset="0"/>
                <a:cs typeface="Times New Roman" pitchFamily="18" charset="0"/>
              </a:rPr>
              <a:t>cố </a:t>
            </a:r>
            <a:r>
              <a:rPr lang="vi-VN" sz="3800" b="1" smtClean="0">
                <a:solidFill>
                  <a:srgbClr val="FF0000"/>
                </a:solidFill>
                <a:latin typeface="Times New Roman" pitchFamily="18" charset="0"/>
                <a:cs typeface="Times New Roman" pitchFamily="18" charset="0"/>
              </a:rPr>
              <a:t>Đương</a:t>
            </a:r>
            <a:r>
              <a:rPr lang="en-US" sz="3800" b="1" smtClean="0">
                <a:solidFill>
                  <a:srgbClr val="FF0000"/>
                </a:solidFill>
                <a:latin typeface="Times New Roman" pitchFamily="18" charset="0"/>
                <a:cs typeface="Times New Roman" pitchFamily="18" charset="0"/>
              </a:rPr>
              <a:t>?</a:t>
            </a:r>
            <a:endParaRPr lang="vi-VN" sz="3800" b="1">
              <a:solidFill>
                <a:srgbClr val="FF0000"/>
              </a:solidFill>
              <a:latin typeface="Times New Roman" pitchFamily="18" charset="0"/>
              <a:cs typeface="Times New Roman" pitchFamily="18" charset="0"/>
            </a:endParaRPr>
          </a:p>
        </p:txBody>
      </p:sp>
      <p:sp>
        <p:nvSpPr>
          <p:cNvPr id="16" name="Rectangle 15"/>
          <p:cNvSpPr/>
          <p:nvPr/>
        </p:nvSpPr>
        <p:spPr>
          <a:xfrm>
            <a:off x="746919" y="7696200"/>
            <a:ext cx="14630400" cy="1261884"/>
          </a:xfrm>
          <a:prstGeom prst="rect">
            <a:avLst/>
          </a:prstGeom>
          <a:solidFill>
            <a:schemeClr val="bg1"/>
          </a:solidFill>
        </p:spPr>
        <p:txBody>
          <a:bodyPr wrap="square">
            <a:spAutoFit/>
          </a:bodyPr>
          <a:lstStyle/>
          <a:p>
            <a:pPr indent="863600" algn="just"/>
            <a:r>
              <a:rPr lang="en-US" sz="3800" b="1" smtClean="0">
                <a:solidFill>
                  <a:srgbClr val="0000FF"/>
                </a:solidFill>
                <a:latin typeface="Times New Roman" pitchFamily="18" charset="0"/>
                <a:cs typeface="Times New Roman" pitchFamily="18" charset="0"/>
              </a:rPr>
              <a:t>Vì </a:t>
            </a:r>
            <a:r>
              <a:rPr lang="vi-VN" sz="3800" b="1" smtClean="0">
                <a:solidFill>
                  <a:srgbClr val="0000FF"/>
                </a:solidFill>
                <a:latin typeface="Times New Roman" pitchFamily="18" charset="0"/>
                <a:cs typeface="Times New Roman" pitchFamily="18" charset="0"/>
              </a:rPr>
              <a:t>ông </a:t>
            </a:r>
            <a:r>
              <a:rPr lang="vi-VN" sz="3800" b="1">
                <a:solidFill>
                  <a:srgbClr val="0000FF"/>
                </a:solidFill>
                <a:latin typeface="Times New Roman" pitchFamily="18" charset="0"/>
                <a:cs typeface="Times New Roman" pitchFamily="18" charset="0"/>
              </a:rPr>
              <a:t>lão luôn sẵn lòng đương đầu với khó khăn, bất kể là việc </a:t>
            </a:r>
            <a:r>
              <a:rPr lang="vi-VN" sz="3800" b="1">
                <a:solidFill>
                  <a:srgbClr val="0000FF"/>
                </a:solidFill>
                <a:latin typeface="Times New Roman" pitchFamily="18" charset="0"/>
                <a:cs typeface="Times New Roman" pitchFamily="18" charset="0"/>
              </a:rPr>
              <a:t>của </a:t>
            </a:r>
            <a:r>
              <a:rPr lang="vi-VN" sz="3800" b="1" smtClean="0">
                <a:solidFill>
                  <a:srgbClr val="0000FF"/>
                </a:solidFill>
                <a:latin typeface="Times New Roman" pitchFamily="18" charset="0"/>
                <a:cs typeface="Times New Roman" pitchFamily="18" charset="0"/>
              </a:rPr>
              <a:t>ai</a:t>
            </a:r>
            <a:r>
              <a:rPr lang="en-US" sz="3800" b="1" smtClean="0">
                <a:solidFill>
                  <a:srgbClr val="0000FF"/>
                </a:solidFill>
                <a:latin typeface="Times New Roman" pitchFamily="18" charset="0"/>
                <a:cs typeface="Times New Roman" pitchFamily="18" charset="0"/>
              </a:rPr>
              <a:t>.</a:t>
            </a:r>
            <a:endParaRPr lang="vi-VN"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TotalTime>
  <Words>158</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2022-08-06T01:57:07Z</dcterms:modified>
</cp:coreProperties>
</file>