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327" r:id="rId2"/>
    <p:sldId id="407" r:id="rId3"/>
    <p:sldId id="427" r:id="rId4"/>
    <p:sldId id="428" r:id="rId5"/>
    <p:sldId id="426" r:id="rId6"/>
    <p:sldId id="436" r:id="rId7"/>
    <p:sldId id="439" r:id="rId8"/>
    <p:sldId id="431" r:id="rId9"/>
    <p:sldId id="432" r:id="rId10"/>
    <p:sldId id="438" r:id="rId11"/>
    <p:sldId id="437" r:id="rId12"/>
    <p:sldId id="340" r:id="rId13"/>
  </p:sldIdLst>
  <p:sldSz cx="16276638" cy="9144000"/>
  <p:notesSz cx="6858000" cy="9144000"/>
  <p:custDataLst>
    <p:tags r:id="rId15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717550" indent="-26035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1436688" indent="-52228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2154238" indent="-782638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2873375" indent="-1044575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880">
          <p15:clr>
            <a:srgbClr val="A4A3A4"/>
          </p15:clr>
        </p15:guide>
        <p15:guide id="2" pos="512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  <a:srgbClr val="FF0066"/>
    <a:srgbClr val="FF7C80"/>
    <a:srgbClr val="FF6600"/>
    <a:srgbClr val="6600CC"/>
    <a:srgbClr val="3333FF"/>
    <a:srgbClr val="FF0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876" autoAdjust="0"/>
    <p:restoredTop sz="94660"/>
  </p:normalViewPr>
  <p:slideViewPr>
    <p:cSldViewPr>
      <p:cViewPr varScale="1">
        <p:scale>
          <a:sx n="63" d="100"/>
          <a:sy n="63" d="100"/>
        </p:scale>
        <p:origin x="-446" y="-82"/>
      </p:cViewPr>
      <p:guideLst>
        <p:guide orient="horz" pos="2880"/>
        <p:guide pos="512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4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77825" y="685800"/>
            <a:ext cx="61023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6451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451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451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51C4FA25-5DD5-485C-BCD2-EF739D2A719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138681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1pPr>
    <a:lvl2pPr marL="717550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2pPr>
    <a:lvl3pPr marL="143668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3pPr>
    <a:lvl4pPr marL="2154238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4pPr>
    <a:lvl5pPr marL="2873375" algn="l" rtl="0" eaLnBrk="0" fontAlgn="base" hangingPunct="0">
      <a:spcBef>
        <a:spcPct val="30000"/>
      </a:spcBef>
      <a:spcAft>
        <a:spcPct val="0"/>
      </a:spcAft>
      <a:defRPr sz="1900" kern="1200">
        <a:solidFill>
          <a:schemeClr val="tx1"/>
        </a:solidFill>
        <a:latin typeface="Arial" charset="0"/>
        <a:ea typeface="+mn-ea"/>
        <a:cs typeface="+mn-cs"/>
      </a:defRPr>
    </a:lvl5pPr>
    <a:lvl6pPr marL="3592220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10664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29109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747553" algn="l" defTabSz="1436888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/>
            <a:fld id="{EB5B8007-F28A-4C3E-A48D-DDE012D8153F}" type="slidenum">
              <a:rPr lang="en-US" altLang="en-US" sz="1200">
                <a:cs typeface="Arial" charset="0"/>
              </a:rPr>
              <a:pPr algn="r" eaLnBrk="1" hangingPunct="1"/>
              <a:t>12</a:t>
            </a:fld>
            <a:endParaRPr lang="en-US" altLang="en-US" sz="1200">
              <a:cs typeface="Arial" charset="0"/>
            </a:endParaRPr>
          </a:p>
        </p:txBody>
      </p:sp>
      <p:sp>
        <p:nvSpPr>
          <p:cNvPr id="153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77825" y="685800"/>
            <a:ext cx="6102350" cy="3429000"/>
          </a:xfrm>
          <a:ln/>
        </p:spPr>
      </p:sp>
      <p:sp>
        <p:nvSpPr>
          <p:cNvPr id="15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vi-VN" altLang="en-US" smtClean="0"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0797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9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/>
            </a:lvl1pPr>
            <a:lvl2pPr marL="718444" indent="0" algn="ctr">
              <a:buNone/>
              <a:defRPr/>
            </a:lvl2pPr>
            <a:lvl3pPr marL="1436888" indent="0" algn="ctr">
              <a:buNone/>
              <a:defRPr/>
            </a:lvl3pPr>
            <a:lvl4pPr marL="2155332" indent="0" algn="ctr">
              <a:buNone/>
              <a:defRPr/>
            </a:lvl4pPr>
            <a:lvl5pPr marL="2873776" indent="0" algn="ctr">
              <a:buNone/>
              <a:defRPr/>
            </a:lvl5pPr>
            <a:lvl6pPr marL="3592220" indent="0" algn="ctr">
              <a:buNone/>
              <a:defRPr/>
            </a:lvl6pPr>
            <a:lvl7pPr marL="4310664" indent="0" algn="ctr">
              <a:buNone/>
              <a:defRPr/>
            </a:lvl7pPr>
            <a:lvl8pPr marL="5029109" indent="0" algn="ctr">
              <a:buNone/>
              <a:defRPr/>
            </a:lvl8pPr>
            <a:lvl9pPr marL="5747553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B01423-D198-4896-B996-AF6CD71AA325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7225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9D28DD1-89CB-4A9B-8160-1008CEEB8C29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920928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800562" y="366186"/>
            <a:ext cx="3662244" cy="780203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3832" y="366186"/>
            <a:ext cx="10715453" cy="780203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4A9502-423E-4957-ACD4-EFEAFA45681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138348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00BA3F-51CF-473C-BBC7-9F80CB3FD93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606691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3" y="5875867"/>
            <a:ext cx="13835142" cy="1816100"/>
          </a:xfrm>
        </p:spPr>
        <p:txBody>
          <a:bodyPr anchor="t"/>
          <a:lstStyle>
            <a:lvl1pPr algn="l">
              <a:defRPr sz="6300" b="1" cap="all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3" y="3875619"/>
            <a:ext cx="13835142" cy="2000249"/>
          </a:xfrm>
        </p:spPr>
        <p:txBody>
          <a:bodyPr anchor="b"/>
          <a:lstStyle>
            <a:lvl1pPr marL="0" indent="0">
              <a:buNone/>
              <a:defRPr sz="3100"/>
            </a:lvl1pPr>
            <a:lvl2pPr marL="718444" indent="0">
              <a:buNone/>
              <a:defRPr sz="2800"/>
            </a:lvl2pPr>
            <a:lvl3pPr marL="1436888" indent="0">
              <a:buNone/>
              <a:defRPr sz="2500"/>
            </a:lvl3pPr>
            <a:lvl4pPr marL="2155332" indent="0">
              <a:buNone/>
              <a:defRPr sz="2200"/>
            </a:lvl4pPr>
            <a:lvl5pPr marL="2873776" indent="0">
              <a:buNone/>
              <a:defRPr sz="2200"/>
            </a:lvl5pPr>
            <a:lvl6pPr marL="3592220" indent="0">
              <a:buNone/>
              <a:defRPr sz="2200"/>
            </a:lvl6pPr>
            <a:lvl7pPr marL="4310664" indent="0">
              <a:buNone/>
              <a:defRPr sz="2200"/>
            </a:lvl7pPr>
            <a:lvl8pPr marL="5029109" indent="0">
              <a:buNone/>
              <a:defRPr sz="2200"/>
            </a:lvl8pPr>
            <a:lvl9pPr marL="5747553" indent="0">
              <a:buNone/>
              <a:defRPr sz="22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E9DFC9-E0D6-4E70-95EC-EE956DA6257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459216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3832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3958" y="2133602"/>
            <a:ext cx="7188848" cy="6034617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1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EE0E17-1536-48C6-87E3-A861F0C00F0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317564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18444" indent="0">
              <a:buNone/>
              <a:defRPr sz="3100" b="1"/>
            </a:lvl2pPr>
            <a:lvl3pPr marL="1436888" indent="0">
              <a:buNone/>
              <a:defRPr sz="2800" b="1"/>
            </a:lvl3pPr>
            <a:lvl4pPr marL="2155332" indent="0">
              <a:buNone/>
              <a:defRPr sz="2500" b="1"/>
            </a:lvl4pPr>
            <a:lvl5pPr marL="2873776" indent="0">
              <a:buNone/>
              <a:defRPr sz="2500" b="1"/>
            </a:lvl5pPr>
            <a:lvl6pPr marL="3592220" indent="0">
              <a:buNone/>
              <a:defRPr sz="2500" b="1"/>
            </a:lvl6pPr>
            <a:lvl7pPr marL="4310664" indent="0">
              <a:buNone/>
              <a:defRPr sz="2500" b="1"/>
            </a:lvl7pPr>
            <a:lvl8pPr marL="5029109" indent="0">
              <a:buNone/>
              <a:defRPr sz="2500" b="1"/>
            </a:lvl8pPr>
            <a:lvl9pPr marL="5747553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1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30A47B-B3AA-4408-B89E-78641CC5715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31286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8D8FA65-B14B-4883-88C7-F7A3A55E9A2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31497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8BE4F5-A3A4-4A0F-A638-D990D725B4C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8729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8"/>
            <a:ext cx="9099093" cy="7804151"/>
          </a:xfrm>
        </p:spPr>
        <p:txBody>
          <a:bodyPr/>
          <a:lstStyle>
            <a:lvl1pPr>
              <a:defRPr sz="5000"/>
            </a:lvl1pPr>
            <a:lvl2pPr>
              <a:defRPr sz="4400"/>
            </a:lvl2pPr>
            <a:lvl3pPr>
              <a:defRPr sz="3800"/>
            </a:lvl3pPr>
            <a:lvl4pPr>
              <a:defRPr sz="3100"/>
            </a:lvl4pPr>
            <a:lvl5pPr>
              <a:defRPr sz="3100"/>
            </a:lvl5pPr>
            <a:lvl6pPr>
              <a:defRPr sz="3100"/>
            </a:lvl6pPr>
            <a:lvl7pPr>
              <a:defRPr sz="3100"/>
            </a:lvl7pPr>
            <a:lvl8pPr>
              <a:defRPr sz="3100"/>
            </a:lvl8pPr>
            <a:lvl9pPr>
              <a:defRPr sz="31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vi-V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8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99C05A-73D7-488D-87AE-9FA1D515B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9410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1"/>
            <a:ext cx="9765983" cy="755651"/>
          </a:xfrm>
        </p:spPr>
        <p:txBody>
          <a:bodyPr anchor="b"/>
          <a:lstStyle>
            <a:lvl1pPr algn="l">
              <a:defRPr sz="3100" b="1"/>
            </a:lvl1pPr>
          </a:lstStyle>
          <a:p>
            <a:r>
              <a:rPr lang="en-US" smtClean="0"/>
              <a:t>Click to edit Master title style</a:t>
            </a:r>
            <a:endParaRPr lang="vi-V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000"/>
            </a:lvl1pPr>
            <a:lvl2pPr marL="718444" indent="0">
              <a:buNone/>
              <a:defRPr sz="4400"/>
            </a:lvl2pPr>
            <a:lvl3pPr marL="1436888" indent="0">
              <a:buNone/>
              <a:defRPr sz="3800"/>
            </a:lvl3pPr>
            <a:lvl4pPr marL="2155332" indent="0">
              <a:buNone/>
              <a:defRPr sz="3100"/>
            </a:lvl4pPr>
            <a:lvl5pPr marL="2873776" indent="0">
              <a:buNone/>
              <a:defRPr sz="3100"/>
            </a:lvl5pPr>
            <a:lvl6pPr marL="3592220" indent="0">
              <a:buNone/>
              <a:defRPr sz="3100"/>
            </a:lvl6pPr>
            <a:lvl7pPr marL="4310664" indent="0">
              <a:buNone/>
              <a:defRPr sz="3100"/>
            </a:lvl7pPr>
            <a:lvl8pPr marL="5029109" indent="0">
              <a:buNone/>
              <a:defRPr sz="3100"/>
            </a:lvl8pPr>
            <a:lvl9pPr marL="5747553" indent="0">
              <a:buNone/>
              <a:defRPr sz="3100"/>
            </a:lvl9pPr>
          </a:lstStyle>
          <a:p>
            <a:pPr lvl="0"/>
            <a:endParaRPr lang="vi-VN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2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18444" indent="0">
              <a:buNone/>
              <a:defRPr sz="1900"/>
            </a:lvl2pPr>
            <a:lvl3pPr marL="1436888" indent="0">
              <a:buNone/>
              <a:defRPr sz="1600"/>
            </a:lvl3pPr>
            <a:lvl4pPr marL="2155332" indent="0">
              <a:buNone/>
              <a:defRPr sz="1400"/>
            </a:lvl4pPr>
            <a:lvl5pPr marL="2873776" indent="0">
              <a:buNone/>
              <a:defRPr sz="1400"/>
            </a:lvl5pPr>
            <a:lvl6pPr marL="3592220" indent="0">
              <a:buNone/>
              <a:defRPr sz="1400"/>
            </a:lvl6pPr>
            <a:lvl7pPr marL="4310664" indent="0">
              <a:buNone/>
              <a:defRPr sz="1400"/>
            </a:lvl7pPr>
            <a:lvl8pPr marL="5029109" indent="0">
              <a:buNone/>
              <a:defRPr sz="1400"/>
            </a:lvl8pPr>
            <a:lvl9pPr marL="5747553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090DF4-68DF-4AAF-98F9-EB3836BAB8B4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258833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13832" y="366713"/>
            <a:ext cx="14648974" cy="1524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813832" y="2133600"/>
            <a:ext cx="14648974" cy="6034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13832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561185" y="8326438"/>
            <a:ext cx="5154269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2200"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1664924" y="8326438"/>
            <a:ext cx="3797882" cy="63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43689" tIns="71844" rIns="143689" bIns="71844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2200"/>
            </a:lvl1pPr>
          </a:lstStyle>
          <a:p>
            <a:pPr>
              <a:defRPr/>
            </a:pPr>
            <a:fld id="{F4264759-E7CE-4A8C-955C-20DA2A50E45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5pPr>
      <a:lvl6pPr marL="718444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6pPr>
      <a:lvl7pPr marL="1436888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7pPr>
      <a:lvl8pPr marL="2155332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8pPr>
      <a:lvl9pPr marL="2873776" algn="ctr" rtl="0" fontAlgn="base">
        <a:spcBef>
          <a:spcPct val="0"/>
        </a:spcBef>
        <a:spcAft>
          <a:spcPct val="0"/>
        </a:spcAft>
        <a:defRPr sz="6900">
          <a:solidFill>
            <a:schemeClr val="tx2"/>
          </a:solidFill>
          <a:latin typeface="Arial" charset="0"/>
        </a:defRPr>
      </a:lvl9pPr>
    </p:titleStyle>
    <p:bodyStyle>
      <a:lvl1pPr marL="538163" indent="-538163" algn="l" rtl="0" eaLnBrk="0" fontAlgn="base" hangingPunct="0">
        <a:spcBef>
          <a:spcPct val="20000"/>
        </a:spcBef>
        <a:spcAft>
          <a:spcPct val="0"/>
        </a:spcAft>
        <a:buChar char="•"/>
        <a:defRPr sz="5000">
          <a:solidFill>
            <a:schemeClr val="tx1"/>
          </a:solidFill>
          <a:latin typeface="+mn-lt"/>
          <a:ea typeface="+mn-ea"/>
          <a:cs typeface="+mn-cs"/>
        </a:defRPr>
      </a:lvl1pPr>
      <a:lvl2pPr marL="1166813" indent="-447675" algn="l" rtl="0" eaLnBrk="0" fontAlgn="base" hangingPunct="0">
        <a:spcBef>
          <a:spcPct val="20000"/>
        </a:spcBef>
        <a:spcAft>
          <a:spcPct val="0"/>
        </a:spcAft>
        <a:buChar char="–"/>
        <a:defRPr sz="4400">
          <a:solidFill>
            <a:schemeClr val="tx1"/>
          </a:solidFill>
          <a:latin typeface="+mn-lt"/>
        </a:defRPr>
      </a:lvl2pPr>
      <a:lvl3pPr marL="1795463" indent="-358775" algn="l" rtl="0" eaLnBrk="0" fontAlgn="base" hangingPunct="0">
        <a:spcBef>
          <a:spcPct val="20000"/>
        </a:spcBef>
        <a:spcAft>
          <a:spcPct val="0"/>
        </a:spcAft>
        <a:buChar char="•"/>
        <a:defRPr sz="3800">
          <a:solidFill>
            <a:schemeClr val="tx1"/>
          </a:solidFill>
          <a:latin typeface="+mn-lt"/>
        </a:defRPr>
      </a:lvl3pPr>
      <a:lvl4pPr marL="2513013" indent="-358775" algn="l" rtl="0" eaLnBrk="0" fontAlgn="base" hangingPunct="0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</a:defRPr>
      </a:lvl4pPr>
      <a:lvl5pPr marL="3232150" indent="-358775" algn="l" rtl="0" eaLnBrk="0" fontAlgn="base" hangingPunct="0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5pPr>
      <a:lvl6pPr marL="3951442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6pPr>
      <a:lvl7pPr marL="4669887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7pPr>
      <a:lvl8pPr marL="5388331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8pPr>
      <a:lvl9pPr marL="6106775" indent="-359222" algn="l" rtl="0" fontAlgn="base">
        <a:spcBef>
          <a:spcPct val="20000"/>
        </a:spcBef>
        <a:spcAft>
          <a:spcPct val="0"/>
        </a:spcAft>
        <a:buChar char="»"/>
        <a:defRPr sz="3100">
          <a:solidFill>
            <a:schemeClr val="tx1"/>
          </a:solidFill>
          <a:latin typeface="+mn-lt"/>
        </a:defRPr>
      </a:lvl9pPr>
    </p:bodyStyle>
    <p:otherStyle>
      <a:defPPr>
        <a:defRPr lang="vi-VN"/>
      </a:defPPr>
      <a:lvl1pPr marL="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71844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436888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3pPr>
      <a:lvl4pPr marL="2155332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73776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92220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310664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5029109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747553" algn="l" defTabSz="1436888" rtl="0" eaLnBrk="1" latinLnBrk="0" hangingPunct="1"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wmf"/><Relationship Id="rId3" Type="http://schemas.openxmlformats.org/officeDocument/2006/relationships/image" Target="../media/image3.png"/><Relationship Id="rId7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gif"/><Relationship Id="rId5" Type="http://schemas.openxmlformats.org/officeDocument/2006/relationships/image" Target="../media/image5.wmf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Cau%20hoi/Cau%203.pptx" TargetMode="External"/><Relationship Id="rId13" Type="http://schemas.openxmlformats.org/officeDocument/2006/relationships/hyperlink" Target="Cau%20hoi/Cau%202.pptx" TargetMode="External"/><Relationship Id="rId3" Type="http://schemas.openxmlformats.org/officeDocument/2006/relationships/image" Target="../media/image10.jpeg"/><Relationship Id="rId7" Type="http://schemas.openxmlformats.org/officeDocument/2006/relationships/image" Target="../media/image14.jpeg"/><Relationship Id="rId12" Type="http://schemas.openxmlformats.org/officeDocument/2006/relationships/image" Target="../media/image16.jpe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hyperlink" Target="Cau%20hoi/Cau%201.pptx" TargetMode="External"/><Relationship Id="rId5" Type="http://schemas.openxmlformats.org/officeDocument/2006/relationships/image" Target="../media/image12.jpeg"/><Relationship Id="rId10" Type="http://schemas.openxmlformats.org/officeDocument/2006/relationships/hyperlink" Target="Cau%20hoi/Cau%204.pptx" TargetMode="External"/><Relationship Id="rId4" Type="http://schemas.openxmlformats.org/officeDocument/2006/relationships/image" Target="../media/image11.jpeg"/><Relationship Id="rId9" Type="http://schemas.openxmlformats.org/officeDocument/2006/relationships/image" Target="../media/image1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3"/>
          <p:cNvSpPr txBox="1">
            <a:spLocks noChangeArrowheads="1"/>
          </p:cNvSpPr>
          <p:nvPr/>
        </p:nvSpPr>
        <p:spPr bwMode="auto">
          <a:xfrm>
            <a:off x="3197197" y="723901"/>
            <a:ext cx="10037260" cy="6842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altLang="en-US" sz="3500" b="1">
                <a:solidFill>
                  <a:srgbClr val="FF0066"/>
                </a:solidFill>
                <a:latin typeface="Times New Roman" pitchFamily="18" charset="0"/>
              </a:rPr>
              <a:t>TRƯỜNG TIỂU HỌC </a:t>
            </a:r>
            <a:r>
              <a:rPr lang="en-US" altLang="en-US" sz="3500" b="1" smtClean="0">
                <a:solidFill>
                  <a:srgbClr val="FF0066"/>
                </a:solidFill>
                <a:latin typeface="Times New Roman" pitchFamily="18" charset="0"/>
              </a:rPr>
              <a:t>……</a:t>
            </a:r>
            <a:endParaRPr lang="en-US" altLang="en-US" sz="3500" b="1">
              <a:solidFill>
                <a:srgbClr val="FF0066"/>
              </a:solidFill>
              <a:latin typeface="Times New Roman" pitchFamily="18" charset="0"/>
            </a:endParaRPr>
          </a:p>
        </p:txBody>
      </p:sp>
      <p:pic>
        <p:nvPicPr>
          <p:cNvPr id="2051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677" y="5443538"/>
            <a:ext cx="2034580" cy="264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57" name="Text Box 14"/>
          <p:cNvSpPr txBox="1">
            <a:spLocks noChangeArrowheads="1"/>
          </p:cNvSpPr>
          <p:nvPr/>
        </p:nvSpPr>
        <p:spPr bwMode="auto">
          <a:xfrm>
            <a:off x="1432719" y="4363838"/>
            <a:ext cx="13983260" cy="1822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Môn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Tiếng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Việt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lớp</a:t>
            </a:r>
            <a:r>
              <a:rPr lang="en-US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3</a:t>
            </a:r>
          </a:p>
          <a:p>
            <a:pPr algn="ctr" eaLnBrk="1" hangingPunct="1">
              <a:spcBef>
                <a:spcPts val="1800"/>
              </a:spcBef>
              <a:defRPr/>
            </a:pPr>
            <a:r>
              <a:rPr lang="en-US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400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54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(T1,2)</a:t>
            </a:r>
            <a:endParaRPr lang="en-US" sz="54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9" name="Text Box 17"/>
          <p:cNvSpPr txBox="1">
            <a:spLocks noChangeArrowheads="1"/>
          </p:cNvSpPr>
          <p:nvPr/>
        </p:nvSpPr>
        <p:spPr bwMode="auto">
          <a:xfrm>
            <a:off x="2480250" y="2057400"/>
            <a:ext cx="11471154" cy="1992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0"/>
              </a:spcBef>
              <a:defRPr/>
            </a:pP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CHÀO MỪNG QUÝ THẦY </a:t>
            </a:r>
            <a:r>
              <a:rPr 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CÔ</a:t>
            </a:r>
          </a:p>
          <a:p>
            <a:pPr algn="ctr" eaLnBrk="1" hangingPunct="1">
              <a:spcBef>
                <a:spcPts val="0"/>
              </a:spcBef>
              <a:defRPr/>
            </a:pPr>
            <a:r>
              <a:rPr lang="en-US" sz="6000" b="1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VỀ </a:t>
            </a:r>
            <a:r>
              <a:rPr lang="en-US" sz="6000" b="1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</a:rPr>
              <a:t>DỰ GIỜ THĂM LỚP</a:t>
            </a:r>
          </a:p>
        </p:txBody>
      </p:sp>
      <p:sp>
        <p:nvSpPr>
          <p:cNvPr id="2054" name="Text Box 18"/>
          <p:cNvSpPr txBox="1">
            <a:spLocks noChangeArrowheads="1"/>
          </p:cNvSpPr>
          <p:nvPr/>
        </p:nvSpPr>
        <p:spPr bwMode="auto">
          <a:xfrm>
            <a:off x="2557757" y="7200900"/>
            <a:ext cx="5974560" cy="884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Giáo viên</a:t>
            </a:r>
            <a:r>
              <a:rPr lang="en-US" altLang="en-US" sz="2400" b="1" i="1" smtClean="0">
                <a:solidFill>
                  <a:srgbClr val="FF0066"/>
                </a:solidFill>
                <a:latin typeface="Times New Roman" pitchFamily="18" charset="0"/>
              </a:rPr>
              <a:t>:</a:t>
            </a:r>
            <a:endParaRPr lang="en-US" altLang="en-US" sz="2400" b="1" i="1">
              <a:solidFill>
                <a:srgbClr val="FF0066"/>
              </a:solidFill>
              <a:latin typeface="Times New Roman" pitchFamily="18" charset="0"/>
            </a:endParaRPr>
          </a:p>
          <a:p>
            <a:pPr eaLnBrk="1" hangingPunct="1"/>
            <a:r>
              <a:rPr lang="en-US" altLang="en-US" sz="2400" b="1" i="1">
                <a:solidFill>
                  <a:srgbClr val="FF0066"/>
                </a:solidFill>
                <a:latin typeface="Times New Roman" pitchFamily="18" charset="0"/>
              </a:rPr>
              <a:t>Lớp:  3</a:t>
            </a:r>
          </a:p>
        </p:txBody>
      </p:sp>
      <p:pic>
        <p:nvPicPr>
          <p:cNvPr id="2055" name="Picture 22" descr="bd21315_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0079" y="6229986"/>
            <a:ext cx="5616086" cy="204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 flipV="1">
            <a:off x="1112658" y="331495"/>
            <a:ext cx="2081213" cy="266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5" descr="POINSET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13122398" y="413107"/>
            <a:ext cx="2089150" cy="249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Straight Connector 4"/>
          <p:cNvCxnSpPr/>
          <p:nvPr/>
        </p:nvCxnSpPr>
        <p:spPr>
          <a:xfrm flipV="1">
            <a:off x="5407784" y="1447800"/>
            <a:ext cx="5985862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" name="Picture 7" descr="BƯỚM 58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61410">
            <a:off x="13131113" y="984250"/>
            <a:ext cx="1474263" cy="1922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8" descr="animal-14[1]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17220" flipH="1">
            <a:off x="2549684" y="5964239"/>
            <a:ext cx="1416132" cy="1030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5" descr="POINSET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41893" y="5871034"/>
            <a:ext cx="4334745" cy="3092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repeatCount="1000000" accel="36000" decel="2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475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7" presetID="21" presetClass="emph" presetSubtype="0" repeatCount="20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8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9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10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7200000" s="0" l="0"/>
                                      </p:by>
                                    </p:animClr>
                                    <p:set>
                                      <p:cBhvr>
                                        <p:cTn id="11" dur="20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9" grpId="0"/>
      <p:bldP spid="2059" grpId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2956719" y="1266918"/>
            <a:ext cx="11049000" cy="760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(T1,2)</a:t>
            </a:r>
          </a:p>
        </p:txBody>
      </p:sp>
      <p:sp>
        <p:nvSpPr>
          <p:cNvPr id="2" name="Rectangle 1"/>
          <p:cNvSpPr/>
          <p:nvPr/>
        </p:nvSpPr>
        <p:spPr>
          <a:xfrm>
            <a:off x="1585119" y="1907595"/>
            <a:ext cx="354616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nl-NL" sz="4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nl-NL" sz="4000" b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nl-NL" sz="4000" b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 mở rộng</a:t>
            </a:r>
            <a:endParaRPr lang="en-US" sz="4000" u="sng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585119" y="2460595"/>
            <a:ext cx="13411200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Đọc </a:t>
            </a:r>
            <a:r>
              <a:rPr lang="nl-NL" sz="3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 chuyện, bài văn, bài thơ,...về hiện tượng tự nhiên: mưa, nắng, … và viết phiếu đọc sách theo mẫu (làm việc cá nhân, nhóm 4)</a:t>
            </a:r>
            <a:endParaRPr lang="en-US" sz="38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Picture 21"/>
          <p:cNvPicPr/>
          <p:nvPr/>
        </p:nvPicPr>
        <p:blipFill>
          <a:blip r:embed="rId2"/>
          <a:stretch>
            <a:fillRect/>
          </a:stretch>
        </p:blipFill>
        <p:spPr>
          <a:xfrm>
            <a:off x="3185319" y="4343400"/>
            <a:ext cx="8915400" cy="2191941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86066" y="7924800"/>
            <a:ext cx="1316738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 Chia </a:t>
            </a:r>
            <a:r>
              <a:rPr lang="nl-NL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sẻ với bạn về những thông tin mới mà em biết sau khi đọc.</a:t>
            </a:r>
            <a:endParaRPr lang="en-US" sz="3600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11"/>
          <p:cNvPicPr/>
          <p:nvPr/>
        </p:nvPicPr>
        <p:blipFill rotWithShape="1">
          <a:blip r:embed="rId3"/>
          <a:srcRect l="20326" t="48348" r="36848" b="21565"/>
          <a:stretch/>
        </p:blipFill>
        <p:spPr bwMode="auto">
          <a:xfrm>
            <a:off x="2804319" y="4191000"/>
            <a:ext cx="9469282" cy="3581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6011302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3109119" y="1266918"/>
            <a:ext cx="9372600" cy="6990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(T1,2)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406913" y="1673619"/>
            <a:ext cx="6781801" cy="673649"/>
            <a:chOff x="1508917" y="1419802"/>
            <a:chExt cx="6172201" cy="1128836"/>
          </a:xfrm>
        </p:grpSpPr>
        <p:sp>
          <p:nvSpPr>
            <p:cNvPr id="10" name="Rectangle 9"/>
            <p:cNvSpPr/>
            <p:nvPr/>
          </p:nvSpPr>
          <p:spPr>
            <a:xfrm>
              <a:off x="1508917" y="1419802"/>
              <a:ext cx="6172201" cy="10830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6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5</a:t>
              </a:r>
              <a:r>
                <a:rPr lang="en-US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. </a:t>
              </a:r>
              <a:r>
                <a:rPr lang="en-US" sz="36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Vận</a:t>
              </a:r>
              <a:r>
                <a:rPr lang="en-US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6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dụng</a:t>
              </a:r>
              <a:r>
                <a:rPr lang="en-US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" name="Straight Connector 3"/>
            <p:cNvCxnSpPr/>
            <p:nvPr/>
          </p:nvCxnSpPr>
          <p:spPr>
            <a:xfrm flipV="1">
              <a:off x="1646078" y="2502861"/>
              <a:ext cx="2174894" cy="45777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3" name="Bé Bào Ngư - Liên khúc những con vật đáng yêu - Remix Dance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57622" y="2627068"/>
            <a:ext cx="13591098" cy="5831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011302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8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Anh dep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93" y="388938"/>
            <a:ext cx="14920252" cy="8755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WordArt 3"/>
          <p:cNvSpPr>
            <a:spLocks noChangeArrowheads="1" noChangeShapeType="1" noTextEdit="1"/>
          </p:cNvSpPr>
          <p:nvPr/>
        </p:nvSpPr>
        <p:spPr bwMode="auto">
          <a:xfrm>
            <a:off x="209917" y="3657600"/>
            <a:ext cx="15617822" cy="15827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XIN CHÂN THÀNH CẢM ƠN </a:t>
            </a:r>
          </a:p>
          <a:p>
            <a:pPr algn="ctr"/>
            <a:r>
              <a:rPr lang="vi-VN" sz="5700" kern="10">
                <a:ln w="19050">
                  <a:solidFill>
                    <a:srgbClr val="FFFF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Arial"/>
                <a:cs typeface="Arial"/>
              </a:rPr>
              <a:t>QUÝ THẦY CÔ GIÁO VÀ CÁC EM</a:t>
            </a:r>
            <a:endParaRPr lang="en-US" sz="5700" kern="10">
              <a:ln w="19050">
                <a:solidFill>
                  <a:srgbClr val="FFFF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Arial"/>
              <a:cs typeface="Arial"/>
            </a:endParaRP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Group 31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33" name="Group 32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36" name="TextBox 35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37" name="TextBox 36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34" name="Straight Connector 33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10271919" y="2286000"/>
            <a:ext cx="4724400" cy="4690456"/>
            <a:chOff x="10271919" y="2672740"/>
            <a:chExt cx="4724400" cy="4690456"/>
          </a:xfrm>
        </p:grpSpPr>
        <p:grpSp>
          <p:nvGrpSpPr>
            <p:cNvPr id="13" name="Group 12"/>
            <p:cNvGrpSpPr>
              <a:grpSpLocks/>
            </p:cNvGrpSpPr>
            <p:nvPr/>
          </p:nvGrpSpPr>
          <p:grpSpPr bwMode="auto">
            <a:xfrm>
              <a:off x="10271919" y="2672740"/>
              <a:ext cx="4724400" cy="4690456"/>
              <a:chOff x="2000250" y="2819400"/>
              <a:chExt cx="4019550" cy="4019550"/>
            </a:xfrm>
            <a:blipFill>
              <a:blip r:embed="rId2"/>
              <a:stretch>
                <a:fillRect/>
              </a:stretch>
            </a:blipFill>
          </p:grpSpPr>
          <p:sp>
            <p:nvSpPr>
              <p:cNvPr id="18" name="Line 37"/>
              <p:cNvSpPr>
                <a:spLocks noChangeShapeType="1"/>
              </p:cNvSpPr>
              <p:nvPr/>
            </p:nvSpPr>
            <p:spPr bwMode="auto">
              <a:xfrm flipV="1">
                <a:off x="4264025" y="3452813"/>
                <a:ext cx="0" cy="1320800"/>
              </a:xfrm>
              <a:prstGeom prst="line">
                <a:avLst/>
              </a:prstGeom>
              <a:grpFill/>
              <a:ln w="76200">
                <a:solidFill>
                  <a:srgbClr val="FFC000"/>
                </a:solidFill>
                <a:round/>
                <a:headEnd type="oval" w="med" len="med"/>
                <a:tailEnd type="triangle" w="med" len="med"/>
              </a:ln>
              <a:effectLst/>
              <a:extLs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lIns="143689" tIns="71844" rIns="143689" bIns="71844"/>
              <a:lstStyle/>
              <a:p>
                <a:pPr eaLnBrk="1" hangingPunct="1">
                  <a:defRPr/>
                </a:pPr>
                <a:endParaRPr lang="en-US"/>
              </a:p>
            </p:txBody>
          </p:sp>
          <p:sp>
            <p:nvSpPr>
              <p:cNvPr id="19" name="Oval 18"/>
              <p:cNvSpPr/>
              <p:nvPr/>
            </p:nvSpPr>
            <p:spPr>
              <a:xfrm>
                <a:off x="2000250" y="2819400"/>
                <a:ext cx="4019550" cy="4019550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hangingPunct="1">
                  <a:defRPr/>
                </a:pPr>
                <a:endParaRPr lang="en-US"/>
              </a:p>
            </p:txBody>
          </p:sp>
          <p:cxnSp>
            <p:nvCxnSpPr>
              <p:cNvPr id="20" name="Straight Connector 19"/>
              <p:cNvCxnSpPr>
                <a:stCxn id="19" idx="2"/>
                <a:endCxn id="19" idx="6"/>
              </p:cNvCxnSpPr>
              <p:nvPr/>
            </p:nvCxnSpPr>
            <p:spPr>
              <a:xfrm>
                <a:off x="2000250" y="4829175"/>
                <a:ext cx="4019550" cy="0"/>
              </a:xfrm>
              <a:prstGeom prst="lin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21" name="Straight Connector 20"/>
              <p:cNvCxnSpPr>
                <a:stCxn id="19" idx="0"/>
                <a:endCxn id="19" idx="4"/>
              </p:cNvCxnSpPr>
              <p:nvPr/>
            </p:nvCxnSpPr>
            <p:spPr>
              <a:xfrm>
                <a:off x="4010025" y="2819400"/>
                <a:ext cx="0" cy="4019550"/>
              </a:xfrm>
              <a:prstGeom prst="line">
                <a:avLst/>
              </a:prstGeom>
              <a:grpFill/>
              <a:ln>
                <a:solidFill>
                  <a:srgbClr val="FF0000"/>
                </a:solidFill>
              </a:ln>
            </p:spPr>
            <p:style>
              <a:lnRef idx="2">
                <a:schemeClr val="dk1"/>
              </a:lnRef>
              <a:fillRef idx="0">
                <a:schemeClr val="dk1"/>
              </a:fillRef>
              <a:effectRef idx="1">
                <a:schemeClr val="dk1"/>
              </a:effectRef>
              <a:fontRef idx="minor">
                <a:schemeClr val="tx1"/>
              </a:fontRef>
            </p:style>
          </p:cxnSp>
        </p:grpSp>
        <p:pic>
          <p:nvPicPr>
            <p:cNvPr id="14" name="Picture 2" descr="Ngày đầu vận động, học sinh huyện Phú Riềng quyên góp, ủng hộ đồng bào miền  Trung hơn 60 triệu đồng.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555342">
              <a:off x="13009325" y="3386528"/>
              <a:ext cx="1541082" cy="105549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4" descr="Giỏi Văn - Bài văn: Hãy viết một đoạn văn ngắn kể về một việc tốt mà em  được chứng kiến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6974"/>
            <a:stretch/>
          </p:blipFill>
          <p:spPr bwMode="auto">
            <a:xfrm rot="18474647">
              <a:off x="10768440" y="3375310"/>
              <a:ext cx="1531829" cy="104143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6" descr="Cậu bé tiểu học 5 năm cõng bạn tới trường - Báo Phụ Nữ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3968370">
              <a:off x="10714884" y="5524049"/>
              <a:ext cx="1585622" cy="10766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8" descr="Quyên góp, ủng hộ và trao quà tết cho học sinh có hoàn ...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3288"/>
            <a:stretch/>
          </p:blipFill>
          <p:spPr bwMode="auto">
            <a:xfrm rot="8096279">
              <a:off x="12843038" y="5525778"/>
              <a:ext cx="1695984" cy="11705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2" name="Rectangle 95"/>
          <p:cNvSpPr>
            <a:spLocks noChangeArrowheads="1"/>
          </p:cNvSpPr>
          <p:nvPr/>
        </p:nvSpPr>
        <p:spPr bwMode="auto">
          <a:xfrm>
            <a:off x="4425700" y="1219200"/>
            <a:ext cx="743825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GB" sz="32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TRÒ </a:t>
            </a:r>
            <a:r>
              <a:rPr lang="en-GB" sz="32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CHƠI: LÁ LÀNH ĐÙM LÁ RÁCH</a:t>
            </a:r>
            <a:endParaRPr lang="en-GB" sz="32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 Box 38" descr="Water droplets"/>
          <p:cNvSpPr txBox="1">
            <a:spLocks noChangeArrowheads="1"/>
          </p:cNvSpPr>
          <p:nvPr/>
        </p:nvSpPr>
        <p:spPr bwMode="auto">
          <a:xfrm>
            <a:off x="11172161" y="7390763"/>
            <a:ext cx="3011186" cy="891449"/>
          </a:xfrm>
          <a:prstGeom prst="rect">
            <a:avLst/>
          </a:prstGeom>
          <a:blipFill dpi="0" rotWithShape="1">
            <a:blip r:embed="rId7"/>
            <a:srcRect/>
            <a:tile tx="0" ty="0" sx="100000" sy="100000" flip="none" algn="tl"/>
          </a:blipFill>
          <a:ln w="9525">
            <a:solidFill>
              <a:srgbClr val="0000FF"/>
            </a:solidFill>
            <a:miter lim="800000"/>
            <a:headEnd/>
            <a:tailEnd/>
          </a:ln>
          <a:effectLst/>
          <a:extLst/>
        </p:spPr>
        <p:txBody>
          <a:bodyPr wrap="none" lIns="143689" tIns="71844" rIns="143689" bIns="71844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en-US" altLang="en-US" sz="1000" b="1">
              <a:solidFill>
                <a:srgbClr val="000099"/>
              </a:solidFill>
              <a:cs typeface="Arial" charset="0"/>
            </a:endParaRPr>
          </a:p>
          <a:p>
            <a:pPr eaLnBrk="1" hangingPunct="1"/>
            <a:r>
              <a:rPr lang="en-US" altLang="en-US" sz="2800" b="1">
                <a:solidFill>
                  <a:srgbClr val="000099"/>
                </a:solidFill>
                <a:cs typeface="Arial" charset="0"/>
              </a:rPr>
              <a:t>BẮT ĐẦU QUAY</a:t>
            </a:r>
          </a:p>
          <a:p>
            <a:pPr eaLnBrk="1" hangingPunct="1"/>
            <a:endParaRPr lang="en-US" altLang="en-US" sz="1000" b="1">
              <a:solidFill>
                <a:srgbClr val="000099"/>
              </a:solidFill>
              <a:cs typeface="Arial" charset="0"/>
            </a:endParaRPr>
          </a:p>
        </p:txBody>
      </p:sp>
      <p:cxnSp>
        <p:nvCxnSpPr>
          <p:cNvPr id="24" name="Straight Arrow Connector 23"/>
          <p:cNvCxnSpPr/>
          <p:nvPr/>
        </p:nvCxnSpPr>
        <p:spPr>
          <a:xfrm flipV="1">
            <a:off x="12634119" y="3025136"/>
            <a:ext cx="0" cy="1545267"/>
          </a:xfrm>
          <a:prstGeom prst="straightConnector1">
            <a:avLst/>
          </a:prstGeom>
          <a:ln w="127000">
            <a:solidFill>
              <a:srgbClr val="FF0000"/>
            </a:solidFill>
            <a:headEnd type="oval"/>
            <a:tailEnd type="stealth"/>
          </a:ln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sp>
        <p:nvSpPr>
          <p:cNvPr id="25" name="Isosceles Triangle 24"/>
          <p:cNvSpPr/>
          <p:nvPr/>
        </p:nvSpPr>
        <p:spPr>
          <a:xfrm>
            <a:off x="10588690" y="4566392"/>
            <a:ext cx="4114800" cy="2672608"/>
          </a:xfrm>
          <a:prstGeom prst="triangle">
            <a:avLst/>
          </a:prstGeom>
          <a:noFill/>
          <a:ln w="1270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10881519" y="7239000"/>
            <a:ext cx="3581400" cy="1219200"/>
          </a:xfrm>
          <a:prstGeom prst="rect">
            <a:avLst/>
          </a:prstGeom>
          <a:noFill/>
          <a:ln w="1270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6" descr="Cậu bé tiểu học 5 năm cõng bạn tới trường - Báo Phụ Nữ">
            <a:hlinkClick r:id="rId8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354" y="5591803"/>
            <a:ext cx="3689346" cy="2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8" descr="Quyên góp, ủng hộ và trao quà tết cho học sinh có hoàn ...">
            <a:hlinkClick r:id="rId10" action="ppaction://hlinkpres?slideindex=1&amp;slidetitle="/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88"/>
          <a:stretch/>
        </p:blipFill>
        <p:spPr bwMode="auto">
          <a:xfrm>
            <a:off x="4937918" y="5543568"/>
            <a:ext cx="3684713" cy="2543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2" descr="Ngày đầu vận động, học sinh huyện Phú Riềng quyên góp, ủng hộ đồng bào miền  Trung hơn 60 triệu đồng.">
            <a:hlinkClick r:id="rId11" action="ppaction://hlinkpres?slideindex=1&amp;slidetitle="/>
          </p:cNvPr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892" y="2256733"/>
            <a:ext cx="3657600" cy="2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Giỏi Văn - Bài văn: Hãy viết một đoạn văn ngắn kể về một việc tốt mà em  được chứng kiến">
            <a:hlinkClick r:id="rId13" action="ppaction://hlinkpres?slideindex=1&amp;slidetitle="/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74"/>
          <a:stretch/>
        </p:blipFill>
        <p:spPr bwMode="auto">
          <a:xfrm>
            <a:off x="4937919" y="2256733"/>
            <a:ext cx="3684713" cy="250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3400000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4200000">
                                      <p:cBhvr>
                                        <p:cTn id="10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7600000">
                                      <p:cBhvr>
                                        <p:cTn id="14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7800000">
                                      <p:cBhvr>
                                        <p:cTn id="18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3476434" y="1266918"/>
            <a:ext cx="8319485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(T1,2)</a:t>
            </a:r>
          </a:p>
        </p:txBody>
      </p:sp>
      <p:sp>
        <p:nvSpPr>
          <p:cNvPr id="2" name="Rectangle 1"/>
          <p:cNvSpPr/>
          <p:nvPr/>
        </p:nvSpPr>
        <p:spPr>
          <a:xfrm>
            <a:off x="1563435" y="2828092"/>
            <a:ext cx="14423484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Đọc</a:t>
            </a: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diễn</a:t>
            </a: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nhấn</a:t>
            </a: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giọng</a:t>
            </a: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ở </a:t>
            </a:r>
            <a:r>
              <a:rPr lang="en-US" sz="4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từ</a:t>
            </a: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ngữ</a:t>
            </a: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giàu</a:t>
            </a: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tả</a:t>
            </a: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gợi</a:t>
            </a: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3" name="Rectangle 2"/>
          <p:cNvSpPr/>
          <p:nvPr/>
        </p:nvSpPr>
        <p:spPr>
          <a:xfrm>
            <a:off x="1493838" y="5399452"/>
            <a:ext cx="1357868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+ 5 </a:t>
            </a:r>
            <a:r>
              <a:rPr lang="en-US" sz="4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tương</a:t>
            </a: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5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20000"/>
              </a:lnSpc>
            </a:pP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</a:t>
            </a:r>
            <a:r>
              <a:rPr lang="en-US" sz="4000" b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40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tranh</a:t>
            </a: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sz="4000" b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đoạn</a:t>
            </a:r>
            <a:r>
              <a:rPr lang="en-US" sz="40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38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508919" y="1981200"/>
            <a:ext cx="4191000" cy="677108"/>
            <a:chOff x="1508919" y="1888664"/>
            <a:chExt cx="3733800" cy="677108"/>
          </a:xfrm>
        </p:grpSpPr>
        <p:sp>
          <p:nvSpPr>
            <p:cNvPr id="20" name="Rectangle 19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1. Hướng dẫn đọc.</a:t>
              </a:r>
              <a:endPara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1" name="Straight Connector 20"/>
            <p:cNvCxnSpPr/>
            <p:nvPr/>
          </p:nvCxnSpPr>
          <p:spPr>
            <a:xfrm>
              <a:off x="1673234" y="2519755"/>
              <a:ext cx="3177124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22" name="Group 21"/>
          <p:cNvGrpSpPr/>
          <p:nvPr/>
        </p:nvGrpSpPr>
        <p:grpSpPr>
          <a:xfrm>
            <a:off x="1508919" y="4343400"/>
            <a:ext cx="4191000" cy="677108"/>
            <a:chOff x="1508919" y="1888664"/>
            <a:chExt cx="3733800" cy="677108"/>
          </a:xfrm>
        </p:grpSpPr>
        <p:sp>
          <p:nvSpPr>
            <p:cNvPr id="23" name="Rectangle 22"/>
            <p:cNvSpPr/>
            <p:nvPr/>
          </p:nvSpPr>
          <p:spPr>
            <a:xfrm>
              <a:off x="1508919" y="1888664"/>
              <a:ext cx="3733800" cy="677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800" b="1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2. Chia đoạn.</a:t>
              </a:r>
              <a:endParaRPr lang="en-US" sz="3800" b="1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4" name="Straight Connector 23"/>
            <p:cNvCxnSpPr/>
            <p:nvPr/>
          </p:nvCxnSpPr>
          <p:spPr>
            <a:xfrm>
              <a:off x="1618922" y="2519755"/>
              <a:ext cx="2281012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184934910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3792814" y="1266918"/>
            <a:ext cx="11127305" cy="760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(T1,2)</a:t>
            </a:r>
          </a:p>
        </p:txBody>
      </p:sp>
      <p:sp>
        <p:nvSpPr>
          <p:cNvPr id="2" name="Rectangle 1"/>
          <p:cNvSpPr/>
          <p:nvPr/>
        </p:nvSpPr>
        <p:spPr>
          <a:xfrm>
            <a:off x="1585120" y="3056395"/>
            <a:ext cx="321269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tán</a:t>
            </a:r>
            <a:r>
              <a:rPr lang="en-US" sz="4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ấm</a:t>
            </a:r>
            <a:r>
              <a:rPr lang="en-US" sz="40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4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1406914" y="1953419"/>
            <a:ext cx="6781801" cy="707886"/>
            <a:chOff x="1508918" y="1888664"/>
            <a:chExt cx="6172201" cy="1186207"/>
          </a:xfrm>
        </p:grpSpPr>
        <p:sp>
          <p:nvSpPr>
            <p:cNvPr id="10" name="Rectangle 9"/>
            <p:cNvSpPr/>
            <p:nvPr/>
          </p:nvSpPr>
          <p:spPr>
            <a:xfrm>
              <a:off x="1508918" y="1888664"/>
              <a:ext cx="6172201" cy="11862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4000" b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3. Luyện đọc và tìm hiểu bài.</a:t>
              </a:r>
              <a:endParaRPr 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" name="Straight Connector 3"/>
            <p:cNvCxnSpPr/>
            <p:nvPr/>
          </p:nvCxnSpPr>
          <p:spPr>
            <a:xfrm>
              <a:off x="1646078" y="3017498"/>
              <a:ext cx="5577840" cy="0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3" name="Rectangle 2"/>
          <p:cNvSpPr/>
          <p:nvPr/>
        </p:nvSpPr>
        <p:spPr>
          <a:xfrm>
            <a:off x="975519" y="4426858"/>
            <a:ext cx="1478279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4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4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4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4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4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4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4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sz="4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nhỉ</a:t>
            </a:r>
            <a:r>
              <a:rPr lang="en-US" sz="4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40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664687" y="3077886"/>
            <a:ext cx="327870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</a:t>
            </a:r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ển</a:t>
            </a:r>
            <a:r>
              <a:rPr lang="en-US" sz="4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40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4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5933759" y="3102114"/>
            <a:ext cx="3505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ượn</a:t>
            </a:r>
            <a:r>
              <a:rPr lang="en-US" sz="4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quanh</a:t>
            </a:r>
            <a:r>
              <a:rPr lang="en-US" sz="40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4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8755597" y="3077886"/>
            <a:ext cx="25550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sz="4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ua</a:t>
            </a:r>
            <a:r>
              <a:rPr lang="en-US" sz="4000" b="1" i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4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1045042" y="3091638"/>
            <a:ext cx="280827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</a:t>
            </a:r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ĩ</a:t>
            </a:r>
            <a:r>
              <a:rPr lang="en-US" sz="40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</a:t>
            </a:r>
            <a:r>
              <a:rPr lang="en-US" sz="40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ợi</a:t>
            </a:r>
            <a:endParaRPr lang="en-US" sz="40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889919" y="6447472"/>
            <a:ext cx="11266226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sz="4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Bí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mật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 </a:t>
            </a:r>
            <a:r>
              <a:rPr lang="en-US" sz="4000" b="1" i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điều</a:t>
            </a:r>
            <a:r>
              <a:rPr lang="en-US" sz="40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cần</a:t>
            </a:r>
            <a:r>
              <a:rPr lang="en-US" sz="40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giữ</a:t>
            </a:r>
            <a:r>
              <a:rPr lang="en-US" sz="40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kín</a:t>
            </a:r>
            <a:r>
              <a:rPr lang="en-US" sz="40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4000" b="1" i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40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để</a:t>
            </a:r>
            <a:r>
              <a:rPr lang="en-US" sz="40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40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40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40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 smtClean="0"/>
              <a:t> </a:t>
            </a:r>
            <a:r>
              <a:rPr lang="en-US" sz="4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Nghển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4000" b="1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i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en-US" sz="4000" b="1" i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vươn</a:t>
            </a:r>
            <a:r>
              <a:rPr lang="en-US" sz="40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cao</a:t>
            </a:r>
            <a:r>
              <a:rPr lang="en-US" sz="40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dirty="0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cổ</a:t>
            </a:r>
            <a:r>
              <a:rPr lang="en-US" sz="4000" b="1" i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4000" b="1" i="1" err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lên</a:t>
            </a:r>
            <a:r>
              <a:rPr lang="en-US" sz="4000" b="1" i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4000" b="1" dirty="0" smtClean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1057155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3761231" y="1266918"/>
            <a:ext cx="8720489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(T1,2)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5448300" y="2667000"/>
            <a:ext cx="0" cy="5029200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1718225" y="1891336"/>
            <a:ext cx="2319747" cy="699983"/>
            <a:chOff x="1259767" y="1442589"/>
            <a:chExt cx="2319747" cy="699983"/>
          </a:xfrm>
        </p:grpSpPr>
        <p:sp>
          <p:nvSpPr>
            <p:cNvPr id="28" name="Rectangle 27"/>
            <p:cNvSpPr/>
            <p:nvPr/>
          </p:nvSpPr>
          <p:spPr>
            <a:xfrm>
              <a:off x="1259767" y="1442589"/>
              <a:ext cx="2319747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smtClean="0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Luyện đọc</a:t>
              </a:r>
              <a:endParaRPr lang="en-US" sz="3800" b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338517" y="2142572"/>
              <a:ext cx="220980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8753147" y="1907107"/>
            <a:ext cx="2877445" cy="685384"/>
            <a:chOff x="1024127" y="1442589"/>
            <a:chExt cx="2877445" cy="685384"/>
          </a:xfrm>
        </p:grpSpPr>
        <p:sp>
          <p:nvSpPr>
            <p:cNvPr id="31" name="Rectangle 30"/>
            <p:cNvSpPr/>
            <p:nvPr/>
          </p:nvSpPr>
          <p:spPr>
            <a:xfrm>
              <a:off x="1024127" y="1442589"/>
              <a:ext cx="2791030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smtClean="0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Tìm hiểu bài</a:t>
              </a:r>
              <a:endParaRPr lang="en-US" sz="3800" b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095099" y="2127973"/>
              <a:ext cx="2806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Rectangle 41"/>
          <p:cNvSpPr/>
          <p:nvPr/>
        </p:nvSpPr>
        <p:spPr>
          <a:xfrm>
            <a:off x="5600701" y="2743200"/>
            <a:ext cx="1023381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800" b="1" dirty="0" err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Câu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1: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làm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đến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bên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nấm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algn="just"/>
            <a:endParaRPr lang="en-US" sz="36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1784" y="2895600"/>
            <a:ext cx="32126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tán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ấm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42119" y="5715000"/>
            <a:ext cx="50061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nhỉ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420311" y="2917091"/>
            <a:ext cx="2681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ển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cổ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02419" y="3624977"/>
            <a:ext cx="350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ượn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2839169" y="3631597"/>
            <a:ext cx="2262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ua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442119" y="4377722"/>
            <a:ext cx="39219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ĩ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ợi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882579" y="3954762"/>
            <a:ext cx="9916667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Giun đất nghển cổ uống giọt sương đêm – nói: Chiếc bàn xinh xắn ơi, thức uống ở đây thật ngon.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nl-NL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Kiến nằm ngủ dưới chân cây nấm - 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nl-NL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Nói: Mái nhà xinh đẹp ơi, ngủ ở đây thật mát.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Bướm </a:t>
            </a:r>
            <a:r>
              <a:rPr lang="nl-NL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lượn quanh cây nấm – nói: Sao chiếc mũ này lại có chân </a:t>
            </a:r>
            <a:r>
              <a:rPr lang="nl-NL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nhỉ?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nl-NL" sz="36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Ếch </a:t>
            </a:r>
            <a:r>
              <a:rPr lang="nl-NL" sz="36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cốm nhảy lên tán nấm ngồi nghỉ - nói: Ghế nhỏ ơi, đừng đi đâu, ở nguyên đấy nhé.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676901" y="6705600"/>
            <a:ext cx="10233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63106164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2651919" y="1266918"/>
            <a:ext cx="9448799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(T1,2)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5448300" y="2667000"/>
            <a:ext cx="0" cy="5029200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1718225" y="1891336"/>
            <a:ext cx="2319747" cy="699983"/>
            <a:chOff x="1259767" y="1442589"/>
            <a:chExt cx="2319747" cy="699983"/>
          </a:xfrm>
        </p:grpSpPr>
        <p:sp>
          <p:nvSpPr>
            <p:cNvPr id="28" name="Rectangle 27"/>
            <p:cNvSpPr/>
            <p:nvPr/>
          </p:nvSpPr>
          <p:spPr>
            <a:xfrm>
              <a:off x="1259767" y="1442589"/>
              <a:ext cx="2319747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smtClean="0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Luyện đọc</a:t>
              </a:r>
              <a:endParaRPr lang="en-US" sz="3800" b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338517" y="2142572"/>
              <a:ext cx="220980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8753147" y="1907107"/>
            <a:ext cx="2877445" cy="685384"/>
            <a:chOff x="1024127" y="1442589"/>
            <a:chExt cx="2877445" cy="685384"/>
          </a:xfrm>
        </p:grpSpPr>
        <p:sp>
          <p:nvSpPr>
            <p:cNvPr id="31" name="Rectangle 30"/>
            <p:cNvSpPr/>
            <p:nvPr/>
          </p:nvSpPr>
          <p:spPr>
            <a:xfrm>
              <a:off x="1024127" y="1442589"/>
              <a:ext cx="2791030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smtClean="0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Tìm hiểu bài</a:t>
              </a:r>
              <a:endParaRPr lang="en-US" sz="3800" b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095099" y="2127973"/>
              <a:ext cx="2806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Rectangle 41"/>
          <p:cNvSpPr/>
          <p:nvPr/>
        </p:nvSpPr>
        <p:spPr>
          <a:xfrm>
            <a:off x="5600701" y="2743200"/>
            <a:ext cx="102338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nấm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4" name="Rectangle 43"/>
          <p:cNvSpPr/>
          <p:nvPr/>
        </p:nvSpPr>
        <p:spPr>
          <a:xfrm>
            <a:off x="581784" y="2895600"/>
            <a:ext cx="32126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tán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ấm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42119" y="5715000"/>
            <a:ext cx="50061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nhỉ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420311" y="2917091"/>
            <a:ext cx="2681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ển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cổ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02419" y="3624977"/>
            <a:ext cx="350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ượn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2839169" y="3631597"/>
            <a:ext cx="2262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ua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442119" y="4377722"/>
            <a:ext cx="39219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ĩ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ợi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676902" y="3810000"/>
            <a:ext cx="10157617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nl-NL" sz="38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Vì </a:t>
            </a:r>
            <a:r>
              <a:rPr lang="nl-NL" sz="3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 con vật cảm nhận và gọi tên cây nấm bằng 1 cách khác nhau.</a:t>
            </a:r>
            <a:endParaRPr lang="en-US" sz="38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676901" y="6705600"/>
            <a:ext cx="10233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776120" y="5010329"/>
            <a:ext cx="100584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Câu</a:t>
            </a:r>
            <a:r>
              <a:rPr lang="en-US" sz="3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3: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nấm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773397" y="6428601"/>
            <a:ext cx="9888425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4: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Nói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 – 3 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nhận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xét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hình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dáng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điệu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bộ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hành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động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trong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câu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chuyện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556375" y="8332857"/>
            <a:ext cx="7120860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800" b="1" dirty="0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+ vui vẻ, thích thú, băn khoăn, …</a:t>
            </a:r>
            <a:endParaRPr lang="en-US" sz="38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5997539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2" grpId="0"/>
      <p:bldP spid="2" grpId="0"/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2651919" y="1266918"/>
            <a:ext cx="9448799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(T1,2)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5448300" y="2667000"/>
            <a:ext cx="0" cy="5029200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1718225" y="1891336"/>
            <a:ext cx="2319747" cy="699983"/>
            <a:chOff x="1259767" y="1442589"/>
            <a:chExt cx="2319747" cy="699983"/>
          </a:xfrm>
        </p:grpSpPr>
        <p:sp>
          <p:nvSpPr>
            <p:cNvPr id="28" name="Rectangle 27"/>
            <p:cNvSpPr/>
            <p:nvPr/>
          </p:nvSpPr>
          <p:spPr>
            <a:xfrm>
              <a:off x="1259767" y="1442589"/>
              <a:ext cx="2319747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smtClean="0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Luyện đọc</a:t>
              </a:r>
              <a:endParaRPr lang="en-US" sz="3800" b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338517" y="2142572"/>
              <a:ext cx="220980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8753147" y="1907107"/>
            <a:ext cx="2877445" cy="685384"/>
            <a:chOff x="1024127" y="1442589"/>
            <a:chExt cx="2877445" cy="685384"/>
          </a:xfrm>
        </p:grpSpPr>
        <p:sp>
          <p:nvSpPr>
            <p:cNvPr id="31" name="Rectangle 30"/>
            <p:cNvSpPr/>
            <p:nvPr/>
          </p:nvSpPr>
          <p:spPr>
            <a:xfrm>
              <a:off x="1024127" y="1442589"/>
              <a:ext cx="2791030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smtClean="0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Tìm hiểu bài</a:t>
              </a:r>
              <a:endParaRPr lang="en-US" sz="3800" b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095099" y="2127973"/>
              <a:ext cx="2806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2" name="Rectangle 41"/>
          <p:cNvSpPr/>
          <p:nvPr/>
        </p:nvSpPr>
        <p:spPr>
          <a:xfrm>
            <a:off x="5600701" y="2743200"/>
            <a:ext cx="1023381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Vì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sao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nấm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vật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nhau</a:t>
            </a:r>
            <a:r>
              <a:rPr lang="en-US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</p:txBody>
      </p:sp>
      <p:sp>
        <p:nvSpPr>
          <p:cNvPr id="44" name="Rectangle 43"/>
          <p:cNvSpPr/>
          <p:nvPr/>
        </p:nvSpPr>
        <p:spPr>
          <a:xfrm>
            <a:off x="581784" y="2895600"/>
            <a:ext cx="32126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tán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ấm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42119" y="5715000"/>
            <a:ext cx="500618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mai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không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biết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người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khác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lại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mình</a:t>
            </a:r>
            <a:r>
              <a:rPr lang="en-US" sz="36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nữa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nhỉ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en-US" sz="36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2420311" y="2917091"/>
            <a:ext cx="2681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ển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cổ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02419" y="3624977"/>
            <a:ext cx="350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ượn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quanh</a:t>
            </a:r>
            <a:r>
              <a:rPr lang="en-US" sz="3600" b="1" i="1" dirty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2839169" y="3631597"/>
            <a:ext cx="2262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đêm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ua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442119" y="4377722"/>
            <a:ext cx="39219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ngh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ĩ</a:t>
            </a:r>
            <a:r>
              <a:rPr lang="en-US" sz="3600" b="1" i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600" b="1" i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ng</a:t>
            </a:r>
            <a:r>
              <a:rPr lang="en-US" sz="3600" b="1" i="1" dirty="0" err="1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ợi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676902" y="3810000"/>
            <a:ext cx="10157617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nl-NL" sz="38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Vì </a:t>
            </a:r>
            <a:r>
              <a:rPr lang="nl-NL" sz="3800" b="1" dirty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mỗi con vật cảm nhận và gọi tên cây nấm bằng 1 cách khác nhau.</a:t>
            </a:r>
            <a:endParaRPr lang="en-US" sz="38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5676901" y="6705600"/>
            <a:ext cx="1023381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nl-NL" sz="3600" b="1" dirty="0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en-US" sz="3600" b="1" dirty="0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600701" y="5010329"/>
            <a:ext cx="10233819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3800" b="1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itchFamily="18" charset="0"/>
              </a:rPr>
              <a:t>    Câu </a:t>
            </a:r>
            <a:r>
              <a:rPr lang="en-US" sz="3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3: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Cây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nấm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cảm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thấy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thế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nào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khi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được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gọi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bằng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nhiều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tên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như</a:t>
            </a:r>
            <a:r>
              <a:rPr lang="en-US" sz="3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8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vậy</a:t>
            </a:r>
            <a:r>
              <a:rPr lang="en-US" sz="3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76260" y="6594360"/>
            <a:ext cx="7944804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nl-NL" sz="3800" b="1" smtClean="0">
                <a:solidFill>
                  <a:srgbClr val="0000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Nấm thấy thú vị, bật cười khúc khích</a:t>
            </a:r>
            <a:endParaRPr lang="en-US" sz="3800" b="1" dirty="0">
              <a:solidFill>
                <a:srgbClr val="0000CC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6878607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12" grpId="0"/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2403073" y="1266918"/>
            <a:ext cx="9392845" cy="6375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(T1,2)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5448300" y="2667000"/>
            <a:ext cx="0" cy="5029200"/>
          </a:xfrm>
          <a:prstGeom prst="line">
            <a:avLst/>
          </a:prstGeom>
          <a:ln>
            <a:solidFill>
              <a:srgbClr val="0000CC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grpSp>
        <p:nvGrpSpPr>
          <p:cNvPr id="27" name="Group 26"/>
          <p:cNvGrpSpPr/>
          <p:nvPr/>
        </p:nvGrpSpPr>
        <p:grpSpPr>
          <a:xfrm>
            <a:off x="1718225" y="1891336"/>
            <a:ext cx="2319747" cy="654607"/>
            <a:chOff x="1259767" y="1442589"/>
            <a:chExt cx="2319747" cy="654607"/>
          </a:xfrm>
        </p:grpSpPr>
        <p:sp>
          <p:nvSpPr>
            <p:cNvPr id="28" name="Rectangle 27"/>
            <p:cNvSpPr/>
            <p:nvPr/>
          </p:nvSpPr>
          <p:spPr>
            <a:xfrm>
              <a:off x="1259767" y="1442589"/>
              <a:ext cx="2319747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smtClean="0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Luyện đọc</a:t>
              </a:r>
              <a:endParaRPr lang="en-US" sz="3800" b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1338517" y="2091772"/>
              <a:ext cx="220980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grpSp>
        <p:nvGrpSpPr>
          <p:cNvPr id="30" name="Group 29"/>
          <p:cNvGrpSpPr/>
          <p:nvPr/>
        </p:nvGrpSpPr>
        <p:grpSpPr>
          <a:xfrm>
            <a:off x="8753147" y="1907107"/>
            <a:ext cx="2877445" cy="654607"/>
            <a:chOff x="1024127" y="1442589"/>
            <a:chExt cx="2877445" cy="654607"/>
          </a:xfrm>
        </p:grpSpPr>
        <p:sp>
          <p:nvSpPr>
            <p:cNvPr id="31" name="Rectangle 30"/>
            <p:cNvSpPr/>
            <p:nvPr/>
          </p:nvSpPr>
          <p:spPr>
            <a:xfrm>
              <a:off x="1024127" y="1442589"/>
              <a:ext cx="2791030" cy="654607"/>
            </a:xfrm>
            <a:prstGeom prst="rect">
              <a:avLst/>
            </a:prstGeom>
            <a:noFill/>
          </p:spPr>
          <p:txBody>
            <a:bodyPr wrap="none" lIns="69156" tIns="34578" rIns="69156" bIns="34578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/>
            <a:p>
              <a:pPr algn="ctr"/>
              <a:r>
                <a:rPr lang="en-US" sz="3800" b="1" smtClean="0">
                  <a:ln w="11430"/>
                  <a:solidFill>
                    <a:srgbClr val="0000FF"/>
                  </a:solidFill>
                  <a:latin typeface="Times New Roman" pitchFamily="18" charset="0"/>
                  <a:cs typeface="Times New Roman" pitchFamily="18" charset="0"/>
                </a:rPr>
                <a:t>Tìm hiểu bài</a:t>
              </a:r>
              <a:endParaRPr lang="en-US" sz="3800" b="1">
                <a:ln w="11430"/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32" name="Straight Connector 31"/>
            <p:cNvCxnSpPr/>
            <p:nvPr/>
          </p:nvCxnSpPr>
          <p:spPr>
            <a:xfrm>
              <a:off x="1095099" y="2064473"/>
              <a:ext cx="2806473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44" name="Rectangle 43"/>
          <p:cNvSpPr/>
          <p:nvPr/>
        </p:nvSpPr>
        <p:spPr>
          <a:xfrm>
            <a:off x="581784" y="2895600"/>
            <a:ext cx="321269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sz="36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ỗ</a:t>
            </a:r>
            <a:r>
              <a:rPr lang="en-US" sz="36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en-US" sz="36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6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ăm, 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Rectangle 44"/>
          <p:cNvSpPr/>
          <p:nvPr/>
        </p:nvSpPr>
        <p:spPr>
          <a:xfrm>
            <a:off x="442119" y="5715000"/>
            <a:ext cx="5006181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Nghỉ hè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em thích </a:t>
            </a:r>
            <a:r>
              <a:rPr lang="en-US" sz="3600" b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36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endParaRPr lang="en-US" sz="36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600" b="1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Được theo mẹ về quê</a:t>
            </a:r>
            <a:r>
              <a:rPr lang="en-US" sz="36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</a:p>
        </p:txBody>
      </p:sp>
      <p:sp>
        <p:nvSpPr>
          <p:cNvPr id="46" name="Rectangle 45"/>
          <p:cNvSpPr/>
          <p:nvPr/>
        </p:nvSpPr>
        <p:spPr>
          <a:xfrm>
            <a:off x="2789479" y="2917091"/>
            <a:ext cx="26818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36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uôn v</a:t>
            </a:r>
            <a:r>
              <a:rPr lang="en-US" sz="36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ất</a:t>
            </a:r>
            <a:r>
              <a:rPr lang="en-US" sz="36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vả, 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302419" y="3624977"/>
            <a:ext cx="3505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chẳng mấy </a:t>
            </a:r>
            <a:r>
              <a:rPr lang="en-US" sz="36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36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úc, 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8" name="Rectangle 47"/>
          <p:cNvSpPr/>
          <p:nvPr/>
        </p:nvSpPr>
        <p:spPr>
          <a:xfrm>
            <a:off x="3337719" y="3631597"/>
            <a:ext cx="226298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</a:t>
            </a:r>
            <a:r>
              <a:rPr lang="en-US" sz="36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ễ </a:t>
            </a:r>
            <a:r>
              <a:rPr lang="en-US" sz="36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nhại 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442119" y="4377722"/>
            <a:ext cx="392190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6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qu</a:t>
            </a:r>
            <a:r>
              <a:rPr lang="en-US" sz="36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ạt</a:t>
            </a:r>
            <a:r>
              <a:rPr lang="en-US" sz="36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600" b="1" i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r>
              <a:rPr lang="en-US" sz="3600" b="1" i="1" smtClean="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rPr>
              <a:t>iền tay </a:t>
            </a:r>
            <a:endParaRPr lang="en-US" sz="3600" b="1">
              <a:solidFill>
                <a:srgbClr val="00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Text Box 2"/>
          <p:cNvSpPr txBox="1">
            <a:spLocks noChangeArrowheads="1"/>
          </p:cNvSpPr>
          <p:nvPr/>
        </p:nvSpPr>
        <p:spPr bwMode="auto">
          <a:xfrm>
            <a:off x="8750766" y="2967726"/>
            <a:ext cx="413896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en-US" altLang="en-US" sz="40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NỘI DUNG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6012654" y="3680374"/>
            <a:ext cx="9525001" cy="4503736"/>
            <a:chOff x="6012654" y="3680374"/>
            <a:chExt cx="9525001" cy="4503736"/>
          </a:xfrm>
        </p:grpSpPr>
        <p:grpSp>
          <p:nvGrpSpPr>
            <p:cNvPr id="2" name="Group 1"/>
            <p:cNvGrpSpPr/>
            <p:nvPr/>
          </p:nvGrpSpPr>
          <p:grpSpPr>
            <a:xfrm>
              <a:off x="6012654" y="3680374"/>
              <a:ext cx="9525001" cy="4503736"/>
              <a:chOff x="6004721" y="3563423"/>
              <a:chExt cx="9525001" cy="4503736"/>
            </a:xfrm>
          </p:grpSpPr>
          <p:pic>
            <p:nvPicPr>
              <p:cNvPr id="2054" name="Picture 6" descr="Khung viền đẹp - Mẫu khung viền bìa Giáo án, Báo cáo, Luận văn"/>
              <p:cNvPicPr>
                <a:picLocks noChangeAspect="1" noChangeArrowheads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 rot="16200000">
                <a:off x="8515354" y="1052790"/>
                <a:ext cx="4503736" cy="952500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4" name="Rectangle 33"/>
              <p:cNvSpPr/>
              <p:nvPr/>
            </p:nvSpPr>
            <p:spPr>
              <a:xfrm>
                <a:off x="6817429" y="4607005"/>
                <a:ext cx="8026489" cy="7078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just"/>
                <a:r>
                  <a:rPr lang="nl-NL" sz="4000" b="1" i="1" dirty="0" smtClean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sz="4000" b="1" dirty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sp>
          <p:nvSpPr>
            <p:cNvPr id="5" name="Rectangle 4"/>
            <p:cNvSpPr/>
            <p:nvPr/>
          </p:nvSpPr>
          <p:spPr>
            <a:xfrm>
              <a:off x="6706393" y="4608255"/>
              <a:ext cx="8137525" cy="2554545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algn="just"/>
              <a:r>
                <a:rPr lang="en-US" sz="4000" b="1" i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Bài</a:t>
              </a:r>
              <a:r>
                <a:rPr lang="en-US" sz="40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b="1" i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đọc</a:t>
              </a:r>
              <a:r>
                <a:rPr lang="en-US" sz="40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b="1" i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cho</a:t>
              </a:r>
              <a:r>
                <a:rPr lang="en-US" sz="40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4000" b="1" i="1" dirty="0" err="1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thấy</a:t>
              </a:r>
              <a:r>
                <a:rPr lang="en-US" sz="40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: </a:t>
              </a:r>
              <a:r>
                <a:rPr lang="nl-NL" sz="4000" b="1" i="1" dirty="0">
                  <a:solidFill>
                    <a:srgbClr val="FF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Mỗi sự vật đều có thể được mọi người gọi bằng những cái tên khác nhau, tùy theo cách cảm nhận riêng của từng người.</a:t>
              </a:r>
              <a:endParaRPr lang="en-US" sz="4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06123378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4617134" y="149573"/>
            <a:ext cx="7013458" cy="1117345"/>
            <a:chOff x="4539228" y="210532"/>
            <a:chExt cx="6895119" cy="1117345"/>
          </a:xfrm>
        </p:grpSpPr>
        <p:grpSp>
          <p:nvGrpSpPr>
            <p:cNvPr id="15" name="Group 14"/>
            <p:cNvGrpSpPr/>
            <p:nvPr/>
          </p:nvGrpSpPr>
          <p:grpSpPr>
            <a:xfrm>
              <a:off x="4539228" y="210532"/>
              <a:ext cx="6895119" cy="1117345"/>
              <a:chOff x="4539228" y="210532"/>
              <a:chExt cx="6895119" cy="1117345"/>
            </a:xfrm>
          </p:grpSpPr>
          <p:sp>
            <p:nvSpPr>
              <p:cNvPr id="17" name="TextBox 16"/>
              <p:cNvSpPr txBox="1"/>
              <p:nvPr/>
            </p:nvSpPr>
            <p:spPr>
              <a:xfrm>
                <a:off x="4539228" y="210532"/>
                <a:ext cx="6895119" cy="64633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600" smtClean="0">
                    <a:solidFill>
                      <a:srgbClr val="0000CC"/>
                    </a:solidFill>
                    <a:latin typeface="Times New Roman" pitchFamily="18" charset="0"/>
                    <a:cs typeface="Times New Roman" pitchFamily="18" charset="0"/>
                  </a:rPr>
                  <a:t>Thứ……ngày…..tháng…..năm…….</a:t>
                </a:r>
                <a:endParaRPr lang="en-US" sz="360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8" name="TextBox 17"/>
              <p:cNvSpPr txBox="1"/>
              <p:nvPr/>
            </p:nvSpPr>
            <p:spPr>
              <a:xfrm>
                <a:off x="6651116" y="743102"/>
                <a:ext cx="2564962" cy="58477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3200" b="1" smtClean="0">
                    <a:solidFill>
                      <a:srgbClr val="FF0066"/>
                    </a:solidFill>
                    <a:latin typeface="Times New Roman" pitchFamily="18" charset="0"/>
                    <a:cs typeface="Times New Roman" pitchFamily="18" charset="0"/>
                  </a:rPr>
                  <a:t>TIẾNG VIỆT</a:t>
                </a:r>
                <a:endParaRPr lang="en-US" sz="3200" b="1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endParaRPr>
              </a:p>
            </p:txBody>
          </p:sp>
        </p:grpSp>
        <p:cxnSp>
          <p:nvCxnSpPr>
            <p:cNvPr id="16" name="Straight Connector 15"/>
            <p:cNvCxnSpPr/>
            <p:nvPr/>
          </p:nvCxnSpPr>
          <p:spPr>
            <a:xfrm>
              <a:off x="6826235" y="1288554"/>
              <a:ext cx="2194560" cy="0"/>
            </a:xfrm>
            <a:prstGeom prst="line">
              <a:avLst/>
            </a:prstGeom>
            <a:ln>
              <a:solidFill>
                <a:srgbClr val="FF0066"/>
              </a:solidFill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</p:grpSp>
      <p:sp>
        <p:nvSpPr>
          <p:cNvPr id="19" name="Text Box 14"/>
          <p:cNvSpPr txBox="1">
            <a:spLocks noChangeArrowheads="1"/>
          </p:cNvSpPr>
          <p:nvPr/>
        </p:nvSpPr>
        <p:spPr bwMode="auto">
          <a:xfrm>
            <a:off x="3490119" y="1266918"/>
            <a:ext cx="10591800" cy="7606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43689" tIns="71844" rIns="143689" bIns="71844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ts val="1800"/>
              </a:spcBef>
              <a:defRPr/>
            </a:pP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4: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CÁI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TÊN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ĐÁNG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00" b="1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YÊU</a:t>
            </a:r>
            <a:r>
              <a:rPr 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(T1,2)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1406914" y="1953419"/>
            <a:ext cx="6781801" cy="673648"/>
            <a:chOff x="1508918" y="1888664"/>
            <a:chExt cx="6172201" cy="1128834"/>
          </a:xfrm>
        </p:grpSpPr>
        <p:sp>
          <p:nvSpPr>
            <p:cNvPr id="10" name="Rectangle 9"/>
            <p:cNvSpPr/>
            <p:nvPr/>
          </p:nvSpPr>
          <p:spPr>
            <a:xfrm>
              <a:off x="1508918" y="1888664"/>
              <a:ext cx="6172201" cy="108305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3. </a:t>
              </a:r>
              <a:r>
                <a:rPr lang="en-US" sz="36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Luyện</a:t>
              </a:r>
              <a:r>
                <a:rPr lang="en-US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6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đọc</a:t>
              </a:r>
              <a:r>
                <a:rPr lang="en-US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en-US" sz="3600" b="1" dirty="0" err="1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lại</a:t>
              </a:r>
              <a:r>
                <a:rPr lang="en-US" sz="3600" b="1" dirty="0" smtClean="0">
                  <a:solidFill>
                    <a:srgbClr val="FF0000"/>
                  </a:solidFill>
                  <a:latin typeface="Times New Roman" pitchFamily="18" charset="0"/>
                  <a:cs typeface="Times New Roman" pitchFamily="18" charset="0"/>
                </a:rPr>
                <a:t>.</a:t>
              </a:r>
              <a:endParaRPr lang="en-US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4" name="Straight Connector 3"/>
            <p:cNvCxnSpPr>
              <a:endCxn id="10" idx="2"/>
            </p:cNvCxnSpPr>
            <p:nvPr/>
          </p:nvCxnSpPr>
          <p:spPr>
            <a:xfrm flipV="1">
              <a:off x="1646078" y="2971723"/>
              <a:ext cx="2948941" cy="45775"/>
            </a:xfrm>
            <a:prstGeom prst="line">
              <a:avLst/>
            </a:prstGeom>
            <a:ln>
              <a:solidFill>
                <a:srgbClr val="FF0000"/>
              </a:solidFill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</p:grpSp>
      <p:pic>
        <p:nvPicPr>
          <p:cNvPr id="20" name="Picture 19"/>
          <p:cNvPicPr/>
          <p:nvPr/>
        </p:nvPicPr>
        <p:blipFill rotWithShape="1">
          <a:blip r:embed="rId2"/>
          <a:srcRect l="35652" t="15478" r="34892" b="41739"/>
          <a:stretch/>
        </p:blipFill>
        <p:spPr bwMode="auto">
          <a:xfrm>
            <a:off x="8188715" y="2743200"/>
            <a:ext cx="7036204" cy="5486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1" name="Picture 20"/>
          <p:cNvPicPr/>
          <p:nvPr/>
        </p:nvPicPr>
        <p:blipFill rotWithShape="1">
          <a:blip r:embed="rId3"/>
          <a:srcRect l="35217" t="52696" r="34783" b="18783"/>
          <a:stretch/>
        </p:blipFill>
        <p:spPr bwMode="auto">
          <a:xfrm>
            <a:off x="1406913" y="2743200"/>
            <a:ext cx="6781801" cy="5486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008178131"/>
      </p:ext>
    </p:extLst>
  </p:cSld>
  <p:clrMapOvr>
    <a:masterClrMapping/>
  </p:clrMapOvr>
  <p:transition spd="slow"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05&quot;&gt;&lt;property id=&quot;20148&quot; value=&quot;5&quot;/&gt;&lt;property id=&quot;20300&quot; value=&quot;Slide 2&quot;/&gt;&lt;property id=&quot;20307&quot; value=&quot;293&quot;/&gt;&lt;/object&gt;&lt;object type=&quot;3&quot; unique_id=&quot;10006&quot;&gt;&lt;property id=&quot;20148&quot; value=&quot;5&quot;/&gt;&lt;property id=&quot;20300&quot; value=&quot;Slide 3&quot;/&gt;&lt;property id=&quot;20307&quot; value=&quot;317&quot;/&gt;&lt;/object&gt;&lt;object type=&quot;3&quot; unique_id=&quot;10008&quot;&gt;&lt;property id=&quot;20148&quot; value=&quot;5&quot;/&gt;&lt;property id=&quot;20300&quot; value=&quot;Slide 5&quot;/&gt;&lt;property id=&quot;20307&quot; value=&quot;325&quot;/&gt;&lt;/object&gt;&lt;object type=&quot;3&quot; unique_id=&quot;10009&quot;&gt;&lt;property id=&quot;20148&quot; value=&quot;5&quot;/&gt;&lt;property id=&quot;20300&quot; value=&quot;Slide 6&quot;/&gt;&lt;property id=&quot;20307&quot; value=&quot;298&quot;/&gt;&lt;/object&gt;&lt;object type=&quot;3&quot; unique_id=&quot;10010&quot;&gt;&lt;property id=&quot;20148&quot; value=&quot;5&quot;/&gt;&lt;property id=&quot;20300&quot; value=&quot;Slide 7&quot;/&gt;&lt;property id=&quot;20307&quot; value=&quot;323&quot;/&gt;&lt;/object&gt;&lt;object type=&quot;3&quot; unique_id=&quot;10011&quot;&gt;&lt;property id=&quot;20148&quot; value=&quot;5&quot;/&gt;&lt;property id=&quot;20300&quot; value=&quot;Slide 8&quot;/&gt;&lt;property id=&quot;20307&quot; value=&quot;299&quot;/&gt;&lt;/object&gt;&lt;object type=&quot;3&quot; unique_id=&quot;10012&quot;&gt;&lt;property id=&quot;20148&quot; value=&quot;5&quot;/&gt;&lt;property id=&quot;20300&quot; value=&quot;Slide 9 - &amp;quot;&amp;#x0D;&amp;#x0A;&amp;#x0D;&amp;#x0A; 1/ Phong traøo Ñoâng Du dieãn ra vaøo thôøi gian naøo? Ai laø ngöôøi laõnh ñaïo? Muïc ñích cuûa phong traøo laø &quot;/&gt;&lt;property id=&quot;20307&quot; value=&quot;318&quot;/&gt;&lt;/object&gt;&lt;object type=&quot;3&quot; unique_id=&quot;10013&quot;&gt;&lt;property id=&quot;20148&quot; value=&quot;5&quot;/&gt;&lt;property id=&quot;20300&quot; value=&quot;Slide 10 - &amp;quot;2. Nhaân daân trong nöôùc, ñaëc bieät laø thanh nieân yeâu nöôùc ñaõ höôûng öùng phong traøo Ñoâng Du nhö theá naø&quot;/&gt;&lt;property id=&quot;20307&quot; value=&quot;319&quot;/&gt;&lt;/object&gt;&lt;object type=&quot;3&quot; unique_id=&quot;10014&quot;&gt;&lt;property id=&quot;20148&quot; value=&quot;5&quot;/&gt;&lt;property id=&quot;20300&quot; value=&quot;Slide 11 - &amp;quot;3/ Keát quaû cuûa phong traøo Ñoâng Du vaø yù nghóa cuûa phong traøo laø gì?&amp;quot;&quot;/&gt;&lt;property id=&quot;20307&quot; value=&quot;320&quot;/&gt;&lt;/object&gt;&lt;object type=&quot;3&quot; unique_id=&quot;10015&quot;&gt;&lt;property id=&quot;20148&quot; value=&quot;5&quot;/&gt;&lt;property id=&quot;20300&quot; value=&quot;Slide 12&quot;/&gt;&lt;property id=&quot;20307&quot; value=&quot;300&quot;/&gt;&lt;/object&gt;&lt;object type=&quot;3&quot; unique_id=&quot;10016&quot;&gt;&lt;property id=&quot;20148&quot; value=&quot;5&quot;/&gt;&lt;property id=&quot;20300&quot; value=&quot;Slide 13 - &amp;quot;&amp;amp;#x09;Phan Boäi Chaâu laø nhaø yeâu nöôùc tieâu bieåu cuûa Vieät Nam ôû giai ñoaïn naøo ?&amp;quot;&quot;/&gt;&lt;property id=&quot;20307&quot; value=&quot;263&quot;/&gt;&lt;/object&gt;&lt;object type=&quot;3&quot; unique_id=&quot;10017&quot;&gt;&lt;property id=&quot;20148&quot; value=&quot;5&quot;/&gt;&lt;property id=&quot;20300&quot; value=&quot;Slide 14 - &amp;quot;&amp;#x0D;&amp;#x0A;BAØI HOÏC&amp;#x0D;&amp;#x0A;&amp;quot;&quot;/&gt;&lt;property id=&quot;20307&quot; value=&quot;271&quot;/&gt;&lt;/object&gt;&lt;object type=&quot;3&quot; unique_id=&quot;10050&quot;&gt;&lt;property id=&quot;20148&quot; value=&quot;5&quot;/&gt;&lt;property id=&quot;20300&quot; value=&quot;Slide 1&quot;/&gt;&lt;property id=&quot;20307&quot; value=&quot;327&quot;/&gt;&lt;/object&gt;&lt;object type=&quot;3&quot; unique_id=&quot;10149&quot;&gt;&lt;property id=&quot;20148&quot; value=&quot;5&quot;/&gt;&lt;property id=&quot;20300&quot; value=&quot;Slide 4&quot;/&gt;&lt;property id=&quot;20307&quot; value=&quot;328&quot;/&gt;&lt;/object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PSNARRATION" val="23,1047787239,C:\Users\Tailieu\Documents\Bai giang duong truong son_pptx\Media.ppcx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Cascade</Template>
  <TotalTime>9437</TotalTime>
  <Words>877</Words>
  <Application>Microsoft Office PowerPoint</Application>
  <PresentationFormat>Custom</PresentationFormat>
  <Paragraphs>115</Paragraphs>
  <Slides>12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Default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Le Hong Minh</dc:creator>
  <cp:lastModifiedBy>Admin</cp:lastModifiedBy>
  <cp:revision>995</cp:revision>
  <dcterms:created xsi:type="dcterms:W3CDTF">2008-09-09T22:52:10Z</dcterms:created>
  <dcterms:modified xsi:type="dcterms:W3CDTF">2022-08-11T15:18:52Z</dcterms:modified>
</cp:coreProperties>
</file>