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15"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13/8/2022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13/8/2022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13/8/2022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13/8/2022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13/8/2022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13/8/2022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13/8/2022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92939" y="641502"/>
              <a:ext cx="1888877"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sp>
        <p:nvSpPr>
          <p:cNvPr id="12" name="Rectangle 11"/>
          <p:cNvSpPr/>
          <p:nvPr/>
        </p:nvSpPr>
        <p:spPr>
          <a:xfrm>
            <a:off x="975519" y="1596747"/>
            <a:ext cx="14757375" cy="2862322"/>
          </a:xfrm>
          <a:prstGeom prst="rect">
            <a:avLst/>
          </a:prstGeom>
        </p:spPr>
        <p:txBody>
          <a:bodyPr wrap="square">
            <a:spAutoFit/>
          </a:bodyPr>
          <a:lstStyle/>
          <a:p>
            <a:pPr indent="863600" algn="just"/>
            <a:r>
              <a:rPr lang="en-US" sz="3600" b="1" smtClean="0">
                <a:solidFill>
                  <a:srgbClr val="FF0000"/>
                </a:solidFill>
                <a:latin typeface="Times New Roman" pitchFamily="18" charset="0"/>
                <a:cs typeface="Times New Roman" pitchFamily="18" charset="0"/>
              </a:rPr>
              <a:t>Đọc đoạn văn sau và trả lời câu hỏi:</a:t>
            </a:r>
          </a:p>
          <a:p>
            <a:pPr indent="863600" algn="just"/>
            <a:r>
              <a:rPr lang="vi-VN" sz="3600" b="1" smtClean="0">
                <a:solidFill>
                  <a:srgbClr val="0000FF"/>
                </a:solidFill>
                <a:latin typeface="Times New Roman" pitchFamily="18" charset="0"/>
                <a:cs typeface="Times New Roman" pitchFamily="18" charset="0"/>
              </a:rPr>
              <a:t>Mùa </a:t>
            </a:r>
            <a:r>
              <a:rPr lang="vi-VN" sz="3600" b="1">
                <a:solidFill>
                  <a:srgbClr val="0000FF"/>
                </a:solidFill>
                <a:latin typeface="Times New Roman" pitchFamily="18" charset="0"/>
                <a:cs typeface="Times New Roman" pitchFamily="18" charset="0"/>
              </a:rPr>
              <a:t>xuân, cây gạo gọi đến bao nhiêu là chim. Từ xa nhìn lại, cây gạo sừng sững như một tháp đèn khổng lồ. Hàng ngàn bông hoa là hàng ngàn ngọn lửa hồng tươi</a:t>
            </a:r>
            <a:r>
              <a:rPr lang="vi-VN" sz="3600" b="1">
                <a:solidFill>
                  <a:srgbClr val="0000FF"/>
                </a:solidFill>
                <a:latin typeface="Times New Roman" pitchFamily="18" charset="0"/>
                <a:cs typeface="Times New Roman" pitchFamily="18" charset="0"/>
              </a:rPr>
              <a:t>. </a:t>
            </a:r>
            <a:r>
              <a:rPr lang="vi-VN" sz="3600" b="1" smtClean="0">
                <a:solidFill>
                  <a:srgbClr val="0000FF"/>
                </a:solidFill>
                <a:latin typeface="Times New Roman" pitchFamily="18" charset="0"/>
                <a:cs typeface="Times New Roman" pitchFamily="18" charset="0"/>
              </a:rPr>
              <a:t>Hàng </a:t>
            </a:r>
            <a:r>
              <a:rPr lang="vi-VN" sz="3600" b="1">
                <a:solidFill>
                  <a:srgbClr val="0000FF"/>
                </a:solidFill>
                <a:latin typeface="Times New Roman" pitchFamily="18" charset="0"/>
                <a:cs typeface="Times New Roman" pitchFamily="18" charset="0"/>
              </a:rPr>
              <a:t>ngàn búp nõn là hàng ngàn ánh nến trong xanh. Tất cả đều lóng lánh, lung linh </a:t>
            </a:r>
            <a:r>
              <a:rPr lang="vi-VN" sz="3600" b="1">
                <a:solidFill>
                  <a:srgbClr val="0000FF"/>
                </a:solidFill>
                <a:latin typeface="Times New Roman" pitchFamily="18" charset="0"/>
                <a:cs typeface="Times New Roman" pitchFamily="18" charset="0"/>
              </a:rPr>
              <a:t>trong </a:t>
            </a:r>
            <a:r>
              <a:rPr lang="vi-VN" sz="3600" b="1" smtClean="0">
                <a:solidFill>
                  <a:srgbClr val="0000FF"/>
                </a:solidFill>
                <a:latin typeface="Times New Roman" pitchFamily="18" charset="0"/>
                <a:cs typeface="Times New Roman" pitchFamily="18" charset="0"/>
              </a:rPr>
              <a:t>nắng.</a:t>
            </a:r>
            <a:endParaRPr lang="en-US" sz="3600" b="1" smtClean="0">
              <a:solidFill>
                <a:srgbClr val="0000FF"/>
              </a:solidFill>
              <a:latin typeface="Times New Roman" pitchFamily="18" charset="0"/>
              <a:cs typeface="Times New Roman" pitchFamily="18" charset="0"/>
            </a:endParaRPr>
          </a:p>
        </p:txBody>
      </p:sp>
      <p:sp>
        <p:nvSpPr>
          <p:cNvPr id="13" name="Rectangle 12"/>
          <p:cNvSpPr/>
          <p:nvPr/>
        </p:nvSpPr>
        <p:spPr>
          <a:xfrm>
            <a:off x="1034258" y="4687669"/>
            <a:ext cx="12133262" cy="646331"/>
          </a:xfrm>
          <a:prstGeom prst="rect">
            <a:avLst/>
          </a:prstGeom>
        </p:spPr>
        <p:txBody>
          <a:bodyPr wrap="square">
            <a:spAutoFit/>
          </a:bodyPr>
          <a:lstStyle/>
          <a:p>
            <a:pPr indent="863600" algn="just"/>
            <a:r>
              <a:rPr lang="en-US" sz="3600" b="1" smtClean="0">
                <a:solidFill>
                  <a:srgbClr val="FF0000"/>
                </a:solidFill>
                <a:latin typeface="Times New Roman" pitchFamily="18" charset="0"/>
                <a:cs typeface="Times New Roman" pitchFamily="18" charset="0"/>
              </a:rPr>
              <a:t>Cây gạo được so sánh như thế nào?</a:t>
            </a:r>
            <a:endParaRPr lang="en-US" sz="3600" b="1" smtClean="0">
              <a:solidFill>
                <a:srgbClr val="0000FF"/>
              </a:solidFill>
              <a:latin typeface="Times New Roman" pitchFamily="18" charset="0"/>
              <a:cs typeface="Times New Roman" pitchFamily="18" charset="0"/>
            </a:endParaRPr>
          </a:p>
        </p:txBody>
      </p:sp>
      <p:sp>
        <p:nvSpPr>
          <p:cNvPr id="14" name="Rectangle 13"/>
          <p:cNvSpPr/>
          <p:nvPr/>
        </p:nvSpPr>
        <p:spPr>
          <a:xfrm>
            <a:off x="1034258" y="5678269"/>
            <a:ext cx="12133262" cy="646331"/>
          </a:xfrm>
          <a:prstGeom prst="rect">
            <a:avLst/>
          </a:prstGeom>
        </p:spPr>
        <p:txBody>
          <a:bodyPr wrap="square">
            <a:spAutoFit/>
          </a:bodyPr>
          <a:lstStyle/>
          <a:p>
            <a:pPr indent="863600" algn="just"/>
            <a:r>
              <a:rPr lang="en-US" sz="3600" b="1" smtClean="0">
                <a:solidFill>
                  <a:srgbClr val="0000FF"/>
                </a:solidFill>
                <a:latin typeface="Times New Roman" pitchFamily="18" charset="0"/>
                <a:cs typeface="Times New Roman" pitchFamily="18" charset="0"/>
              </a:rPr>
              <a:t>Cây gạo được so sánh như một tháp đèn khổng lồ.</a:t>
            </a: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906</TotalTime>
  <Words>104</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2022-08-13T14:13:10Z</dcterms:modified>
</cp:coreProperties>
</file>