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327" r:id="rId2"/>
    <p:sldId id="407" r:id="rId3"/>
    <p:sldId id="427" r:id="rId4"/>
    <p:sldId id="428" r:id="rId5"/>
    <p:sldId id="426" r:id="rId6"/>
    <p:sldId id="442" r:id="rId7"/>
    <p:sldId id="443" r:id="rId8"/>
    <p:sldId id="433" r:id="rId9"/>
    <p:sldId id="444" r:id="rId10"/>
    <p:sldId id="340" r:id="rId11"/>
  </p:sldIdLst>
  <p:sldSz cx="16276638" cy="9144000"/>
  <p:notesSz cx="6858000" cy="9144000"/>
  <p:custDataLst>
    <p:tags r:id="rId13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  <a:srgbClr val="FF0066"/>
    <a:srgbClr val="FF7C80"/>
    <a:srgbClr val="FF6600"/>
    <a:srgbClr val="6600CC"/>
    <a:srgbClr val="3333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63" d="100"/>
          <a:sy n="63" d="100"/>
        </p:scale>
        <p:origin x="-446" y="-82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EB5B8007-F28A-4C3E-A48D-DDE012D8153F}" type="slidenum">
              <a:rPr lang="en-US" altLang="en-US" sz="1200">
                <a:cs typeface="Arial" charset="0"/>
              </a:rPr>
              <a:pPr algn="r" eaLnBrk="1" hangingPunct="1"/>
              <a:t>10</a:t>
            </a:fld>
            <a:endParaRPr lang="en-US" altLang="en-US" sz="1200">
              <a:cs typeface="Arial" charset="0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7825" y="685800"/>
            <a:ext cx="6102350" cy="3429000"/>
          </a:xfrm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vi-VN" altLang="en-US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65011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3.png"/><Relationship Id="rId7" Type="http://schemas.openxmlformats.org/officeDocument/2006/relationships/image" Target="../media/image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5.wmf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Cau%20hoi/Cau%202.pptx" TargetMode="Externa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Giai%20nghia%20tu/Linh%20xuong.pptx" TargetMode="External"/><Relationship Id="rId2" Type="http://schemas.openxmlformats.org/officeDocument/2006/relationships/hyperlink" Target="Giai%20nghia%20tu/Mo.pptx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3"/>
          <p:cNvSpPr txBox="1">
            <a:spLocks noChangeArrowheads="1"/>
          </p:cNvSpPr>
          <p:nvPr/>
        </p:nvSpPr>
        <p:spPr bwMode="auto">
          <a:xfrm>
            <a:off x="3197197" y="723901"/>
            <a:ext cx="10037260" cy="68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500" b="1">
                <a:solidFill>
                  <a:srgbClr val="FF0066"/>
                </a:solidFill>
                <a:latin typeface="Times New Roman" pitchFamily="18" charset="0"/>
              </a:rPr>
              <a:t>TRƯỜNG TIỂU HỌC </a:t>
            </a:r>
            <a:r>
              <a:rPr lang="en-US" altLang="en-US" sz="3500" b="1" smtClean="0">
                <a:solidFill>
                  <a:srgbClr val="FF0066"/>
                </a:solidFill>
                <a:latin typeface="Times New Roman" pitchFamily="18" charset="0"/>
              </a:rPr>
              <a:t>……</a:t>
            </a:r>
            <a:endParaRPr lang="en-US" altLang="en-US" sz="3500" b="1">
              <a:solidFill>
                <a:srgbClr val="FF0066"/>
              </a:solidFill>
              <a:latin typeface="Times New Roman" pitchFamily="18" charset="0"/>
            </a:endParaRPr>
          </a:p>
        </p:txBody>
      </p:sp>
      <p:pic>
        <p:nvPicPr>
          <p:cNvPr id="2051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7" y="5443538"/>
            <a:ext cx="2034580" cy="264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7" name="Text Box 14"/>
          <p:cNvSpPr txBox="1">
            <a:spLocks noChangeArrowheads="1"/>
          </p:cNvSpPr>
          <p:nvPr/>
        </p:nvSpPr>
        <p:spPr bwMode="auto">
          <a:xfrm>
            <a:off x="2783822" y="4343401"/>
            <a:ext cx="10928600" cy="1668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1800"/>
              </a:spcBef>
              <a:defRPr/>
            </a:pPr>
            <a:r>
              <a:rPr lang="en-US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Môn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3</a:t>
            </a:r>
          </a:p>
          <a:p>
            <a:pPr algn="ctr" eaLnBrk="1" hangingPunct="1">
              <a:spcBef>
                <a:spcPts val="1800"/>
              </a:spcBef>
              <a:defRPr/>
            </a:pPr>
            <a:r>
              <a:rPr 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5: NGÀY HỘI RỪNG XANH (T1, 2)</a:t>
            </a:r>
            <a:endParaRPr lang="en-U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9" name="Text Box 17"/>
          <p:cNvSpPr txBox="1">
            <a:spLocks noChangeArrowheads="1"/>
          </p:cNvSpPr>
          <p:nvPr/>
        </p:nvSpPr>
        <p:spPr bwMode="auto">
          <a:xfrm>
            <a:off x="2480250" y="2057400"/>
            <a:ext cx="11471154" cy="1992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6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CHÀO MỪNG QUÝ THẦY </a:t>
            </a:r>
            <a:r>
              <a:rPr lang="en-US" sz="6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CÔ</a:t>
            </a:r>
          </a:p>
          <a:p>
            <a:pPr algn="ctr" eaLnBrk="1" hangingPunct="1">
              <a:spcBef>
                <a:spcPts val="0"/>
              </a:spcBef>
              <a:defRPr/>
            </a:pPr>
            <a:r>
              <a:rPr lang="en-US" sz="6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VỀ </a:t>
            </a:r>
            <a:r>
              <a:rPr lang="en-US" sz="6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DỰ GIỜ THĂM LỚP</a:t>
            </a:r>
          </a:p>
        </p:txBody>
      </p:sp>
      <p:sp>
        <p:nvSpPr>
          <p:cNvPr id="2054" name="Text Box 18"/>
          <p:cNvSpPr txBox="1">
            <a:spLocks noChangeArrowheads="1"/>
          </p:cNvSpPr>
          <p:nvPr/>
        </p:nvSpPr>
        <p:spPr bwMode="auto">
          <a:xfrm>
            <a:off x="2557757" y="7200900"/>
            <a:ext cx="5974560" cy="884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 b="1" i="1">
                <a:solidFill>
                  <a:srgbClr val="FF0066"/>
                </a:solidFill>
                <a:latin typeface="Times New Roman" pitchFamily="18" charset="0"/>
              </a:rPr>
              <a:t>Giáo viên</a:t>
            </a:r>
            <a:r>
              <a:rPr lang="en-US" altLang="en-US" sz="2400" b="1" i="1" smtClean="0">
                <a:solidFill>
                  <a:srgbClr val="FF0066"/>
                </a:solidFill>
                <a:latin typeface="Times New Roman" pitchFamily="18" charset="0"/>
              </a:rPr>
              <a:t>:</a:t>
            </a:r>
            <a:endParaRPr lang="en-US" altLang="en-US" sz="2400" b="1" i="1">
              <a:solidFill>
                <a:srgbClr val="FF0066"/>
              </a:solidFill>
              <a:latin typeface="Times New Roman" pitchFamily="18" charset="0"/>
            </a:endParaRPr>
          </a:p>
          <a:p>
            <a:pPr eaLnBrk="1" hangingPunct="1"/>
            <a:r>
              <a:rPr lang="en-US" altLang="en-US" sz="2400" b="1" i="1">
                <a:solidFill>
                  <a:srgbClr val="FF0066"/>
                </a:solidFill>
                <a:latin typeface="Times New Roman" pitchFamily="18" charset="0"/>
              </a:rPr>
              <a:t>Lớp:  3</a:t>
            </a:r>
          </a:p>
        </p:txBody>
      </p:sp>
      <p:pic>
        <p:nvPicPr>
          <p:cNvPr id="2055" name="Picture 22" descr="bd21315_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0079" y="6229986"/>
            <a:ext cx="5616086" cy="20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5" descr="POINSET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1112658" y="331495"/>
            <a:ext cx="2081213" cy="266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5" descr="POINSET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3122398" y="413107"/>
            <a:ext cx="2089150" cy="249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/>
          <p:nvPr/>
        </p:nvCxnSpPr>
        <p:spPr>
          <a:xfrm flipV="1">
            <a:off x="5407784" y="1447800"/>
            <a:ext cx="5985862" cy="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" name="Picture 7" descr="BƯỚM 58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61410">
            <a:off x="13131113" y="984250"/>
            <a:ext cx="1474263" cy="192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Picture 8" descr="animal-14[1]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7220" flipH="1">
            <a:off x="2549684" y="5964239"/>
            <a:ext cx="1416132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 descr="POINSET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8632" y="5111880"/>
            <a:ext cx="4334745" cy="3092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repeatCount="1000000" accel="36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475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1" presetClass="emph" presetSubtype="0" repeatCount="2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9" grpId="0"/>
      <p:bldP spid="2059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Anh dep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93" y="388938"/>
            <a:ext cx="14920252" cy="875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WordArt 3"/>
          <p:cNvSpPr>
            <a:spLocks noChangeArrowheads="1" noChangeShapeType="1" noTextEdit="1"/>
          </p:cNvSpPr>
          <p:nvPr/>
        </p:nvSpPr>
        <p:spPr bwMode="auto">
          <a:xfrm>
            <a:off x="3490119" y="4191000"/>
            <a:ext cx="9296400" cy="1049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5700" b="1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XIN CHÂN THÀNH CẢM ƠN </a:t>
            </a:r>
          </a:p>
          <a:p>
            <a:pPr algn="ctr"/>
            <a:r>
              <a:rPr lang="vi-VN" sz="5700" b="1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QUÝ THẦY CÔ GIÁO VÀ CÁC EM</a:t>
            </a:r>
            <a:endParaRPr lang="en-US" sz="5700" b="1" kern="10">
              <a:ln w="19050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Arial"/>
              <a:cs typeface="Arial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3761454" y="1186686"/>
            <a:ext cx="8138319" cy="63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32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TRÒ CHƠI: VIỆT NAM THÂN YÊU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00"/>
          <a:stretch/>
        </p:blipFill>
        <p:spPr>
          <a:xfrm>
            <a:off x="9998506" y="1743396"/>
            <a:ext cx="5735577" cy="7095805"/>
          </a:xfrm>
          <a:prstGeom prst="rect">
            <a:avLst/>
          </a:prstGeom>
        </p:spPr>
      </p:pic>
      <p:sp>
        <p:nvSpPr>
          <p:cNvPr id="9" name="Rounded Rectangle 8">
            <a:hlinkClick r:id="rId3" action="ppaction://hlinkpres?slideindex=1&amp;slidetitle="/>
          </p:cNvPr>
          <p:cNvSpPr/>
          <p:nvPr/>
        </p:nvSpPr>
        <p:spPr>
          <a:xfrm>
            <a:off x="1540152" y="3048000"/>
            <a:ext cx="2787051" cy="1219200"/>
          </a:xfrm>
          <a:prstGeom prst="roundRect">
            <a:avLst/>
          </a:prstGeom>
          <a:solidFill>
            <a:srgbClr val="18BA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smtClean="0"/>
              <a:t>27. Thanh Hoá</a:t>
            </a:r>
            <a:endParaRPr lang="en-US" sz="2500" b="1"/>
          </a:p>
        </p:txBody>
      </p:sp>
      <p:grpSp>
        <p:nvGrpSpPr>
          <p:cNvPr id="13" name="Group 12"/>
          <p:cNvGrpSpPr/>
          <p:nvPr/>
        </p:nvGrpSpPr>
        <p:grpSpPr>
          <a:xfrm>
            <a:off x="5084510" y="149573"/>
            <a:ext cx="5492209" cy="994235"/>
            <a:chOff x="4998717" y="210532"/>
            <a:chExt cx="5399539" cy="994235"/>
          </a:xfrm>
        </p:grpSpPr>
        <p:sp>
          <p:nvSpPr>
            <p:cNvPr id="15" name="TextBox 14"/>
            <p:cNvSpPr txBox="1"/>
            <p:nvPr/>
          </p:nvSpPr>
          <p:spPr>
            <a:xfrm>
              <a:off x="4998717" y="210532"/>
              <a:ext cx="53995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Thứ……ngày…..tháng…..năm…….</a:t>
              </a:r>
              <a:endParaRPr lang="en-US" sz="2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651116" y="743102"/>
              <a:ext cx="19679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u="sng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TIẾNG VIỆT</a:t>
              </a:r>
              <a:endParaRPr lang="en-US" sz="2400" b="1" u="sng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7" name="Rounded Rectangle 16">
            <a:hlinkClick r:id="rId3" action="ppaction://hlinkpres?slideindex=1&amp;slidetitle="/>
          </p:cNvPr>
          <p:cNvSpPr/>
          <p:nvPr/>
        </p:nvSpPr>
        <p:spPr>
          <a:xfrm>
            <a:off x="4970268" y="3048000"/>
            <a:ext cx="2787051" cy="1219200"/>
          </a:xfrm>
          <a:prstGeom prst="roundRect">
            <a:avLst/>
          </a:prstGeom>
          <a:solidFill>
            <a:srgbClr val="18BA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smtClean="0"/>
              <a:t>28. nghệ An</a:t>
            </a:r>
            <a:endParaRPr lang="en-US" sz="2500" b="1"/>
          </a:p>
        </p:txBody>
      </p:sp>
      <p:sp>
        <p:nvSpPr>
          <p:cNvPr id="18" name="Rounded Rectangle 17">
            <a:hlinkClick r:id="rId3" action="ppaction://hlinkpres?slideindex=1&amp;slidetitle="/>
          </p:cNvPr>
          <p:cNvSpPr/>
          <p:nvPr/>
        </p:nvSpPr>
        <p:spPr>
          <a:xfrm>
            <a:off x="1540152" y="5715000"/>
            <a:ext cx="2787051" cy="1219200"/>
          </a:xfrm>
          <a:prstGeom prst="roundRect">
            <a:avLst/>
          </a:prstGeom>
          <a:solidFill>
            <a:srgbClr val="18BA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smtClean="0"/>
              <a:t>29. Hà Tĩnh</a:t>
            </a:r>
            <a:endParaRPr lang="en-US" sz="2500" b="1"/>
          </a:p>
        </p:txBody>
      </p:sp>
      <p:sp>
        <p:nvSpPr>
          <p:cNvPr id="19" name="Rounded Rectangle 18">
            <a:hlinkClick r:id="rId3" action="ppaction://hlinkpres?slideindex=1&amp;slidetitle="/>
          </p:cNvPr>
          <p:cNvSpPr/>
          <p:nvPr/>
        </p:nvSpPr>
        <p:spPr>
          <a:xfrm>
            <a:off x="4970268" y="5715000"/>
            <a:ext cx="2787051" cy="1219200"/>
          </a:xfrm>
          <a:prstGeom prst="roundRect">
            <a:avLst/>
          </a:prstGeom>
          <a:solidFill>
            <a:srgbClr val="18BA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smtClean="0"/>
              <a:t>30. Quảng Bình</a:t>
            </a:r>
            <a:endParaRPr lang="en-US" sz="2500" b="1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9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404519" y="149573"/>
            <a:ext cx="6934200" cy="1493205"/>
            <a:chOff x="4404519" y="149573"/>
            <a:chExt cx="6934200" cy="1493205"/>
          </a:xfrm>
        </p:grpSpPr>
        <p:grpSp>
          <p:nvGrpSpPr>
            <p:cNvPr id="15" name="Group 14"/>
            <p:cNvGrpSpPr/>
            <p:nvPr/>
          </p:nvGrpSpPr>
          <p:grpSpPr>
            <a:xfrm>
              <a:off x="5084510" y="149573"/>
              <a:ext cx="5492209" cy="994235"/>
              <a:chOff x="4998717" y="210532"/>
              <a:chExt cx="5399539" cy="99423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998717" y="2105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196792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u="sng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2400" b="1" u="sng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19" name="Text Box 14"/>
            <p:cNvSpPr txBox="1">
              <a:spLocks noChangeArrowheads="1"/>
            </p:cNvSpPr>
            <p:nvPr/>
          </p:nvSpPr>
          <p:spPr bwMode="auto">
            <a:xfrm>
              <a:off x="4404519" y="1066800"/>
              <a:ext cx="6934200" cy="5759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43689" tIns="71844" rIns="143689" bIns="71844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ts val="0"/>
                </a:spcBef>
                <a:defRPr/>
              </a:pPr>
              <a:r>
                <a:rPr lang="en-US" sz="2800" b="1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BÀI 5: NGÀY HỘI RỪNG XANH (T1,2)</a:t>
              </a:r>
              <a:endParaRPr lang="en-US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1563435" y="2828092"/>
            <a:ext cx="139662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Đọc </a:t>
            </a:r>
            <a:r>
              <a:rPr lang="en-US" sz="36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trôi chảy, diễn cảm toàn bài</a:t>
            </a:r>
            <a:r>
              <a:rPr lang="en-US" sz="36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nhấn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giọng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giàu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tả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Giọng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sôi</a:t>
            </a:r>
            <a:r>
              <a:rPr lang="en-US" sz="36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nổi</a:t>
            </a:r>
            <a:r>
              <a:rPr lang="en-US" sz="36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thể hiện sắc thái mùa xuân. </a:t>
            </a:r>
            <a:r>
              <a:rPr 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Đọc đúng các tiếng dễ phát âm </a:t>
            </a:r>
            <a:r>
              <a:rPr 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sai </a:t>
            </a:r>
            <a:r>
              <a:rPr lang="en-US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:trận</a:t>
            </a:r>
            <a:r>
              <a:rPr 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trời, xanh,che, xòe, rừng…</a:t>
            </a:r>
            <a:r>
              <a:rPr lang="en-US" sz="36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6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93838" y="5876092"/>
            <a:ext cx="13578681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en-US" sz="3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3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3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3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khổ</a:t>
            </a:r>
            <a:r>
              <a:rPr lang="en-US" sz="3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3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sz="3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1508919" y="1981200"/>
            <a:ext cx="4191000" cy="677108"/>
            <a:chOff x="1508919" y="1888664"/>
            <a:chExt cx="3733800" cy="677108"/>
          </a:xfrm>
        </p:grpSpPr>
        <p:sp>
          <p:nvSpPr>
            <p:cNvPr id="20" name="Rectangle 19"/>
            <p:cNvSpPr/>
            <p:nvPr/>
          </p:nvSpPr>
          <p:spPr>
            <a:xfrm>
              <a:off x="1508919" y="1888664"/>
              <a:ext cx="373380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800" b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1. Hướng dẫn đọc.</a:t>
              </a:r>
              <a:endParaRPr lang="en-US" sz="3800" b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1" name="Straight Connector 20"/>
            <p:cNvCxnSpPr/>
            <p:nvPr/>
          </p:nvCxnSpPr>
          <p:spPr>
            <a:xfrm>
              <a:off x="1673234" y="2519755"/>
              <a:ext cx="3177124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2" name="Group 21"/>
          <p:cNvGrpSpPr/>
          <p:nvPr/>
        </p:nvGrpSpPr>
        <p:grpSpPr>
          <a:xfrm>
            <a:off x="1493787" y="4885492"/>
            <a:ext cx="4191000" cy="677108"/>
            <a:chOff x="1508919" y="1888664"/>
            <a:chExt cx="3733800" cy="677108"/>
          </a:xfrm>
        </p:grpSpPr>
        <p:sp>
          <p:nvSpPr>
            <p:cNvPr id="23" name="Rectangle 22"/>
            <p:cNvSpPr/>
            <p:nvPr/>
          </p:nvSpPr>
          <p:spPr>
            <a:xfrm>
              <a:off x="1508919" y="1888664"/>
              <a:ext cx="373380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800" b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2. Chia đoạn.</a:t>
              </a:r>
              <a:endParaRPr lang="en-US" sz="3800" b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4" name="Straight Connector 23"/>
            <p:cNvCxnSpPr/>
            <p:nvPr/>
          </p:nvCxnSpPr>
          <p:spPr>
            <a:xfrm>
              <a:off x="1618922" y="2519755"/>
              <a:ext cx="2281012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8493491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99469" y="2722706"/>
            <a:ext cx="1981199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</a:t>
            </a:r>
            <a:r>
              <a:rPr lang="en-US" sz="3800" b="1" i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ận,</a:t>
            </a:r>
            <a:endParaRPr lang="en-US" sz="3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194718" y="1944469"/>
            <a:ext cx="67818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u="sng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Luyện đọc và tìm hiểu bài.</a:t>
            </a:r>
            <a:endParaRPr lang="en-US" sz="3600" b="1" u="sng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483655" y="3733800"/>
            <a:ext cx="8458200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Rừng </a:t>
            </a:r>
            <a:r>
              <a:rPr lang="en-US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cọ </a:t>
            </a:r>
            <a:r>
              <a:rPr lang="en-US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ơi</a:t>
            </a:r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Rừng cọ</a:t>
            </a:r>
            <a:r>
              <a:rPr lang="en-US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r>
              <a:rPr lang="en-US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800" b="1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Lá </a:t>
            </a:r>
            <a:r>
              <a:rPr lang="en-US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đẹp</a:t>
            </a:r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lá </a:t>
            </a:r>
            <a:r>
              <a:rPr lang="en-US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ngời </a:t>
            </a:r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ngời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</a:p>
          <a:p>
            <a:r>
              <a:rPr lang="en-US" sz="38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Tôi yêu thường vẫn gọi</a:t>
            </a:r>
            <a:r>
              <a:rPr lang="en-US" sz="3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</a:p>
          <a:p>
            <a:r>
              <a:rPr lang="en-US" sz="38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 trời xanh của tôi</a:t>
            </a:r>
            <a:r>
              <a:rPr lang="en-US" sz="3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en-US" sz="3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328857" y="2720673"/>
            <a:ext cx="205950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</a:t>
            </a:r>
            <a:r>
              <a:rPr lang="en-US" sz="3800" b="1" i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ời, </a:t>
            </a:r>
            <a:endParaRPr lang="en-US" sz="3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544056" y="2692225"/>
            <a:ext cx="1638301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3800" b="1" i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anh,</a:t>
            </a:r>
            <a:endParaRPr lang="en-US" sz="3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909468" y="2692225"/>
            <a:ext cx="1131491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3800" b="1" i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e, </a:t>
            </a:r>
            <a:endParaRPr lang="en-US" sz="3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6976269" y="2666128"/>
            <a:ext cx="117463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3800" b="1" i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oè, </a:t>
            </a:r>
            <a:endParaRPr lang="en-US" sz="3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7966868" y="2658050"/>
            <a:ext cx="1314451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3800" b="1" i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ừng </a:t>
            </a:r>
            <a:endParaRPr lang="en-US" sz="3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966120" y="6441900"/>
            <a:ext cx="4343399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i="1" u="sng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Giải nghĩa từ:</a:t>
            </a:r>
            <a:endParaRPr lang="en-US" sz="3800" b="1" u="sng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>
            <a:hlinkClick r:id="rId2" action="ppaction://hlinkpres?slideindex=1&amp;slidetitle="/>
          </p:cNvPr>
          <p:cNvSpPr/>
          <p:nvPr/>
        </p:nvSpPr>
        <p:spPr>
          <a:xfrm>
            <a:off x="2036346" y="7400092"/>
            <a:ext cx="12954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cọ</a:t>
            </a:r>
            <a:endParaRPr lang="en-US" sz="3800">
              <a:solidFill>
                <a:srgbClr val="0000CC"/>
              </a:solidFill>
            </a:endParaRPr>
          </a:p>
        </p:txBody>
      </p:sp>
      <p:sp>
        <p:nvSpPr>
          <p:cNvPr id="7" name="Rectangle 6">
            <a:hlinkClick r:id="rId3" action="ppaction://hlinkpres?slideindex=1&amp;slidetitle="/>
          </p:cNvPr>
          <p:cNvSpPr/>
          <p:nvPr/>
        </p:nvSpPr>
        <p:spPr>
          <a:xfrm>
            <a:off x="3455794" y="7392253"/>
            <a:ext cx="1795684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800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 cau</a:t>
            </a:r>
            <a:endParaRPr lang="en-US" sz="3800">
              <a:solidFill>
                <a:srgbClr val="0000CC"/>
              </a:solidFill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4404519" y="149573"/>
            <a:ext cx="6934200" cy="1493205"/>
            <a:chOff x="4404519" y="149573"/>
            <a:chExt cx="6934200" cy="1493205"/>
          </a:xfrm>
        </p:grpSpPr>
        <p:grpSp>
          <p:nvGrpSpPr>
            <p:cNvPr id="33" name="Group 32"/>
            <p:cNvGrpSpPr/>
            <p:nvPr/>
          </p:nvGrpSpPr>
          <p:grpSpPr>
            <a:xfrm>
              <a:off x="5084510" y="149573"/>
              <a:ext cx="5492209" cy="994235"/>
              <a:chOff x="4998717" y="210532"/>
              <a:chExt cx="5399539" cy="994235"/>
            </a:xfrm>
          </p:grpSpPr>
          <p:sp>
            <p:nvSpPr>
              <p:cNvPr id="35" name="TextBox 34"/>
              <p:cNvSpPr txBox="1"/>
              <p:nvPr/>
            </p:nvSpPr>
            <p:spPr>
              <a:xfrm>
                <a:off x="4998717" y="2105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6651116" y="743102"/>
                <a:ext cx="196792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u="sng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2400" b="1" u="sng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34" name="Text Box 14"/>
            <p:cNvSpPr txBox="1">
              <a:spLocks noChangeArrowheads="1"/>
            </p:cNvSpPr>
            <p:nvPr/>
          </p:nvSpPr>
          <p:spPr bwMode="auto">
            <a:xfrm>
              <a:off x="4404519" y="1066800"/>
              <a:ext cx="6934200" cy="5759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43689" tIns="71844" rIns="143689" bIns="71844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ts val="0"/>
                </a:spcBef>
                <a:defRPr/>
              </a:pPr>
              <a:r>
                <a:rPr lang="en-US" sz="2800" b="1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BÀI 5: NGÀY HỘI RỪNG XANH (T1,2)</a:t>
              </a:r>
              <a:endParaRPr lang="en-US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105715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traight Connector 25"/>
          <p:cNvCxnSpPr/>
          <p:nvPr/>
        </p:nvCxnSpPr>
        <p:spPr>
          <a:xfrm>
            <a:off x="5600701" y="2667000"/>
            <a:ext cx="0" cy="5029200"/>
          </a:xfrm>
          <a:prstGeom prst="line">
            <a:avLst/>
          </a:prstGeom>
          <a:ln>
            <a:solidFill>
              <a:srgbClr val="0000CC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27" name="Group 26"/>
          <p:cNvGrpSpPr/>
          <p:nvPr/>
        </p:nvGrpSpPr>
        <p:grpSpPr>
          <a:xfrm>
            <a:off x="1718225" y="1891336"/>
            <a:ext cx="2319747" cy="699983"/>
            <a:chOff x="1259767" y="1442589"/>
            <a:chExt cx="2319747" cy="699983"/>
          </a:xfrm>
        </p:grpSpPr>
        <p:sp>
          <p:nvSpPr>
            <p:cNvPr id="28" name="Rectangle 27"/>
            <p:cNvSpPr/>
            <p:nvPr/>
          </p:nvSpPr>
          <p:spPr>
            <a:xfrm>
              <a:off x="1259767" y="1442589"/>
              <a:ext cx="2319747" cy="654607"/>
            </a:xfrm>
            <a:prstGeom prst="rect">
              <a:avLst/>
            </a:prstGeom>
            <a:noFill/>
          </p:spPr>
          <p:txBody>
            <a:bodyPr wrap="none" lIns="69156" tIns="34578" rIns="69156" bIns="34578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en-US" sz="3800" b="1" smtClean="0">
                  <a:ln w="11430"/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Luyện đọc</a:t>
              </a:r>
              <a:endParaRPr lang="en-US" sz="3800" b="1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9" name="Straight Connector 28"/>
            <p:cNvCxnSpPr/>
            <p:nvPr/>
          </p:nvCxnSpPr>
          <p:spPr>
            <a:xfrm>
              <a:off x="1338517" y="2142572"/>
              <a:ext cx="220980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/>
          <p:nvPr/>
        </p:nvGrpSpPr>
        <p:grpSpPr>
          <a:xfrm>
            <a:off x="8753147" y="1907107"/>
            <a:ext cx="2877445" cy="685384"/>
            <a:chOff x="1024127" y="1442589"/>
            <a:chExt cx="2877445" cy="685384"/>
          </a:xfrm>
        </p:grpSpPr>
        <p:sp>
          <p:nvSpPr>
            <p:cNvPr id="31" name="Rectangle 30"/>
            <p:cNvSpPr/>
            <p:nvPr/>
          </p:nvSpPr>
          <p:spPr>
            <a:xfrm>
              <a:off x="1024127" y="1442589"/>
              <a:ext cx="2791030" cy="654607"/>
            </a:xfrm>
            <a:prstGeom prst="rect">
              <a:avLst/>
            </a:prstGeom>
            <a:noFill/>
          </p:spPr>
          <p:txBody>
            <a:bodyPr wrap="none" lIns="69156" tIns="34578" rIns="69156" bIns="34578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en-US" sz="3800" b="1" smtClean="0">
                  <a:ln w="11430"/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Tìm hiểu bài</a:t>
              </a:r>
              <a:endParaRPr lang="en-US" sz="3800" b="1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2" name="Straight Connector 31"/>
            <p:cNvCxnSpPr/>
            <p:nvPr/>
          </p:nvCxnSpPr>
          <p:spPr>
            <a:xfrm>
              <a:off x="1095099" y="2127973"/>
              <a:ext cx="2806473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2" name="Rectangle 41"/>
          <p:cNvSpPr/>
          <p:nvPr/>
        </p:nvSpPr>
        <p:spPr>
          <a:xfrm>
            <a:off x="5600701" y="2743200"/>
            <a:ext cx="102338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1: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623719" y="3905071"/>
            <a:ext cx="102108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nl-NL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nl-NL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Tre, trúc nổi nhạc sáo, khe suối gảy nhạc đàn, nấm mang ô đi hội, cọn nước chơi trò đu quay. 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5623878" y="5295977"/>
            <a:ext cx="102338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đáp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rừng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xanh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5623718" y="6786477"/>
            <a:ext cx="102108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nl-NL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M: - Chim gõ kiến làm gì?</a:t>
            </a:r>
          </a:p>
          <a:p>
            <a:pPr algn="just"/>
            <a:r>
              <a:rPr lang="nl-NL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NL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     - Chim gõ kiến nổi mõ.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433121" y="2758275"/>
            <a:ext cx="19811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ổi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423720" y="2797314"/>
            <a:ext cx="20595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36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õ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2385618" y="2797314"/>
            <a:ext cx="16383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ừng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3660657" y="2820648"/>
            <a:ext cx="14296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466175" y="3559314"/>
            <a:ext cx="23492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1330327" y="3559314"/>
            <a:ext cx="1676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úc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2512066" y="3539930"/>
            <a:ext cx="20573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kh</a:t>
            </a:r>
            <a:r>
              <a:rPr lang="en-US" sz="36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oác</a:t>
            </a:r>
            <a:r>
              <a:rPr lang="en-US" sz="3600" b="1" i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229552" y="4680820"/>
            <a:ext cx="5559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Chim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Gõ</a:t>
            </a:r>
            <a:r>
              <a:rPr lang="en-US" sz="3600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3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3600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nổi</a:t>
            </a:r>
            <a:r>
              <a:rPr lang="en-US" sz="3600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mõ</a:t>
            </a:r>
            <a:r>
              <a:rPr lang="en-US" sz="3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b="1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Gà</a:t>
            </a:r>
            <a:r>
              <a:rPr lang="en-US" sz="3600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Rừng</a:t>
            </a:r>
            <a:r>
              <a:rPr lang="en-US" sz="3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3600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vòng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3600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3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3600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đừng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ngủ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nữa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b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b="1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600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3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rừng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3600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en-US" sz="3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//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4404519" y="149573"/>
            <a:ext cx="6934200" cy="1493205"/>
            <a:chOff x="4404519" y="149573"/>
            <a:chExt cx="6934200" cy="1493205"/>
          </a:xfrm>
        </p:grpSpPr>
        <p:grpSp>
          <p:nvGrpSpPr>
            <p:cNvPr id="35" name="Group 34"/>
            <p:cNvGrpSpPr/>
            <p:nvPr/>
          </p:nvGrpSpPr>
          <p:grpSpPr>
            <a:xfrm>
              <a:off x="5084510" y="149573"/>
              <a:ext cx="5492209" cy="994235"/>
              <a:chOff x="4998717" y="210532"/>
              <a:chExt cx="5399539" cy="994235"/>
            </a:xfrm>
          </p:grpSpPr>
          <p:sp>
            <p:nvSpPr>
              <p:cNvPr id="37" name="TextBox 36"/>
              <p:cNvSpPr txBox="1"/>
              <p:nvPr/>
            </p:nvSpPr>
            <p:spPr>
              <a:xfrm>
                <a:off x="4998717" y="2105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6651116" y="743102"/>
                <a:ext cx="196792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u="sng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2400" b="1" u="sng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36" name="Text Box 14"/>
            <p:cNvSpPr txBox="1">
              <a:spLocks noChangeArrowheads="1"/>
            </p:cNvSpPr>
            <p:nvPr/>
          </p:nvSpPr>
          <p:spPr bwMode="auto">
            <a:xfrm>
              <a:off x="4404519" y="1066800"/>
              <a:ext cx="6934200" cy="5759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43689" tIns="71844" rIns="143689" bIns="71844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ts val="0"/>
                </a:spcBef>
                <a:defRPr/>
              </a:pPr>
              <a:r>
                <a:rPr lang="en-US" sz="2800" b="1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BÀI 5: NGÀY HỘI RỪNG XANH (T1,2)</a:t>
              </a:r>
              <a:endParaRPr lang="en-US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310616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12" grpId="0"/>
      <p:bldP spid="40" grpId="0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1718225" y="1891336"/>
            <a:ext cx="2319747" cy="699983"/>
            <a:chOff x="1259767" y="1442589"/>
            <a:chExt cx="2319747" cy="699983"/>
          </a:xfrm>
        </p:grpSpPr>
        <p:sp>
          <p:nvSpPr>
            <p:cNvPr id="28" name="Rectangle 27"/>
            <p:cNvSpPr/>
            <p:nvPr/>
          </p:nvSpPr>
          <p:spPr>
            <a:xfrm>
              <a:off x="1259767" y="1442589"/>
              <a:ext cx="2319747" cy="654607"/>
            </a:xfrm>
            <a:prstGeom prst="rect">
              <a:avLst/>
            </a:prstGeom>
            <a:noFill/>
          </p:spPr>
          <p:txBody>
            <a:bodyPr wrap="none" lIns="69156" tIns="34578" rIns="69156" bIns="34578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en-US" sz="3800" b="1" smtClean="0">
                  <a:ln w="11430"/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Luyện đọc</a:t>
              </a:r>
              <a:endParaRPr lang="en-US" sz="3800" b="1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9" name="Straight Connector 28"/>
            <p:cNvCxnSpPr/>
            <p:nvPr/>
          </p:nvCxnSpPr>
          <p:spPr>
            <a:xfrm>
              <a:off x="1338517" y="2142572"/>
              <a:ext cx="220980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/>
          <p:nvPr/>
        </p:nvGrpSpPr>
        <p:grpSpPr>
          <a:xfrm>
            <a:off x="8753147" y="1907107"/>
            <a:ext cx="2877445" cy="685384"/>
            <a:chOff x="1024127" y="1442589"/>
            <a:chExt cx="2877445" cy="685384"/>
          </a:xfrm>
        </p:grpSpPr>
        <p:sp>
          <p:nvSpPr>
            <p:cNvPr id="31" name="Rectangle 30"/>
            <p:cNvSpPr/>
            <p:nvPr/>
          </p:nvSpPr>
          <p:spPr>
            <a:xfrm>
              <a:off x="1024127" y="1442589"/>
              <a:ext cx="2791030" cy="654607"/>
            </a:xfrm>
            <a:prstGeom prst="rect">
              <a:avLst/>
            </a:prstGeom>
            <a:noFill/>
          </p:spPr>
          <p:txBody>
            <a:bodyPr wrap="none" lIns="69156" tIns="34578" rIns="69156" bIns="34578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en-US" sz="3800" b="1" smtClean="0">
                  <a:ln w="11430"/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Tìm hiểu bài</a:t>
              </a:r>
              <a:endParaRPr lang="en-US" sz="3800" b="1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2" name="Straight Connector 31"/>
            <p:cNvCxnSpPr/>
            <p:nvPr/>
          </p:nvCxnSpPr>
          <p:spPr>
            <a:xfrm>
              <a:off x="1095099" y="2127973"/>
              <a:ext cx="2806473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2" name="Rectangle 41"/>
          <p:cNvSpPr/>
          <p:nvPr/>
        </p:nvSpPr>
        <p:spPr>
          <a:xfrm>
            <a:off x="5789151" y="2743200"/>
            <a:ext cx="100453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3: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ấy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789152" y="4044561"/>
            <a:ext cx="100453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nl-NL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nl-NL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 mõ, tiếng gà rừng gọi, tiếng nhạc sáo của tre trúc, tiếng nhạc đàn của khe suối, tiếng lĩnh xướng của khướu. Tác dụng: Những âm thanh đa dạng đó làm cho ngày hội vui tươi, rộn rã hơn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5789151" y="6820287"/>
            <a:ext cx="1010158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>
            <a:off x="5600701" y="2667000"/>
            <a:ext cx="0" cy="5029200"/>
          </a:xfrm>
          <a:prstGeom prst="line">
            <a:avLst/>
          </a:prstGeom>
          <a:ln>
            <a:solidFill>
              <a:srgbClr val="0000CC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433121" y="2758275"/>
            <a:ext cx="19811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ổi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1423720" y="2797314"/>
            <a:ext cx="20595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36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õ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2385618" y="2797314"/>
            <a:ext cx="16383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ừng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3660657" y="2820648"/>
            <a:ext cx="14296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66175" y="3559314"/>
            <a:ext cx="23492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330327" y="3559314"/>
            <a:ext cx="1676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úc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2512066" y="3539930"/>
            <a:ext cx="20573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kh</a:t>
            </a:r>
            <a:r>
              <a:rPr lang="en-US" sz="36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oác</a:t>
            </a:r>
            <a:r>
              <a:rPr lang="en-US" sz="3600" b="1" i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229552" y="4680820"/>
            <a:ext cx="5559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Chim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Gõ</a:t>
            </a:r>
            <a:r>
              <a:rPr lang="en-US" sz="3600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3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3600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nổi</a:t>
            </a:r>
            <a:r>
              <a:rPr lang="en-US" sz="3600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mõ</a:t>
            </a:r>
            <a:r>
              <a:rPr lang="en-US" sz="3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b="1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Gà</a:t>
            </a:r>
            <a:r>
              <a:rPr lang="en-US" sz="3600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Rừng</a:t>
            </a:r>
            <a:r>
              <a:rPr lang="en-US" sz="3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3600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vòng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3600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3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3600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đừng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ngủ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nữa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b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b="1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600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3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rừng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3600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en-US" sz="3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//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2" name="Group 51"/>
          <p:cNvGrpSpPr/>
          <p:nvPr/>
        </p:nvGrpSpPr>
        <p:grpSpPr>
          <a:xfrm>
            <a:off x="4404519" y="149573"/>
            <a:ext cx="6934200" cy="1493205"/>
            <a:chOff x="4404519" y="149573"/>
            <a:chExt cx="6934200" cy="1493205"/>
          </a:xfrm>
        </p:grpSpPr>
        <p:grpSp>
          <p:nvGrpSpPr>
            <p:cNvPr id="53" name="Group 52"/>
            <p:cNvGrpSpPr/>
            <p:nvPr/>
          </p:nvGrpSpPr>
          <p:grpSpPr>
            <a:xfrm>
              <a:off x="5084510" y="149573"/>
              <a:ext cx="5492209" cy="994235"/>
              <a:chOff x="4998717" y="210532"/>
              <a:chExt cx="5399539" cy="994235"/>
            </a:xfrm>
          </p:grpSpPr>
          <p:sp>
            <p:nvSpPr>
              <p:cNvPr id="55" name="TextBox 54"/>
              <p:cNvSpPr txBox="1"/>
              <p:nvPr/>
            </p:nvSpPr>
            <p:spPr>
              <a:xfrm>
                <a:off x="4998717" y="2105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6651116" y="743102"/>
                <a:ext cx="196792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u="sng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2400" b="1" u="sng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54" name="Text Box 14"/>
            <p:cNvSpPr txBox="1">
              <a:spLocks noChangeArrowheads="1"/>
            </p:cNvSpPr>
            <p:nvPr/>
          </p:nvSpPr>
          <p:spPr bwMode="auto">
            <a:xfrm>
              <a:off x="4404519" y="1066800"/>
              <a:ext cx="6934200" cy="5759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43689" tIns="71844" rIns="143689" bIns="71844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ts val="0"/>
                </a:spcBef>
                <a:defRPr/>
              </a:pPr>
              <a:r>
                <a:rPr lang="en-US" sz="2800" b="1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BÀI 5: NGÀY HỘI RỪNG XANH (T1,2)</a:t>
              </a:r>
              <a:endParaRPr lang="en-US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121114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12" grpId="0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1718225" y="1891336"/>
            <a:ext cx="2319747" cy="699983"/>
            <a:chOff x="1259767" y="1442589"/>
            <a:chExt cx="2319747" cy="699983"/>
          </a:xfrm>
        </p:grpSpPr>
        <p:sp>
          <p:nvSpPr>
            <p:cNvPr id="28" name="Rectangle 27"/>
            <p:cNvSpPr/>
            <p:nvPr/>
          </p:nvSpPr>
          <p:spPr>
            <a:xfrm>
              <a:off x="1259767" y="1442589"/>
              <a:ext cx="2319747" cy="654607"/>
            </a:xfrm>
            <a:prstGeom prst="rect">
              <a:avLst/>
            </a:prstGeom>
            <a:noFill/>
          </p:spPr>
          <p:txBody>
            <a:bodyPr wrap="none" lIns="69156" tIns="34578" rIns="69156" bIns="34578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en-US" sz="3800" b="1" smtClean="0">
                  <a:ln w="11430"/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Luyện đọc</a:t>
              </a:r>
              <a:endParaRPr lang="en-US" sz="3800" b="1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9" name="Straight Connector 28"/>
            <p:cNvCxnSpPr/>
            <p:nvPr/>
          </p:nvCxnSpPr>
          <p:spPr>
            <a:xfrm>
              <a:off x="1338517" y="2142572"/>
              <a:ext cx="220980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/>
          <p:nvPr/>
        </p:nvGrpSpPr>
        <p:grpSpPr>
          <a:xfrm>
            <a:off x="9223274" y="1907107"/>
            <a:ext cx="2877445" cy="685384"/>
            <a:chOff x="1024127" y="1442589"/>
            <a:chExt cx="2877445" cy="685384"/>
          </a:xfrm>
        </p:grpSpPr>
        <p:sp>
          <p:nvSpPr>
            <p:cNvPr id="31" name="Rectangle 30"/>
            <p:cNvSpPr/>
            <p:nvPr/>
          </p:nvSpPr>
          <p:spPr>
            <a:xfrm>
              <a:off x="1024127" y="1442589"/>
              <a:ext cx="2791030" cy="654607"/>
            </a:xfrm>
            <a:prstGeom prst="rect">
              <a:avLst/>
            </a:prstGeom>
            <a:noFill/>
          </p:spPr>
          <p:txBody>
            <a:bodyPr wrap="none" lIns="69156" tIns="34578" rIns="69156" bIns="34578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en-US" sz="3800" b="1" smtClean="0">
                  <a:ln w="11430"/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Tìm hiểu bài</a:t>
              </a:r>
              <a:endParaRPr lang="en-US" sz="3800" b="1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2" name="Straight Connector 31"/>
            <p:cNvCxnSpPr/>
            <p:nvPr/>
          </p:nvCxnSpPr>
          <p:spPr>
            <a:xfrm>
              <a:off x="1095099" y="2127973"/>
              <a:ext cx="2806473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3" name="Text Box 2"/>
          <p:cNvSpPr txBox="1">
            <a:spLocks noChangeArrowheads="1"/>
          </p:cNvSpPr>
          <p:nvPr/>
        </p:nvSpPr>
        <p:spPr bwMode="auto">
          <a:xfrm>
            <a:off x="8671719" y="2819400"/>
            <a:ext cx="413896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NỘI DUNG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6004723" y="3819080"/>
            <a:ext cx="9144000" cy="3065977"/>
            <a:chOff x="6004723" y="3819080"/>
            <a:chExt cx="9144000" cy="3065977"/>
          </a:xfrm>
        </p:grpSpPr>
        <p:pic>
          <p:nvPicPr>
            <p:cNvPr id="35" name="Picture 6" descr="Khung viền đẹp - Mẫu khung viền bìa Giáo án, Báo cáo, Luận văn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9043734" y="780069"/>
              <a:ext cx="3065977" cy="9144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Rectangle 1"/>
            <p:cNvSpPr/>
            <p:nvPr/>
          </p:nvSpPr>
          <p:spPr>
            <a:xfrm>
              <a:off x="6638592" y="4385608"/>
              <a:ext cx="7824327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nl-NL" sz="40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Thiên nhiên xung quanh chúng ta là một thế giới vô cùng kì thú và hấp dẫn.</a:t>
              </a:r>
              <a:endPara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34" name="Straight Connector 33"/>
          <p:cNvCxnSpPr/>
          <p:nvPr/>
        </p:nvCxnSpPr>
        <p:spPr>
          <a:xfrm>
            <a:off x="5600701" y="2667000"/>
            <a:ext cx="0" cy="5029200"/>
          </a:xfrm>
          <a:prstGeom prst="line">
            <a:avLst/>
          </a:prstGeom>
          <a:ln>
            <a:solidFill>
              <a:srgbClr val="0000CC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433121" y="2758275"/>
            <a:ext cx="19811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ổi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423720" y="2797314"/>
            <a:ext cx="20595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36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õ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2385618" y="2797314"/>
            <a:ext cx="16383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ừng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3660657" y="2820648"/>
            <a:ext cx="14296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466175" y="3559314"/>
            <a:ext cx="23492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1330327" y="3559314"/>
            <a:ext cx="1676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úc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2512066" y="3539930"/>
            <a:ext cx="20573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kh</a:t>
            </a:r>
            <a:r>
              <a:rPr lang="en-US" sz="36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oác</a:t>
            </a:r>
            <a:r>
              <a:rPr lang="en-US" sz="3600" b="1" i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229552" y="4680820"/>
            <a:ext cx="5559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Chim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Gõ</a:t>
            </a:r>
            <a:r>
              <a:rPr lang="en-US" sz="3600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3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3600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nổi</a:t>
            </a:r>
            <a:r>
              <a:rPr lang="en-US" sz="3600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mõ</a:t>
            </a:r>
            <a:r>
              <a:rPr lang="en-US" sz="3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b="1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Gà</a:t>
            </a:r>
            <a:r>
              <a:rPr lang="en-US" sz="3600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Rừng</a:t>
            </a:r>
            <a:r>
              <a:rPr lang="en-US" sz="3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3600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vòng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3600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3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3600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đừng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ngủ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nữa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b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b="1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600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3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rừng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3600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en-US" sz="3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//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2" name="Group 51"/>
          <p:cNvGrpSpPr/>
          <p:nvPr/>
        </p:nvGrpSpPr>
        <p:grpSpPr>
          <a:xfrm>
            <a:off x="4404519" y="149573"/>
            <a:ext cx="6934200" cy="1493205"/>
            <a:chOff x="4404519" y="149573"/>
            <a:chExt cx="6934200" cy="1493205"/>
          </a:xfrm>
        </p:grpSpPr>
        <p:grpSp>
          <p:nvGrpSpPr>
            <p:cNvPr id="53" name="Group 52"/>
            <p:cNvGrpSpPr/>
            <p:nvPr/>
          </p:nvGrpSpPr>
          <p:grpSpPr>
            <a:xfrm>
              <a:off x="5084510" y="149573"/>
              <a:ext cx="5492209" cy="994235"/>
              <a:chOff x="4998717" y="210532"/>
              <a:chExt cx="5399539" cy="994235"/>
            </a:xfrm>
          </p:grpSpPr>
          <p:sp>
            <p:nvSpPr>
              <p:cNvPr id="55" name="TextBox 54"/>
              <p:cNvSpPr txBox="1"/>
              <p:nvPr/>
            </p:nvSpPr>
            <p:spPr>
              <a:xfrm>
                <a:off x="4998717" y="2105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6651116" y="743102"/>
                <a:ext cx="196792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u="sng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2400" b="1" u="sng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54" name="Text Box 14"/>
            <p:cNvSpPr txBox="1">
              <a:spLocks noChangeArrowheads="1"/>
            </p:cNvSpPr>
            <p:nvPr/>
          </p:nvSpPr>
          <p:spPr bwMode="auto">
            <a:xfrm>
              <a:off x="4404519" y="1066800"/>
              <a:ext cx="6934200" cy="5759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43689" tIns="71844" rIns="143689" bIns="71844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ts val="0"/>
                </a:spcBef>
                <a:defRPr/>
              </a:pPr>
              <a:r>
                <a:rPr lang="en-US" sz="2800" b="1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BÀI 5: NGÀY HỘI RỪNG XANH (T1,2)</a:t>
              </a:r>
              <a:endParaRPr lang="en-US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811875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406914" y="2030031"/>
            <a:ext cx="9596297" cy="646331"/>
            <a:chOff x="1508918" y="1888664"/>
            <a:chExt cx="8733709" cy="1083059"/>
          </a:xfrm>
        </p:grpSpPr>
        <p:sp>
          <p:nvSpPr>
            <p:cNvPr id="10" name="Rectangle 9"/>
            <p:cNvSpPr/>
            <p:nvPr/>
          </p:nvSpPr>
          <p:spPr>
            <a:xfrm>
              <a:off x="1508918" y="1888664"/>
              <a:ext cx="8733709" cy="10830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6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4. </a:t>
              </a:r>
              <a:r>
                <a:rPr lang="en-US" sz="3600" b="1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Nói</a:t>
              </a:r>
              <a:r>
                <a:rPr lang="en-US" sz="36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600" b="1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và</a:t>
              </a:r>
              <a:r>
                <a:rPr lang="en-US" sz="36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600" b="1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nghe</a:t>
              </a:r>
              <a:r>
                <a:rPr lang="en-US" sz="36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.	         RỪNG</a:t>
              </a:r>
              <a:endPara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4" name="Straight Connector 3"/>
            <p:cNvCxnSpPr/>
            <p:nvPr/>
          </p:nvCxnSpPr>
          <p:spPr>
            <a:xfrm>
              <a:off x="1646078" y="2896526"/>
              <a:ext cx="2521647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2" name="Rectangle 21"/>
          <p:cNvSpPr/>
          <p:nvPr/>
        </p:nvSpPr>
        <p:spPr>
          <a:xfrm>
            <a:off x="1406914" y="2971800"/>
            <a:ext cx="116098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1. 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rừng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(qua 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phim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AutoShape 2" descr="Top 10 bài văn mẫu kể về kỳ nghỉ hè của em - Bài viết ha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4" descr="Top 10 bài văn mẫu kể về kỳ nghỉ hè của em - Bài viết ha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1319" y="3886200"/>
            <a:ext cx="6680821" cy="3882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60375" y="4267200"/>
            <a:ext cx="897271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khu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rừng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nhờ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just"/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-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cối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khu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rừng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just"/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-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khu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rừng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just"/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-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khu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rừng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4404519" y="149573"/>
            <a:ext cx="6934200" cy="1493205"/>
            <a:chOff x="4404519" y="149573"/>
            <a:chExt cx="6934200" cy="1493205"/>
          </a:xfrm>
        </p:grpSpPr>
        <p:grpSp>
          <p:nvGrpSpPr>
            <p:cNvPr id="21" name="Group 20"/>
            <p:cNvGrpSpPr/>
            <p:nvPr/>
          </p:nvGrpSpPr>
          <p:grpSpPr>
            <a:xfrm>
              <a:off x="5084510" y="149573"/>
              <a:ext cx="5492209" cy="994235"/>
              <a:chOff x="4998717" y="210532"/>
              <a:chExt cx="5399539" cy="994235"/>
            </a:xfrm>
          </p:grpSpPr>
          <p:sp>
            <p:nvSpPr>
              <p:cNvPr id="24" name="TextBox 23"/>
              <p:cNvSpPr txBox="1"/>
              <p:nvPr/>
            </p:nvSpPr>
            <p:spPr>
              <a:xfrm>
                <a:off x="4998717" y="2105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6651116" y="743102"/>
                <a:ext cx="196792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u="sng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2400" b="1" u="sng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3" name="Text Box 14"/>
            <p:cNvSpPr txBox="1">
              <a:spLocks noChangeArrowheads="1"/>
            </p:cNvSpPr>
            <p:nvPr/>
          </p:nvSpPr>
          <p:spPr bwMode="auto">
            <a:xfrm>
              <a:off x="4404519" y="1066800"/>
              <a:ext cx="6934200" cy="5759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43689" tIns="71844" rIns="143689" bIns="71844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ts val="0"/>
                </a:spcBef>
                <a:defRPr/>
              </a:pPr>
              <a:r>
                <a:rPr lang="en-US" sz="2800" b="1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BÀI 5: NGÀY HỘI RỪNG XANH (T1,2)</a:t>
              </a:r>
              <a:endParaRPr lang="en-US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3280586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406914" y="2030031"/>
            <a:ext cx="9596297" cy="646331"/>
            <a:chOff x="1508918" y="1888664"/>
            <a:chExt cx="8733709" cy="1083059"/>
          </a:xfrm>
        </p:grpSpPr>
        <p:sp>
          <p:nvSpPr>
            <p:cNvPr id="10" name="Rectangle 9"/>
            <p:cNvSpPr/>
            <p:nvPr/>
          </p:nvSpPr>
          <p:spPr>
            <a:xfrm>
              <a:off x="1508918" y="1888664"/>
              <a:ext cx="8733709" cy="10830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6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4. </a:t>
              </a:r>
              <a:r>
                <a:rPr lang="en-US" sz="3600" b="1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Nói</a:t>
              </a:r>
              <a:r>
                <a:rPr lang="en-US" sz="36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600" b="1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và</a:t>
              </a:r>
              <a:r>
                <a:rPr lang="en-US" sz="36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600" b="1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nghe</a:t>
              </a:r>
              <a:r>
                <a:rPr lang="en-US" sz="36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.	         RỪNG</a:t>
              </a:r>
              <a:endPara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4" name="Straight Connector 3"/>
            <p:cNvCxnSpPr/>
            <p:nvPr/>
          </p:nvCxnSpPr>
          <p:spPr>
            <a:xfrm>
              <a:off x="1646078" y="2896526"/>
              <a:ext cx="2521647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2" name="Rectangle 21"/>
          <p:cNvSpPr/>
          <p:nvPr/>
        </p:nvSpPr>
        <p:spPr>
          <a:xfrm>
            <a:off x="1406914" y="2819400"/>
            <a:ext cx="116098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Trao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sz="3600" b="1" i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rừng!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AutoShape 2" descr="Top 10 bài văn mẫu kể về kỳ nghỉ hè của em - Bài viết ha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4" descr="Top 10 bài văn mẫu kể về kỳ nghỉ hè của em - Bài viết ha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846" y="3667126"/>
            <a:ext cx="4396248" cy="260756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3563" y="3581400"/>
            <a:ext cx="4800600" cy="26932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3211" y="3624263"/>
            <a:ext cx="4678908" cy="2693294"/>
          </a:xfrm>
          <a:prstGeom prst="rect">
            <a:avLst/>
          </a:prstGeom>
        </p:spPr>
      </p:pic>
      <p:grpSp>
        <p:nvGrpSpPr>
          <p:cNvPr id="20" name="Group 19"/>
          <p:cNvGrpSpPr/>
          <p:nvPr/>
        </p:nvGrpSpPr>
        <p:grpSpPr>
          <a:xfrm>
            <a:off x="4404519" y="149573"/>
            <a:ext cx="6934200" cy="1493205"/>
            <a:chOff x="4404519" y="149573"/>
            <a:chExt cx="6934200" cy="1493205"/>
          </a:xfrm>
        </p:grpSpPr>
        <p:grpSp>
          <p:nvGrpSpPr>
            <p:cNvPr id="21" name="Group 20"/>
            <p:cNvGrpSpPr/>
            <p:nvPr/>
          </p:nvGrpSpPr>
          <p:grpSpPr>
            <a:xfrm>
              <a:off x="5084510" y="149573"/>
              <a:ext cx="5492209" cy="994235"/>
              <a:chOff x="4998717" y="210532"/>
              <a:chExt cx="5399539" cy="994235"/>
            </a:xfrm>
          </p:grpSpPr>
          <p:sp>
            <p:nvSpPr>
              <p:cNvPr id="24" name="TextBox 23"/>
              <p:cNvSpPr txBox="1"/>
              <p:nvPr/>
            </p:nvSpPr>
            <p:spPr>
              <a:xfrm>
                <a:off x="4998717" y="2105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6651116" y="743102"/>
                <a:ext cx="196792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u="sng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2400" b="1" u="sng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3" name="Text Box 14"/>
            <p:cNvSpPr txBox="1">
              <a:spLocks noChangeArrowheads="1"/>
            </p:cNvSpPr>
            <p:nvPr/>
          </p:nvSpPr>
          <p:spPr bwMode="auto">
            <a:xfrm>
              <a:off x="4404519" y="1066800"/>
              <a:ext cx="6934200" cy="5759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43689" tIns="71844" rIns="143689" bIns="71844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ts val="0"/>
                </a:spcBef>
                <a:defRPr/>
              </a:pPr>
              <a:r>
                <a:rPr lang="en-US" sz="2800" b="1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BÀI 5: NGÀY HỘI RỪNG XANH (T1,2)</a:t>
              </a:r>
              <a:endParaRPr lang="en-US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1406914" y="6454676"/>
            <a:ext cx="13944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Tuyên truyền bảo vệ rừng cho mọi </a:t>
            </a:r>
            <a:r>
              <a:rPr lang="vi-VN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vi-VN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Giải thích cho mọi người về lợi ích của </a:t>
            </a:r>
            <a:r>
              <a:rPr lang="vi-VN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rừng</a:t>
            </a:r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không</a:t>
            </a:r>
            <a:r>
              <a:rPr lang="vi-VN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chặt phá rừng</a:t>
            </a:r>
          </a:p>
          <a:p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Trồng thêm thật nhiều cây xanh</a:t>
            </a:r>
          </a:p>
          <a:p>
            <a:r>
              <a:rPr lang="vi-VN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Ko đốt rừng và khai thác bừa bãi</a:t>
            </a:r>
          </a:p>
        </p:txBody>
      </p:sp>
    </p:spTree>
    <p:extLst>
      <p:ext uri="{BB962C8B-B14F-4D97-AF65-F5344CB8AC3E}">
        <p14:creationId xmlns:p14="http://schemas.microsoft.com/office/powerpoint/2010/main" val="336800512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23,1047787239,C:\Users\Tailieu\Documents\Bai giang duong truong son_pptx\Media.ppcx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9625</TotalTime>
  <Words>754</Words>
  <Application>Microsoft Office PowerPoint</Application>
  <PresentationFormat>Custom</PresentationFormat>
  <Paragraphs>108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Admin</cp:lastModifiedBy>
  <cp:revision>1058</cp:revision>
  <dcterms:created xsi:type="dcterms:W3CDTF">2008-09-09T22:52:10Z</dcterms:created>
  <dcterms:modified xsi:type="dcterms:W3CDTF">2022-08-13T14:52:20Z</dcterms:modified>
</cp:coreProperties>
</file>