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7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8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9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0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1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73" r:id="rId2"/>
    <p:sldMasterId id="2147483685" r:id="rId3"/>
    <p:sldMasterId id="2147483687" r:id="rId4"/>
    <p:sldMasterId id="2147483700" r:id="rId5"/>
    <p:sldMasterId id="2147483713" r:id="rId6"/>
    <p:sldMasterId id="2147483726" r:id="rId7"/>
    <p:sldMasterId id="2147483738" r:id="rId8"/>
    <p:sldMasterId id="2147483750" r:id="rId9"/>
    <p:sldMasterId id="2147483764" r:id="rId10"/>
    <p:sldMasterId id="2147483776" r:id="rId11"/>
    <p:sldMasterId id="2147483788" r:id="rId12"/>
  </p:sldMasterIdLst>
  <p:notesMasterIdLst>
    <p:notesMasterId r:id="rId45"/>
  </p:notesMasterIdLst>
  <p:sldIdLst>
    <p:sldId id="262" r:id="rId13"/>
    <p:sldId id="288" r:id="rId14"/>
    <p:sldId id="263" r:id="rId15"/>
    <p:sldId id="324" r:id="rId16"/>
    <p:sldId id="264" r:id="rId17"/>
    <p:sldId id="265" r:id="rId18"/>
    <p:sldId id="313" r:id="rId19"/>
    <p:sldId id="311" r:id="rId20"/>
    <p:sldId id="315" r:id="rId21"/>
    <p:sldId id="312" r:id="rId22"/>
    <p:sldId id="316" r:id="rId23"/>
    <p:sldId id="269" r:id="rId24"/>
    <p:sldId id="317" r:id="rId25"/>
    <p:sldId id="318" r:id="rId26"/>
    <p:sldId id="320" r:id="rId27"/>
    <p:sldId id="321" r:id="rId28"/>
    <p:sldId id="322" r:id="rId29"/>
    <p:sldId id="323" r:id="rId30"/>
    <p:sldId id="325" r:id="rId31"/>
    <p:sldId id="271" r:id="rId32"/>
    <p:sldId id="327" r:id="rId33"/>
    <p:sldId id="328" r:id="rId34"/>
    <p:sldId id="275" r:id="rId35"/>
    <p:sldId id="352" r:id="rId36"/>
    <p:sldId id="353" r:id="rId37"/>
    <p:sldId id="358" r:id="rId38"/>
    <p:sldId id="355" r:id="rId39"/>
    <p:sldId id="356" r:id="rId40"/>
    <p:sldId id="357" r:id="rId41"/>
    <p:sldId id="359" r:id="rId42"/>
    <p:sldId id="360" r:id="rId43"/>
    <p:sldId id="354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m Anh" initials="K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1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1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6493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978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334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8192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1288" y="768350"/>
            <a:ext cx="6821487" cy="3836988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8611" name="文本占位符 81922"/>
          <p:cNvSpPr>
            <a:spLocks noGrp="1"/>
          </p:cNvSpPr>
          <p:nvPr>
            <p:ph type="body"/>
          </p:nvPr>
        </p:nvSpPr>
        <p:spPr>
          <a:xfrm>
            <a:off x="711200" y="4860925"/>
            <a:ext cx="5683250" cy="4605338"/>
          </a:xfrm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en-US" altLang="en-US" dirty="0"/>
          </a:p>
        </p:txBody>
      </p:sp>
      <p:sp>
        <p:nvSpPr>
          <p:cNvPr id="68612" name="灯片编号占位符 1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marL="0" marR="0" lvl="0" indent="0" algn="r" defTabSz="9906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26</a:t>
            </a:fld>
            <a:endParaRPr kumimoji="0" lang="en-US" altLang="zh-CN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9959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02AEFD-FEDB-4542-BE9E-D4DED9AFC90C}" type="slidenum">
              <a:rPr lang="en-US" smtClean="0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080E0C2-0D4A-4881-ADBA-8A3F58F5279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007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7F697-5284-4A62-9B07-370CE14EBE5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7F697-5284-4A62-9B07-370CE14EBE5B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7F697-5284-4A62-9B07-370CE14EBE5B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: </a:t>
            </a:r>
            <a:r>
              <a:rPr lang="en-US" dirty="0" err="1"/>
              <a:t>Phạm</a:t>
            </a:r>
            <a:r>
              <a:rPr lang="en-US" dirty="0"/>
              <a:t> </a:t>
            </a:r>
            <a:r>
              <a:rPr lang="en-US" dirty="0" err="1"/>
              <a:t>Duyên</a:t>
            </a:r>
            <a:endParaRPr 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6B7D7-24F9-4490-B2DA-DD66701C2C2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7F697-5284-4A62-9B07-370CE14EBE5B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2.xml"/><Relationship Id="rId4" Type="http://schemas.openxmlformats.org/officeDocument/2006/relationships/image" Target="../media/image1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t>16/04/2024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t>16/04/2024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t>16/04/2024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 hasCustomPrompt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 hasCustomPrompt="1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t>16/04/2024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 hasCustomPrompt="1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 hasCustomPrompt="1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t>16/04/2024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t>16/04/2024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t>16/04/2024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 hasCustomPrompt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 hasCustomPrompt="1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t>16/04/2024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 hasCustomPrompt="1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t>16/04/2024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t>16/04/2024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t>16/04/2024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FigureOut"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t>16/4/2024</a:t>
            </a:fld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t>‹#›</a:t>
            </a:fld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FigureOut"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t>16/4/2024</a:t>
            </a:fld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t>‹#›</a:t>
            </a:fld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322512" y="-836612"/>
            <a:ext cx="13314362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91700" y="6021388"/>
            <a:ext cx="2400300" cy="958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584" y="617538"/>
            <a:ext cx="10390716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60117" y="2017713"/>
            <a:ext cx="508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60117" y="4151313"/>
            <a:ext cx="508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5"/>
          <p:cNvSpPr>
            <a:spLocks noGrp="1"/>
          </p:cNvSpPr>
          <p:nvPr>
            <p:ph type="dt" sz="half" idx="12"/>
          </p:nvPr>
        </p:nvSpPr>
        <p:spPr bwMode="auto">
          <a:xfrm>
            <a:off x="1219200" y="6324600"/>
            <a:ext cx="2540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3"/>
          </p:nvPr>
        </p:nvSpPr>
        <p:spPr bwMode="auto">
          <a:xfrm>
            <a:off x="4470400" y="6324600"/>
            <a:ext cx="38608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 bwMode="auto">
          <a:xfrm>
            <a:off x="9042400" y="6324600"/>
            <a:ext cx="2540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5D2767-D998-468D-9632-EA107E4ADF4F}" type="slidenum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 advClick="0" advTm="10000">
    <p:blinds dir="vert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12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Content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Content</a:t>
            </a:r>
            <a:endParaRPr lang="zh-CN" altLang="en-US"/>
          </a:p>
          <a:p>
            <a:pPr lvl="1"/>
            <a:r>
              <a:rPr lang="en-US" altLang="zh-CN"/>
              <a:t>Branch 1</a:t>
            </a:r>
            <a:endParaRPr lang="zh-CN" altLang="en-US"/>
          </a:p>
          <a:p>
            <a:pPr lvl="2"/>
            <a:r>
              <a:rPr lang="en-US" altLang="zh-CN"/>
              <a:t>Branch 2</a:t>
            </a:r>
            <a:endParaRPr lang="zh-CN" altLang="en-US"/>
          </a:p>
          <a:p>
            <a:pPr lvl="3"/>
            <a:r>
              <a:rPr lang="en-US" altLang="zh-CN"/>
              <a:t>Branch 3</a:t>
            </a:r>
            <a:endParaRPr lang="zh-CN" altLang="en-US"/>
          </a:p>
          <a:p>
            <a:pPr lvl="4"/>
            <a:r>
              <a:rPr lang="en-US" altLang="zh-CN"/>
              <a:t>Branch 4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Body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505" y="108235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2131309" y="131270"/>
            <a:ext cx="9552544" cy="757797"/>
          </a:xfrm>
          <a:prstGeom prst="rect">
            <a:avLst/>
          </a:prstGeom>
        </p:spPr>
        <p:txBody>
          <a:bodyPr/>
          <a:lstStyle>
            <a:lvl1pPr>
              <a:defRPr sz="4265" b="1">
                <a:solidFill>
                  <a:schemeClr val="accent1">
                    <a:lumMod val="5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9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2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image" Target="../media/image3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268BB-C1B0-4A07-841E-B140DAEE97CE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t>16/04/2024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ransition spd="slow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</p:sldLayoutIdLst>
  <p:transition/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9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905" indent="-128270" algn="l" defTabSz="514350" rtl="0" eaLnBrk="1" latinLnBrk="0" hangingPunct="1">
        <a:lnSpc>
          <a:spcPct val="90000"/>
        </a:lnSpc>
        <a:spcBef>
          <a:spcPct val="113000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60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2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1576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t>Click to edit Master title style</a:t>
            </a:r>
          </a:p>
        </p:txBody>
      </p:sp>
      <p:sp>
        <p:nvSpPr>
          <p:cNvPr id="1027" name="Text Placeholder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Date Placeholder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29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30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ransition spd="slow">
    <p:rand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dirty="0"/>
              <a:t>Click to edit Master title style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A75276-1AEB-40DE-B709-E2412D253DE8}" type="slidenum">
              <a:rPr kumimoji="0" lang="vi-V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32DFF-139B-4A56-89CE-268933A5BF12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58A4B-13F8-4102-82ED-E8F1684198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47650" y="266578"/>
              <a:ext cx="11696700" cy="63248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flower, plant, bouquet&#10;&#10;Description automatically generated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654" y="-14085"/>
            <a:ext cx="1223705" cy="104199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0.emf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33.png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21.png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21.png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21.png"/><Relationship Id="rId4" Type="http://schemas.openxmlformats.org/officeDocument/2006/relationships/image" Target="../media/image3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21.png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21.png"/><Relationship Id="rId5" Type="http://schemas.openxmlformats.org/officeDocument/2006/relationships/image" Target="../media/image30.emf"/><Relationship Id="rId4" Type="http://schemas.openxmlformats.org/officeDocument/2006/relationships/image" Target="../media/image3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3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63.xml"/><Relationship Id="rId7" Type="http://schemas.openxmlformats.org/officeDocument/2006/relationships/image" Target="../media/image30.em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2.emf"/><Relationship Id="rId5" Type="http://schemas.openxmlformats.org/officeDocument/2006/relationships/image" Target="../media/image31.emf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7" Type="http://schemas.openxmlformats.org/officeDocument/2006/relationships/image" Target="../media/image52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51.png"/><Relationship Id="rId5" Type="http://schemas.openxmlformats.org/officeDocument/2006/relationships/image" Target="../media/image21.png"/><Relationship Id="rId4" Type="http://schemas.openxmlformats.org/officeDocument/2006/relationships/image" Target="../media/image3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0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6.xml"/><Relationship Id="rId7" Type="http://schemas.openxmlformats.org/officeDocument/2006/relationships/image" Target="../media/image59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notesSlide" Target="../notesSlides/notesSlide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6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58.png"/><Relationship Id="rId5" Type="http://schemas.openxmlformats.org/officeDocument/2006/relationships/image" Target="../media/image59.png"/><Relationship Id="rId4" Type="http://schemas.openxmlformats.org/officeDocument/2006/relationships/image" Target="../media/image57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13" Type="http://schemas.microsoft.com/office/2007/relationships/hdphoto" Target="../media/hdphoto1.wdp"/><Relationship Id="rId3" Type="http://schemas.openxmlformats.org/officeDocument/2006/relationships/slideLayout" Target="../slideLayouts/slideLayout106.xml"/><Relationship Id="rId7" Type="http://schemas.openxmlformats.org/officeDocument/2006/relationships/audio" Target="../media/audio5.wav"/><Relationship Id="rId12" Type="http://schemas.openxmlformats.org/officeDocument/2006/relationships/image" Target="../media/image60.png"/><Relationship Id="rId2" Type="http://schemas.openxmlformats.org/officeDocument/2006/relationships/audio" Target="../media/media3.mp3"/><Relationship Id="rId16" Type="http://schemas.openxmlformats.org/officeDocument/2006/relationships/image" Target="../media/image62.wmf"/><Relationship Id="rId1" Type="http://schemas.microsoft.com/office/2007/relationships/media" Target="../media/media3.mp3"/><Relationship Id="rId6" Type="http://schemas.openxmlformats.org/officeDocument/2006/relationships/audio" Target="../media/audio4.wav"/><Relationship Id="rId11" Type="http://schemas.openxmlformats.org/officeDocument/2006/relationships/image" Target="../media/image58.png"/><Relationship Id="rId5" Type="http://schemas.openxmlformats.org/officeDocument/2006/relationships/audio" Target="../media/audio3.wav"/><Relationship Id="rId15" Type="http://schemas.microsoft.com/office/2007/relationships/hdphoto" Target="../media/hdphoto2.wdp"/><Relationship Id="rId10" Type="http://schemas.openxmlformats.org/officeDocument/2006/relationships/image" Target="../media/image59.png"/><Relationship Id="rId4" Type="http://schemas.openxmlformats.org/officeDocument/2006/relationships/audio" Target="../media/audio2.wav"/><Relationship Id="rId9" Type="http://schemas.openxmlformats.org/officeDocument/2006/relationships/image" Target="../media/image57.jpeg"/><Relationship Id="rId1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13" Type="http://schemas.microsoft.com/office/2007/relationships/hdphoto" Target="../media/hdphoto1.wdp"/><Relationship Id="rId3" Type="http://schemas.openxmlformats.org/officeDocument/2006/relationships/slideLayout" Target="../slideLayouts/slideLayout106.xml"/><Relationship Id="rId7" Type="http://schemas.openxmlformats.org/officeDocument/2006/relationships/audio" Target="../media/audio5.wav"/><Relationship Id="rId12" Type="http://schemas.openxmlformats.org/officeDocument/2006/relationships/image" Target="../media/image60.png"/><Relationship Id="rId2" Type="http://schemas.openxmlformats.org/officeDocument/2006/relationships/audio" Target="../media/media3.mp3"/><Relationship Id="rId16" Type="http://schemas.openxmlformats.org/officeDocument/2006/relationships/image" Target="../media/image62.wmf"/><Relationship Id="rId1" Type="http://schemas.microsoft.com/office/2007/relationships/media" Target="../media/media3.mp3"/><Relationship Id="rId6" Type="http://schemas.openxmlformats.org/officeDocument/2006/relationships/audio" Target="../media/audio4.wav"/><Relationship Id="rId11" Type="http://schemas.openxmlformats.org/officeDocument/2006/relationships/image" Target="../media/image58.png"/><Relationship Id="rId5" Type="http://schemas.openxmlformats.org/officeDocument/2006/relationships/audio" Target="../media/audio3.wav"/><Relationship Id="rId15" Type="http://schemas.microsoft.com/office/2007/relationships/hdphoto" Target="../media/hdphoto2.wdp"/><Relationship Id="rId10" Type="http://schemas.openxmlformats.org/officeDocument/2006/relationships/image" Target="../media/image59.png"/><Relationship Id="rId4" Type="http://schemas.openxmlformats.org/officeDocument/2006/relationships/audio" Target="../media/audio2.wav"/><Relationship Id="rId9" Type="http://schemas.openxmlformats.org/officeDocument/2006/relationships/image" Target="../media/image57.jpeg"/><Relationship Id="rId14" Type="http://schemas.openxmlformats.org/officeDocument/2006/relationships/image" Target="../media/image6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13" Type="http://schemas.microsoft.com/office/2007/relationships/hdphoto" Target="../media/hdphoto1.wdp"/><Relationship Id="rId3" Type="http://schemas.openxmlformats.org/officeDocument/2006/relationships/slideLayout" Target="../slideLayouts/slideLayout106.xml"/><Relationship Id="rId7" Type="http://schemas.openxmlformats.org/officeDocument/2006/relationships/audio" Target="../media/audio5.wav"/><Relationship Id="rId12" Type="http://schemas.openxmlformats.org/officeDocument/2006/relationships/image" Target="../media/image60.png"/><Relationship Id="rId2" Type="http://schemas.openxmlformats.org/officeDocument/2006/relationships/audio" Target="../media/media3.mp3"/><Relationship Id="rId16" Type="http://schemas.openxmlformats.org/officeDocument/2006/relationships/image" Target="../media/image62.wmf"/><Relationship Id="rId1" Type="http://schemas.microsoft.com/office/2007/relationships/media" Target="../media/media3.mp3"/><Relationship Id="rId6" Type="http://schemas.openxmlformats.org/officeDocument/2006/relationships/audio" Target="../media/audio4.wav"/><Relationship Id="rId11" Type="http://schemas.openxmlformats.org/officeDocument/2006/relationships/image" Target="../media/image58.png"/><Relationship Id="rId5" Type="http://schemas.openxmlformats.org/officeDocument/2006/relationships/audio" Target="../media/audio3.wav"/><Relationship Id="rId15" Type="http://schemas.microsoft.com/office/2007/relationships/hdphoto" Target="../media/hdphoto2.wdp"/><Relationship Id="rId10" Type="http://schemas.openxmlformats.org/officeDocument/2006/relationships/image" Target="../media/image59.png"/><Relationship Id="rId4" Type="http://schemas.openxmlformats.org/officeDocument/2006/relationships/audio" Target="../media/audio2.wav"/><Relationship Id="rId9" Type="http://schemas.openxmlformats.org/officeDocument/2006/relationships/image" Target="../media/image57.jpeg"/><Relationship Id="rId14" Type="http://schemas.openxmlformats.org/officeDocument/2006/relationships/image" Target="../media/image6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3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0.emf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33.png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0.emf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33.png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0.emf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33.png"/><Relationship Id="rId11" Type="http://schemas.openxmlformats.org/officeDocument/2006/relationships/image" Target="../media/image37.png"/><Relationship Id="rId5" Type="http://schemas.openxmlformats.org/officeDocument/2006/relationships/image" Target="../media/image32.emf"/><Relationship Id="rId10" Type="http://schemas.openxmlformats.org/officeDocument/2006/relationships/image" Target="../media/image36.png"/><Relationship Id="rId4" Type="http://schemas.openxmlformats.org/officeDocument/2006/relationships/image" Target="../media/image31.emf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7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5470" y="1337218"/>
            <a:ext cx="7381060" cy="1445623"/>
          </a:xfrm>
        </p:spPr>
        <p:txBody>
          <a:bodyPr>
            <a:normAutofit fontScale="90000"/>
          </a:bodyPr>
          <a:lstStyle/>
          <a:p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Chào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mừng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các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em </a:t>
            </a:r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đến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với</a:t>
            </a:r>
            <a:r>
              <a:rPr lang="en-US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</a:t>
            </a:r>
            <a:r>
              <a:rPr lang="vi-VN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tiết</a:t>
            </a:r>
            <a:r>
              <a:rPr lang="en-US" altLang="vi-VN" sz="4800" b="1" dirty="0">
                <a:solidFill>
                  <a:srgbClr val="0070C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 Tiếng Việt - Lớp 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2460" y="2948940"/>
            <a:ext cx="3286125" cy="390906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64770" y="6489700"/>
            <a:ext cx="3696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Bản quyền thuộc về: FB Hương Thảo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8"/>
          <p:cNvCxnSpPr/>
          <p:nvPr/>
        </p:nvCxnSpPr>
        <p:spPr>
          <a:xfrm>
            <a:off x="0" y="0"/>
            <a:ext cx="1552575" cy="1508581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9"/>
          <p:cNvSpPr/>
          <p:nvPr/>
        </p:nvSpPr>
        <p:spPr>
          <a:xfrm>
            <a:off x="1552575" y="1508581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10"/>
          <p:cNvCxnSpPr/>
          <p:nvPr/>
        </p:nvCxnSpPr>
        <p:spPr>
          <a:xfrm>
            <a:off x="1685925" y="1628775"/>
            <a:ext cx="1438275" cy="1378862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12"/>
          <p:cNvCxnSpPr/>
          <p:nvPr/>
        </p:nvCxnSpPr>
        <p:spPr>
          <a:xfrm flipH="1">
            <a:off x="1576983" y="3170658"/>
            <a:ext cx="1485900" cy="1362075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14"/>
          <p:cNvCxnSpPr/>
          <p:nvPr/>
        </p:nvCxnSpPr>
        <p:spPr>
          <a:xfrm>
            <a:off x="1588443" y="4695754"/>
            <a:ext cx="2904006" cy="2162246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" name="16"/>
          <p:cNvSpPr/>
          <p:nvPr/>
        </p:nvSpPr>
        <p:spPr>
          <a:xfrm>
            <a:off x="1443633" y="4566035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26"/>
          <p:cNvSpPr/>
          <p:nvPr/>
        </p:nvSpPr>
        <p:spPr>
          <a:xfrm>
            <a:off x="-265521" y="-76199"/>
            <a:ext cx="1124" cy="1013"/>
          </a:xfrm>
          <a:custGeom>
            <a:avLst/>
            <a:gdLst>
              <a:gd name="connsiteX0" fmla="*/ 10 w 1124"/>
              <a:gd name="connsiteY0" fmla="*/ 0 h 1013"/>
              <a:gd name="connsiteX1" fmla="*/ 1124 w 1124"/>
              <a:gd name="connsiteY1" fmla="*/ 1013 h 1013"/>
              <a:gd name="connsiteX2" fmla="*/ 0 w 1124"/>
              <a:gd name="connsiteY2" fmla="*/ 1013 h 1013"/>
              <a:gd name="connsiteX3" fmla="*/ 10 w 1124"/>
              <a:gd name="connsiteY3" fmla="*/ 0 h 1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" h="1013">
                <a:moveTo>
                  <a:pt x="10" y="0"/>
                </a:moveTo>
                <a:lnTo>
                  <a:pt x="1124" y="1013"/>
                </a:lnTo>
                <a:lnTo>
                  <a:pt x="0" y="1013"/>
                </a:lnTo>
                <a:lnTo>
                  <a:pt x="10" y="0"/>
                </a:lnTo>
                <a:close/>
              </a:path>
            </a:pathLst>
          </a:custGeom>
          <a:blipFill>
            <a:blip r:embed="rId3"/>
            <a:srcRect/>
            <a:stretch>
              <a:fillRect l="-475" t="621" r="475" b="-6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29"/>
          <p:cNvSpPr/>
          <p:nvPr/>
        </p:nvSpPr>
        <p:spPr>
          <a:xfrm>
            <a:off x="0" y="166605"/>
            <a:ext cx="4351063" cy="6691395"/>
          </a:xfrm>
          <a:custGeom>
            <a:avLst/>
            <a:gdLst>
              <a:gd name="connsiteX0" fmla="*/ 0 w 4351063"/>
              <a:gd name="connsiteY0" fmla="*/ 0 h 6746318"/>
              <a:gd name="connsiteX1" fmla="*/ 3027088 w 4351063"/>
              <a:gd name="connsiteY1" fmla="*/ 2926793 h 6746318"/>
              <a:gd name="connsiteX2" fmla="*/ 1407838 w 4351063"/>
              <a:gd name="connsiteY2" fmla="*/ 4431743 h 6746318"/>
              <a:gd name="connsiteX3" fmla="*/ 1331638 w 4351063"/>
              <a:gd name="connsiteY3" fmla="*/ 4507943 h 6746318"/>
              <a:gd name="connsiteX4" fmla="*/ 4351063 w 4351063"/>
              <a:gd name="connsiteY4" fmla="*/ 6746318 h 6746318"/>
              <a:gd name="connsiteX5" fmla="*/ 0 w 4351063"/>
              <a:gd name="connsiteY5" fmla="*/ 6728914 h 6746318"/>
              <a:gd name="connsiteX6" fmla="*/ 0 w 4351063"/>
              <a:gd name="connsiteY6" fmla="*/ 0 h 6746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1063" h="6746318">
                <a:moveTo>
                  <a:pt x="0" y="0"/>
                </a:moveTo>
                <a:lnTo>
                  <a:pt x="3027088" y="2926793"/>
                </a:lnTo>
                <a:lnTo>
                  <a:pt x="1407838" y="4431743"/>
                </a:lnTo>
                <a:lnTo>
                  <a:pt x="1331638" y="4507943"/>
                </a:lnTo>
                <a:lnTo>
                  <a:pt x="4351063" y="6746318"/>
                </a:lnTo>
                <a:lnTo>
                  <a:pt x="0" y="6728914"/>
                </a:lnTo>
                <a:lnTo>
                  <a:pt x="0" y="0"/>
                </a:lnTo>
                <a:close/>
              </a:path>
            </a:pathLst>
          </a:custGeom>
          <a:solidFill>
            <a:srgbClr val="F7A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2" name="6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 rot="814195" flipV="1">
            <a:off x="-603250" y="396875"/>
            <a:ext cx="1523365" cy="1489075"/>
          </a:xfrm>
          <a:prstGeom prst="rect">
            <a:avLst/>
          </a:prstGeom>
        </p:spPr>
      </p:pic>
      <p:pic>
        <p:nvPicPr>
          <p:cNvPr id="63" name="62" descr="E:\素材\春\7ff96c0408d5f1ad90e6490e1fb39ea4.png7ff96c0408d5f1ad90e6490e1fb39ea4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1111076" flipH="1">
            <a:off x="-189865" y="-125095"/>
            <a:ext cx="1796415" cy="1758315"/>
          </a:xfrm>
          <a:prstGeom prst="rect">
            <a:avLst/>
          </a:prstGeom>
        </p:spPr>
      </p:pic>
      <p:pic>
        <p:nvPicPr>
          <p:cNvPr id="2" name="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21000000">
            <a:off x="10031048" y="4756299"/>
            <a:ext cx="2396490" cy="234442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56834" y="1993081"/>
            <a:ext cx="2109019" cy="2109019"/>
            <a:chOff x="156834" y="1993081"/>
            <a:chExt cx="2109019" cy="2109019"/>
          </a:xfrm>
        </p:grpSpPr>
        <p:sp>
          <p:nvSpPr>
            <p:cNvPr id="3" name="Oval 2"/>
            <p:cNvSpPr/>
            <p:nvPr/>
          </p:nvSpPr>
          <p:spPr>
            <a:xfrm>
              <a:off x="156834" y="1993081"/>
              <a:ext cx="2109019" cy="2109019"/>
            </a:xfrm>
            <a:prstGeom prst="ellipse">
              <a:avLst/>
            </a:prstGeom>
            <a:solidFill>
              <a:srgbClr val="ED2F6A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15731" y="2243748"/>
              <a:ext cx="171198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13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600" b="1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  <a:sym typeface="+mn-lt"/>
                </a:rPr>
                <a:t>GIẢI NGHĨA TỪ</a:t>
              </a:r>
              <a:endParaRPr lang="zh-CN" altLang="en-US" sz="3600" b="1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  <a:sym typeface="+mn-lt"/>
              </a:endParaRPr>
            </a:p>
          </p:txBody>
        </p:sp>
      </p:grpSp>
      <p:sp>
        <p:nvSpPr>
          <p:cNvPr id="28" name="2"/>
          <p:cNvSpPr/>
          <p:nvPr/>
        </p:nvSpPr>
        <p:spPr>
          <a:xfrm>
            <a:off x="3425187" y="716098"/>
            <a:ext cx="8019905" cy="5347817"/>
          </a:xfrm>
          <a:prstGeom prst="roundRect">
            <a:avLst>
              <a:gd name="adj" fmla="val 31710"/>
            </a:avLst>
          </a:prstGeom>
          <a:solidFill>
            <a:srgbClr val="FEF4F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770522" y="943551"/>
            <a:ext cx="3822655" cy="2315191"/>
            <a:chOff x="3770522" y="943551"/>
            <a:chExt cx="3822655" cy="2315191"/>
          </a:xfrm>
        </p:grpSpPr>
        <p:grpSp>
          <p:nvGrpSpPr>
            <p:cNvPr id="42" name="Group 41"/>
            <p:cNvGrpSpPr/>
            <p:nvPr/>
          </p:nvGrpSpPr>
          <p:grpSpPr>
            <a:xfrm>
              <a:off x="3770522" y="943551"/>
              <a:ext cx="3822655" cy="2315191"/>
              <a:chOff x="156834" y="1993081"/>
              <a:chExt cx="2109019" cy="2109019"/>
            </a:xfrm>
          </p:grpSpPr>
          <p:sp>
            <p:nvSpPr>
              <p:cNvPr id="43" name="Hexagon 42"/>
              <p:cNvSpPr/>
              <p:nvPr/>
            </p:nvSpPr>
            <p:spPr>
              <a:xfrm>
                <a:off x="156834" y="1993081"/>
                <a:ext cx="2109019" cy="2109019"/>
              </a:xfrm>
              <a:prstGeom prst="hexagon">
                <a:avLst/>
              </a:prstGeom>
              <a:solidFill>
                <a:srgbClr val="F7ACB9"/>
              </a:solidFill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scene3d>
                <a:camera prst="perspectiveAbove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86263" y="2284988"/>
                <a:ext cx="1808630" cy="98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313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3600" b="0" u="none" strike="noStrike" dirty="0">
                    <a:solidFill>
                      <a:srgbClr val="FF0000"/>
                    </a:solidFill>
                    <a:effectLst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loáng (một cái)</a:t>
                </a:r>
              </a:p>
              <a:p>
                <a:pPr algn="ctr" defTabSz="91313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vi-VN" sz="2800" b="0" i="0" u="none" strike="noStrike" dirty="0">
                    <a:solidFill>
                      <a:srgbClr val="231F20"/>
                    </a:solidFill>
                    <a:effectLst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rất nhanh</a:t>
                </a:r>
                <a:endParaRPr lang="en-US" altLang="vi-VN" sz="2800" b="0" i="0" u="none" strike="noStrike" dirty="0">
                  <a:solidFill>
                    <a:srgbClr val="231F20"/>
                  </a:solidFill>
                  <a:effectLst/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  <a:sym typeface="+mn-lt"/>
                </a:endParaRPr>
              </a:p>
            </p:txBody>
          </p:sp>
        </p:grpSp>
        <p:cxnSp>
          <p:nvCxnSpPr>
            <p:cNvPr id="54" name="10"/>
            <p:cNvCxnSpPr/>
            <p:nvPr/>
          </p:nvCxnSpPr>
          <p:spPr>
            <a:xfrm>
              <a:off x="4936100" y="1820891"/>
              <a:ext cx="1426280" cy="0"/>
            </a:xfrm>
            <a:prstGeom prst="line">
              <a:avLst/>
            </a:prstGeom>
            <a:ln w="19050">
              <a:solidFill>
                <a:srgbClr val="339183"/>
              </a:solidFill>
              <a:prstDash val="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3757801" y="3435612"/>
            <a:ext cx="3822655" cy="2315191"/>
            <a:chOff x="3757801" y="3435612"/>
            <a:chExt cx="3822655" cy="2315191"/>
          </a:xfrm>
        </p:grpSpPr>
        <p:grpSp>
          <p:nvGrpSpPr>
            <p:cNvPr id="51" name="Group 50"/>
            <p:cNvGrpSpPr/>
            <p:nvPr/>
          </p:nvGrpSpPr>
          <p:grpSpPr>
            <a:xfrm>
              <a:off x="3757801" y="3435612"/>
              <a:ext cx="3822655" cy="2315191"/>
              <a:chOff x="156834" y="1993081"/>
              <a:chExt cx="2109019" cy="2109019"/>
            </a:xfrm>
          </p:grpSpPr>
          <p:sp>
            <p:nvSpPr>
              <p:cNvPr id="52" name="Hexagon 51"/>
              <p:cNvSpPr/>
              <p:nvPr/>
            </p:nvSpPr>
            <p:spPr>
              <a:xfrm>
                <a:off x="156834" y="1993081"/>
                <a:ext cx="2109019" cy="2109019"/>
              </a:xfrm>
              <a:prstGeom prst="hexagon">
                <a:avLst/>
              </a:prstGeom>
              <a:solidFill>
                <a:srgbClr val="F7ACB9"/>
              </a:solidFill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scene3d>
                <a:camera prst="perspectiveAbove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58067" y="2318525"/>
                <a:ext cx="1711988" cy="1372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313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3600" b="0" u="none" strike="noStrike" dirty="0">
                    <a:solidFill>
                      <a:srgbClr val="FF0000"/>
                    </a:solidFill>
                    <a:effectLst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lớn bổng</a:t>
                </a:r>
              </a:p>
              <a:p>
                <a:pPr algn="ctr" defTabSz="91313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vi-VN" sz="2800" b="0" i="0" u="none" strike="noStrike" dirty="0">
                    <a:solidFill>
                      <a:srgbClr val="231F20"/>
                    </a:solidFill>
                    <a:effectLst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lớn nhanh, vượt hẳn lên</a:t>
                </a:r>
                <a:endParaRPr lang="en-US" altLang="vi-VN" sz="2800" b="0" i="0" u="none" strike="noStrike" dirty="0">
                  <a:solidFill>
                    <a:srgbClr val="231F20"/>
                  </a:solidFill>
                  <a:effectLst/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  <a:sym typeface="+mn-lt"/>
                </a:endParaRPr>
              </a:p>
            </p:txBody>
          </p:sp>
        </p:grpSp>
        <p:cxnSp>
          <p:nvCxnSpPr>
            <p:cNvPr id="55" name="10"/>
            <p:cNvCxnSpPr/>
            <p:nvPr/>
          </p:nvCxnSpPr>
          <p:spPr>
            <a:xfrm>
              <a:off x="4697896" y="4372955"/>
              <a:ext cx="1964161" cy="0"/>
            </a:xfrm>
            <a:prstGeom prst="line">
              <a:avLst/>
            </a:prstGeom>
            <a:ln w="19050">
              <a:solidFill>
                <a:srgbClr val="339183"/>
              </a:solidFill>
              <a:prstDash val="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7480337" y="2246088"/>
            <a:ext cx="3822654" cy="2315192"/>
            <a:chOff x="7480337" y="2246088"/>
            <a:chExt cx="3822654" cy="2315192"/>
          </a:xfrm>
        </p:grpSpPr>
        <p:grpSp>
          <p:nvGrpSpPr>
            <p:cNvPr id="48" name="Group 47"/>
            <p:cNvGrpSpPr/>
            <p:nvPr/>
          </p:nvGrpSpPr>
          <p:grpSpPr>
            <a:xfrm>
              <a:off x="7480337" y="2246088"/>
              <a:ext cx="3822654" cy="2315192"/>
              <a:chOff x="156834" y="1993081"/>
              <a:chExt cx="2109019" cy="2109019"/>
            </a:xfrm>
          </p:grpSpPr>
          <p:sp>
            <p:nvSpPr>
              <p:cNvPr id="49" name="Hexagon 48"/>
              <p:cNvSpPr/>
              <p:nvPr/>
            </p:nvSpPr>
            <p:spPr>
              <a:xfrm>
                <a:off x="156834" y="1993081"/>
                <a:ext cx="2109019" cy="2109019"/>
              </a:xfrm>
              <a:prstGeom prst="hexagon">
                <a:avLst/>
              </a:prstGeom>
              <a:solidFill>
                <a:srgbClr val="F7ACB9"/>
              </a:solidFill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scene3d>
                <a:camera prst="perspectiveAbove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273975" y="2164430"/>
                <a:ext cx="1846967" cy="1372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313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3600" b="0" u="none" strike="noStrike" dirty="0">
                    <a:solidFill>
                      <a:srgbClr val="FF0000"/>
                    </a:solidFill>
                    <a:effectLst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níu</a:t>
                </a:r>
              </a:p>
              <a:p>
                <a:pPr algn="ctr" defTabSz="91313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vi-VN" sz="2800" b="0" i="0" u="none" strike="noStrike" dirty="0">
                    <a:solidFill>
                      <a:srgbClr val="231F20"/>
                    </a:solidFill>
                    <a:effectLst/>
                    <a:latin typeface="Arial-Rounded" panose="020B0500000000000000" charset="0"/>
                    <a:ea typeface="Arial-Rounded" panose="020B0500000000000000" charset="0"/>
                    <a:cs typeface="Arial-Rounded" panose="020B0500000000000000" charset="0"/>
                  </a:rPr>
                  <a:t>nắm lấy và kéo lại, kéo xuống</a:t>
                </a:r>
                <a:endParaRPr lang="en-US" altLang="vi-VN" sz="2800" b="0" i="0" u="none" strike="noStrike" dirty="0">
                  <a:solidFill>
                    <a:srgbClr val="231F20"/>
                  </a:solidFill>
                  <a:effectLst/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  <a:sym typeface="+mn-lt"/>
                </a:endParaRPr>
              </a:p>
            </p:txBody>
          </p:sp>
        </p:grpSp>
        <p:cxnSp>
          <p:nvCxnSpPr>
            <p:cNvPr id="56" name="10"/>
            <p:cNvCxnSpPr/>
            <p:nvPr/>
          </p:nvCxnSpPr>
          <p:spPr>
            <a:xfrm>
              <a:off x="8265810" y="3007637"/>
              <a:ext cx="2238264" cy="0"/>
            </a:xfrm>
            <a:prstGeom prst="line">
              <a:avLst/>
            </a:prstGeom>
            <a:ln w="19050">
              <a:solidFill>
                <a:srgbClr val="339183"/>
              </a:solidFill>
              <a:prstDash val="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85220" y="95250"/>
            <a:ext cx="906780" cy="848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46256" t="-41660" r="-22977" b="41660"/>
          <a:stretch>
            <a:fillRect/>
          </a:stretch>
        </p:blipFill>
        <p:spPr>
          <a:xfrm>
            <a:off x="241081" y="4832943"/>
            <a:ext cx="1305930" cy="176573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0230836" y="4629150"/>
            <a:ext cx="1715737" cy="1962272"/>
            <a:chOff x="8194080" y="3408873"/>
            <a:chExt cx="2724693" cy="318254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/>
            <a:srcRect b="19213"/>
            <a:stretch>
              <a:fillRect/>
            </a:stretch>
          </p:blipFill>
          <p:spPr>
            <a:xfrm>
              <a:off x="8194080" y="4487627"/>
              <a:ext cx="2477043" cy="210379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5250" y="3408873"/>
              <a:ext cx="1473523" cy="1473563"/>
            </a:xfrm>
            <a:prstGeom prst="rect">
              <a:avLst/>
            </a:prstGeom>
          </p:spPr>
        </p:pic>
      </p:grp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287780" y="365125"/>
            <a:ext cx="9250680" cy="411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6890" y="4479925"/>
            <a:ext cx="8618220" cy="1927860"/>
          </a:xfrm>
          <a:prstGeom prst="rect">
            <a:avLst/>
          </a:prstGeom>
        </p:spPr>
      </p:pic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8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2991628" y="5934576"/>
            <a:ext cx="5825836" cy="664479"/>
            <a:chOff x="708943" y="6110866"/>
            <a:chExt cx="5825836" cy="664479"/>
          </a:xfrm>
        </p:grpSpPr>
        <p:sp>
          <p:nvSpPr>
            <p:cNvPr id="2" name="TextBox 22"/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ED2F6A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99816" y="6129014"/>
              <a:ext cx="566097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6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Học</a:t>
              </a:r>
              <a:r>
                <a:rPr lang="en-US" sz="36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</a:t>
              </a:r>
              <a:r>
                <a:rPr lang="en-US" sz="36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sinh</a:t>
              </a:r>
              <a:r>
                <a:rPr lang="en-US" sz="36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</a:t>
              </a:r>
              <a:r>
                <a:rPr lang="en-US" sz="36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đọc</a:t>
              </a:r>
              <a:r>
                <a:rPr lang="en-US" sz="36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</a:t>
              </a:r>
              <a:r>
                <a:rPr lang="en-US" sz="36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toàn</a:t>
              </a:r>
              <a:r>
                <a:rPr lang="en-US" sz="36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</a:t>
              </a:r>
              <a:r>
                <a:rPr lang="en-US" sz="36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bài</a:t>
              </a:r>
              <a:endParaRPr lang="en-US" sz="3600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3"/>
          <p:cNvSpPr>
            <a:spLocks noGrp="1"/>
          </p:cNvSpPr>
          <p:nvPr>
            <p:ph type="title"/>
          </p:nvPr>
        </p:nvSpPr>
        <p:spPr>
          <a:xfrm>
            <a:off x="4062413" y="1308100"/>
            <a:ext cx="3641725" cy="982663"/>
          </a:xfrm>
        </p:spPr>
        <p:txBody>
          <a:bodyPr vert="horz" wrap="square" lIns="91440" tIns="45720" rIns="91440" bIns="45720" anchor="ctr"/>
          <a:lstStyle/>
          <a:p>
            <a:endParaRPr lang="en-US" altLang="x-none" sz="5400" b="1" dirty="0">
              <a:solidFill>
                <a:srgbClr val="FF0000"/>
              </a:solidFill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1857375" y="2598738"/>
            <a:ext cx="81724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en-US" altLang="x-none" sz="7200" dirty="0">
                <a:solidFill>
                  <a:schemeClr val="bg1"/>
                </a:solidFill>
                <a:latin typeface="Tahoma" panose="020B0604030504040204" pitchFamily="34" charset="0"/>
              </a:rPr>
              <a:t>Giải lao</a:t>
            </a:r>
          </a:p>
        </p:txBody>
      </p:sp>
    </p:spTree>
  </p:cSld>
  <p:clrMapOvr>
    <a:masterClrMapping/>
  </p:clrMapOvr>
  <p:transition spd="slow">
    <p:blinds/>
    <p:sndAc>
      <p:stSnd>
        <p:snd r:embed="rId2" name="chimes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8530" y="1386205"/>
            <a:ext cx="10304145" cy="20193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865630" y="2484755"/>
            <a:ext cx="507365" cy="517525"/>
          </a:xfrm>
          <a:prstGeom prst="ellipse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080635" y="2444750"/>
            <a:ext cx="507365" cy="517525"/>
          </a:xfrm>
          <a:prstGeom prst="ellipse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865630" y="3094355"/>
            <a:ext cx="507365" cy="517525"/>
          </a:xfrm>
          <a:prstGeom prst="ellipse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46256" t="-41660" r="-22977" b="41660"/>
          <a:stretch>
            <a:fillRect/>
          </a:stretch>
        </p:blipFill>
        <p:spPr>
          <a:xfrm>
            <a:off x="241081" y="4832943"/>
            <a:ext cx="1305930" cy="176573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0240996" y="4636770"/>
            <a:ext cx="1715737" cy="1962272"/>
            <a:chOff x="8194080" y="3408873"/>
            <a:chExt cx="2724693" cy="318254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/>
            <a:srcRect b="19213"/>
            <a:stretch>
              <a:fillRect/>
            </a:stretch>
          </p:blipFill>
          <p:spPr>
            <a:xfrm>
              <a:off x="8194080" y="4487627"/>
              <a:ext cx="2477043" cy="210379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5250" y="3408873"/>
              <a:ext cx="1473523" cy="1473563"/>
            </a:xfrm>
            <a:prstGeom prst="rect">
              <a:avLst/>
            </a:prstGeom>
          </p:spPr>
        </p:pic>
      </p:grpSp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267335" y="450850"/>
            <a:ext cx="1100709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b="1">
                <a:solidFill>
                  <a:srgbClr val="FF000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2. </a:t>
            </a:r>
            <a:r>
              <a:rPr lang="en-US" sz="4400" b="1">
                <a:solidFill>
                  <a:srgbClr val="0000FF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Bạn ấy có thực hiện được mong muốn đến sớm nhất lớp không? Vì sao?</a:t>
            </a:r>
            <a:endParaRPr lang="en-US" sz="4400">
              <a:latin typeface="Arial-Rounded" panose="020B0500000000000000" charset="0"/>
              <a:cs typeface="Arial-Rounded" panose="020B0500000000000000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2459355" y="2687955"/>
            <a:ext cx="7272655" cy="286004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just">
              <a:buNone/>
            </a:pPr>
            <a:r>
              <a:rPr lang="en-US" sz="3200">
                <a:latin typeface="Arial-Rounded" panose="020B0500000000000000" charset="0"/>
                <a:cs typeface="Arial-Rounded" panose="020B0500000000000000" charset="0"/>
                <a:sym typeface="+mn-ea"/>
              </a:rPr>
              <a:t>Bạn nhỏ không thực hiện được mong muốn sớm nhất lớp vì ngay khi đến cổng trường đã thấy mấy bạn cùng lớp đang líu ríu nói cười ở trong sân. </a:t>
            </a:r>
          </a:p>
        </p:txBody>
      </p:sp>
      <p:pic>
        <p:nvPicPr>
          <p:cNvPr id="10" name="图片 9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6256" t="-41660" r="-22977" b="41660"/>
          <a:stretch>
            <a:fillRect/>
          </a:stretch>
        </p:blipFill>
        <p:spPr>
          <a:xfrm>
            <a:off x="267335" y="5012055"/>
            <a:ext cx="1512570" cy="156908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0240996" y="4636770"/>
            <a:ext cx="1715737" cy="1962272"/>
            <a:chOff x="8194080" y="3408873"/>
            <a:chExt cx="2724693" cy="318254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/>
            <a:srcRect b="19213"/>
            <a:stretch>
              <a:fillRect/>
            </a:stretch>
          </p:blipFill>
          <p:spPr>
            <a:xfrm>
              <a:off x="8194080" y="4487627"/>
              <a:ext cx="2477043" cy="210379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5250" y="3408873"/>
              <a:ext cx="1473523" cy="1473563"/>
            </a:xfrm>
            <a:prstGeom prst="rect">
              <a:avLst/>
            </a:prstGeom>
          </p:spPr>
        </p:pic>
      </p:grpSp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3281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b="1">
                <a:solidFill>
                  <a:srgbClr val="FF0000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3. </a:t>
            </a:r>
            <a:r>
              <a:rPr lang="en-US" b="1">
                <a:solidFill>
                  <a:srgbClr val="0000FF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  <a:t>Bạn ấy nhận ra mình thay đổi như thế nào sau khi lên lớp 2?</a:t>
            </a:r>
            <a:br>
              <a:rPr lang="en-US" b="1">
                <a:solidFill>
                  <a:srgbClr val="0000FF"/>
                </a:solidFill>
                <a:latin typeface="Arial-Rounded" panose="020B0500000000000000" charset="0"/>
                <a:cs typeface="Arial-Rounded" panose="020B0500000000000000" charset="0"/>
                <a:sym typeface="+mn-ea"/>
              </a:rPr>
            </a:br>
            <a:br>
              <a:rPr lang="en-US" b="1">
                <a:solidFill>
                  <a:srgbClr val="0000FF"/>
                </a:solidFill>
                <a:latin typeface="Arial-Rounded" panose="020B0500000000000000" charset="0"/>
                <a:cs typeface="Arial-Rounded" panose="020B0500000000000000" charset="0"/>
              </a:rPr>
            </a:br>
            <a:endParaRPr lang="en-US">
              <a:latin typeface="Arial-Rounded" panose="020B0500000000000000" charset="0"/>
              <a:cs typeface="Arial-Rounded" panose="020B0500000000000000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2590800" y="2322195"/>
            <a:ext cx="7272655" cy="236347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just">
              <a:buNone/>
            </a:pPr>
            <a:r>
              <a:rPr lang="en-US" sz="3200">
                <a:latin typeface="Arial-Rounded" panose="020B0500000000000000" charset="0"/>
                <a:cs typeface="Arial-Rounded" panose="020B0500000000000000" charset="0"/>
                <a:sym typeface="+mn-ea"/>
              </a:rPr>
              <a:t>Bạn nhỏ thấy mình lớn bổng lên trước các em học sinh lớp một.</a:t>
            </a:r>
          </a:p>
        </p:txBody>
      </p:sp>
      <p:pic>
        <p:nvPicPr>
          <p:cNvPr id="10" name="图片 9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6256" t="-41660" r="-22977" b="41660"/>
          <a:stretch>
            <a:fillRect/>
          </a:stretch>
        </p:blipFill>
        <p:spPr>
          <a:xfrm>
            <a:off x="247650" y="5041900"/>
            <a:ext cx="1512570" cy="156908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0281636" y="4648835"/>
            <a:ext cx="1715737" cy="1962272"/>
            <a:chOff x="8194080" y="3408873"/>
            <a:chExt cx="2724693" cy="318254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/>
            <a:srcRect b="19213"/>
            <a:stretch>
              <a:fillRect/>
            </a:stretch>
          </p:blipFill>
          <p:spPr>
            <a:xfrm>
              <a:off x="8194080" y="4487627"/>
              <a:ext cx="2477043" cy="210379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45250" y="3408873"/>
              <a:ext cx="1473523" cy="1473563"/>
            </a:xfrm>
            <a:prstGeom prst="rect">
              <a:avLst/>
            </a:prstGeom>
          </p:spPr>
        </p:pic>
      </p:grpSp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1"/>
          <p:cNvSpPr>
            <a:spLocks noGrp="1"/>
          </p:cNvSpPr>
          <p:nvPr/>
        </p:nvSpPr>
        <p:spPr>
          <a:xfrm>
            <a:off x="153035" y="266065"/>
            <a:ext cx="11323955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UTM Avo" panose="02040603050506020204" pitchFamily="18" charset="0"/>
                <a:ea typeface="+mj-ea"/>
                <a:cs typeface="+mj-cs"/>
              </a:defRPr>
            </a:lvl1pPr>
          </a:lstStyle>
          <a:p>
            <a:pPr algn="l"/>
            <a:r>
              <a:rPr lang="en-US" sz="4000" b="1">
                <a:solidFill>
                  <a:srgbClr val="FF0000"/>
                </a:solidFill>
                <a:latin typeface="Arial-Rounded" panose="020B0500000000000000" charset="0"/>
                <a:cs typeface="Arial-Rounded" panose="020B0500000000000000" charset="0"/>
              </a:rPr>
              <a:t>4. </a:t>
            </a:r>
            <a:r>
              <a:rPr lang="en-US" sz="4000" b="1">
                <a:solidFill>
                  <a:srgbClr val="0000FF"/>
                </a:solidFill>
                <a:latin typeface="Arial-Rounded" panose="020B0500000000000000" charset="0"/>
                <a:cs typeface="Arial-Rounded" panose="020B0500000000000000" charset="0"/>
              </a:rPr>
              <a:t>Tìm tranh thích hợp với mỗi đoạn trong bài đọc.</a:t>
            </a:r>
            <a:br>
              <a:rPr lang="en-US" sz="4000" b="1">
                <a:solidFill>
                  <a:srgbClr val="0000FF"/>
                </a:solidFill>
                <a:latin typeface="Arial-Rounded" panose="020B0500000000000000" charset="0"/>
                <a:cs typeface="Arial-Rounded" panose="020B0500000000000000" charset="0"/>
              </a:rPr>
            </a:br>
            <a:endParaRPr lang="en-US" sz="4000" b="1">
              <a:solidFill>
                <a:srgbClr val="0000FF"/>
              </a:solidFill>
              <a:latin typeface="Arial-Rounded" panose="020B0500000000000000" charset="0"/>
              <a:cs typeface="Arial-Rounded" panose="020B0500000000000000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2575" y="1985010"/>
            <a:ext cx="8943975" cy="371983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7576185" y="2079625"/>
            <a:ext cx="638810" cy="5981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1</a:t>
            </a:r>
          </a:p>
        </p:txBody>
      </p:sp>
      <p:sp>
        <p:nvSpPr>
          <p:cNvPr id="8" name="Oval 7"/>
          <p:cNvSpPr/>
          <p:nvPr/>
        </p:nvSpPr>
        <p:spPr>
          <a:xfrm>
            <a:off x="1552575" y="1985010"/>
            <a:ext cx="638810" cy="5981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3</a:t>
            </a:r>
          </a:p>
        </p:txBody>
      </p:sp>
      <p:sp>
        <p:nvSpPr>
          <p:cNvPr id="9" name="Oval 8"/>
          <p:cNvSpPr/>
          <p:nvPr/>
        </p:nvSpPr>
        <p:spPr>
          <a:xfrm>
            <a:off x="4676140" y="1985010"/>
            <a:ext cx="638810" cy="5981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2</a:t>
            </a:r>
          </a:p>
        </p:txBody>
      </p:sp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725785" y="-142240"/>
            <a:ext cx="1656080" cy="169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7240" y="1793240"/>
            <a:ext cx="10575925" cy="179006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8022590" y="2890520"/>
            <a:ext cx="567690" cy="659765"/>
          </a:xfrm>
          <a:prstGeom prst="ellipse">
            <a:avLst/>
          </a:prstGeom>
          <a:noFill/>
          <a:ln w="47625"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46256" t="-41660" r="-22977" b="41660"/>
          <a:stretch>
            <a:fillRect/>
          </a:stretch>
        </p:blipFill>
        <p:spPr>
          <a:xfrm>
            <a:off x="247650" y="5041900"/>
            <a:ext cx="1512570" cy="156908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0281636" y="4648835"/>
            <a:ext cx="1715737" cy="1962272"/>
            <a:chOff x="8194080" y="3408873"/>
            <a:chExt cx="2724693" cy="318254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/>
            <a:srcRect b="19213"/>
            <a:stretch>
              <a:fillRect/>
            </a:stretch>
          </p:blipFill>
          <p:spPr>
            <a:xfrm>
              <a:off x="8194080" y="4487627"/>
              <a:ext cx="2477043" cy="210379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5250" y="3408873"/>
              <a:ext cx="1473523" cy="1473563"/>
            </a:xfrm>
            <a:prstGeom prst="rect">
              <a:avLst/>
            </a:prstGeom>
          </p:spPr>
        </p:pic>
      </p:grpSp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10705465" y="-193040"/>
            <a:ext cx="1656080" cy="169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5045" y="2073910"/>
            <a:ext cx="10358755" cy="287083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0281636" y="4648835"/>
            <a:ext cx="1715737" cy="1962272"/>
            <a:chOff x="8194080" y="3408873"/>
            <a:chExt cx="2724693" cy="318254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/>
            <a:srcRect b="19213"/>
            <a:stretch>
              <a:fillRect/>
            </a:stretch>
          </p:blipFill>
          <p:spPr>
            <a:xfrm>
              <a:off x="8194080" y="4487627"/>
              <a:ext cx="2477043" cy="210379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45250" y="3408873"/>
              <a:ext cx="1473523" cy="1473563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/>
          <a:srcRect l="46256" t="-41660" r="-22977" b="41660"/>
          <a:stretch>
            <a:fillRect/>
          </a:stretch>
        </p:blipFill>
        <p:spPr>
          <a:xfrm>
            <a:off x="247650" y="5041900"/>
            <a:ext cx="1512570" cy="1569085"/>
          </a:xfrm>
          <a:prstGeom prst="rect">
            <a:avLst/>
          </a:prstGeom>
        </p:spPr>
      </p:pic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19400" y="1401445"/>
            <a:ext cx="611251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>
                <a:solidFill>
                  <a:srgbClr val="3992B5"/>
                </a:solidFill>
                <a:latin typeface="Calibri" panose="020F0502020204030204"/>
                <a:ea typeface="SimSun" panose="02010600030101010101" pitchFamily="2" charset="-122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534460" y="1556684"/>
              <a:ext cx="1052202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defTabSz="1219200">
                <a:defRPr/>
              </a:pPr>
              <a:r>
                <a:rPr lang="en-US" altLang="zh-CN" sz="8000" spc="300" dirty="0">
                  <a:solidFill>
                    <a:srgbClr val="FFFFFF"/>
                  </a:solidFill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3</a:t>
              </a:r>
              <a:endParaRPr lang="zh-CN" altLang="en-US" sz="8000" spc="300" dirty="0">
                <a:solidFill>
                  <a:srgbClr val="FFFFFF"/>
                </a:solidFill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614362"/>
            <a:ext cx="9144000" cy="71507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6850" y="1509713"/>
            <a:ext cx="7942501" cy="39814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4132" y="995364"/>
            <a:ext cx="1911029" cy="20626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76053" y="905902"/>
            <a:ext cx="1482494" cy="18308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7021" y="4215766"/>
            <a:ext cx="6151721" cy="151066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6329695" flipH="1">
            <a:off x="7886001" y="2918103"/>
            <a:ext cx="1267341" cy="865607"/>
            <a:chOff x="9015984" y="2528554"/>
            <a:chExt cx="2157344" cy="1473489"/>
          </a:xfrm>
        </p:grpSpPr>
        <p:sp>
          <p:nvSpPr>
            <p:cNvPr id="23" name="Freeform 166"/>
            <p:cNvSpPr/>
            <p:nvPr/>
          </p:nvSpPr>
          <p:spPr bwMode="auto">
            <a:xfrm>
              <a:off x="10132784" y="3116474"/>
              <a:ext cx="831450" cy="526422"/>
            </a:xfrm>
            <a:custGeom>
              <a:avLst/>
              <a:gdLst>
                <a:gd name="T0" fmla="*/ 10 w 143"/>
                <a:gd name="T1" fmla="*/ 90 h 90"/>
                <a:gd name="T2" fmla="*/ 10 w 143"/>
                <a:gd name="T3" fmla="*/ 90 h 90"/>
                <a:gd name="T4" fmla="*/ 143 w 143"/>
                <a:gd name="T5" fmla="*/ 18 h 90"/>
                <a:gd name="T6" fmla="*/ 130 w 143"/>
                <a:gd name="T7" fmla="*/ 0 h 90"/>
                <a:gd name="T8" fmla="*/ 0 w 143"/>
                <a:gd name="T9" fmla="*/ 77 h 90"/>
                <a:gd name="T10" fmla="*/ 10 w 143"/>
                <a:gd name="T1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90">
                  <a:moveTo>
                    <a:pt x="10" y="90"/>
                  </a:moveTo>
                  <a:cubicBezTo>
                    <a:pt x="10" y="90"/>
                    <a:pt x="10" y="90"/>
                    <a:pt x="10" y="90"/>
                  </a:cubicBezTo>
                  <a:cubicBezTo>
                    <a:pt x="52" y="61"/>
                    <a:pt x="98" y="41"/>
                    <a:pt x="143" y="18"/>
                  </a:cubicBezTo>
                  <a:cubicBezTo>
                    <a:pt x="138" y="12"/>
                    <a:pt x="134" y="7"/>
                    <a:pt x="130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4" y="79"/>
                    <a:pt x="8" y="83"/>
                    <a:pt x="10" y="90"/>
                  </a:cubicBezTo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24" name="Freeform 167"/>
            <p:cNvSpPr/>
            <p:nvPr/>
          </p:nvSpPr>
          <p:spPr bwMode="auto">
            <a:xfrm>
              <a:off x="9933530" y="2779466"/>
              <a:ext cx="954446" cy="787173"/>
            </a:xfrm>
            <a:custGeom>
              <a:avLst/>
              <a:gdLst>
                <a:gd name="T0" fmla="*/ 164 w 164"/>
                <a:gd name="T1" fmla="*/ 58 h 135"/>
                <a:gd name="T2" fmla="*/ 140 w 164"/>
                <a:gd name="T3" fmla="*/ 0 h 135"/>
                <a:gd name="T4" fmla="*/ 9 w 164"/>
                <a:gd name="T5" fmla="*/ 77 h 135"/>
                <a:gd name="T6" fmla="*/ 5 w 164"/>
                <a:gd name="T7" fmla="*/ 120 h 135"/>
                <a:gd name="T8" fmla="*/ 34 w 164"/>
                <a:gd name="T9" fmla="*/ 135 h 135"/>
                <a:gd name="T10" fmla="*/ 164 w 164"/>
                <a:gd name="T11" fmla="*/ 5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35">
                  <a:moveTo>
                    <a:pt x="164" y="58"/>
                  </a:moveTo>
                  <a:cubicBezTo>
                    <a:pt x="154" y="40"/>
                    <a:pt x="146" y="20"/>
                    <a:pt x="14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92"/>
                    <a:pt x="0" y="109"/>
                    <a:pt x="5" y="120"/>
                  </a:cubicBezTo>
                  <a:cubicBezTo>
                    <a:pt x="10" y="129"/>
                    <a:pt x="24" y="128"/>
                    <a:pt x="34" y="135"/>
                  </a:cubicBezTo>
                  <a:cubicBezTo>
                    <a:pt x="164" y="58"/>
                    <a:pt x="164" y="58"/>
                    <a:pt x="164" y="58"/>
                  </a:cubicBezTo>
                </a:path>
              </a:pathLst>
            </a:custGeom>
            <a:solidFill>
              <a:srgbClr val="ECC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25" name="Freeform 168"/>
            <p:cNvSpPr/>
            <p:nvPr/>
          </p:nvSpPr>
          <p:spPr bwMode="auto">
            <a:xfrm>
              <a:off x="9618662" y="2570374"/>
              <a:ext cx="1129101" cy="656798"/>
            </a:xfrm>
            <a:custGeom>
              <a:avLst/>
              <a:gdLst>
                <a:gd name="T0" fmla="*/ 185 w 194"/>
                <a:gd name="T1" fmla="*/ 0 h 113"/>
                <a:gd name="T2" fmla="*/ 0 w 194"/>
                <a:gd name="T3" fmla="*/ 110 h 113"/>
                <a:gd name="T4" fmla="*/ 59 w 194"/>
                <a:gd name="T5" fmla="*/ 105 h 113"/>
                <a:gd name="T6" fmla="*/ 63 w 194"/>
                <a:gd name="T7" fmla="*/ 113 h 113"/>
                <a:gd name="T8" fmla="*/ 194 w 194"/>
                <a:gd name="T9" fmla="*/ 36 h 113"/>
                <a:gd name="T10" fmla="*/ 185 w 194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113">
                  <a:moveTo>
                    <a:pt x="185" y="0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4" y="108"/>
                    <a:pt x="47" y="90"/>
                    <a:pt x="59" y="105"/>
                  </a:cubicBezTo>
                  <a:cubicBezTo>
                    <a:pt x="61" y="108"/>
                    <a:pt x="63" y="110"/>
                    <a:pt x="63" y="113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1" y="24"/>
                    <a:pt x="188" y="12"/>
                    <a:pt x="185" y="0"/>
                  </a:cubicBezTo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26" name="Freeform 169"/>
            <p:cNvSpPr/>
            <p:nvPr/>
          </p:nvSpPr>
          <p:spPr bwMode="auto">
            <a:xfrm>
              <a:off x="9200477" y="3094334"/>
              <a:ext cx="996266" cy="797012"/>
            </a:xfrm>
            <a:custGeom>
              <a:avLst/>
              <a:gdLst>
                <a:gd name="T0" fmla="*/ 170 w 171"/>
                <a:gd name="T1" fmla="*/ 94 h 137"/>
                <a:gd name="T2" fmla="*/ 159 w 171"/>
                <a:gd name="T3" fmla="*/ 102 h 137"/>
                <a:gd name="T4" fmla="*/ 170 w 171"/>
                <a:gd name="T5" fmla="*/ 94 h 137"/>
                <a:gd name="T6" fmla="*/ 170 w 171"/>
                <a:gd name="T7" fmla="*/ 94 h 137"/>
                <a:gd name="T8" fmla="*/ 160 w 171"/>
                <a:gd name="T9" fmla="*/ 81 h 137"/>
                <a:gd name="T10" fmla="*/ 131 w 171"/>
                <a:gd name="T11" fmla="*/ 66 h 137"/>
                <a:gd name="T12" fmla="*/ 135 w 171"/>
                <a:gd name="T13" fmla="*/ 23 h 137"/>
                <a:gd name="T14" fmla="*/ 131 w 171"/>
                <a:gd name="T15" fmla="*/ 15 h 137"/>
                <a:gd name="T16" fmla="*/ 72 w 171"/>
                <a:gd name="T17" fmla="*/ 20 h 137"/>
                <a:gd name="T18" fmla="*/ 72 w 171"/>
                <a:gd name="T19" fmla="*/ 20 h 137"/>
                <a:gd name="T20" fmla="*/ 0 w 171"/>
                <a:gd name="T21" fmla="*/ 114 h 137"/>
                <a:gd name="T22" fmla="*/ 17 w 171"/>
                <a:gd name="T23" fmla="*/ 137 h 137"/>
                <a:gd name="T24" fmla="*/ 171 w 171"/>
                <a:gd name="T25" fmla="*/ 97 h 137"/>
                <a:gd name="T26" fmla="*/ 170 w 171"/>
                <a:gd name="T27" fmla="*/ 9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1" h="137">
                  <a:moveTo>
                    <a:pt x="170" y="94"/>
                  </a:moveTo>
                  <a:cubicBezTo>
                    <a:pt x="166" y="97"/>
                    <a:pt x="163" y="99"/>
                    <a:pt x="159" y="102"/>
                  </a:cubicBezTo>
                  <a:cubicBezTo>
                    <a:pt x="163" y="99"/>
                    <a:pt x="166" y="97"/>
                    <a:pt x="170" y="94"/>
                  </a:cubicBezTo>
                  <a:cubicBezTo>
                    <a:pt x="170" y="94"/>
                    <a:pt x="170" y="94"/>
                    <a:pt x="170" y="94"/>
                  </a:cubicBezTo>
                  <a:cubicBezTo>
                    <a:pt x="168" y="87"/>
                    <a:pt x="164" y="83"/>
                    <a:pt x="160" y="81"/>
                  </a:cubicBezTo>
                  <a:cubicBezTo>
                    <a:pt x="150" y="74"/>
                    <a:pt x="136" y="75"/>
                    <a:pt x="131" y="66"/>
                  </a:cubicBezTo>
                  <a:cubicBezTo>
                    <a:pt x="126" y="55"/>
                    <a:pt x="139" y="38"/>
                    <a:pt x="135" y="23"/>
                  </a:cubicBezTo>
                  <a:cubicBezTo>
                    <a:pt x="135" y="20"/>
                    <a:pt x="133" y="18"/>
                    <a:pt x="131" y="15"/>
                  </a:cubicBezTo>
                  <a:cubicBezTo>
                    <a:pt x="119" y="0"/>
                    <a:pt x="76" y="18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4"/>
                    <a:pt x="12" y="121"/>
                    <a:pt x="17" y="137"/>
                  </a:cubicBezTo>
                  <a:cubicBezTo>
                    <a:pt x="69" y="125"/>
                    <a:pt x="126" y="124"/>
                    <a:pt x="171" y="97"/>
                  </a:cubicBezTo>
                  <a:cubicBezTo>
                    <a:pt x="171" y="96"/>
                    <a:pt x="171" y="95"/>
                    <a:pt x="170" y="94"/>
                  </a:cubicBezTo>
                </a:path>
              </a:pathLst>
            </a:custGeom>
            <a:solidFill>
              <a:srgbClr val="EAC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 dirty="0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27" name="Freeform 170"/>
            <p:cNvSpPr/>
            <p:nvPr/>
          </p:nvSpPr>
          <p:spPr bwMode="auto">
            <a:xfrm>
              <a:off x="9033203" y="3758510"/>
              <a:ext cx="265671" cy="221392"/>
            </a:xfrm>
            <a:custGeom>
              <a:avLst/>
              <a:gdLst>
                <a:gd name="T0" fmla="*/ 29 w 46"/>
                <a:gd name="T1" fmla="*/ 0 h 38"/>
                <a:gd name="T2" fmla="*/ 0 w 46"/>
                <a:gd name="T3" fmla="*/ 38 h 38"/>
                <a:gd name="T4" fmla="*/ 46 w 46"/>
                <a:gd name="T5" fmla="*/ 23 h 38"/>
                <a:gd name="T6" fmla="*/ 29 w 4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8">
                  <a:moveTo>
                    <a:pt x="29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5" y="31"/>
                    <a:pt x="30" y="27"/>
                    <a:pt x="46" y="23"/>
                  </a:cubicBezTo>
                  <a:cubicBezTo>
                    <a:pt x="41" y="7"/>
                    <a:pt x="29" y="0"/>
                    <a:pt x="29" y="0"/>
                  </a:cubicBezTo>
                </a:path>
              </a:pathLst>
            </a:custGeom>
            <a:solidFill>
              <a:srgbClr val="1F1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28" name="Freeform 175"/>
            <p:cNvSpPr/>
            <p:nvPr/>
          </p:nvSpPr>
          <p:spPr bwMode="auto">
            <a:xfrm>
              <a:off x="9945831" y="3030377"/>
              <a:ext cx="1227497" cy="890489"/>
            </a:xfrm>
            <a:custGeom>
              <a:avLst/>
              <a:gdLst>
                <a:gd name="T0" fmla="*/ 189 w 211"/>
                <a:gd name="T1" fmla="*/ 0 h 153"/>
                <a:gd name="T2" fmla="*/ 189 w 211"/>
                <a:gd name="T3" fmla="*/ 0 h 153"/>
                <a:gd name="T4" fmla="*/ 162 w 211"/>
                <a:gd name="T5" fmla="*/ 15 h 153"/>
                <a:gd name="T6" fmla="*/ 175 w 211"/>
                <a:gd name="T7" fmla="*/ 33 h 153"/>
                <a:gd name="T8" fmla="*/ 175 w 211"/>
                <a:gd name="T9" fmla="*/ 33 h 153"/>
                <a:gd name="T10" fmla="*/ 175 w 211"/>
                <a:gd name="T11" fmla="*/ 33 h 153"/>
                <a:gd name="T12" fmla="*/ 42 w 211"/>
                <a:gd name="T13" fmla="*/ 105 h 153"/>
                <a:gd name="T14" fmla="*/ 43 w 211"/>
                <a:gd name="T15" fmla="*/ 108 h 153"/>
                <a:gd name="T16" fmla="*/ 0 w 211"/>
                <a:gd name="T17" fmla="*/ 153 h 153"/>
                <a:gd name="T18" fmla="*/ 185 w 211"/>
                <a:gd name="T19" fmla="*/ 45 h 153"/>
                <a:gd name="T20" fmla="*/ 211 w 211"/>
                <a:gd name="T21" fmla="*/ 30 h 153"/>
                <a:gd name="T22" fmla="*/ 211 w 211"/>
                <a:gd name="T23" fmla="*/ 30 h 153"/>
                <a:gd name="T24" fmla="*/ 211 w 211"/>
                <a:gd name="T25" fmla="*/ 29 h 153"/>
                <a:gd name="T26" fmla="*/ 190 w 211"/>
                <a:gd name="T27" fmla="*/ 0 h 153"/>
                <a:gd name="T28" fmla="*/ 189 w 211"/>
                <a:gd name="T29" fmla="*/ 0 h 153"/>
                <a:gd name="T30" fmla="*/ 189 w 211"/>
                <a:gd name="T3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153"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6" y="22"/>
                    <a:pt x="170" y="27"/>
                    <a:pt x="175" y="33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30" y="56"/>
                    <a:pt x="84" y="76"/>
                    <a:pt x="42" y="105"/>
                  </a:cubicBezTo>
                  <a:cubicBezTo>
                    <a:pt x="43" y="106"/>
                    <a:pt x="43" y="107"/>
                    <a:pt x="43" y="108"/>
                  </a:cubicBezTo>
                  <a:cubicBezTo>
                    <a:pt x="43" y="125"/>
                    <a:pt x="6" y="149"/>
                    <a:pt x="0" y="153"/>
                  </a:cubicBezTo>
                  <a:cubicBezTo>
                    <a:pt x="185" y="45"/>
                    <a:pt x="185" y="45"/>
                    <a:pt x="185" y="45"/>
                  </a:cubicBezTo>
                  <a:cubicBezTo>
                    <a:pt x="211" y="30"/>
                    <a:pt x="211" y="30"/>
                    <a:pt x="211" y="30"/>
                  </a:cubicBezTo>
                  <a:cubicBezTo>
                    <a:pt x="211" y="30"/>
                    <a:pt x="211" y="30"/>
                    <a:pt x="211" y="30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04" y="20"/>
                    <a:pt x="196" y="10"/>
                    <a:pt x="190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</a:path>
              </a:pathLst>
            </a:custGeom>
            <a:solidFill>
              <a:srgbClr val="E7D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29" name="Freeform 176"/>
            <p:cNvSpPr/>
            <p:nvPr/>
          </p:nvSpPr>
          <p:spPr bwMode="auto">
            <a:xfrm>
              <a:off x="10747762" y="2720427"/>
              <a:ext cx="297650" cy="396047"/>
            </a:xfrm>
            <a:custGeom>
              <a:avLst/>
              <a:gdLst>
                <a:gd name="T0" fmla="*/ 18 w 51"/>
                <a:gd name="T1" fmla="*/ 0 h 68"/>
                <a:gd name="T2" fmla="*/ 18 w 51"/>
                <a:gd name="T3" fmla="*/ 0 h 68"/>
                <a:gd name="T4" fmla="*/ 0 w 51"/>
                <a:gd name="T5" fmla="*/ 10 h 68"/>
                <a:gd name="T6" fmla="*/ 0 w 51"/>
                <a:gd name="T7" fmla="*/ 10 h 68"/>
                <a:gd name="T8" fmla="*/ 24 w 51"/>
                <a:gd name="T9" fmla="*/ 68 h 68"/>
                <a:gd name="T10" fmla="*/ 24 w 51"/>
                <a:gd name="T11" fmla="*/ 68 h 68"/>
                <a:gd name="T12" fmla="*/ 51 w 51"/>
                <a:gd name="T13" fmla="*/ 53 h 68"/>
                <a:gd name="T14" fmla="*/ 18 w 51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68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30"/>
                    <a:pt x="14" y="50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38" y="35"/>
                    <a:pt x="27" y="17"/>
                    <a:pt x="18" y="0"/>
                  </a:cubicBezTo>
                </a:path>
              </a:pathLst>
            </a:custGeom>
            <a:solidFill>
              <a:srgbClr val="DCB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30" name="Freeform 177"/>
            <p:cNvSpPr/>
            <p:nvPr/>
          </p:nvSpPr>
          <p:spPr bwMode="auto">
            <a:xfrm>
              <a:off x="10696104" y="2528554"/>
              <a:ext cx="157435" cy="250912"/>
            </a:xfrm>
            <a:custGeom>
              <a:avLst/>
              <a:gdLst>
                <a:gd name="T0" fmla="*/ 11 w 27"/>
                <a:gd name="T1" fmla="*/ 0 h 43"/>
                <a:gd name="T2" fmla="*/ 11 w 27"/>
                <a:gd name="T3" fmla="*/ 0 h 43"/>
                <a:gd name="T4" fmla="*/ 0 w 27"/>
                <a:gd name="T5" fmla="*/ 7 h 43"/>
                <a:gd name="T6" fmla="*/ 9 w 27"/>
                <a:gd name="T7" fmla="*/ 43 h 43"/>
                <a:gd name="T8" fmla="*/ 27 w 27"/>
                <a:gd name="T9" fmla="*/ 33 h 43"/>
                <a:gd name="T10" fmla="*/ 11 w 27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3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19"/>
                    <a:pt x="6" y="31"/>
                    <a:pt x="9" y="4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1" y="22"/>
                    <a:pt x="15" y="11"/>
                    <a:pt x="11" y="0"/>
                  </a:cubicBezTo>
                </a:path>
              </a:pathLst>
            </a:custGeom>
            <a:solidFill>
              <a:srgbClr val="E7D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31" name="Freeform 178"/>
            <p:cNvSpPr/>
            <p:nvPr/>
          </p:nvSpPr>
          <p:spPr bwMode="auto">
            <a:xfrm>
              <a:off x="9298873" y="3642896"/>
              <a:ext cx="897869" cy="337009"/>
            </a:xfrm>
            <a:custGeom>
              <a:avLst/>
              <a:gdLst>
                <a:gd name="T0" fmla="*/ 153 w 154"/>
                <a:gd name="T1" fmla="*/ 0 h 58"/>
                <a:gd name="T2" fmla="*/ 153 w 154"/>
                <a:gd name="T3" fmla="*/ 0 h 58"/>
                <a:gd name="T4" fmla="*/ 154 w 154"/>
                <a:gd name="T5" fmla="*/ 3 h 58"/>
                <a:gd name="T6" fmla="*/ 154 w 154"/>
                <a:gd name="T7" fmla="*/ 3 h 58"/>
                <a:gd name="T8" fmla="*/ 154 w 154"/>
                <a:gd name="T9" fmla="*/ 3 h 58"/>
                <a:gd name="T10" fmla="*/ 0 w 154"/>
                <a:gd name="T11" fmla="*/ 43 h 58"/>
                <a:gd name="T12" fmla="*/ 3 w 154"/>
                <a:gd name="T13" fmla="*/ 58 h 58"/>
                <a:gd name="T14" fmla="*/ 3 w 154"/>
                <a:gd name="T15" fmla="*/ 58 h 58"/>
                <a:gd name="T16" fmla="*/ 110 w 154"/>
                <a:gd name="T17" fmla="*/ 49 h 58"/>
                <a:gd name="T18" fmla="*/ 111 w 154"/>
                <a:gd name="T19" fmla="*/ 48 h 58"/>
                <a:gd name="T20" fmla="*/ 111 w 154"/>
                <a:gd name="T21" fmla="*/ 48 h 58"/>
                <a:gd name="T22" fmla="*/ 154 w 154"/>
                <a:gd name="T23" fmla="*/ 3 h 58"/>
                <a:gd name="T24" fmla="*/ 153 w 154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58"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4" y="1"/>
                    <a:pt x="154" y="2"/>
                    <a:pt x="154" y="3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09" y="30"/>
                    <a:pt x="53" y="31"/>
                    <a:pt x="0" y="43"/>
                  </a:cubicBezTo>
                  <a:cubicBezTo>
                    <a:pt x="2" y="47"/>
                    <a:pt x="3" y="52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0" y="49"/>
                    <a:pt x="110" y="49"/>
                    <a:pt x="111" y="48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7" y="44"/>
                    <a:pt x="154" y="20"/>
                    <a:pt x="154" y="3"/>
                  </a:cubicBezTo>
                  <a:cubicBezTo>
                    <a:pt x="154" y="2"/>
                    <a:pt x="154" y="1"/>
                    <a:pt x="153" y="0"/>
                  </a:cubicBezTo>
                </a:path>
              </a:pathLst>
            </a:custGeom>
            <a:solidFill>
              <a:srgbClr val="DAB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sp>
          <p:nvSpPr>
            <p:cNvPr id="32" name="Freeform 179"/>
            <p:cNvSpPr/>
            <p:nvPr/>
          </p:nvSpPr>
          <p:spPr bwMode="auto">
            <a:xfrm>
              <a:off x="9015984" y="3891346"/>
              <a:ext cx="302571" cy="110697"/>
            </a:xfrm>
            <a:custGeom>
              <a:avLst/>
              <a:gdLst>
                <a:gd name="T0" fmla="*/ 49 w 52"/>
                <a:gd name="T1" fmla="*/ 0 h 19"/>
                <a:gd name="T2" fmla="*/ 49 w 52"/>
                <a:gd name="T3" fmla="*/ 0 h 19"/>
                <a:gd name="T4" fmla="*/ 49 w 52"/>
                <a:gd name="T5" fmla="*/ 0 h 19"/>
                <a:gd name="T6" fmla="*/ 3 w 52"/>
                <a:gd name="T7" fmla="*/ 15 h 19"/>
                <a:gd name="T8" fmla="*/ 0 w 52"/>
                <a:gd name="T9" fmla="*/ 19 h 19"/>
                <a:gd name="T10" fmla="*/ 52 w 52"/>
                <a:gd name="T11" fmla="*/ 15 h 19"/>
                <a:gd name="T12" fmla="*/ 49 w 52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9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3" y="4"/>
                    <a:pt x="18" y="8"/>
                    <a:pt x="3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9"/>
                    <a:pt x="51" y="4"/>
                    <a:pt x="49" y="0"/>
                  </a:cubicBezTo>
                </a:path>
              </a:pathLst>
            </a:custGeom>
            <a:solidFill>
              <a:srgbClr val="1D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1219200">
                <a:defRPr/>
              </a:pPr>
              <a:endParaRPr lang="zh-CN" altLang="en-US">
                <a:solidFill>
                  <a:srgbClr val="5FA080"/>
                </a:solidFill>
                <a:latin typeface="等线"/>
                <a:ea typeface="等线" panose="02010600030101010101" pitchFamily="2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432167" y="2598372"/>
            <a:ext cx="4693090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 defTabSz="457200">
              <a:defRPr/>
            </a:pPr>
            <a:r>
              <a:rPr lang="en-US" altLang="zh-CN" sz="72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</a:rPr>
              <a:t>Khởi động</a:t>
            </a:r>
            <a:endParaRPr lang="en-US" altLang="zh-CN" sz="7200" b="1" dirty="0">
              <a:ln w="0"/>
              <a:solidFill>
                <a:srgbClr val="4472C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Microsoft YaHei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0" y="1614964"/>
            <a:ext cx="5563553" cy="362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0784" y="3137687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</a:p>
        </p:txBody>
      </p:sp>
    </p:spTree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0281636" y="4648835"/>
            <a:ext cx="1715737" cy="1962272"/>
            <a:chOff x="8194080" y="3408873"/>
            <a:chExt cx="2724693" cy="318254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5"/>
            <a:srcRect b="19213"/>
            <a:stretch>
              <a:fillRect/>
            </a:stretch>
          </p:blipFill>
          <p:spPr>
            <a:xfrm>
              <a:off x="8194080" y="4487627"/>
              <a:ext cx="2477043" cy="210379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45250" y="3408873"/>
              <a:ext cx="1473523" cy="1473563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/>
          <a:srcRect l="46256" t="-41660" r="-22977" b="41660"/>
          <a:stretch>
            <a:fillRect/>
          </a:stretch>
        </p:blipFill>
        <p:spPr>
          <a:xfrm>
            <a:off x="247650" y="5041900"/>
            <a:ext cx="1512570" cy="1569085"/>
          </a:xfrm>
          <a:prstGeom prst="rect">
            <a:avLst/>
          </a:prstGeom>
        </p:spPr>
      </p:pic>
      <p:pic>
        <p:nvPicPr>
          <p:cNvPr id="11" name="Content Placeholder 10" descr="logo"/>
          <p:cNvPicPr>
            <a:picLocks noGrp="1" noChangeAspect="1"/>
          </p:cNvPicPr>
          <p:nvPr>
            <p:ph sz="half" idx="1"/>
          </p:nvPr>
        </p:nvPicPr>
        <p:blipFill>
          <a:blip r:embed="rId8"/>
          <a:stretch>
            <a:fillRect/>
          </a:stretch>
        </p:blipFill>
        <p:spPr>
          <a:xfrm>
            <a:off x="10351770" y="-113030"/>
            <a:ext cx="2099945" cy="2099945"/>
          </a:xfrm>
          <a:prstGeom prst="rect">
            <a:avLst/>
          </a:prstGeom>
        </p:spPr>
      </p:pic>
      <p:pic>
        <p:nvPicPr>
          <p:cNvPr id="7" name="chu A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816860" y="101600"/>
            <a:ext cx="7035800" cy="615823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ctr" anchorCtr="0"/>
          <a:lstStyle/>
          <a:p>
            <a:pPr eaLnBrk="1" hangingPunct="1"/>
            <a:endParaRPr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/>
          <a:lstStyle/>
          <a:p>
            <a:pPr eaLnBrk="1" hangingPunct="1"/>
            <a:endParaRPr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759"/>
          <a:stretch>
            <a:fillRect/>
          </a:stretch>
        </p:blipFill>
        <p:spPr bwMode="auto">
          <a:xfrm>
            <a:off x="114300" y="1955165"/>
            <a:ext cx="12077700" cy="333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9462" name="TextBox 8"/>
          <p:cNvSpPr txBox="1"/>
          <p:nvPr/>
        </p:nvSpPr>
        <p:spPr>
          <a:xfrm>
            <a:off x="944245" y="2977515"/>
            <a:ext cx="1265174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Ánh nắng tràn ngập sân trường.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570230" y="410210"/>
            <a:ext cx="3751580" cy="7531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charset="0"/>
                <a:ea typeface="+mn-ea"/>
                <a:cs typeface="Verdana" panose="020B0604030504040204" charset="0"/>
              </a:rPr>
              <a:t>Viết từ ứng dụng</a:t>
            </a:r>
          </a:p>
        </p:txBody>
      </p:sp>
      <p:sp>
        <p:nvSpPr>
          <p:cNvPr id="3" name="Text Box 2"/>
          <p:cNvSpPr txBox="1"/>
          <p:nvPr/>
        </p:nvSpPr>
        <p:spPr>
          <a:xfrm rot="1140000">
            <a:off x="1310640" y="2710815"/>
            <a:ext cx="311785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/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840" y="1614805"/>
            <a:ext cx="7257415" cy="3628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295679" y="3248812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Nói và nghe</a:t>
            </a:r>
          </a:p>
        </p:txBody>
      </p:sp>
    </p:spTree>
  </p:cSld>
  <p:clrMapOvr>
    <a:masterClrMapping/>
  </p:clrMapOvr>
  <p:transition advClick="0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281636" y="4648835"/>
            <a:ext cx="1715737" cy="1962272"/>
            <a:chOff x="8194080" y="3408873"/>
            <a:chExt cx="2724693" cy="318254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/>
            <a:srcRect b="19213"/>
            <a:stretch>
              <a:fillRect/>
            </a:stretch>
          </p:blipFill>
          <p:spPr>
            <a:xfrm>
              <a:off x="8194080" y="4487627"/>
              <a:ext cx="2477043" cy="210379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45250" y="3408873"/>
              <a:ext cx="1473523" cy="1473563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l="46256" t="-41660" r="-22977" b="41660"/>
          <a:stretch>
            <a:fillRect/>
          </a:stretch>
        </p:blipFill>
        <p:spPr>
          <a:xfrm>
            <a:off x="247650" y="5041900"/>
            <a:ext cx="1512570" cy="1569085"/>
          </a:xfrm>
          <a:prstGeom prst="rect">
            <a:avLst/>
          </a:prstGeom>
        </p:spPr>
      </p:pic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2338070" y="318770"/>
            <a:ext cx="7353300" cy="29641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3555" y="3221355"/>
            <a:ext cx="6358890" cy="3575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3630" y="563245"/>
            <a:ext cx="9985375" cy="25450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450" y="3332480"/>
            <a:ext cx="5334635" cy="2820670"/>
          </a:xfrm>
          <a:prstGeom prst="rect">
            <a:avLst/>
          </a:prstGeom>
        </p:spPr>
      </p:pic>
      <p:pic>
        <p:nvPicPr>
          <p:cNvPr id="11" name="Content Placeholder 10" descr="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51770" y="-113030"/>
            <a:ext cx="2099945" cy="2099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3" name="图片 73732" descr="PPT素材-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" y="0"/>
            <a:ext cx="11303000" cy="720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5" name="图片 73734" descr="PPT素材-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1850" y="3817938"/>
            <a:ext cx="3740150" cy="320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8" name="Text Box 4"/>
          <p:cNvSpPr txBox="1"/>
          <p:nvPr/>
        </p:nvSpPr>
        <p:spPr>
          <a:xfrm>
            <a:off x="2743200" y="2921000"/>
            <a:ext cx="6604000" cy="110553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charset="0"/>
                <a:ea typeface="Arial" panose="020B0604020202020204" pitchFamily="34" charset="0"/>
                <a:cs typeface="Arial-Rounded" panose="020B0500000000000000" charset="0"/>
              </a:rPr>
              <a:t>Trò chơi củng cố</a:t>
            </a: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 Conector recto"/>
          <p:cNvCxnSpPr/>
          <p:nvPr/>
        </p:nvCxnSpPr>
        <p:spPr>
          <a:xfrm flipH="1">
            <a:off x="6061880" y="5053169"/>
            <a:ext cx="32590" cy="17992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2331" r="1" b="53511"/>
          <a:stretch>
            <a:fillRect/>
          </a:stretch>
        </p:blipFill>
        <p:spPr>
          <a:xfrm>
            <a:off x="-68240" y="0"/>
            <a:ext cx="12260240" cy="5053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Rectangle 23"/>
          <p:cNvSpPr/>
          <p:nvPr/>
        </p:nvSpPr>
        <p:spPr>
          <a:xfrm>
            <a:off x="2341699" y="1928040"/>
            <a:ext cx="771474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8000" b="1" dirty="0" err="1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80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80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80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</a:t>
            </a:r>
            <a:endParaRPr lang="en-US" sz="8000" b="1" cap="none" spc="0" dirty="0">
              <a:ln w="0"/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Cou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5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61202" y="-609600"/>
            <a:ext cx="609600" cy="609600"/>
          </a:xfrm>
          <a:prstGeom prst="rect">
            <a:avLst/>
          </a:prstGeom>
        </p:spPr>
      </p:pic>
      <p:pic>
        <p:nvPicPr>
          <p:cNvPr id="29" name="9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763" y="3803414"/>
            <a:ext cx="9682490" cy="2752209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00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64 0.00926 C -0.02409 0.00487 -0.00729 0.00232 0.01107 0.00232 C 0.02955 0.00232 0.04609 0.00487 0.05742 0.00926 C 0.04609 0.01366 0.02955 0.0169 0.01107 0.0169 C -0.00729 0.0169 -0.02409 0.01366 -0.03464 0.00926 Z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 Conector recto"/>
          <p:cNvCxnSpPr/>
          <p:nvPr/>
        </p:nvCxnSpPr>
        <p:spPr>
          <a:xfrm flipH="1">
            <a:off x="6061880" y="5053169"/>
            <a:ext cx="32590" cy="17992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2331" r="1" b="53511"/>
          <a:stretch>
            <a:fillRect/>
          </a:stretch>
        </p:blipFill>
        <p:spPr>
          <a:xfrm>
            <a:off x="-68240" y="0"/>
            <a:ext cx="12260240" cy="5053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9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327" y="4453039"/>
            <a:ext cx="8042674" cy="2286098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5" name="Cou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5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61202" y="-609600"/>
            <a:ext cx="609600" cy="6096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503295" y="281089"/>
            <a:ext cx="11182350" cy="3867150"/>
          </a:xfrm>
          <a:prstGeom prst="roundRect">
            <a:avLst/>
          </a:prstGeom>
          <a:solidFill>
            <a:schemeClr val="bg1">
              <a:alpha val="88000"/>
            </a:schemeClr>
          </a:solidFill>
          <a:ln w="57150">
            <a:solidFill>
              <a:srgbClr val="00B05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44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đương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00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77 0.00949 C -0.01823 0.00509 -0.00143 0.00255 0.01693 0.00255 C 0.03542 0.00255 0.05196 0.00509 0.06328 0.00949 C 0.05196 0.01389 0.03542 0.01713 0.01693 0.01713 C -0.00143 0.01713 -0.01823 0.01389 -0.02877 0.00949 Z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2331" r="1" b="53511"/>
          <a:stretch>
            <a:fillRect/>
          </a:stretch>
        </p:blipFill>
        <p:spPr>
          <a:xfrm>
            <a:off x="-68240" y="0"/>
            <a:ext cx="12260240" cy="5053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7 Conector recto"/>
          <p:cNvCxnSpPr/>
          <p:nvPr/>
        </p:nvCxnSpPr>
        <p:spPr>
          <a:xfrm flipH="1">
            <a:off x="6061880" y="5053169"/>
            <a:ext cx="32590" cy="17992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ảnh kéo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83" y="4269092"/>
            <a:ext cx="8752048" cy="2487735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5" name="Apprehensive_at_Bes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866307" y="-911959"/>
            <a:ext cx="609600" cy="609600"/>
          </a:xfrm>
          <a:prstGeom prst="rect">
            <a:avLst/>
          </a:prstGeom>
        </p:spPr>
      </p:pic>
      <p:pic>
        <p:nvPicPr>
          <p:cNvPr id="22" name="Đội B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896" b="100000" l="9883" r="89971"/>
                    </a14:imgEffect>
                  </a14:imgLayer>
                </a14:imgProps>
              </a:ext>
            </a:extLst>
          </a:blip>
          <a:srcRect l="30643" t="31195" r="31012" b="4112"/>
          <a:stretch>
            <a:fillRect/>
          </a:stretch>
        </p:blipFill>
        <p:spPr>
          <a:xfrm>
            <a:off x="10900071" y="5355528"/>
            <a:ext cx="1325091" cy="1401299"/>
          </a:xfrm>
          <a:prstGeom prst="rect">
            <a:avLst/>
          </a:prstGeom>
        </p:spPr>
      </p:pic>
      <p:pic>
        <p:nvPicPr>
          <p:cNvPr id="19" name="Đội A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4108" t="17379" r="35452" b="16393"/>
          <a:stretch>
            <a:fillRect/>
          </a:stretch>
        </p:blipFill>
        <p:spPr>
          <a:xfrm>
            <a:off x="-94673" y="5470358"/>
            <a:ext cx="1274482" cy="1478256"/>
          </a:xfrm>
          <a:prstGeom prst="rect">
            <a:avLst/>
          </a:prstGeom>
        </p:spPr>
      </p:pic>
      <p:sp>
        <p:nvSpPr>
          <p:cNvPr id="28" name="Nội dung CH"/>
          <p:cNvSpPr/>
          <p:nvPr/>
        </p:nvSpPr>
        <p:spPr>
          <a:xfrm>
            <a:off x="533400" y="685800"/>
            <a:ext cx="11258266" cy="3390901"/>
          </a:xfrm>
          <a:prstGeom prst="roundRect">
            <a:avLst/>
          </a:prstGeom>
          <a:solidFill>
            <a:schemeClr val="accent3">
              <a:lumMod val="20000"/>
              <a:lumOff val="80000"/>
              <a:alpha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vi-VN" sz="2400" b="1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400" b="1" dirty="0">
              <a:solidFill>
                <a:srgbClr val="7030A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vi-VN" sz="2800" b="1" dirty="0">
                <a:solidFill>
                  <a:srgbClr val="FFFFFF"/>
                </a:solidFill>
              </a:rPr>
              <a:t> </a:t>
            </a:r>
            <a:endParaRPr lang="en-US" sz="2800" b="1" dirty="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Câu hỏi"/>
          <p:cNvSpPr/>
          <p:nvPr/>
        </p:nvSpPr>
        <p:spPr>
          <a:xfrm>
            <a:off x="4435522" y="0"/>
            <a:ext cx="2209800" cy="685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400" b="1" dirty="0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2400" b="1" dirty="0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30" name="Đáp án"/>
          <p:cNvSpPr/>
          <p:nvPr/>
        </p:nvSpPr>
        <p:spPr>
          <a:xfrm>
            <a:off x="941696" y="3037595"/>
            <a:ext cx="10467832" cy="929138"/>
          </a:xfrm>
          <a:prstGeom prst="roundRect">
            <a:avLst>
              <a:gd name="adj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Đáp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án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Hoa sen </a:t>
            </a:r>
          </a:p>
        </p:txBody>
      </p:sp>
      <p:sp>
        <p:nvSpPr>
          <p:cNvPr id="2" name="Rectangle 1"/>
          <p:cNvSpPr/>
          <p:nvPr/>
        </p:nvSpPr>
        <p:spPr>
          <a:xfrm>
            <a:off x="1916067" y="1022385"/>
            <a:ext cx="8324215" cy="21228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>
                <a:ln w="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gì nở giữa mùa hè</a:t>
            </a:r>
          </a:p>
          <a:p>
            <a:pPr algn="ctr"/>
            <a:r>
              <a:rPr lang="en-US" sz="4400" b="1" cap="none" spc="0">
                <a:ln w="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đầm thơm mát, lá xòe che ô</a:t>
            </a:r>
          </a:p>
          <a:p>
            <a:pPr algn="ctr"/>
            <a:r>
              <a:rPr lang="en-US" sz="4400" b="1" cap="none" spc="0">
                <a:ln w="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 là ?</a:t>
            </a:r>
          </a:p>
        </p:txBody>
      </p:sp>
      <p:pic>
        <p:nvPicPr>
          <p:cNvPr id="49" name="Picture 115" descr="ALRMCLOK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4" y="114737"/>
            <a:ext cx="10080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15</a:t>
            </a:r>
          </a:p>
        </p:txBody>
      </p:sp>
      <p:sp>
        <p:nvSpPr>
          <p:cNvPr id="5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14</a:t>
            </a:r>
          </a:p>
        </p:txBody>
      </p:sp>
      <p:sp>
        <p:nvSpPr>
          <p:cNvPr id="5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13</a:t>
            </a:r>
          </a:p>
        </p:txBody>
      </p:sp>
      <p:sp>
        <p:nvSpPr>
          <p:cNvPr id="7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12</a:t>
            </a:r>
          </a:p>
        </p:txBody>
      </p:sp>
      <p:sp>
        <p:nvSpPr>
          <p:cNvPr id="7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11</a:t>
            </a:r>
          </a:p>
        </p:txBody>
      </p:sp>
      <p:sp>
        <p:nvSpPr>
          <p:cNvPr id="7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10</a:t>
            </a:r>
          </a:p>
        </p:txBody>
      </p:sp>
      <p:sp>
        <p:nvSpPr>
          <p:cNvPr id="73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9</a:t>
            </a:r>
          </a:p>
        </p:txBody>
      </p:sp>
      <p:sp>
        <p:nvSpPr>
          <p:cNvPr id="74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8</a:t>
            </a:r>
          </a:p>
        </p:txBody>
      </p:sp>
      <p:sp>
        <p:nvSpPr>
          <p:cNvPr id="75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7</a:t>
            </a:r>
          </a:p>
        </p:txBody>
      </p:sp>
      <p:sp>
        <p:nvSpPr>
          <p:cNvPr id="76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6</a:t>
            </a:r>
          </a:p>
        </p:txBody>
      </p:sp>
      <p:sp>
        <p:nvSpPr>
          <p:cNvPr id="77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5</a:t>
            </a:r>
          </a:p>
        </p:txBody>
      </p:sp>
      <p:sp>
        <p:nvSpPr>
          <p:cNvPr id="78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4</a:t>
            </a:r>
          </a:p>
        </p:txBody>
      </p:sp>
      <p:sp>
        <p:nvSpPr>
          <p:cNvPr id="79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3</a:t>
            </a:r>
          </a:p>
        </p:txBody>
      </p:sp>
      <p:sp>
        <p:nvSpPr>
          <p:cNvPr id="8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2</a:t>
            </a:r>
          </a:p>
        </p:txBody>
      </p:sp>
      <p:sp>
        <p:nvSpPr>
          <p:cNvPr id="8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</a:t>
            </a:r>
          </a:p>
        </p:txBody>
      </p:sp>
      <p:sp>
        <p:nvSpPr>
          <p:cNvPr id="8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7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0.09714 -0.0060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-0.09714 -0.0060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2" grpId="0"/>
      <p:bldP spid="50" grpId="0" bldLvl="0" animBg="1"/>
      <p:bldP spid="51" grpId="0" bldLvl="0" animBg="1"/>
      <p:bldP spid="52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96135" y="77470"/>
            <a:ext cx="7583170" cy="62103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pPr algn="ctr" defTabSz="685800">
              <a:lnSpc>
                <a:spcPct val="150000"/>
              </a:lnSpc>
            </a:pPr>
            <a:r>
              <a:rPr lang="en-US" sz="2400" b="1" i="1" dirty="0" err="1">
                <a:solidFill>
                  <a:srgbClr val="7030A0"/>
                </a:solidFill>
                <a:latin typeface="Arial Narrow" panose="020B0606020202030204" charset="0"/>
                <a:cs typeface="Arial Narrow" panose="020B0606020202030204" charset="0"/>
              </a:rPr>
              <a:t>Thứ</a:t>
            </a:r>
            <a:r>
              <a:rPr lang="en-US" sz="2400" b="1" i="1" dirty="0">
                <a:solidFill>
                  <a:srgbClr val="7030A0"/>
                </a:solidFill>
                <a:latin typeface="Arial Narrow" panose="020B0606020202030204" charset="0"/>
                <a:cs typeface="Arial Narrow" panose="020B0606020202030204" charset="0"/>
              </a:rPr>
              <a:t> ....</a:t>
            </a:r>
            <a:r>
              <a:rPr lang="en-US" sz="2400" b="1" i="1" dirty="0" err="1">
                <a:solidFill>
                  <a:srgbClr val="7030A0"/>
                </a:solidFill>
                <a:latin typeface="Arial Narrow" panose="020B0606020202030204" charset="0"/>
                <a:cs typeface="Arial Narrow" panose="020B0606020202030204" charset="0"/>
              </a:rPr>
              <a:t>ngày .....tháng</a:t>
            </a:r>
            <a:r>
              <a:rPr lang="en-US" sz="2400" b="1" i="1" dirty="0">
                <a:solidFill>
                  <a:srgbClr val="7030A0"/>
                </a:solidFill>
                <a:latin typeface="Arial Narrow" panose="020B0606020202030204" charset="0"/>
                <a:cs typeface="Arial Narrow" panose="020B0606020202030204" charset="0"/>
              </a:rPr>
              <a:t> ....</a:t>
            </a:r>
            <a:r>
              <a:rPr lang="en-US" sz="2400" b="1" i="1" dirty="0" err="1">
                <a:solidFill>
                  <a:srgbClr val="7030A0"/>
                </a:solidFill>
                <a:latin typeface="Arial Narrow" panose="020B0606020202030204" charset="0"/>
                <a:cs typeface="Arial Narrow" panose="020B0606020202030204" charset="0"/>
              </a:rPr>
              <a:t>năm ....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2115" y="1206500"/>
            <a:ext cx="11228070" cy="1383030"/>
          </a:xfrm>
          <a:prstGeom prst="rect">
            <a:avLst/>
          </a:prstGeom>
          <a:noFill/>
        </p:spPr>
        <p:txBody>
          <a:bodyPr wrap="square" lIns="68573" tIns="34287" rIns="68573" bIns="34287" rtlCol="0">
            <a:spAutoFit/>
          </a:bodyPr>
          <a:lstStyle/>
          <a:p>
            <a:pPr algn="ctr" defTabSz="685800">
              <a:lnSpc>
                <a:spcPct val="150000"/>
              </a:lnSpc>
            </a:pPr>
            <a:r>
              <a:rPr lang="en-US" sz="5700" b="1" dirty="0" err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Rounded MT Bold" panose="020F0704030504030204" charset="0"/>
                <a:cs typeface="Arial Rounded MT Bold" panose="020F0704030504030204" charset="0"/>
              </a:rPr>
              <a:t>Bài</a:t>
            </a:r>
            <a:r>
              <a:rPr lang="en-US" sz="57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Rounded MT Bold" panose="020F0704030504030204" charset="0"/>
                <a:cs typeface="Arial Rounded MT Bold" panose="020F0704030504030204" charset="0"/>
              </a:rPr>
              <a:t> 1: TÔI LÀ HỌC SINH LỚP 2</a:t>
            </a:r>
            <a:endParaRPr lang="en-US" sz="57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Rounded MT Bold" panose="020F0704030504030204" charset="0"/>
              <a:cs typeface="Arial Rounded MT Bold" panose="020F0704030504030204" charset="0"/>
            </a:endParaRP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182620" y="2847340"/>
            <a:ext cx="6496685" cy="3381375"/>
          </a:xfrm>
          <a:prstGeom prst="rect">
            <a:avLst/>
          </a:prstGeom>
        </p:spPr>
      </p:pic>
      <p:pic>
        <p:nvPicPr>
          <p:cNvPr id="4" name="Content Placeholder 3" descr="logo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0535920" y="0"/>
            <a:ext cx="1656080" cy="169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2331" r="1" b="53511"/>
          <a:stretch>
            <a:fillRect/>
          </a:stretch>
        </p:blipFill>
        <p:spPr>
          <a:xfrm>
            <a:off x="-68240" y="0"/>
            <a:ext cx="12260240" cy="5053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7 Conector recto"/>
          <p:cNvCxnSpPr/>
          <p:nvPr/>
        </p:nvCxnSpPr>
        <p:spPr>
          <a:xfrm flipH="1">
            <a:off x="6061880" y="5053169"/>
            <a:ext cx="32590" cy="17992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ảnh kéo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83" y="4269092"/>
            <a:ext cx="8752048" cy="2487735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5" name="Apprehensive_at_Bes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866307" y="-911959"/>
            <a:ext cx="609600" cy="609600"/>
          </a:xfrm>
          <a:prstGeom prst="rect">
            <a:avLst/>
          </a:prstGeom>
        </p:spPr>
      </p:pic>
      <p:pic>
        <p:nvPicPr>
          <p:cNvPr id="22" name="Đội B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896" b="100000" l="9883" r="89971"/>
                    </a14:imgEffect>
                  </a14:imgLayer>
                </a14:imgProps>
              </a:ext>
            </a:extLst>
          </a:blip>
          <a:srcRect l="30643" t="31195" r="31012" b="4112"/>
          <a:stretch>
            <a:fillRect/>
          </a:stretch>
        </p:blipFill>
        <p:spPr>
          <a:xfrm>
            <a:off x="10900071" y="5355528"/>
            <a:ext cx="1325091" cy="1401299"/>
          </a:xfrm>
          <a:prstGeom prst="rect">
            <a:avLst/>
          </a:prstGeom>
        </p:spPr>
      </p:pic>
      <p:pic>
        <p:nvPicPr>
          <p:cNvPr id="19" name="Đội A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4108" t="17379" r="35452" b="16393"/>
          <a:stretch>
            <a:fillRect/>
          </a:stretch>
        </p:blipFill>
        <p:spPr>
          <a:xfrm>
            <a:off x="-94673" y="5470358"/>
            <a:ext cx="1274482" cy="1478256"/>
          </a:xfrm>
          <a:prstGeom prst="rect">
            <a:avLst/>
          </a:prstGeom>
        </p:spPr>
      </p:pic>
      <p:sp>
        <p:nvSpPr>
          <p:cNvPr id="28" name="Nội dung CH"/>
          <p:cNvSpPr/>
          <p:nvPr/>
        </p:nvSpPr>
        <p:spPr>
          <a:xfrm>
            <a:off x="533400" y="685800"/>
            <a:ext cx="11258266" cy="3390901"/>
          </a:xfrm>
          <a:prstGeom prst="roundRect">
            <a:avLst/>
          </a:prstGeom>
          <a:solidFill>
            <a:schemeClr val="accent3">
              <a:lumMod val="20000"/>
              <a:lumOff val="80000"/>
              <a:alpha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vi-VN" sz="2400" b="1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400" b="1" dirty="0">
              <a:solidFill>
                <a:srgbClr val="7030A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vi-VN" sz="2800" b="1" dirty="0">
                <a:solidFill>
                  <a:srgbClr val="FFFFFF"/>
                </a:solidFill>
              </a:rPr>
              <a:t> </a:t>
            </a:r>
            <a:endParaRPr lang="en-US" sz="2800" b="1" dirty="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Câu hỏi"/>
          <p:cNvSpPr/>
          <p:nvPr/>
        </p:nvSpPr>
        <p:spPr>
          <a:xfrm>
            <a:off x="4435522" y="0"/>
            <a:ext cx="2209800" cy="685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400" b="1" dirty="0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2400" b="1" dirty="0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30" name="Đáp án"/>
          <p:cNvSpPr/>
          <p:nvPr/>
        </p:nvSpPr>
        <p:spPr>
          <a:xfrm>
            <a:off x="941696" y="3037595"/>
            <a:ext cx="10467832" cy="929138"/>
          </a:xfrm>
          <a:prstGeom prst="roundRect">
            <a:avLst>
              <a:gd name="adj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Đáp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án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Mùa hè </a:t>
            </a:r>
          </a:p>
        </p:txBody>
      </p:sp>
      <p:sp>
        <p:nvSpPr>
          <p:cNvPr id="2" name="Rectangle 1"/>
          <p:cNvSpPr/>
          <p:nvPr/>
        </p:nvSpPr>
        <p:spPr>
          <a:xfrm>
            <a:off x="2295479" y="1022385"/>
            <a:ext cx="7565390" cy="21228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>
                <a:ln w="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 gì phượng đỏ rực trời</a:t>
            </a:r>
          </a:p>
          <a:p>
            <a:pPr algn="ctr"/>
            <a:r>
              <a:rPr lang="en-US" sz="4400" b="1" cap="none" spc="0">
                <a:ln w="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 kêu ra rả rộn ràng khắc nơi</a:t>
            </a:r>
          </a:p>
          <a:p>
            <a:pPr algn="ctr"/>
            <a:r>
              <a:rPr lang="en-US" sz="4400" b="1" cap="none" spc="0">
                <a:ln w="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 mùa gì ?</a:t>
            </a:r>
          </a:p>
        </p:txBody>
      </p:sp>
      <p:pic>
        <p:nvPicPr>
          <p:cNvPr id="49" name="Picture 115" descr="ALRMCLOK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4" y="114737"/>
            <a:ext cx="10080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15</a:t>
            </a:r>
          </a:p>
        </p:txBody>
      </p:sp>
      <p:sp>
        <p:nvSpPr>
          <p:cNvPr id="5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14</a:t>
            </a:r>
          </a:p>
        </p:txBody>
      </p:sp>
      <p:sp>
        <p:nvSpPr>
          <p:cNvPr id="5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13</a:t>
            </a:r>
          </a:p>
        </p:txBody>
      </p:sp>
      <p:sp>
        <p:nvSpPr>
          <p:cNvPr id="7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12</a:t>
            </a:r>
          </a:p>
        </p:txBody>
      </p:sp>
      <p:sp>
        <p:nvSpPr>
          <p:cNvPr id="7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11</a:t>
            </a:r>
          </a:p>
        </p:txBody>
      </p:sp>
      <p:sp>
        <p:nvSpPr>
          <p:cNvPr id="7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10</a:t>
            </a:r>
          </a:p>
        </p:txBody>
      </p:sp>
      <p:sp>
        <p:nvSpPr>
          <p:cNvPr id="73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9</a:t>
            </a:r>
          </a:p>
        </p:txBody>
      </p:sp>
      <p:sp>
        <p:nvSpPr>
          <p:cNvPr id="74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8</a:t>
            </a:r>
          </a:p>
        </p:txBody>
      </p:sp>
      <p:sp>
        <p:nvSpPr>
          <p:cNvPr id="75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7</a:t>
            </a:r>
          </a:p>
        </p:txBody>
      </p:sp>
      <p:sp>
        <p:nvSpPr>
          <p:cNvPr id="76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6</a:t>
            </a:r>
          </a:p>
        </p:txBody>
      </p:sp>
      <p:sp>
        <p:nvSpPr>
          <p:cNvPr id="77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5</a:t>
            </a:r>
          </a:p>
        </p:txBody>
      </p:sp>
      <p:sp>
        <p:nvSpPr>
          <p:cNvPr id="78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4</a:t>
            </a:r>
          </a:p>
        </p:txBody>
      </p:sp>
      <p:sp>
        <p:nvSpPr>
          <p:cNvPr id="79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3</a:t>
            </a:r>
          </a:p>
        </p:txBody>
      </p:sp>
      <p:sp>
        <p:nvSpPr>
          <p:cNvPr id="8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2</a:t>
            </a:r>
          </a:p>
        </p:txBody>
      </p:sp>
      <p:sp>
        <p:nvSpPr>
          <p:cNvPr id="8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</a:t>
            </a:r>
          </a:p>
        </p:txBody>
      </p:sp>
      <p:sp>
        <p:nvSpPr>
          <p:cNvPr id="8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7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0.09714 -0.0060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-0.09714 -0.0060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2" grpId="0"/>
      <p:bldP spid="50" grpId="0" bldLvl="0" animBg="1"/>
      <p:bldP spid="51" grpId="0" bldLvl="0" animBg="1"/>
      <p:bldP spid="52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2331" r="1" b="53511"/>
          <a:stretch>
            <a:fillRect/>
          </a:stretch>
        </p:blipFill>
        <p:spPr>
          <a:xfrm>
            <a:off x="-68240" y="0"/>
            <a:ext cx="12260240" cy="5053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7 Conector recto"/>
          <p:cNvCxnSpPr/>
          <p:nvPr/>
        </p:nvCxnSpPr>
        <p:spPr>
          <a:xfrm flipH="1">
            <a:off x="6061880" y="5053169"/>
            <a:ext cx="32590" cy="17992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ảnh kéo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83" y="4269092"/>
            <a:ext cx="8752048" cy="2487735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5" name="Apprehensive_at_Bes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866307" y="-911959"/>
            <a:ext cx="609600" cy="609600"/>
          </a:xfrm>
          <a:prstGeom prst="rect">
            <a:avLst/>
          </a:prstGeom>
        </p:spPr>
      </p:pic>
      <p:pic>
        <p:nvPicPr>
          <p:cNvPr id="22" name="Đội B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896" b="100000" l="9883" r="89971"/>
                    </a14:imgEffect>
                  </a14:imgLayer>
                </a14:imgProps>
              </a:ext>
            </a:extLst>
          </a:blip>
          <a:srcRect l="30643" t="31195" r="31012" b="4112"/>
          <a:stretch>
            <a:fillRect/>
          </a:stretch>
        </p:blipFill>
        <p:spPr>
          <a:xfrm>
            <a:off x="10900071" y="5355528"/>
            <a:ext cx="1325091" cy="1401299"/>
          </a:xfrm>
          <a:prstGeom prst="rect">
            <a:avLst/>
          </a:prstGeom>
        </p:spPr>
      </p:pic>
      <p:pic>
        <p:nvPicPr>
          <p:cNvPr id="19" name="Đội A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4108" t="17379" r="35452" b="16393"/>
          <a:stretch>
            <a:fillRect/>
          </a:stretch>
        </p:blipFill>
        <p:spPr>
          <a:xfrm>
            <a:off x="-94673" y="5470358"/>
            <a:ext cx="1274482" cy="1478256"/>
          </a:xfrm>
          <a:prstGeom prst="rect">
            <a:avLst/>
          </a:prstGeom>
        </p:spPr>
      </p:pic>
      <p:sp>
        <p:nvSpPr>
          <p:cNvPr id="28" name="Nội dung CH"/>
          <p:cNvSpPr/>
          <p:nvPr/>
        </p:nvSpPr>
        <p:spPr>
          <a:xfrm>
            <a:off x="533400" y="685800"/>
            <a:ext cx="11258266" cy="3390901"/>
          </a:xfrm>
          <a:prstGeom prst="roundRect">
            <a:avLst/>
          </a:prstGeom>
          <a:solidFill>
            <a:schemeClr val="accent3">
              <a:lumMod val="20000"/>
              <a:lumOff val="80000"/>
              <a:alpha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vi-VN" sz="2400" b="1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400" b="1" dirty="0">
              <a:solidFill>
                <a:srgbClr val="7030A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vi-VN" sz="2800" b="1" dirty="0">
                <a:solidFill>
                  <a:srgbClr val="FFFFFF"/>
                </a:solidFill>
              </a:rPr>
              <a:t> </a:t>
            </a:r>
            <a:endParaRPr lang="en-US" sz="2800" b="1" dirty="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Câu hỏi"/>
          <p:cNvSpPr/>
          <p:nvPr/>
        </p:nvSpPr>
        <p:spPr>
          <a:xfrm>
            <a:off x="4435522" y="0"/>
            <a:ext cx="2209800" cy="685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400" b="1" dirty="0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2400" b="1" dirty="0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30" name="Đáp án"/>
          <p:cNvSpPr/>
          <p:nvPr/>
        </p:nvSpPr>
        <p:spPr>
          <a:xfrm>
            <a:off x="941696" y="3037595"/>
            <a:ext cx="10467832" cy="929138"/>
          </a:xfrm>
          <a:prstGeom prst="roundRect">
            <a:avLst>
              <a:gd name="adj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Đáp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án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Quả bưởi</a:t>
            </a:r>
          </a:p>
        </p:txBody>
      </p:sp>
      <p:sp>
        <p:nvSpPr>
          <p:cNvPr id="2" name="Rectangle 1"/>
          <p:cNvSpPr/>
          <p:nvPr/>
        </p:nvSpPr>
        <p:spPr>
          <a:xfrm>
            <a:off x="1220107" y="1022385"/>
            <a:ext cx="9716135" cy="14452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>
                <a:ln w="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 gì như quả bóng xanh</a:t>
            </a:r>
          </a:p>
          <a:p>
            <a:pPr algn="ctr"/>
            <a:r>
              <a:rPr lang="en-US" sz="4400" b="1" cap="none" spc="0">
                <a:ln w="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Đung đưa trên cành chờ tết Trung thu ?</a:t>
            </a:r>
          </a:p>
        </p:txBody>
      </p:sp>
      <p:pic>
        <p:nvPicPr>
          <p:cNvPr id="49" name="Picture 115" descr="ALRMCLOK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4" y="114737"/>
            <a:ext cx="10080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15</a:t>
            </a:r>
          </a:p>
        </p:txBody>
      </p:sp>
      <p:sp>
        <p:nvSpPr>
          <p:cNvPr id="5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14</a:t>
            </a:r>
          </a:p>
        </p:txBody>
      </p:sp>
      <p:sp>
        <p:nvSpPr>
          <p:cNvPr id="5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13</a:t>
            </a:r>
          </a:p>
        </p:txBody>
      </p:sp>
      <p:sp>
        <p:nvSpPr>
          <p:cNvPr id="7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12</a:t>
            </a:r>
          </a:p>
        </p:txBody>
      </p:sp>
      <p:sp>
        <p:nvSpPr>
          <p:cNvPr id="7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11</a:t>
            </a:r>
          </a:p>
        </p:txBody>
      </p:sp>
      <p:sp>
        <p:nvSpPr>
          <p:cNvPr id="7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10</a:t>
            </a:r>
          </a:p>
        </p:txBody>
      </p:sp>
      <p:sp>
        <p:nvSpPr>
          <p:cNvPr id="73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9</a:t>
            </a:r>
          </a:p>
        </p:txBody>
      </p:sp>
      <p:sp>
        <p:nvSpPr>
          <p:cNvPr id="74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8</a:t>
            </a:r>
          </a:p>
        </p:txBody>
      </p:sp>
      <p:sp>
        <p:nvSpPr>
          <p:cNvPr id="75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7</a:t>
            </a:r>
          </a:p>
        </p:txBody>
      </p:sp>
      <p:sp>
        <p:nvSpPr>
          <p:cNvPr id="76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6</a:t>
            </a:r>
          </a:p>
        </p:txBody>
      </p:sp>
      <p:sp>
        <p:nvSpPr>
          <p:cNvPr id="77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5</a:t>
            </a:r>
          </a:p>
        </p:txBody>
      </p:sp>
      <p:sp>
        <p:nvSpPr>
          <p:cNvPr id="78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4</a:t>
            </a:r>
          </a:p>
        </p:txBody>
      </p:sp>
      <p:sp>
        <p:nvSpPr>
          <p:cNvPr id="79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3</a:t>
            </a:r>
          </a:p>
        </p:txBody>
      </p:sp>
      <p:sp>
        <p:nvSpPr>
          <p:cNvPr id="8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2</a:t>
            </a:r>
          </a:p>
        </p:txBody>
      </p:sp>
      <p:sp>
        <p:nvSpPr>
          <p:cNvPr id="8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</a:t>
            </a:r>
          </a:p>
        </p:txBody>
      </p:sp>
      <p:sp>
        <p:nvSpPr>
          <p:cNvPr id="8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7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0.09714 -0.0060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-0.09714 -0.0060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2" grpId="0"/>
      <p:bldP spid="50" grpId="0" bldLvl="0" animBg="1"/>
      <p:bldP spid="51" grpId="0" bldLvl="0" animBg="1"/>
      <p:bldP spid="52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6200000" flipV="1">
            <a:off x="2637125" y="-2667000"/>
            <a:ext cx="6858000" cy="12192000"/>
          </a:xfrm>
          <a:prstGeom prst="rect">
            <a:avLst/>
          </a:prstGeom>
        </p:spPr>
      </p:pic>
      <p:sp>
        <p:nvSpPr>
          <p:cNvPr id="21" name="20"/>
          <p:cNvSpPr/>
          <p:nvPr/>
        </p:nvSpPr>
        <p:spPr>
          <a:xfrm>
            <a:off x="4275390" y="2197892"/>
            <a:ext cx="5332043" cy="246221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/>
            <a:r>
              <a:rPr lang="en-US" sz="8000" b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Times New Roman" panose="02020603050405020304"/>
              </a:rPr>
              <a:t>CỦNG CỐ BÀI HỌC</a:t>
            </a:r>
          </a:p>
        </p:txBody>
      </p:sp>
      <p:pic>
        <p:nvPicPr>
          <p:cNvPr id="18" name="Picture 2" descr="Kết nối tri thức với cuộc số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02" y="-27809"/>
            <a:ext cx="1422400" cy="142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/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18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714797" y="3429000"/>
            <a:ext cx="2263295" cy="3827929"/>
          </a:xfrm>
          <a:prstGeom prst="rect">
            <a:avLst/>
          </a:prstGeom>
        </p:spPr>
      </p:pic>
      <p:sp>
        <p:nvSpPr>
          <p:cNvPr id="5" name="Rectangle: Rounded Corners 4"/>
          <p:cNvSpPr/>
          <p:nvPr/>
        </p:nvSpPr>
        <p:spPr>
          <a:xfrm>
            <a:off x="-29682" y="5927821"/>
            <a:ext cx="3668232" cy="93034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Liên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hệ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giáo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Gmail: tranthao121006@gmail.com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2819400" y="1401445"/>
            <a:ext cx="611251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200">
                <a:defRPr/>
              </a:pPr>
              <a:endParaRPr lang="zh-CN" altLang="en-US" sz="2400">
                <a:solidFill>
                  <a:srgbClr val="3992B5"/>
                </a:solidFill>
                <a:latin typeface="Calibri" panose="020F0502020204030204"/>
                <a:ea typeface="SimSun" panose="02010600030101010101" pitchFamily="2" charset="-122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defTabSz="1219200">
                <a:defRPr/>
              </a:pPr>
              <a:r>
                <a:rPr lang="en-US" altLang="zh-CN" sz="8000" spc="300" dirty="0">
                  <a:solidFill>
                    <a:srgbClr val="FFFFFF"/>
                  </a:solidFill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1 + 2</a:t>
              </a:r>
              <a:endParaRPr lang="zh-CN" altLang="en-US" sz="8000" spc="300" dirty="0">
                <a:solidFill>
                  <a:srgbClr val="FFFFFF"/>
                </a:solidFill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0" y="1614964"/>
            <a:ext cx="5563553" cy="362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2497400" y="2420323"/>
            <a:ext cx="2983258" cy="24709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0784" y="3137687"/>
            <a:ext cx="2728825" cy="582627"/>
          </a:xfrm>
          <a:prstGeom prst="rect">
            <a:avLst/>
          </a:prstGeom>
          <a:noFill/>
        </p:spPr>
        <p:txBody>
          <a:bodyPr wrap="none" lIns="68580" tIns="34290" rIns="68580" bIns="3429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</a:p>
        </p:txBody>
      </p:sp>
    </p:spTree>
  </p:cSld>
  <p:clrMapOvr>
    <a:masterClrMapping/>
  </p:clrMapOvr>
  <p:transition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Rounded Rectangle 1"/>
          <p:cNvSpPr/>
          <p:nvPr/>
        </p:nvSpPr>
        <p:spPr>
          <a:xfrm>
            <a:off x="609600" y="142240"/>
            <a:ext cx="9442450" cy="91249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Arial-Rounded" panose="020B0500000000000000" charset="0"/>
                <a:cs typeface="Arial-Rounded" panose="020B0500000000000000" charset="0"/>
              </a:rPr>
              <a:t>Em đã chuẩn bị những gì để đón ngày khai trường?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219075" y="2675255"/>
            <a:ext cx="4017010" cy="2889250"/>
          </a:xfrm>
          <a:prstGeom prst="rect">
            <a:avLst/>
          </a:prstGeom>
        </p:spPr>
      </p:pic>
      <p:pic>
        <p:nvPicPr>
          <p:cNvPr id="5" name="Content Placeholder 4" descr="sach-van-4934-1612883932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4460240" y="2654935"/>
            <a:ext cx="4505325" cy="29298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0505" y="2675255"/>
            <a:ext cx="3150870" cy="2889885"/>
          </a:xfrm>
          <a:prstGeom prst="rect">
            <a:avLst/>
          </a:prstGeom>
        </p:spPr>
      </p:pic>
      <p:pic>
        <p:nvPicPr>
          <p:cNvPr id="9" name="Content Placeholder 3" descr="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15295" y="-247015"/>
            <a:ext cx="1656080" cy="169164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46256" t="-41660" r="-22977" b="41660"/>
          <a:stretch>
            <a:fillRect/>
          </a:stretch>
        </p:blipFill>
        <p:spPr>
          <a:xfrm>
            <a:off x="241081" y="4832943"/>
            <a:ext cx="1305930" cy="176573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0230836" y="4629150"/>
            <a:ext cx="1715737" cy="1962272"/>
            <a:chOff x="8194080" y="3408873"/>
            <a:chExt cx="2724693" cy="318254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/>
            <a:srcRect b="19213"/>
            <a:stretch>
              <a:fillRect/>
            </a:stretch>
          </p:blipFill>
          <p:spPr>
            <a:xfrm>
              <a:off x="8194080" y="4487627"/>
              <a:ext cx="2477043" cy="210379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5250" y="3408873"/>
              <a:ext cx="1473523" cy="1473563"/>
            </a:xfrm>
            <a:prstGeom prst="rect">
              <a:avLst/>
            </a:prstGeom>
          </p:spPr>
        </p:pic>
      </p:grp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287780" y="365125"/>
            <a:ext cx="9250680" cy="411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6890" y="4479925"/>
            <a:ext cx="8618220" cy="1927860"/>
          </a:xfrm>
          <a:prstGeom prst="rect">
            <a:avLst/>
          </a:prstGeom>
        </p:spPr>
      </p:pic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8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46256" t="-41660" r="-22977" b="41660"/>
          <a:stretch>
            <a:fillRect/>
          </a:stretch>
        </p:blipFill>
        <p:spPr>
          <a:xfrm>
            <a:off x="241081" y="4832943"/>
            <a:ext cx="1305930" cy="176573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0230836" y="4629150"/>
            <a:ext cx="1715737" cy="1962272"/>
            <a:chOff x="8194080" y="3408873"/>
            <a:chExt cx="2724693" cy="318254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/>
            <a:srcRect b="19213"/>
            <a:stretch>
              <a:fillRect/>
            </a:stretch>
          </p:blipFill>
          <p:spPr>
            <a:xfrm>
              <a:off x="8194080" y="4487627"/>
              <a:ext cx="2477043" cy="210379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5250" y="3408873"/>
              <a:ext cx="1473523" cy="1473563"/>
            </a:xfrm>
            <a:prstGeom prst="rect">
              <a:avLst/>
            </a:prstGeom>
          </p:spPr>
        </p:pic>
      </p:grp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287780" y="365125"/>
            <a:ext cx="9250680" cy="411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6890" y="4479925"/>
            <a:ext cx="8618220" cy="1927860"/>
          </a:xfrm>
          <a:prstGeom prst="rect">
            <a:avLst/>
          </a:prstGeom>
        </p:spPr>
      </p:pic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8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1786890" y="1233805"/>
            <a:ext cx="457200" cy="457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3" name="Oval 12"/>
          <p:cNvSpPr/>
          <p:nvPr/>
        </p:nvSpPr>
        <p:spPr>
          <a:xfrm>
            <a:off x="1786890" y="2857500"/>
            <a:ext cx="457200" cy="457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5" name="Oval 14"/>
          <p:cNvSpPr/>
          <p:nvPr/>
        </p:nvSpPr>
        <p:spPr>
          <a:xfrm>
            <a:off x="1786890" y="4479925"/>
            <a:ext cx="457200" cy="457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5152180" y="1233820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0061365" y="1691655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6917480" y="2077735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3813600" y="2341895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8458625" y="2417460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990255" y="3209940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7120045" y="3545220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8864390" y="3890660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7475010" y="4497720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10061365" y="4937775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7120045" y="5294645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2737910" y="5600080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2883816" y="6040391"/>
            <a:ext cx="6103839" cy="768350"/>
            <a:chOff x="708943" y="6033135"/>
            <a:chExt cx="5825836" cy="768350"/>
          </a:xfrm>
        </p:grpSpPr>
        <p:sp>
          <p:nvSpPr>
            <p:cNvPr id="32" name="TextBox 19"/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F15A88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endParaRPr>
            </a:p>
          </p:txBody>
        </p:sp>
        <p:sp>
          <p:nvSpPr>
            <p:cNvPr id="33" name="TextBox 20"/>
            <p:cNvSpPr txBox="1"/>
            <p:nvPr/>
          </p:nvSpPr>
          <p:spPr>
            <a:xfrm>
              <a:off x="1016462" y="6033135"/>
              <a:ext cx="5167386" cy="7683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Đọc</a:t>
              </a:r>
              <a:r>
                <a:rPr lang="en-US" sz="44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nối</a:t>
              </a:r>
              <a:r>
                <a:rPr lang="en-US" sz="44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tiếp</a:t>
              </a:r>
              <a:r>
                <a:rPr lang="en-US" sz="44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câu</a:t>
              </a:r>
              <a:endParaRPr lang="en-US" sz="4400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46256" t="-41660" r="-22977" b="41660"/>
          <a:stretch>
            <a:fillRect/>
          </a:stretch>
        </p:blipFill>
        <p:spPr>
          <a:xfrm>
            <a:off x="241081" y="4832943"/>
            <a:ext cx="1305930" cy="176573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0230836" y="4629150"/>
            <a:ext cx="1715737" cy="1962272"/>
            <a:chOff x="8194080" y="3408873"/>
            <a:chExt cx="2724693" cy="318254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/>
            <a:srcRect b="19213"/>
            <a:stretch>
              <a:fillRect/>
            </a:stretch>
          </p:blipFill>
          <p:spPr>
            <a:xfrm>
              <a:off x="8194080" y="4487627"/>
              <a:ext cx="2477043" cy="210379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5250" y="3408873"/>
              <a:ext cx="1473523" cy="1473563"/>
            </a:xfrm>
            <a:prstGeom prst="rect">
              <a:avLst/>
            </a:prstGeom>
          </p:spPr>
        </p:pic>
      </p:grp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287780" y="365125"/>
            <a:ext cx="9250680" cy="411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6890" y="4479925"/>
            <a:ext cx="8618220" cy="1927860"/>
          </a:xfrm>
          <a:prstGeom prst="rect">
            <a:avLst/>
          </a:prstGeom>
        </p:spPr>
      </p:pic>
      <p:pic>
        <p:nvPicPr>
          <p:cNvPr id="11" name="Content Placeholder 10" descr="logo"/>
          <p:cNvPicPr>
            <a:picLocks noGrp="1" noChangeAspect="1"/>
          </p:cNvPicPr>
          <p:nvPr>
            <p:ph sz="half" idx="2"/>
          </p:nvPr>
        </p:nvPicPr>
        <p:blipFill>
          <a:blip r:embed="rId8"/>
          <a:stretch>
            <a:fillRect/>
          </a:stretch>
        </p:blipFill>
        <p:spPr>
          <a:xfrm>
            <a:off x="10654665" y="-182880"/>
            <a:ext cx="1656080" cy="1691640"/>
          </a:xfrm>
          <a:prstGeom prst="rect">
            <a:avLst/>
          </a:prstGeom>
        </p:spPr>
      </p:pic>
      <p:grpSp>
        <p:nvGrpSpPr>
          <p:cNvPr id="31" name="Group 30"/>
          <p:cNvGrpSpPr/>
          <p:nvPr/>
        </p:nvGrpSpPr>
        <p:grpSpPr>
          <a:xfrm>
            <a:off x="2883816" y="5959111"/>
            <a:ext cx="6103839" cy="768350"/>
            <a:chOff x="708943" y="6033135"/>
            <a:chExt cx="5825836" cy="768350"/>
          </a:xfrm>
        </p:grpSpPr>
        <p:sp>
          <p:nvSpPr>
            <p:cNvPr id="32" name="TextBox 19"/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F15A88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Arial-Rounded" panose="020B0500000000000000" charset="0"/>
                <a:ea typeface="Arial-Rounded" panose="020B0500000000000000" charset="0"/>
                <a:cs typeface="Arial-Rounded" panose="020B0500000000000000" charset="0"/>
              </a:endParaRPr>
            </a:p>
          </p:txBody>
        </p:sp>
        <p:sp>
          <p:nvSpPr>
            <p:cNvPr id="33" name="TextBox 20"/>
            <p:cNvSpPr txBox="1"/>
            <p:nvPr/>
          </p:nvSpPr>
          <p:spPr>
            <a:xfrm>
              <a:off x="1016462" y="6033135"/>
              <a:ext cx="5167386" cy="7683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400" dirty="0" err="1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Đọc</a:t>
              </a:r>
              <a:r>
                <a:rPr lang="en-US" sz="4400" dirty="0">
                  <a:solidFill>
                    <a:schemeClr val="bg1"/>
                  </a:solidFill>
                  <a:latin typeface="Arial-Rounded" panose="020B0500000000000000" charset="0"/>
                  <a:ea typeface="Arial-Rounded" panose="020B0500000000000000" charset="0"/>
                  <a:cs typeface="Arial-Rounded" panose="020B0500000000000000" charset="0"/>
                </a:rPr>
                <a:t> đoạn nối tiếp</a:t>
              </a:r>
            </a:p>
          </p:txBody>
        </p:sp>
      </p:grp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405" y="932815"/>
            <a:ext cx="527050" cy="1948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49"/>
          <a:stretch>
            <a:fillRect/>
          </a:stretch>
        </p:blipFill>
        <p:spPr>
          <a:xfrm>
            <a:off x="1661578" y="1103471"/>
            <a:ext cx="736995" cy="62476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4" b="14324"/>
          <a:stretch>
            <a:fillRect/>
          </a:stretch>
        </p:blipFill>
        <p:spPr>
          <a:xfrm>
            <a:off x="1660974" y="2881261"/>
            <a:ext cx="736995" cy="624764"/>
          </a:xfrm>
          <a:prstGeom prst="rect">
            <a:avLst/>
          </a:prstGeom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32" r="8514"/>
          <a:stretch>
            <a:fillRect/>
          </a:stretch>
        </p:blipFill>
        <p:spPr bwMode="auto">
          <a:xfrm>
            <a:off x="1462405" y="2896870"/>
            <a:ext cx="481965" cy="1583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Oval 13"/>
          <p:cNvSpPr/>
          <p:nvPr/>
        </p:nvSpPr>
        <p:spPr>
          <a:xfrm>
            <a:off x="1786890" y="4479925"/>
            <a:ext cx="457200" cy="4572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32" r="8514"/>
          <a:stretch>
            <a:fillRect/>
          </a:stretch>
        </p:blipFill>
        <p:spPr bwMode="auto">
          <a:xfrm>
            <a:off x="1462405" y="4479925"/>
            <a:ext cx="481965" cy="1583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591</Words>
  <Application>Microsoft Office PowerPoint</Application>
  <PresentationFormat>Widescreen</PresentationFormat>
  <Paragraphs>139</Paragraphs>
  <Slides>32</Slides>
  <Notes>15</Notes>
  <HiddenSlides>0</HiddenSlides>
  <MMClips>6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32</vt:i4>
      </vt:variant>
    </vt:vector>
  </HeadingPairs>
  <TitlesOfParts>
    <vt:vector size="58" baseType="lpstr">
      <vt:lpstr>等线</vt:lpstr>
      <vt:lpstr>Microsoft YaHei</vt:lpstr>
      <vt:lpstr>.VnBlack</vt:lpstr>
      <vt:lpstr>Arial</vt:lpstr>
      <vt:lpstr>Arial Narrow</vt:lpstr>
      <vt:lpstr>Arial Rounded MT Bold</vt:lpstr>
      <vt:lpstr>Arial-Rounded</vt:lpstr>
      <vt:lpstr>Calibri</vt:lpstr>
      <vt:lpstr>Calibri Light</vt:lpstr>
      <vt:lpstr>HP001 4 hàng</vt:lpstr>
      <vt:lpstr>Tahoma</vt:lpstr>
      <vt:lpstr>Times New Roman</vt:lpstr>
      <vt:lpstr>Verdana</vt:lpstr>
      <vt:lpstr>Wingdings</vt:lpstr>
      <vt:lpstr>2_Office Theme</vt:lpstr>
      <vt:lpstr>3_Office Theme</vt:lpstr>
      <vt:lpstr>4_Office Theme</vt:lpstr>
      <vt:lpstr>5_Default Design</vt:lpstr>
      <vt:lpstr>1_Default Design</vt:lpstr>
      <vt:lpstr>1_Office 主题​​</vt:lpstr>
      <vt:lpstr>2_Office 主题​​</vt:lpstr>
      <vt:lpstr>1_Office Theme</vt:lpstr>
      <vt:lpstr>6_Office Theme</vt:lpstr>
      <vt:lpstr>7_Office Theme</vt:lpstr>
      <vt:lpstr>1_Tema de Office</vt:lpstr>
      <vt:lpstr>Office 主题</vt:lpstr>
      <vt:lpstr>Chào mừng các em đến với tiết Tiếng Việt - Lớp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Bạn ấy nhận ra mình thay đổi như thế nào sau khi lên lớp 2?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Administrator</dc:creator>
  <cp:lastModifiedBy>Admin</cp:lastModifiedBy>
  <cp:revision>11</cp:revision>
  <dcterms:created xsi:type="dcterms:W3CDTF">2020-10-07T08:19:00Z</dcterms:created>
  <dcterms:modified xsi:type="dcterms:W3CDTF">2024-04-16T02:19:43Z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