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8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9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3" r:id="rId3"/>
    <p:sldMasterId id="2147483685" r:id="rId4"/>
    <p:sldMasterId id="2147483699" r:id="rId5"/>
    <p:sldMasterId id="2147483701" r:id="rId6"/>
    <p:sldMasterId id="2147483713" r:id="rId7"/>
    <p:sldMasterId id="2147483725" r:id="rId8"/>
    <p:sldMasterId id="2147483737" r:id="rId9"/>
    <p:sldMasterId id="2147483749" r:id="rId10"/>
  </p:sldMasterIdLst>
  <p:notesMasterIdLst>
    <p:notesMasterId r:id="rId35"/>
  </p:notesMasterIdLst>
  <p:sldIdLst>
    <p:sldId id="257" r:id="rId11"/>
    <p:sldId id="258" r:id="rId12"/>
    <p:sldId id="264" r:id="rId13"/>
    <p:sldId id="265" r:id="rId14"/>
    <p:sldId id="266" r:id="rId15"/>
    <p:sldId id="267" r:id="rId16"/>
    <p:sldId id="288" r:id="rId17"/>
    <p:sldId id="268" r:id="rId18"/>
    <p:sldId id="289" r:id="rId19"/>
    <p:sldId id="290" r:id="rId20"/>
    <p:sldId id="291" r:id="rId21"/>
    <p:sldId id="269" r:id="rId22"/>
    <p:sldId id="271" r:id="rId23"/>
    <p:sldId id="292" r:id="rId24"/>
    <p:sldId id="272" r:id="rId25"/>
    <p:sldId id="273" r:id="rId26"/>
    <p:sldId id="293" r:id="rId27"/>
    <p:sldId id="294" r:id="rId28"/>
    <p:sldId id="278" r:id="rId29"/>
    <p:sldId id="295" r:id="rId30"/>
    <p:sldId id="296" r:id="rId31"/>
    <p:sldId id="299" r:id="rId32"/>
    <p:sldId id="297" r:id="rId33"/>
    <p:sldId id="285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m Anh" initials="K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1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1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commentAuthors" Target="commentAuthor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3397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02AEFD-FEDB-4542-BE9E-D4DED9AFC90C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080E0C2-0D4A-4881-ADBA-8A3F58F5279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615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>
                <a:sym typeface="+mn-ea"/>
              </a:rPr>
              <a:t> - tranthao121006@gmail.com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6B7D7-24F9-4490-B2DA-DD66701C2C2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4" y="617538"/>
            <a:ext cx="10390716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5"/>
          <p:cNvSpPr>
            <a:spLocks noGrp="1"/>
          </p:cNvSpPr>
          <p:nvPr>
            <p:ph type="dt" sz="half" idx="12"/>
          </p:nvPr>
        </p:nvSpPr>
        <p:spPr bwMode="auto">
          <a:xfrm>
            <a:off x="1219200" y="6324600"/>
            <a:ext cx="2540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3"/>
          </p:nvPr>
        </p:nvSpPr>
        <p:spPr bwMode="auto">
          <a:xfrm>
            <a:off x="4470400" y="6324600"/>
            <a:ext cx="3860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 bwMode="auto">
          <a:xfrm>
            <a:off x="9042400" y="6324600"/>
            <a:ext cx="2540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5D2767-D998-468D-9632-EA107E4ADF4F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 advTm="10000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12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Content</a:t>
            </a:r>
            <a:endParaRPr lang="zh-CN" altLang="en-US"/>
          </a:p>
          <a:p>
            <a:pPr lvl="1"/>
            <a:r>
              <a:rPr lang="en-US" altLang="zh-CN"/>
              <a:t>Branch 1</a:t>
            </a:r>
            <a:endParaRPr lang="zh-CN" altLang="en-US"/>
          </a:p>
          <a:p>
            <a:pPr lvl="2"/>
            <a:r>
              <a:rPr lang="en-US" altLang="zh-CN"/>
              <a:t>Branch 2</a:t>
            </a:r>
            <a:endParaRPr lang="zh-CN" altLang="en-US"/>
          </a:p>
          <a:p>
            <a:pPr lvl="3"/>
            <a:r>
              <a:rPr lang="en-US" altLang="zh-CN"/>
              <a:t>Branch 3</a:t>
            </a:r>
            <a:endParaRPr lang="zh-CN" altLang="en-US"/>
          </a:p>
          <a:p>
            <a:pPr lvl="4"/>
            <a:r>
              <a:rPr lang="en-US" altLang="zh-CN"/>
              <a:t>Branch 4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Body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dirty="0"/>
              <a:t>Click to edit Master title style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9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905" indent="-128270" algn="l" defTabSz="51435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60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2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7650" y="266578"/>
              <a:ext cx="11696700" cy="6324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C6662AC-A369-4D70-88AD-1C73A87EEAD0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7.png"/><Relationship Id="rId4" Type="http://schemas.openxmlformats.org/officeDocument/2006/relationships/image" Target="../media/image35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5470" y="1337218"/>
            <a:ext cx="7381060" cy="1445623"/>
          </a:xfrm>
        </p:spPr>
        <p:txBody>
          <a:bodyPr>
            <a:normAutofit/>
          </a:bodyPr>
          <a:lstStyle/>
          <a:p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Chào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mừng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các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em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đến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với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vi-VN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tiết</a:t>
            </a:r>
            <a:r>
              <a:rPr lang="en-US" altLang="vi-VN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Tiếng Việt - Lớp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2460" y="2948940"/>
            <a:ext cx="3286125" cy="390906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64770" y="6489700"/>
            <a:ext cx="3696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Bản quyền thuộc về: FB Hương Thảo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8"/>
          <p:cNvCxnSpPr/>
          <p:nvPr/>
        </p:nvCxnSpPr>
        <p:spPr>
          <a:xfrm>
            <a:off x="0" y="0"/>
            <a:ext cx="1552575" cy="1508581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9"/>
          <p:cNvSpPr/>
          <p:nvPr/>
        </p:nvSpPr>
        <p:spPr>
          <a:xfrm>
            <a:off x="1552575" y="1508581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10"/>
          <p:cNvCxnSpPr/>
          <p:nvPr/>
        </p:nvCxnSpPr>
        <p:spPr>
          <a:xfrm>
            <a:off x="1685925" y="1628775"/>
            <a:ext cx="1438275" cy="1378862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12"/>
          <p:cNvCxnSpPr/>
          <p:nvPr/>
        </p:nvCxnSpPr>
        <p:spPr>
          <a:xfrm flipH="1">
            <a:off x="1576983" y="3170658"/>
            <a:ext cx="1485900" cy="1362075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14"/>
          <p:cNvCxnSpPr/>
          <p:nvPr/>
        </p:nvCxnSpPr>
        <p:spPr>
          <a:xfrm>
            <a:off x="1588443" y="4695754"/>
            <a:ext cx="2904006" cy="2162246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16"/>
          <p:cNvSpPr/>
          <p:nvPr/>
        </p:nvSpPr>
        <p:spPr>
          <a:xfrm>
            <a:off x="1443633" y="4566035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26"/>
          <p:cNvSpPr/>
          <p:nvPr/>
        </p:nvSpPr>
        <p:spPr>
          <a:xfrm>
            <a:off x="-265521" y="-76199"/>
            <a:ext cx="1124" cy="1013"/>
          </a:xfrm>
          <a:custGeom>
            <a:avLst/>
            <a:gdLst>
              <a:gd name="connsiteX0" fmla="*/ 10 w 1124"/>
              <a:gd name="connsiteY0" fmla="*/ 0 h 1013"/>
              <a:gd name="connsiteX1" fmla="*/ 1124 w 1124"/>
              <a:gd name="connsiteY1" fmla="*/ 1013 h 1013"/>
              <a:gd name="connsiteX2" fmla="*/ 0 w 1124"/>
              <a:gd name="connsiteY2" fmla="*/ 1013 h 1013"/>
              <a:gd name="connsiteX3" fmla="*/ 10 w 1124"/>
              <a:gd name="connsiteY3" fmla="*/ 0 h 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" h="1013">
                <a:moveTo>
                  <a:pt x="10" y="0"/>
                </a:moveTo>
                <a:lnTo>
                  <a:pt x="1124" y="1013"/>
                </a:lnTo>
                <a:lnTo>
                  <a:pt x="0" y="1013"/>
                </a:lnTo>
                <a:lnTo>
                  <a:pt x="10" y="0"/>
                </a:lnTo>
                <a:close/>
              </a:path>
            </a:pathLst>
          </a:custGeom>
          <a:blipFill>
            <a:blip r:embed="rId3"/>
            <a:srcRect/>
            <a:stretch>
              <a:fillRect l="-475" t="621" r="475" b="-6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29"/>
          <p:cNvSpPr/>
          <p:nvPr/>
        </p:nvSpPr>
        <p:spPr>
          <a:xfrm>
            <a:off x="0" y="166605"/>
            <a:ext cx="4351063" cy="6691395"/>
          </a:xfrm>
          <a:custGeom>
            <a:avLst/>
            <a:gdLst>
              <a:gd name="connsiteX0" fmla="*/ 0 w 4351063"/>
              <a:gd name="connsiteY0" fmla="*/ 0 h 6746318"/>
              <a:gd name="connsiteX1" fmla="*/ 3027088 w 4351063"/>
              <a:gd name="connsiteY1" fmla="*/ 2926793 h 6746318"/>
              <a:gd name="connsiteX2" fmla="*/ 1407838 w 4351063"/>
              <a:gd name="connsiteY2" fmla="*/ 4431743 h 6746318"/>
              <a:gd name="connsiteX3" fmla="*/ 1331638 w 4351063"/>
              <a:gd name="connsiteY3" fmla="*/ 4507943 h 6746318"/>
              <a:gd name="connsiteX4" fmla="*/ 4351063 w 4351063"/>
              <a:gd name="connsiteY4" fmla="*/ 6746318 h 6746318"/>
              <a:gd name="connsiteX5" fmla="*/ 0 w 4351063"/>
              <a:gd name="connsiteY5" fmla="*/ 6728914 h 6746318"/>
              <a:gd name="connsiteX6" fmla="*/ 0 w 4351063"/>
              <a:gd name="connsiteY6" fmla="*/ 0 h 674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1063" h="6746318">
                <a:moveTo>
                  <a:pt x="0" y="0"/>
                </a:moveTo>
                <a:lnTo>
                  <a:pt x="3027088" y="2926793"/>
                </a:lnTo>
                <a:lnTo>
                  <a:pt x="1407838" y="4431743"/>
                </a:lnTo>
                <a:lnTo>
                  <a:pt x="1331638" y="4507943"/>
                </a:lnTo>
                <a:lnTo>
                  <a:pt x="4351063" y="6746318"/>
                </a:lnTo>
                <a:lnTo>
                  <a:pt x="0" y="6728914"/>
                </a:lnTo>
                <a:lnTo>
                  <a:pt x="0" y="0"/>
                </a:lnTo>
                <a:close/>
              </a:path>
            </a:pathLst>
          </a:custGeom>
          <a:solidFill>
            <a:srgbClr val="F7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2" name="6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 rot="814195" flipV="1">
            <a:off x="-603250" y="396875"/>
            <a:ext cx="1523365" cy="1489075"/>
          </a:xfrm>
          <a:prstGeom prst="rect">
            <a:avLst/>
          </a:prstGeom>
        </p:spPr>
      </p:pic>
      <p:pic>
        <p:nvPicPr>
          <p:cNvPr id="63" name="62" descr="E:\素材\春\7ff96c0408d5f1ad90e6490e1fb39ea4.png7ff96c0408d5f1ad90e6490e1fb39ea4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1111076" flipH="1">
            <a:off x="-189865" y="-125095"/>
            <a:ext cx="1796415" cy="1758315"/>
          </a:xfrm>
          <a:prstGeom prst="rect">
            <a:avLst/>
          </a:prstGeom>
        </p:spPr>
      </p:pic>
      <p:pic>
        <p:nvPicPr>
          <p:cNvPr id="2" name="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21000000">
            <a:off x="10031048" y="4756299"/>
            <a:ext cx="2396490" cy="234442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56834" y="1993081"/>
            <a:ext cx="2109019" cy="2109019"/>
            <a:chOff x="156834" y="1993081"/>
            <a:chExt cx="2109019" cy="2109019"/>
          </a:xfrm>
        </p:grpSpPr>
        <p:sp>
          <p:nvSpPr>
            <p:cNvPr id="3" name="Oval 2"/>
            <p:cNvSpPr/>
            <p:nvPr/>
          </p:nvSpPr>
          <p:spPr>
            <a:xfrm>
              <a:off x="156834" y="1993081"/>
              <a:ext cx="2109019" cy="2109019"/>
            </a:xfrm>
            <a:prstGeom prst="ellipse">
              <a:avLst/>
            </a:prstGeom>
            <a:solidFill>
              <a:srgbClr val="ED2F6A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15731" y="2243748"/>
              <a:ext cx="17119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13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600" b="1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  <a:sym typeface="+mn-lt"/>
                </a:rPr>
                <a:t>GIẢI NGHĨA TỪ</a:t>
              </a:r>
              <a:endParaRPr lang="zh-CN" altLang="en-US" sz="3600" b="1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  <a:sym typeface="+mn-lt"/>
              </a:endParaRPr>
            </a:p>
          </p:txBody>
        </p:sp>
      </p:grpSp>
      <p:sp>
        <p:nvSpPr>
          <p:cNvPr id="28" name="2"/>
          <p:cNvSpPr/>
          <p:nvPr/>
        </p:nvSpPr>
        <p:spPr>
          <a:xfrm>
            <a:off x="3425187" y="716098"/>
            <a:ext cx="8019905" cy="5347817"/>
          </a:xfrm>
          <a:prstGeom prst="roundRect">
            <a:avLst>
              <a:gd name="adj" fmla="val 31710"/>
            </a:avLst>
          </a:prstGeom>
          <a:solidFill>
            <a:srgbClr val="FEF4F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709670" y="1962785"/>
            <a:ext cx="6916420" cy="2315210"/>
            <a:chOff x="3770522" y="943551"/>
            <a:chExt cx="3822655" cy="2315191"/>
          </a:xfrm>
        </p:grpSpPr>
        <p:grpSp>
          <p:nvGrpSpPr>
            <p:cNvPr id="42" name="Group 41"/>
            <p:cNvGrpSpPr/>
            <p:nvPr/>
          </p:nvGrpSpPr>
          <p:grpSpPr>
            <a:xfrm>
              <a:off x="3770522" y="943551"/>
              <a:ext cx="3822655" cy="2315191"/>
              <a:chOff x="156834" y="1993081"/>
              <a:chExt cx="2109019" cy="2109019"/>
            </a:xfrm>
          </p:grpSpPr>
          <p:sp>
            <p:nvSpPr>
              <p:cNvPr id="43" name="Hexagon 42"/>
              <p:cNvSpPr/>
              <p:nvPr/>
            </p:nvSpPr>
            <p:spPr>
              <a:xfrm>
                <a:off x="156834" y="1993081"/>
                <a:ext cx="2109019" cy="2109019"/>
              </a:xfrm>
              <a:prstGeom prst="hexagon">
                <a:avLst/>
              </a:prstGeom>
              <a:solidFill>
                <a:srgbClr val="F7ACB9"/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scene3d>
                <a:camera prst="perspectiveAbove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86263" y="2284988"/>
                <a:ext cx="1808630" cy="9804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313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3600" b="0" u="none" strike="noStrike" dirty="0">
                    <a:solidFill>
                      <a:srgbClr val="FF0000"/>
                    </a:solidFill>
                    <a:effectLst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ngẫm nghĩ</a:t>
                </a:r>
              </a:p>
              <a:p>
                <a:pPr algn="ctr" defTabSz="91313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vi-VN" sz="2800" b="0" i="0" u="none" strike="noStrike" dirty="0">
                    <a:solidFill>
                      <a:srgbClr val="231F20"/>
                    </a:solidFill>
                    <a:effectLst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nghĩ đi nghĩ lại kĩ càng</a:t>
                </a:r>
                <a:endParaRPr lang="en-US" altLang="vi-VN" sz="2800" b="0" i="0" u="none" strike="noStrike" dirty="0">
                  <a:solidFill>
                    <a:srgbClr val="231F20"/>
                  </a:solidFill>
                  <a:effectLst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  <a:sym typeface="+mn-lt"/>
                </a:endParaRPr>
              </a:p>
            </p:txBody>
          </p:sp>
        </p:grpSp>
        <p:cxnSp>
          <p:nvCxnSpPr>
            <p:cNvPr id="54" name="10"/>
            <p:cNvCxnSpPr/>
            <p:nvPr/>
          </p:nvCxnSpPr>
          <p:spPr>
            <a:xfrm>
              <a:off x="4936100" y="1820891"/>
              <a:ext cx="1426280" cy="0"/>
            </a:xfrm>
            <a:prstGeom prst="line">
              <a:avLst/>
            </a:prstGeom>
            <a:ln w="19050">
              <a:solidFill>
                <a:srgbClr val="339183"/>
              </a:solidFill>
              <a:prstDash val="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85220" y="95250"/>
            <a:ext cx="906780" cy="848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084955" y="340360"/>
            <a:ext cx="5514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latin typeface="Arial-Rounded" panose="020B0500000000000000" charset="0"/>
                <a:cs typeface="Arial-Rounded" panose="020B0500000000000000" charset="0"/>
              </a:rPr>
              <a:t>Cái trống trường em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27075" y="1252855"/>
            <a:ext cx="4785360" cy="43516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Cái trống trường em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Mùa hè cũng nghỉ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Suốt ba tháng liền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Trống nằm ngẫm nghĩ.</a:t>
            </a:r>
          </a:p>
          <a:p>
            <a:pPr marL="0" indent="0">
              <a:buNone/>
            </a:pPr>
            <a:endParaRPr lang="en-US" sz="1280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Buồn không hả trống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Trong những ngày hè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Bọn mình đi vắng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Chỉ còn tiếng ve?</a:t>
            </a:r>
          </a:p>
        </p:txBody>
      </p:sp>
      <p:sp>
        <p:nvSpPr>
          <p:cNvPr id="5" name="Content Placeholder 1"/>
          <p:cNvSpPr/>
          <p:nvPr/>
        </p:nvSpPr>
        <p:spPr>
          <a:xfrm>
            <a:off x="5512435" y="1253490"/>
            <a:ext cx="4785360" cy="435165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Cái trống lặng im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Nghiêng đầu trên giá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Chắc thấy chúng em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Nó mừng vui quá!</a:t>
            </a:r>
          </a:p>
          <a:p>
            <a:pPr marL="0" indent="0">
              <a:buNone/>
            </a:pPr>
            <a:endParaRPr lang="en-US" sz="1280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Kìa trống đang gọi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Tùng! Tùng! Tùng! Tùng...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Vào năm học mới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Rộn vang tưng bừng.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060" y="3520440"/>
            <a:ext cx="2567940" cy="2880360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3230245" y="6180455"/>
            <a:ext cx="5203190" cy="768350"/>
            <a:chOff x="708943" y="6033135"/>
            <a:chExt cx="5825836" cy="768350"/>
          </a:xfrm>
        </p:grpSpPr>
        <p:sp>
          <p:nvSpPr>
            <p:cNvPr id="32" name="TextBox 19"/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F15A88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  <p:sp>
          <p:nvSpPr>
            <p:cNvPr id="33" name="TextBox 20"/>
            <p:cNvSpPr txBox="1"/>
            <p:nvPr/>
          </p:nvSpPr>
          <p:spPr>
            <a:xfrm>
              <a:off x="1016462" y="6033135"/>
              <a:ext cx="5167386" cy="7683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Đọc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toàn bài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Arial-Rounded" panose="020B0500000000000000" charset="0"/>
              <a:cs typeface="Arial-Rounded" panose="020B0500000000000000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50811"/>
          <a:stretch>
            <a:fillRect/>
          </a:stretch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35505" y="1044575"/>
            <a:ext cx="9594850" cy="463550"/>
          </a:xfrm>
          <a:prstGeom prst="rect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en-US" altLang="zh-CN" sz="2800">
                <a:latin typeface="Arial-Rounded" panose="020B0500000000000000" charset="0"/>
                <a:ea typeface="汉仪黑荔枝体简" panose="00020600040101010101" pitchFamily="18" charset="-122"/>
                <a:cs typeface="Arial-Rounded" panose="020B0500000000000000" charset="0"/>
              </a:rPr>
              <a:t>1. Bạn học sinh kể gì về trống trường trong những ngày hè?</a:t>
            </a:r>
            <a:endParaRPr lang="en-US" altLang="zh-CN" sz="2800" dirty="0">
              <a:latin typeface="Arial-Rounded" panose="020B0500000000000000" charset="0"/>
              <a:ea typeface="汉仪黑荔枝体简" panose="00020600040101010101" pitchFamily="18" charset="-122"/>
              <a:cs typeface="Arial-Rounded" panose="020B0500000000000000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505710" y="1508125"/>
            <a:ext cx="10721975" cy="73723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Arial-Rounded" panose="020B0500000000000000" charset="0"/>
                <a:ea typeface="汉仪黑荔枝体简" panose="00020600040101010101" pitchFamily="18" charset="-122"/>
                <a:cs typeface="Arial-Rounded" panose="020B0500000000000000" charset="0"/>
              </a:rPr>
              <a:t>Cảm xúc của trống trường khi các bạn học sinh nghỉ hè.</a:t>
            </a:r>
            <a:endParaRPr lang="en-US" altLang="zh-CN" sz="2800" dirty="0">
              <a:latin typeface="Arial-Rounded" panose="020B0500000000000000" charset="0"/>
              <a:ea typeface="汉仪黑荔枝体简" panose="00020600040101010101" pitchFamily="18" charset="-122"/>
              <a:cs typeface="Arial-Rounded" panose="020B0500000000000000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05710" y="2346960"/>
            <a:ext cx="9425305" cy="463550"/>
          </a:xfrm>
          <a:prstGeom prst="rect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en-US" altLang="zh-CN" sz="2800">
                <a:latin typeface="Arial-Rounded" panose="020B0500000000000000" charset="0"/>
                <a:ea typeface="汉仪黑荔枝体简" panose="00020600040101010101" pitchFamily="18" charset="-122"/>
                <a:cs typeface="Arial-Rounded" panose="020B0500000000000000" charset="0"/>
              </a:rPr>
              <a:t>2. Tiếng trống trường trong khổ thơ cuối báo hiệu điều gì?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831465" y="2810510"/>
            <a:ext cx="9099550" cy="69151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ysClr val="windowText" lastClr="000000"/>
                </a:solidFill>
                <a:latin typeface="Arial-Rounded" panose="020B0500000000000000" charset="0"/>
                <a:ea typeface="+mn-ea"/>
                <a:cs typeface="Arial-Rounded" panose="020B0500000000000000" charset="0"/>
                <a:sym typeface="+mn-ea"/>
              </a:rPr>
              <a:t>Báo hiệu bước vào năm học mới.</a:t>
            </a:r>
            <a:endParaRPr lang="zh-CN" altLang="en-US" sz="2800" dirty="0">
              <a:latin typeface="Arial-Rounded" panose="020B0500000000000000" charset="0"/>
              <a:ea typeface="汉仪黑荔枝体简" panose="00020600040101010101" pitchFamily="18" charset="-122"/>
              <a:cs typeface="Arial-Rounded" panose="020B0500000000000000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4460" y="2141220"/>
            <a:ext cx="3204845" cy="2786380"/>
          </a:xfrm>
          <a:prstGeom prst="rect">
            <a:avLst/>
          </a:prstGeom>
        </p:spPr>
      </p:pic>
      <p:sp>
        <p:nvSpPr>
          <p:cNvPr id="2" name="矩形 10"/>
          <p:cNvSpPr/>
          <p:nvPr/>
        </p:nvSpPr>
        <p:spPr>
          <a:xfrm>
            <a:off x="2764790" y="3502025"/>
            <a:ext cx="9312910" cy="842010"/>
          </a:xfrm>
          <a:prstGeom prst="rect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en-US" altLang="zh-CN" sz="2800">
                <a:latin typeface="Arial-Rounded" panose="020B0500000000000000" charset="0"/>
                <a:ea typeface="汉仪黑荔枝体简" panose="00020600040101010101" pitchFamily="18" charset="-122"/>
                <a:cs typeface="Arial-Rounded" panose="020B0500000000000000" charset="0"/>
              </a:rPr>
              <a:t>3. Khổ thơ nào cho thấy hs trò chuyện với trống trường như người bạn?</a:t>
            </a:r>
          </a:p>
        </p:txBody>
      </p:sp>
      <p:sp>
        <p:nvSpPr>
          <p:cNvPr id="5" name="TextBox 12"/>
          <p:cNvSpPr txBox="1"/>
          <p:nvPr/>
        </p:nvSpPr>
        <p:spPr>
          <a:xfrm>
            <a:off x="3814445" y="4225925"/>
            <a:ext cx="7915910" cy="69151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ysClr val="windowText" lastClr="000000"/>
                </a:solidFill>
                <a:latin typeface="Arial-Rounded" panose="020B0500000000000000" charset="0"/>
                <a:ea typeface="+mn-ea"/>
                <a:cs typeface="Arial-Rounded" panose="020B0500000000000000" charset="0"/>
                <a:sym typeface="+mn-ea"/>
              </a:rPr>
              <a:t>Khổ thơ thứ hai.</a:t>
            </a:r>
            <a:endParaRPr lang="zh-CN" altLang="en-US" sz="2800" dirty="0">
              <a:latin typeface="Arial-Rounded" panose="020B0500000000000000" charset="0"/>
              <a:ea typeface="汉仪黑荔枝体简" panose="00020600040101010101" pitchFamily="18" charset="-122"/>
              <a:cs typeface="Arial-Rounded" panose="020B0500000000000000" charset="0"/>
            </a:endParaRPr>
          </a:p>
        </p:txBody>
      </p:sp>
      <p:sp>
        <p:nvSpPr>
          <p:cNvPr id="14" name="矩形 10"/>
          <p:cNvSpPr/>
          <p:nvPr/>
        </p:nvSpPr>
        <p:spPr>
          <a:xfrm>
            <a:off x="2830830" y="4984750"/>
            <a:ext cx="9210040" cy="795020"/>
          </a:xfrm>
          <a:prstGeom prst="rect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en-US" altLang="zh-CN" sz="2800">
                <a:latin typeface="Arial-Rounded" panose="020B0500000000000000" charset="0"/>
                <a:ea typeface="汉仪黑荔枝体简" panose="00020600040101010101" pitchFamily="18" charset="-122"/>
                <a:cs typeface="Arial-Rounded" panose="020B0500000000000000" charset="0"/>
              </a:rPr>
              <a:t>4. Em thấy tình cảm của bạn học sinh đối với trống trường như thế nào?</a:t>
            </a:r>
          </a:p>
        </p:txBody>
      </p:sp>
      <p:sp>
        <p:nvSpPr>
          <p:cNvPr id="15" name="TextBox 12"/>
          <p:cNvSpPr txBox="1"/>
          <p:nvPr/>
        </p:nvSpPr>
        <p:spPr>
          <a:xfrm>
            <a:off x="3656522" y="5780643"/>
            <a:ext cx="6861278" cy="69151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ysClr val="windowText" lastClr="000000"/>
                </a:solidFill>
                <a:latin typeface="Arial-Rounded" panose="020B0500000000000000" charset="0"/>
                <a:ea typeface="+mn-ea"/>
                <a:cs typeface="Arial-Rounded" panose="020B0500000000000000" charset="0"/>
                <a:sym typeface="+mn-ea"/>
              </a:rPr>
              <a:t>Bạn học sinh rất yêu quý trống trường.</a:t>
            </a:r>
            <a:endParaRPr lang="zh-CN" altLang="en-US" sz="2800" dirty="0">
              <a:latin typeface="Arial-Rounded" panose="020B0500000000000000" charset="0"/>
              <a:ea typeface="汉仪黑荔枝体简" panose="00020600040101010101" pitchFamily="18" charset="-122"/>
              <a:cs typeface="Arial-Rounded" panose="020B0500000000000000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/>
      <p:bldP spid="9" grpId="1"/>
      <p:bldP spid="11" grpId="0" bldLvl="0" animBg="1"/>
      <p:bldP spid="11" grpId="1" animBg="1"/>
      <p:bldP spid="12" grpId="0"/>
      <p:bldP spid="12" grpId="1"/>
      <p:bldP spid="2" grpId="0" bldLvl="0" animBg="1"/>
      <p:bldP spid="5" grpId="0"/>
      <p:bldP spid="5" grpId="1"/>
      <p:bldP spid="14" grpId="0" bldLvl="0" animBg="1"/>
      <p:bldP spid="14" grpId="1" animBg="1"/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19455"/>
            <a:ext cx="10515600" cy="1325563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FF000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1. Những từ nào dưới đây nói về trống trường như nói về con người?</a:t>
            </a:r>
            <a:endParaRPr lang="en-US" b="1">
              <a:solidFill>
                <a:schemeClr val="tx1"/>
              </a:solidFill>
              <a:latin typeface="Arial-Rounded" panose="020B0500000000000000" charset="0"/>
              <a:cs typeface="Arial-Rounded" panose="020B0500000000000000" charset="0"/>
              <a:sym typeface="+mn-ea"/>
            </a:endParaRPr>
          </a:p>
        </p:txBody>
      </p:sp>
      <p:pic>
        <p:nvPicPr>
          <p:cNvPr id="10" name="图片 9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6256" t="-41660" r="-22977" b="41660"/>
          <a:stretch>
            <a:fillRect/>
          </a:stretch>
        </p:blipFill>
        <p:spPr>
          <a:xfrm>
            <a:off x="247650" y="5041900"/>
            <a:ext cx="1512570" cy="156908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0281636" y="4648835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3" name="Cloud 2"/>
          <p:cNvSpPr/>
          <p:nvPr/>
        </p:nvSpPr>
        <p:spPr>
          <a:xfrm>
            <a:off x="749935" y="2520315"/>
            <a:ext cx="2261870" cy="91313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ngẫm nghĩ</a:t>
            </a:r>
          </a:p>
        </p:txBody>
      </p:sp>
      <p:sp>
        <p:nvSpPr>
          <p:cNvPr id="4" name="Cloud 3"/>
          <p:cNvSpPr/>
          <p:nvPr/>
        </p:nvSpPr>
        <p:spPr>
          <a:xfrm>
            <a:off x="3235325" y="2520315"/>
            <a:ext cx="2860675" cy="91313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mừng vui</a:t>
            </a:r>
          </a:p>
        </p:txBody>
      </p:sp>
      <p:sp>
        <p:nvSpPr>
          <p:cNvPr id="5" name="Cloud 4"/>
          <p:cNvSpPr/>
          <p:nvPr/>
        </p:nvSpPr>
        <p:spPr>
          <a:xfrm>
            <a:off x="6562725" y="2520315"/>
            <a:ext cx="2261870" cy="91313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buồn</a:t>
            </a:r>
          </a:p>
        </p:txBody>
      </p:sp>
      <p:sp>
        <p:nvSpPr>
          <p:cNvPr id="6" name="Cloud 5"/>
          <p:cNvSpPr/>
          <p:nvPr/>
        </p:nvSpPr>
        <p:spPr>
          <a:xfrm>
            <a:off x="9006840" y="2520315"/>
            <a:ext cx="2261870" cy="91313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lo lắng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19455"/>
            <a:ext cx="10515600" cy="1325563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FF000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2. Nói và đáp</a:t>
            </a:r>
            <a:endParaRPr lang="en-US" b="1">
              <a:solidFill>
                <a:schemeClr val="tx1"/>
              </a:solidFill>
              <a:latin typeface="Arial-Rounded" panose="020B0500000000000000" charset="0"/>
              <a:cs typeface="Arial-Rounded" panose="020B0500000000000000" charset="0"/>
              <a:sym typeface="+mn-ea"/>
            </a:endParaRPr>
          </a:p>
        </p:txBody>
      </p:sp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>
                <a:latin typeface="Arial-Rounded" panose="020B0500000000000000" charset="0"/>
                <a:cs typeface="Arial-Rounded" panose="020B0500000000000000" charset="0"/>
              </a:rPr>
              <a:t>a. Lời tạm biệt của bạn học sinh với trống trường</a:t>
            </a:r>
          </a:p>
        </p:txBody>
      </p:sp>
      <p:sp>
        <p:nvSpPr>
          <p:cNvPr id="8" name="Cloud 7"/>
          <p:cNvSpPr/>
          <p:nvPr/>
        </p:nvSpPr>
        <p:spPr>
          <a:xfrm>
            <a:off x="2636520" y="2338070"/>
            <a:ext cx="5852795" cy="1217295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Tạm biệt trống mình về nghỉ hè nhé!</a:t>
            </a:r>
          </a:p>
        </p:txBody>
      </p:sp>
      <p:sp>
        <p:nvSpPr>
          <p:cNvPr id="9" name="Content Placeholder 6"/>
          <p:cNvSpPr/>
          <p:nvPr/>
        </p:nvSpPr>
        <p:spPr>
          <a:xfrm>
            <a:off x="838200" y="379349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latin typeface="Arial-Rounded" panose="020B0500000000000000" charset="0"/>
                <a:cs typeface="Arial-Rounded" panose="020B0500000000000000" charset="0"/>
              </a:rPr>
              <a:t>a. Lời tạm biệt  bạn bè khi bắt đầu nghỉ hè</a:t>
            </a:r>
          </a:p>
        </p:txBody>
      </p:sp>
      <p:sp>
        <p:nvSpPr>
          <p:cNvPr id="12" name="Cloud 11"/>
          <p:cNvSpPr/>
          <p:nvPr/>
        </p:nvSpPr>
        <p:spPr>
          <a:xfrm>
            <a:off x="2656840" y="4538980"/>
            <a:ext cx="5852795" cy="1217295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Tạm biệt bạn, về nghỉ hè vui vẻ nhé!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 build="p"/>
      <p:bldP spid="7" grpId="1" build="p"/>
      <p:bldP spid="8" grpId="0" animBg="1"/>
      <p:bldP spid="8" grpId="1" animBg="1"/>
      <p:bldP spid="9" grpId="0" build="p"/>
      <p:bldP spid="9" grpId="1" build="p"/>
      <p:bldP spid="12" grpId="0" bldLvl="0" animBg="1"/>
      <p:bldP spid="1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>
                <a:solidFill>
                  <a:srgbClr val="3992B5"/>
                </a:solidFill>
                <a:latin typeface="Calibri" panose="020F0502020204030204"/>
                <a:ea typeface="SimSun" panose="02010600030101010101" pitchFamily="2" charset="-122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534460" y="1556684"/>
              <a:ext cx="1052202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defTabSz="1219200">
                <a:defRPr/>
              </a:pPr>
              <a:r>
                <a:rPr lang="en-US" altLang="zh-CN" sz="8000" spc="300" dirty="0">
                  <a:solidFill>
                    <a:srgbClr val="FFFFFF"/>
                  </a:solidFill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3</a:t>
              </a:r>
              <a:endParaRPr lang="zh-CN" altLang="en-US" sz="8000" spc="300" dirty="0">
                <a:solidFill>
                  <a:srgbClr val="FFFFFF"/>
                </a:solidFill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0784" y="313768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</a:p>
        </p:txBody>
      </p:sp>
    </p:spTree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hu DD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42310" y="253365"/>
            <a:ext cx="6721475" cy="592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ctr" anchorCtr="0"/>
          <a:lstStyle/>
          <a:p>
            <a:pPr eaLnBrk="1" hangingPunct="1"/>
            <a:endParaRPr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/>
          <a:lstStyle/>
          <a:p>
            <a:pPr eaLnBrk="1" hangingPunct="1"/>
            <a:endParaRPr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759"/>
          <a:stretch>
            <a:fillRect/>
          </a:stretch>
        </p:blipFill>
        <p:spPr bwMode="auto">
          <a:xfrm>
            <a:off x="114300" y="1955165"/>
            <a:ext cx="12077700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62" name="TextBox 8"/>
          <p:cNvSpPr txBox="1"/>
          <p:nvPr/>
        </p:nvSpPr>
        <p:spPr>
          <a:xfrm>
            <a:off x="944245" y="2977515"/>
            <a:ext cx="126517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Đi một ngày đàng học một sàng khôn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70230" y="410210"/>
            <a:ext cx="3751580" cy="7531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charset="0"/>
                <a:ea typeface="+mn-ea"/>
                <a:cs typeface="Verdana" panose="020B0604030504040204" charset="0"/>
              </a:rPr>
              <a:t>Viết từ ứng dụng</a:t>
            </a:r>
          </a:p>
        </p:txBody>
      </p:sp>
      <p:sp>
        <p:nvSpPr>
          <p:cNvPr id="3" name="Text Box 2"/>
          <p:cNvSpPr txBox="1"/>
          <p:nvPr/>
        </p:nvSpPr>
        <p:spPr>
          <a:xfrm rot="1140000">
            <a:off x="1310640" y="2710815"/>
            <a:ext cx="31178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>
                <a:solidFill>
                  <a:srgbClr val="3992B5"/>
                </a:solidFill>
                <a:latin typeface="Calibri" panose="020F0502020204030204"/>
                <a:ea typeface="SimSun" panose="02010600030101010101" pitchFamily="2" charset="-122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534460" y="1556684"/>
              <a:ext cx="1052202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defTabSz="1219200">
                <a:defRPr/>
              </a:pPr>
              <a:r>
                <a:rPr lang="en-US" altLang="zh-CN" sz="8000" spc="300" dirty="0">
                  <a:solidFill>
                    <a:srgbClr val="FFFFFF"/>
                  </a:solidFill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4</a:t>
              </a:r>
              <a:endParaRPr lang="zh-CN" altLang="en-US" sz="8000" spc="300" dirty="0">
                <a:solidFill>
                  <a:srgbClr val="FFFFFF"/>
                </a:solidFill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614362"/>
            <a:ext cx="9144000" cy="71507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6850" y="1509713"/>
            <a:ext cx="7942501" cy="39814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4132" y="995364"/>
            <a:ext cx="1911029" cy="20626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6053" y="905902"/>
            <a:ext cx="1482494" cy="1830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7021" y="4215766"/>
            <a:ext cx="6151721" cy="151066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6329695" flipH="1">
            <a:off x="7886001" y="2918103"/>
            <a:ext cx="1267341" cy="865607"/>
            <a:chOff x="9015984" y="2528554"/>
            <a:chExt cx="2157344" cy="1473489"/>
          </a:xfrm>
        </p:grpSpPr>
        <p:sp>
          <p:nvSpPr>
            <p:cNvPr id="23" name="Freeform 166"/>
            <p:cNvSpPr/>
            <p:nvPr/>
          </p:nvSpPr>
          <p:spPr bwMode="auto">
            <a:xfrm>
              <a:off x="10132784" y="3116474"/>
              <a:ext cx="831450" cy="526422"/>
            </a:xfrm>
            <a:custGeom>
              <a:avLst/>
              <a:gdLst>
                <a:gd name="T0" fmla="*/ 10 w 143"/>
                <a:gd name="T1" fmla="*/ 90 h 90"/>
                <a:gd name="T2" fmla="*/ 10 w 143"/>
                <a:gd name="T3" fmla="*/ 90 h 90"/>
                <a:gd name="T4" fmla="*/ 143 w 143"/>
                <a:gd name="T5" fmla="*/ 18 h 90"/>
                <a:gd name="T6" fmla="*/ 130 w 143"/>
                <a:gd name="T7" fmla="*/ 0 h 90"/>
                <a:gd name="T8" fmla="*/ 0 w 143"/>
                <a:gd name="T9" fmla="*/ 77 h 90"/>
                <a:gd name="T10" fmla="*/ 10 w 143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0">
                  <a:moveTo>
                    <a:pt x="10" y="90"/>
                  </a:moveTo>
                  <a:cubicBezTo>
                    <a:pt x="10" y="90"/>
                    <a:pt x="10" y="90"/>
                    <a:pt x="10" y="90"/>
                  </a:cubicBezTo>
                  <a:cubicBezTo>
                    <a:pt x="52" y="61"/>
                    <a:pt x="98" y="41"/>
                    <a:pt x="143" y="18"/>
                  </a:cubicBezTo>
                  <a:cubicBezTo>
                    <a:pt x="138" y="12"/>
                    <a:pt x="134" y="7"/>
                    <a:pt x="13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4" y="79"/>
                    <a:pt x="8" y="83"/>
                    <a:pt x="10" y="90"/>
                  </a:cubicBezTo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24" name="Freeform 167"/>
            <p:cNvSpPr/>
            <p:nvPr/>
          </p:nvSpPr>
          <p:spPr bwMode="auto">
            <a:xfrm>
              <a:off x="9933530" y="2779466"/>
              <a:ext cx="954446" cy="787173"/>
            </a:xfrm>
            <a:custGeom>
              <a:avLst/>
              <a:gdLst>
                <a:gd name="T0" fmla="*/ 164 w 164"/>
                <a:gd name="T1" fmla="*/ 58 h 135"/>
                <a:gd name="T2" fmla="*/ 140 w 164"/>
                <a:gd name="T3" fmla="*/ 0 h 135"/>
                <a:gd name="T4" fmla="*/ 9 w 164"/>
                <a:gd name="T5" fmla="*/ 77 h 135"/>
                <a:gd name="T6" fmla="*/ 5 w 164"/>
                <a:gd name="T7" fmla="*/ 120 h 135"/>
                <a:gd name="T8" fmla="*/ 34 w 164"/>
                <a:gd name="T9" fmla="*/ 135 h 135"/>
                <a:gd name="T10" fmla="*/ 164 w 164"/>
                <a:gd name="T11" fmla="*/ 5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35">
                  <a:moveTo>
                    <a:pt x="164" y="58"/>
                  </a:moveTo>
                  <a:cubicBezTo>
                    <a:pt x="154" y="40"/>
                    <a:pt x="146" y="20"/>
                    <a:pt x="14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92"/>
                    <a:pt x="0" y="109"/>
                    <a:pt x="5" y="120"/>
                  </a:cubicBezTo>
                  <a:cubicBezTo>
                    <a:pt x="10" y="129"/>
                    <a:pt x="24" y="128"/>
                    <a:pt x="34" y="135"/>
                  </a:cubicBezTo>
                  <a:cubicBezTo>
                    <a:pt x="164" y="58"/>
                    <a:pt x="164" y="58"/>
                    <a:pt x="164" y="58"/>
                  </a:cubicBezTo>
                </a:path>
              </a:pathLst>
            </a:custGeom>
            <a:solidFill>
              <a:srgbClr val="ECC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25" name="Freeform 168"/>
            <p:cNvSpPr/>
            <p:nvPr/>
          </p:nvSpPr>
          <p:spPr bwMode="auto">
            <a:xfrm>
              <a:off x="9618662" y="2570374"/>
              <a:ext cx="1129101" cy="656798"/>
            </a:xfrm>
            <a:custGeom>
              <a:avLst/>
              <a:gdLst>
                <a:gd name="T0" fmla="*/ 185 w 194"/>
                <a:gd name="T1" fmla="*/ 0 h 113"/>
                <a:gd name="T2" fmla="*/ 0 w 194"/>
                <a:gd name="T3" fmla="*/ 110 h 113"/>
                <a:gd name="T4" fmla="*/ 59 w 194"/>
                <a:gd name="T5" fmla="*/ 105 h 113"/>
                <a:gd name="T6" fmla="*/ 63 w 194"/>
                <a:gd name="T7" fmla="*/ 113 h 113"/>
                <a:gd name="T8" fmla="*/ 194 w 194"/>
                <a:gd name="T9" fmla="*/ 36 h 113"/>
                <a:gd name="T10" fmla="*/ 185 w 194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13">
                  <a:moveTo>
                    <a:pt x="185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4" y="108"/>
                    <a:pt x="47" y="90"/>
                    <a:pt x="59" y="105"/>
                  </a:cubicBezTo>
                  <a:cubicBezTo>
                    <a:pt x="61" y="108"/>
                    <a:pt x="63" y="110"/>
                    <a:pt x="63" y="113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1" y="24"/>
                    <a:pt x="188" y="12"/>
                    <a:pt x="185" y="0"/>
                  </a:cubicBezTo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26" name="Freeform 169"/>
            <p:cNvSpPr/>
            <p:nvPr/>
          </p:nvSpPr>
          <p:spPr bwMode="auto">
            <a:xfrm>
              <a:off x="9200477" y="3094334"/>
              <a:ext cx="996266" cy="797012"/>
            </a:xfrm>
            <a:custGeom>
              <a:avLst/>
              <a:gdLst>
                <a:gd name="T0" fmla="*/ 170 w 171"/>
                <a:gd name="T1" fmla="*/ 94 h 137"/>
                <a:gd name="T2" fmla="*/ 159 w 171"/>
                <a:gd name="T3" fmla="*/ 102 h 137"/>
                <a:gd name="T4" fmla="*/ 170 w 171"/>
                <a:gd name="T5" fmla="*/ 94 h 137"/>
                <a:gd name="T6" fmla="*/ 170 w 171"/>
                <a:gd name="T7" fmla="*/ 94 h 137"/>
                <a:gd name="T8" fmla="*/ 160 w 171"/>
                <a:gd name="T9" fmla="*/ 81 h 137"/>
                <a:gd name="T10" fmla="*/ 131 w 171"/>
                <a:gd name="T11" fmla="*/ 66 h 137"/>
                <a:gd name="T12" fmla="*/ 135 w 171"/>
                <a:gd name="T13" fmla="*/ 23 h 137"/>
                <a:gd name="T14" fmla="*/ 131 w 171"/>
                <a:gd name="T15" fmla="*/ 15 h 137"/>
                <a:gd name="T16" fmla="*/ 72 w 171"/>
                <a:gd name="T17" fmla="*/ 20 h 137"/>
                <a:gd name="T18" fmla="*/ 72 w 171"/>
                <a:gd name="T19" fmla="*/ 20 h 137"/>
                <a:gd name="T20" fmla="*/ 0 w 171"/>
                <a:gd name="T21" fmla="*/ 114 h 137"/>
                <a:gd name="T22" fmla="*/ 17 w 171"/>
                <a:gd name="T23" fmla="*/ 137 h 137"/>
                <a:gd name="T24" fmla="*/ 171 w 171"/>
                <a:gd name="T25" fmla="*/ 97 h 137"/>
                <a:gd name="T26" fmla="*/ 170 w 171"/>
                <a:gd name="T27" fmla="*/ 9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1" h="137">
                  <a:moveTo>
                    <a:pt x="170" y="94"/>
                  </a:moveTo>
                  <a:cubicBezTo>
                    <a:pt x="166" y="97"/>
                    <a:pt x="163" y="99"/>
                    <a:pt x="159" y="102"/>
                  </a:cubicBezTo>
                  <a:cubicBezTo>
                    <a:pt x="163" y="99"/>
                    <a:pt x="166" y="97"/>
                    <a:pt x="170" y="94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68" y="87"/>
                    <a:pt x="164" y="83"/>
                    <a:pt x="160" y="81"/>
                  </a:cubicBezTo>
                  <a:cubicBezTo>
                    <a:pt x="150" y="74"/>
                    <a:pt x="136" y="75"/>
                    <a:pt x="131" y="66"/>
                  </a:cubicBezTo>
                  <a:cubicBezTo>
                    <a:pt x="126" y="55"/>
                    <a:pt x="139" y="38"/>
                    <a:pt x="135" y="23"/>
                  </a:cubicBezTo>
                  <a:cubicBezTo>
                    <a:pt x="135" y="20"/>
                    <a:pt x="133" y="18"/>
                    <a:pt x="131" y="15"/>
                  </a:cubicBezTo>
                  <a:cubicBezTo>
                    <a:pt x="119" y="0"/>
                    <a:pt x="76" y="18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4"/>
                    <a:pt x="12" y="121"/>
                    <a:pt x="17" y="137"/>
                  </a:cubicBezTo>
                  <a:cubicBezTo>
                    <a:pt x="69" y="125"/>
                    <a:pt x="126" y="124"/>
                    <a:pt x="171" y="97"/>
                  </a:cubicBezTo>
                  <a:cubicBezTo>
                    <a:pt x="171" y="96"/>
                    <a:pt x="171" y="95"/>
                    <a:pt x="170" y="94"/>
                  </a:cubicBezTo>
                </a:path>
              </a:pathLst>
            </a:custGeom>
            <a:solidFill>
              <a:srgbClr val="EAC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 dirty="0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27" name="Freeform 170"/>
            <p:cNvSpPr/>
            <p:nvPr/>
          </p:nvSpPr>
          <p:spPr bwMode="auto">
            <a:xfrm>
              <a:off x="9033203" y="3758510"/>
              <a:ext cx="265671" cy="221392"/>
            </a:xfrm>
            <a:custGeom>
              <a:avLst/>
              <a:gdLst>
                <a:gd name="T0" fmla="*/ 29 w 46"/>
                <a:gd name="T1" fmla="*/ 0 h 38"/>
                <a:gd name="T2" fmla="*/ 0 w 46"/>
                <a:gd name="T3" fmla="*/ 38 h 38"/>
                <a:gd name="T4" fmla="*/ 46 w 46"/>
                <a:gd name="T5" fmla="*/ 23 h 38"/>
                <a:gd name="T6" fmla="*/ 29 w 4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8">
                  <a:moveTo>
                    <a:pt x="29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5" y="31"/>
                    <a:pt x="30" y="27"/>
                    <a:pt x="46" y="23"/>
                  </a:cubicBezTo>
                  <a:cubicBezTo>
                    <a:pt x="41" y="7"/>
                    <a:pt x="29" y="0"/>
                    <a:pt x="29" y="0"/>
                  </a:cubicBezTo>
                </a:path>
              </a:pathLst>
            </a:custGeom>
            <a:solidFill>
              <a:srgbClr val="1F1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28" name="Freeform 175"/>
            <p:cNvSpPr/>
            <p:nvPr/>
          </p:nvSpPr>
          <p:spPr bwMode="auto">
            <a:xfrm>
              <a:off x="9945831" y="3030377"/>
              <a:ext cx="1227497" cy="890489"/>
            </a:xfrm>
            <a:custGeom>
              <a:avLst/>
              <a:gdLst>
                <a:gd name="T0" fmla="*/ 189 w 211"/>
                <a:gd name="T1" fmla="*/ 0 h 153"/>
                <a:gd name="T2" fmla="*/ 189 w 211"/>
                <a:gd name="T3" fmla="*/ 0 h 153"/>
                <a:gd name="T4" fmla="*/ 162 w 211"/>
                <a:gd name="T5" fmla="*/ 15 h 153"/>
                <a:gd name="T6" fmla="*/ 175 w 211"/>
                <a:gd name="T7" fmla="*/ 33 h 153"/>
                <a:gd name="T8" fmla="*/ 175 w 211"/>
                <a:gd name="T9" fmla="*/ 33 h 153"/>
                <a:gd name="T10" fmla="*/ 175 w 211"/>
                <a:gd name="T11" fmla="*/ 33 h 153"/>
                <a:gd name="T12" fmla="*/ 42 w 211"/>
                <a:gd name="T13" fmla="*/ 105 h 153"/>
                <a:gd name="T14" fmla="*/ 43 w 211"/>
                <a:gd name="T15" fmla="*/ 108 h 153"/>
                <a:gd name="T16" fmla="*/ 0 w 211"/>
                <a:gd name="T17" fmla="*/ 153 h 153"/>
                <a:gd name="T18" fmla="*/ 185 w 211"/>
                <a:gd name="T19" fmla="*/ 45 h 153"/>
                <a:gd name="T20" fmla="*/ 211 w 211"/>
                <a:gd name="T21" fmla="*/ 30 h 153"/>
                <a:gd name="T22" fmla="*/ 211 w 211"/>
                <a:gd name="T23" fmla="*/ 30 h 153"/>
                <a:gd name="T24" fmla="*/ 211 w 211"/>
                <a:gd name="T25" fmla="*/ 29 h 153"/>
                <a:gd name="T26" fmla="*/ 190 w 211"/>
                <a:gd name="T27" fmla="*/ 0 h 153"/>
                <a:gd name="T28" fmla="*/ 189 w 211"/>
                <a:gd name="T29" fmla="*/ 0 h 153"/>
                <a:gd name="T30" fmla="*/ 189 w 211"/>
                <a:gd name="T3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153"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6" y="22"/>
                    <a:pt x="170" y="27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30" y="56"/>
                    <a:pt x="84" y="76"/>
                    <a:pt x="42" y="105"/>
                  </a:cubicBezTo>
                  <a:cubicBezTo>
                    <a:pt x="43" y="106"/>
                    <a:pt x="43" y="107"/>
                    <a:pt x="43" y="108"/>
                  </a:cubicBezTo>
                  <a:cubicBezTo>
                    <a:pt x="43" y="125"/>
                    <a:pt x="6" y="149"/>
                    <a:pt x="0" y="153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211" y="30"/>
                    <a:pt x="211" y="30"/>
                    <a:pt x="211" y="30"/>
                  </a:cubicBezTo>
                  <a:cubicBezTo>
                    <a:pt x="211" y="30"/>
                    <a:pt x="211" y="30"/>
                    <a:pt x="211" y="30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04" y="20"/>
                    <a:pt x="196" y="10"/>
                    <a:pt x="19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</a:path>
              </a:pathLst>
            </a:custGeom>
            <a:solidFill>
              <a:srgbClr val="E7D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29" name="Freeform 176"/>
            <p:cNvSpPr/>
            <p:nvPr/>
          </p:nvSpPr>
          <p:spPr bwMode="auto">
            <a:xfrm>
              <a:off x="10747762" y="2720427"/>
              <a:ext cx="297650" cy="396047"/>
            </a:xfrm>
            <a:custGeom>
              <a:avLst/>
              <a:gdLst>
                <a:gd name="T0" fmla="*/ 18 w 51"/>
                <a:gd name="T1" fmla="*/ 0 h 68"/>
                <a:gd name="T2" fmla="*/ 18 w 51"/>
                <a:gd name="T3" fmla="*/ 0 h 68"/>
                <a:gd name="T4" fmla="*/ 0 w 51"/>
                <a:gd name="T5" fmla="*/ 10 h 68"/>
                <a:gd name="T6" fmla="*/ 0 w 51"/>
                <a:gd name="T7" fmla="*/ 10 h 68"/>
                <a:gd name="T8" fmla="*/ 24 w 51"/>
                <a:gd name="T9" fmla="*/ 68 h 68"/>
                <a:gd name="T10" fmla="*/ 24 w 51"/>
                <a:gd name="T11" fmla="*/ 68 h 68"/>
                <a:gd name="T12" fmla="*/ 51 w 51"/>
                <a:gd name="T13" fmla="*/ 53 h 68"/>
                <a:gd name="T14" fmla="*/ 18 w 51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8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30"/>
                    <a:pt x="14" y="50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38" y="35"/>
                    <a:pt x="27" y="17"/>
                    <a:pt x="18" y="0"/>
                  </a:cubicBezTo>
                </a:path>
              </a:pathLst>
            </a:custGeom>
            <a:solidFill>
              <a:srgbClr val="DCB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30" name="Freeform 177"/>
            <p:cNvSpPr/>
            <p:nvPr/>
          </p:nvSpPr>
          <p:spPr bwMode="auto">
            <a:xfrm>
              <a:off x="10696104" y="2528554"/>
              <a:ext cx="157435" cy="250912"/>
            </a:xfrm>
            <a:custGeom>
              <a:avLst/>
              <a:gdLst>
                <a:gd name="T0" fmla="*/ 11 w 27"/>
                <a:gd name="T1" fmla="*/ 0 h 43"/>
                <a:gd name="T2" fmla="*/ 11 w 27"/>
                <a:gd name="T3" fmla="*/ 0 h 43"/>
                <a:gd name="T4" fmla="*/ 0 w 27"/>
                <a:gd name="T5" fmla="*/ 7 h 43"/>
                <a:gd name="T6" fmla="*/ 9 w 27"/>
                <a:gd name="T7" fmla="*/ 43 h 43"/>
                <a:gd name="T8" fmla="*/ 27 w 27"/>
                <a:gd name="T9" fmla="*/ 33 h 43"/>
                <a:gd name="T10" fmla="*/ 11 w 27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3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19"/>
                    <a:pt x="6" y="31"/>
                    <a:pt x="9" y="4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1" y="22"/>
                    <a:pt x="15" y="11"/>
                    <a:pt x="11" y="0"/>
                  </a:cubicBezTo>
                </a:path>
              </a:pathLst>
            </a:custGeom>
            <a:solidFill>
              <a:srgbClr val="E7D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31" name="Freeform 178"/>
            <p:cNvSpPr/>
            <p:nvPr/>
          </p:nvSpPr>
          <p:spPr bwMode="auto">
            <a:xfrm>
              <a:off x="9298873" y="3642896"/>
              <a:ext cx="897869" cy="337009"/>
            </a:xfrm>
            <a:custGeom>
              <a:avLst/>
              <a:gdLst>
                <a:gd name="T0" fmla="*/ 153 w 154"/>
                <a:gd name="T1" fmla="*/ 0 h 58"/>
                <a:gd name="T2" fmla="*/ 153 w 154"/>
                <a:gd name="T3" fmla="*/ 0 h 58"/>
                <a:gd name="T4" fmla="*/ 154 w 154"/>
                <a:gd name="T5" fmla="*/ 3 h 58"/>
                <a:gd name="T6" fmla="*/ 154 w 154"/>
                <a:gd name="T7" fmla="*/ 3 h 58"/>
                <a:gd name="T8" fmla="*/ 154 w 154"/>
                <a:gd name="T9" fmla="*/ 3 h 58"/>
                <a:gd name="T10" fmla="*/ 0 w 154"/>
                <a:gd name="T11" fmla="*/ 43 h 58"/>
                <a:gd name="T12" fmla="*/ 3 w 154"/>
                <a:gd name="T13" fmla="*/ 58 h 58"/>
                <a:gd name="T14" fmla="*/ 3 w 154"/>
                <a:gd name="T15" fmla="*/ 58 h 58"/>
                <a:gd name="T16" fmla="*/ 110 w 154"/>
                <a:gd name="T17" fmla="*/ 49 h 58"/>
                <a:gd name="T18" fmla="*/ 111 w 154"/>
                <a:gd name="T19" fmla="*/ 48 h 58"/>
                <a:gd name="T20" fmla="*/ 111 w 154"/>
                <a:gd name="T21" fmla="*/ 48 h 58"/>
                <a:gd name="T22" fmla="*/ 154 w 154"/>
                <a:gd name="T23" fmla="*/ 3 h 58"/>
                <a:gd name="T24" fmla="*/ 153 w 154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58"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4" y="1"/>
                    <a:pt x="154" y="2"/>
                    <a:pt x="154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09" y="30"/>
                    <a:pt x="53" y="31"/>
                    <a:pt x="0" y="43"/>
                  </a:cubicBezTo>
                  <a:cubicBezTo>
                    <a:pt x="2" y="47"/>
                    <a:pt x="3" y="52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49"/>
                    <a:pt x="110" y="49"/>
                    <a:pt x="111" y="48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7" y="44"/>
                    <a:pt x="154" y="20"/>
                    <a:pt x="154" y="3"/>
                  </a:cubicBezTo>
                  <a:cubicBezTo>
                    <a:pt x="154" y="2"/>
                    <a:pt x="154" y="1"/>
                    <a:pt x="153" y="0"/>
                  </a:cubicBezTo>
                </a:path>
              </a:pathLst>
            </a:custGeom>
            <a:solidFill>
              <a:srgbClr val="DAB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32" name="Freeform 179"/>
            <p:cNvSpPr/>
            <p:nvPr/>
          </p:nvSpPr>
          <p:spPr bwMode="auto">
            <a:xfrm>
              <a:off x="9015984" y="3891346"/>
              <a:ext cx="302571" cy="110697"/>
            </a:xfrm>
            <a:custGeom>
              <a:avLst/>
              <a:gdLst>
                <a:gd name="T0" fmla="*/ 49 w 52"/>
                <a:gd name="T1" fmla="*/ 0 h 19"/>
                <a:gd name="T2" fmla="*/ 49 w 52"/>
                <a:gd name="T3" fmla="*/ 0 h 19"/>
                <a:gd name="T4" fmla="*/ 49 w 52"/>
                <a:gd name="T5" fmla="*/ 0 h 19"/>
                <a:gd name="T6" fmla="*/ 3 w 52"/>
                <a:gd name="T7" fmla="*/ 15 h 19"/>
                <a:gd name="T8" fmla="*/ 0 w 52"/>
                <a:gd name="T9" fmla="*/ 19 h 19"/>
                <a:gd name="T10" fmla="*/ 52 w 52"/>
                <a:gd name="T11" fmla="*/ 15 h 19"/>
                <a:gd name="T12" fmla="*/ 49 w 5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9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3" y="4"/>
                    <a:pt x="18" y="8"/>
                    <a:pt x="3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9"/>
                    <a:pt x="51" y="4"/>
                    <a:pt x="49" y="0"/>
                  </a:cubicBezTo>
                </a:path>
              </a:pathLst>
            </a:custGeom>
            <a:solidFill>
              <a:srgbClr val="1D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432167" y="2598372"/>
            <a:ext cx="469309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 defTabSz="457200">
              <a:defRPr/>
            </a:pPr>
            <a:r>
              <a:rPr lang="en-US" altLang="zh-CN" sz="72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</a:rPr>
              <a:t>Khởi động</a:t>
            </a:r>
            <a:endParaRPr lang="en-US" altLang="zh-CN" sz="7200" b="1" dirty="0">
              <a:ln w="0"/>
              <a:solidFill>
                <a:srgbClr val="4472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Microsoft YaHei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169824" y="285320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Nói và </a:t>
            </a:r>
          </a:p>
          <a:p>
            <a:pPr algn="ctr"/>
            <a:r>
              <a:rPr lang="en-US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</a:p>
        </p:txBody>
      </p:sp>
    </p:spTree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14"/>
          <p:cNvGrpSpPr/>
          <p:nvPr/>
        </p:nvGrpSpPr>
        <p:grpSpPr>
          <a:xfrm>
            <a:off x="3469637" y="93345"/>
            <a:ext cx="6405880" cy="1094105"/>
            <a:chOff x="2511715" y="335043"/>
            <a:chExt cx="803516" cy="820619"/>
          </a:xfrm>
        </p:grpSpPr>
        <p:sp>
          <p:nvSpPr>
            <p:cNvPr id="16" name="15"/>
            <p:cNvSpPr/>
            <p:nvPr/>
          </p:nvSpPr>
          <p:spPr>
            <a:xfrm>
              <a:off x="2511715" y="335043"/>
              <a:ext cx="803516" cy="820619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>
                <a:solidFill>
                  <a:srgbClr val="3992B5"/>
                </a:solidFill>
                <a:latin typeface="Calibri" panose="020F0502020204030204"/>
                <a:ea typeface="SimSun" panose="02010600030101010101" pitchFamily="2" charset="-122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528203" y="452206"/>
              <a:ext cx="762098" cy="587444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algn="ctr" defTabSz="1219200">
                <a:defRPr/>
              </a:pPr>
              <a:r>
                <a:rPr lang="en-US" altLang="zh-CN" sz="4000" spc="300" dirty="0">
                  <a:solidFill>
                    <a:srgbClr val="FFFFFF"/>
                  </a:solidFill>
                  <a:latin typeface="Arial-Rounded" panose="020B0500000000000000" charset="0"/>
                  <a:ea typeface="Microsoft YaHei" panose="020B0503020204020204" charset="-122"/>
                  <a:cs typeface="Arial-Rounded" panose="020B0500000000000000" charset="0"/>
                </a:rPr>
                <a:t>Ngôi trường của em</a:t>
              </a:r>
              <a:endParaRPr lang="zh-CN" altLang="en-US" sz="4000" spc="300" dirty="0">
                <a:solidFill>
                  <a:srgbClr val="FFFFFF"/>
                </a:solidFill>
                <a:latin typeface="Arial-Rounded" panose="020B0500000000000000" charset="0"/>
                <a:ea typeface="Microsoft YaHei" panose="020B0503020204020204" charset="-122"/>
                <a:cs typeface="Arial-Rounded" panose="020B0500000000000000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610" y="1414145"/>
            <a:ext cx="6377940" cy="1371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6005" y="3064510"/>
            <a:ext cx="7976235" cy="34969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3"/>
          <p:cNvSpPr>
            <a:spLocks noGrp="1"/>
          </p:cNvSpPr>
          <p:nvPr>
            <p:ph type="title"/>
          </p:nvPr>
        </p:nvSpPr>
        <p:spPr>
          <a:xfrm>
            <a:off x="4062413" y="1308100"/>
            <a:ext cx="3641725" cy="982663"/>
          </a:xfrm>
        </p:spPr>
        <p:txBody>
          <a:bodyPr vert="horz" wrap="square" lIns="91440" tIns="45720" rIns="91440" bIns="45720" anchor="ctr"/>
          <a:lstStyle/>
          <a:p>
            <a:endParaRPr lang="en-US" altLang="x-none" sz="5400" b="1" dirty="0">
              <a:solidFill>
                <a:srgbClr val="FF0000"/>
              </a:solidFill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1857375" y="2598738"/>
            <a:ext cx="81724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US" altLang="x-none" sz="7200" dirty="0">
                <a:solidFill>
                  <a:schemeClr val="bg1"/>
                </a:solidFill>
                <a:latin typeface="Tahoma" panose="020B0604030504040204" pitchFamily="34" charset="0"/>
              </a:rPr>
              <a:t>Giải lao</a:t>
            </a:r>
          </a:p>
        </p:txBody>
      </p:sp>
    </p:spTree>
  </p:cSld>
  <p:clrMapOvr>
    <a:masterClrMapping/>
  </p:clrMapOvr>
  <p:transition spd="slow">
    <p:blinds/>
    <p:sndAc>
      <p:stSnd>
        <p:snd r:embed="rId2" name="chimes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/>
          <p:cNvSpPr/>
          <p:nvPr/>
        </p:nvSpPr>
        <p:spPr>
          <a:xfrm>
            <a:off x="3316605" y="2079625"/>
            <a:ext cx="5852795" cy="1663065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-Rounded" panose="020B0500000000000000" charset="0"/>
                <a:cs typeface="Arial-Rounded" panose="020B0500000000000000" charset="0"/>
              </a:rPr>
              <a:t>2. Em muốn trường mình có những thay đổi gì?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2462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/>
            <a:r>
              <a:rPr lang="en-US" sz="8000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Times New Roman" panose="02020603050405020304"/>
              </a:rPr>
              <a:t>CỦNG CỐ BÀI HỌC</a:t>
            </a:r>
          </a:p>
        </p:txBody>
      </p:sp>
      <p:pic>
        <p:nvPicPr>
          <p:cNvPr id="18" name="Picture 2" descr="Kết nối tri thức với cuộc số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/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18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  <p:sp>
        <p:nvSpPr>
          <p:cNvPr id="5" name="Rectangle: Rounded Corners 4"/>
          <p:cNvSpPr/>
          <p:nvPr/>
        </p:nvSpPr>
        <p:spPr>
          <a:xfrm>
            <a:off x="-29682" y="5927821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tranthao121006@gmail.com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96135" y="77470"/>
            <a:ext cx="7583170" cy="62103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2400" b="1" i="1" dirty="0" err="1">
                <a:solidFill>
                  <a:srgbClr val="7030A0"/>
                </a:solidFill>
                <a:latin typeface="Arial Narrow" panose="020B0606020202030204" charset="0"/>
                <a:cs typeface="Arial Narrow" panose="020B0606020202030204" charset="0"/>
              </a:rPr>
              <a:t>Thứ</a:t>
            </a:r>
            <a:r>
              <a:rPr lang="en-US" sz="2400" b="1" i="1" dirty="0">
                <a:solidFill>
                  <a:srgbClr val="7030A0"/>
                </a:solidFill>
                <a:latin typeface="Arial Narrow" panose="020B0606020202030204" charset="0"/>
                <a:cs typeface="Arial Narrow" panose="020B0606020202030204" charset="0"/>
              </a:rPr>
              <a:t> ....</a:t>
            </a:r>
            <a:r>
              <a:rPr lang="en-US" sz="2400" b="1" i="1" dirty="0" err="1">
                <a:solidFill>
                  <a:srgbClr val="7030A0"/>
                </a:solidFill>
                <a:latin typeface="Arial Narrow" panose="020B0606020202030204" charset="0"/>
                <a:cs typeface="Arial Narrow" panose="020B0606020202030204" charset="0"/>
              </a:rPr>
              <a:t>ngày .....tháng</a:t>
            </a:r>
            <a:r>
              <a:rPr lang="en-US" sz="2400" b="1" i="1" dirty="0">
                <a:solidFill>
                  <a:srgbClr val="7030A0"/>
                </a:solidFill>
                <a:latin typeface="Arial Narrow" panose="020B0606020202030204" charset="0"/>
                <a:cs typeface="Arial Narrow" panose="020B0606020202030204" charset="0"/>
              </a:rPr>
              <a:t> ....</a:t>
            </a:r>
            <a:r>
              <a:rPr lang="en-US" sz="2400" b="1" i="1" dirty="0" err="1">
                <a:solidFill>
                  <a:srgbClr val="7030A0"/>
                </a:solidFill>
                <a:latin typeface="Arial Narrow" panose="020B0606020202030204" charset="0"/>
                <a:cs typeface="Arial Narrow" panose="020B0606020202030204" charset="0"/>
              </a:rPr>
              <a:t>năm ....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2115" y="635635"/>
            <a:ext cx="11228070" cy="138303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5700" b="1" dirty="0" err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Rounded MT Bold" panose="020F0704030504030204" charset="0"/>
                <a:cs typeface="Arial Rounded MT Bold" panose="020F0704030504030204" charset="0"/>
              </a:rPr>
              <a:t>Bài</a:t>
            </a:r>
            <a:r>
              <a:rPr lang="en-US" sz="57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Rounded MT Bold" panose="020F0704030504030204" charset="0"/>
                <a:cs typeface="Arial Rounded MT Bold" panose="020F0704030504030204" charset="0"/>
              </a:rPr>
              <a:t> 11: Cái trống trường em</a:t>
            </a:r>
            <a:endParaRPr lang="en-US" sz="57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Rounded MT Bold" panose="020F0704030504030204" charset="0"/>
              <a:cs typeface="Arial Rounded MT Bold" panose="020F0704030504030204" charset="0"/>
            </a:endParaRPr>
          </a:p>
        </p:txBody>
      </p:sp>
      <p:pic>
        <p:nvPicPr>
          <p:cNvPr id="4" name="Content Placeholder 3" descr="logo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0535920" y="0"/>
            <a:ext cx="1656080" cy="169164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2766060" y="2456815"/>
            <a:ext cx="7311390" cy="329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>
                <a:solidFill>
                  <a:srgbClr val="3992B5"/>
                </a:solidFill>
                <a:latin typeface="Calibri" panose="020F0502020204030204"/>
                <a:ea typeface="SimSun" panose="02010600030101010101" pitchFamily="2" charset="-122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algn="ctr" defTabSz="1219200">
                <a:defRPr/>
              </a:pPr>
              <a:r>
                <a:rPr lang="en-US" altLang="zh-CN" sz="8000" spc="300" dirty="0">
                  <a:solidFill>
                    <a:srgbClr val="FFFFFF"/>
                  </a:solidFill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1 + 2</a:t>
              </a:r>
              <a:endParaRPr lang="zh-CN" altLang="en-US" sz="8000" spc="300" dirty="0">
                <a:solidFill>
                  <a:srgbClr val="FFFFFF"/>
                </a:solidFill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0784" y="313768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</a:p>
        </p:txBody>
      </p:sp>
    </p:spTree>
  </p:cSld>
  <p:clrMapOvr>
    <a:masterClrMapping/>
  </p:clrMapOvr>
  <p:transition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5920" y="0"/>
            <a:ext cx="1656080" cy="16916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300" y="701675"/>
            <a:ext cx="9152255" cy="424751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711575" y="5304790"/>
            <a:ext cx="5253990" cy="119697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Arial-Rounded" panose="020B0500000000000000" charset="0"/>
                <a:cs typeface="Arial-Rounded" panose="020B0500000000000000" charset="0"/>
              </a:rPr>
              <a:t>Báo đã đến giờ vào lớp, báo giờ ra chơi......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084955" y="340360"/>
            <a:ext cx="5514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latin typeface="Arial-Rounded" panose="020B0500000000000000" charset="0"/>
                <a:cs typeface="Arial-Rounded" panose="020B0500000000000000" charset="0"/>
              </a:rPr>
              <a:t>Cái trống trường em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27075" y="1252855"/>
            <a:ext cx="4785360" cy="43516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Cái trống trường em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Mùa hè cũng nghỉ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Suốt ba tháng liền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Trống nằm ngẫm nghĩ.</a:t>
            </a:r>
          </a:p>
          <a:p>
            <a:pPr marL="0" indent="0">
              <a:buNone/>
            </a:pPr>
            <a:endParaRPr lang="en-US" sz="1280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Buồn không hả trống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Trong những ngày hè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Bọn mình đi vắng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Chỉ còn tiếng ve?</a:t>
            </a:r>
          </a:p>
        </p:txBody>
      </p:sp>
      <p:sp>
        <p:nvSpPr>
          <p:cNvPr id="5" name="Content Placeholder 1"/>
          <p:cNvSpPr/>
          <p:nvPr/>
        </p:nvSpPr>
        <p:spPr>
          <a:xfrm>
            <a:off x="5512435" y="1253490"/>
            <a:ext cx="4785360" cy="435165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Cái trống lặng im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Nghiêng đầu trên giá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Chắc thấy chúng em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Nó mừng vui quá!</a:t>
            </a:r>
          </a:p>
          <a:p>
            <a:pPr marL="0" indent="0">
              <a:buNone/>
            </a:pPr>
            <a:endParaRPr lang="en-US" sz="1280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Kìa trống đang gọi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Tùng! Tùng! Tùng! Tùng...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Vào năm học mới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Rộn vang tưng bừng.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060" y="3520440"/>
            <a:ext cx="2567940" cy="288036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87EA48A-CC2E-4672-B04D-C6C8D5FE1DC9}"/>
              </a:ext>
            </a:extLst>
          </p:cNvPr>
          <p:cNvGrpSpPr/>
          <p:nvPr/>
        </p:nvGrpSpPr>
        <p:grpSpPr>
          <a:xfrm>
            <a:off x="3218956" y="5871845"/>
            <a:ext cx="5203190" cy="768350"/>
            <a:chOff x="708943" y="6033135"/>
            <a:chExt cx="5825836" cy="768350"/>
          </a:xfrm>
        </p:grpSpPr>
        <p:sp>
          <p:nvSpPr>
            <p:cNvPr id="8" name="TextBox 19">
              <a:extLst>
                <a:ext uri="{FF2B5EF4-FFF2-40B4-BE49-F238E27FC236}">
                  <a16:creationId xmlns:a16="http://schemas.microsoft.com/office/drawing/2014/main" id="{19B72960-5738-47AF-831A-C25BE5351432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F15A88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  <p:sp>
          <p:nvSpPr>
            <p:cNvPr id="9" name="TextBox 20">
              <a:extLst>
                <a:ext uri="{FF2B5EF4-FFF2-40B4-BE49-F238E27FC236}">
                  <a16:creationId xmlns:a16="http://schemas.microsoft.com/office/drawing/2014/main" id="{9C07137F-9A6D-42B4-A7BE-484D033E43D4}"/>
                </a:ext>
              </a:extLst>
            </p:cNvPr>
            <p:cNvSpPr txBox="1"/>
            <p:nvPr/>
          </p:nvSpPr>
          <p:spPr>
            <a:xfrm>
              <a:off x="1016462" y="6033135"/>
              <a:ext cx="5167386" cy="7683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Đọc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mẫu</a:t>
              </a:r>
              <a:endParaRPr lang="en-US" sz="4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084955" y="340360"/>
            <a:ext cx="5514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latin typeface="Arial-Rounded" panose="020B0500000000000000" charset="0"/>
                <a:cs typeface="Arial-Rounded" panose="020B0500000000000000" charset="0"/>
              </a:rPr>
              <a:t>Cái trống trường em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27075" y="1252855"/>
            <a:ext cx="4785360" cy="43516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Cái trống trường em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Mùa hè cũng nghỉ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Suốt ba tháng liền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Trống nằm ngẫm nghĩ.</a:t>
            </a:r>
          </a:p>
          <a:p>
            <a:pPr marL="0" indent="0">
              <a:buNone/>
            </a:pPr>
            <a:endParaRPr lang="en-US" sz="1280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Buồn không hả trống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Trong những ngày hè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Bọn mình đi vắng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Chỉ còn tiếng ve?</a:t>
            </a:r>
          </a:p>
        </p:txBody>
      </p:sp>
      <p:sp>
        <p:nvSpPr>
          <p:cNvPr id="5" name="Content Placeholder 1"/>
          <p:cNvSpPr/>
          <p:nvPr/>
        </p:nvSpPr>
        <p:spPr>
          <a:xfrm>
            <a:off x="6163945" y="1252855"/>
            <a:ext cx="4785360" cy="435165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Cái trống lặng im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Nghiêng đầu trên giá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Chắc thấy chúng em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Nó mừng vui quá!</a:t>
            </a:r>
          </a:p>
          <a:p>
            <a:pPr marL="0" indent="0">
              <a:buNone/>
            </a:pPr>
            <a:endParaRPr lang="en-US" sz="1280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Kìa trống đang gọi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Tùng! Tùng! Tùng! Tùng...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Vào năm học mới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Rộn vang tưng bừng.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4230795" y="125287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3926630" y="186183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845350" y="243016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4653810" y="2559669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4435900" y="3590013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4457805" y="4077391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3769150" y="4517477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692950" y="5060993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9217025" y="1156758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9875310" y="169295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9738787" y="221872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9294285" y="2561091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9413526" y="348746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0442789" y="4030099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9293225" y="447018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9781120" y="4985574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3230245" y="6180455"/>
            <a:ext cx="5203190" cy="768350"/>
            <a:chOff x="708943" y="6033135"/>
            <a:chExt cx="5825836" cy="768350"/>
          </a:xfrm>
        </p:grpSpPr>
        <p:sp>
          <p:nvSpPr>
            <p:cNvPr id="32" name="TextBox 19"/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F15A88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  <p:sp>
          <p:nvSpPr>
            <p:cNvPr id="33" name="TextBox 20"/>
            <p:cNvSpPr txBox="1"/>
            <p:nvPr/>
          </p:nvSpPr>
          <p:spPr>
            <a:xfrm>
              <a:off x="1016462" y="6033135"/>
              <a:ext cx="5167386" cy="7683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Đọc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nối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tiếp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câu</a:t>
              </a:r>
              <a:endParaRPr lang="en-US" sz="4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084955" y="340360"/>
            <a:ext cx="5514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latin typeface="Arial-Rounded" panose="020B0500000000000000" charset="0"/>
                <a:cs typeface="Arial-Rounded" panose="020B0500000000000000" charset="0"/>
              </a:rPr>
              <a:t>Cái trống trường em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27075" y="1252855"/>
            <a:ext cx="4785360" cy="43516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Cái trống trường em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Mùa hè cũng nghỉ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Suốt ba tháng liền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Trống nằm ngẫm nghĩ.</a:t>
            </a:r>
          </a:p>
          <a:p>
            <a:pPr marL="0" indent="0">
              <a:buNone/>
            </a:pPr>
            <a:endParaRPr lang="en-US" sz="1280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Buồn không hả trống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Trong những ngày hè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Bọn mình đi vắng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Chỉ còn tiếng ve?</a:t>
            </a:r>
          </a:p>
        </p:txBody>
      </p:sp>
      <p:sp>
        <p:nvSpPr>
          <p:cNvPr id="5" name="Content Placeholder 1"/>
          <p:cNvSpPr/>
          <p:nvPr/>
        </p:nvSpPr>
        <p:spPr>
          <a:xfrm>
            <a:off x="5512435" y="1253490"/>
            <a:ext cx="4785360" cy="435165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Cái trống lặng im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Nghiêng đầu trên giá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Chắc thấy chúng em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Nó mừng vui quá!</a:t>
            </a:r>
          </a:p>
          <a:p>
            <a:pPr marL="0" indent="0">
              <a:buNone/>
            </a:pPr>
            <a:endParaRPr lang="en-US" sz="12800">
              <a:latin typeface="Arial-Rounded" panose="020B0500000000000000" charset="0"/>
              <a:cs typeface="Arial-Rounded" panose="020B0500000000000000" charset="0"/>
            </a:endParaRP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Kìa trống đang gọi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Tùng! Tùng! Tùng! Tùng...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Vào năm học mới</a:t>
            </a:r>
          </a:p>
          <a:p>
            <a:pPr marL="0" indent="0">
              <a:buNone/>
            </a:pPr>
            <a:r>
              <a:rPr lang="en-US" sz="12800">
                <a:latin typeface="Arial-Rounded" panose="020B0500000000000000" charset="0"/>
                <a:cs typeface="Arial-Rounded" panose="020B0500000000000000" charset="0"/>
              </a:rPr>
              <a:t>Rộn vang tưng bừng.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060" y="3520440"/>
            <a:ext cx="2567940" cy="2880360"/>
          </a:xfrm>
          <a:prstGeom prst="rect">
            <a:avLst/>
          </a:prstGeom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" y="685800"/>
            <a:ext cx="527050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86" y="2976562"/>
            <a:ext cx="527050" cy="2628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820" y="594134"/>
            <a:ext cx="527050" cy="2628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0" y="2976245"/>
            <a:ext cx="527050" cy="2628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" name="Group 30"/>
          <p:cNvGrpSpPr/>
          <p:nvPr/>
        </p:nvGrpSpPr>
        <p:grpSpPr>
          <a:xfrm>
            <a:off x="3230245" y="6180455"/>
            <a:ext cx="5203190" cy="768350"/>
            <a:chOff x="708943" y="6033135"/>
            <a:chExt cx="5825836" cy="768350"/>
          </a:xfrm>
        </p:grpSpPr>
        <p:sp>
          <p:nvSpPr>
            <p:cNvPr id="32" name="TextBox 19"/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F15A88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  <p:sp>
          <p:nvSpPr>
            <p:cNvPr id="33" name="TextBox 20"/>
            <p:cNvSpPr txBox="1"/>
            <p:nvPr/>
          </p:nvSpPr>
          <p:spPr>
            <a:xfrm>
              <a:off x="1016462" y="6033135"/>
              <a:ext cx="5167386" cy="7683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Đọc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đoạn nối tiếp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5" grpId="0"/>
      <p:bldP spid="5" grpId="1"/>
    </p:bldLst>
  </p:timing>
</p:sld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709</Words>
  <Application>Microsoft Office PowerPoint</Application>
  <PresentationFormat>Widescreen</PresentationFormat>
  <Paragraphs>142</Paragraphs>
  <Slides>24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24</vt:i4>
      </vt:variant>
    </vt:vector>
  </HeadingPairs>
  <TitlesOfParts>
    <vt:vector size="49" baseType="lpstr">
      <vt:lpstr>等线</vt:lpstr>
      <vt:lpstr>Microsoft YaHei</vt:lpstr>
      <vt:lpstr>Arial</vt:lpstr>
      <vt:lpstr>Arial Narrow</vt:lpstr>
      <vt:lpstr>Arial Rounded MT Bold</vt:lpstr>
      <vt:lpstr>Arial-Rounded</vt:lpstr>
      <vt:lpstr>Calibri</vt:lpstr>
      <vt:lpstr>Calibri Light</vt:lpstr>
      <vt:lpstr>Franklin Gothic Book</vt:lpstr>
      <vt:lpstr>Franklin Gothic Medium</vt:lpstr>
      <vt:lpstr>HP001 4 hàng</vt:lpstr>
      <vt:lpstr>Tahoma</vt:lpstr>
      <vt:lpstr>Times New Roman</vt:lpstr>
      <vt:lpstr>Verdana</vt:lpstr>
      <vt:lpstr>Wingdings 2</vt:lpstr>
      <vt:lpstr>1_Office Theme</vt:lpstr>
      <vt:lpstr>1_Office 主题​​</vt:lpstr>
      <vt:lpstr>3_Office Theme</vt:lpstr>
      <vt:lpstr>6_Office Theme</vt:lpstr>
      <vt:lpstr>4_Office Theme</vt:lpstr>
      <vt:lpstr>2_Office 主题​​</vt:lpstr>
      <vt:lpstr>Trek</vt:lpstr>
      <vt:lpstr>7_Office Theme</vt:lpstr>
      <vt:lpstr>1_Office Theme</vt:lpstr>
      <vt:lpstr>1_Default Design</vt:lpstr>
      <vt:lpstr>Chào mừng các em đến với tiết Tiếng Việt - Lớp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Những từ nào dưới đây nói về trống trường như nói về con người?</vt:lpstr>
      <vt:lpstr>2. Nói và đáp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em đến với tiết Tiếng Việt - Lớp 2</dc:title>
  <dc:creator/>
  <cp:lastModifiedBy>Admin</cp:lastModifiedBy>
  <cp:revision>5</cp:revision>
  <dcterms:created xsi:type="dcterms:W3CDTF">2021-05-24T09:52:12Z</dcterms:created>
  <dcterms:modified xsi:type="dcterms:W3CDTF">2024-04-16T02:21:15Z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