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6"/>
  </p:notesMasterIdLst>
  <p:sldIdLst>
    <p:sldId id="257" r:id="rId3"/>
    <p:sldId id="280" r:id="rId4"/>
    <p:sldId id="281" r:id="rId5"/>
    <p:sldId id="258" r:id="rId6"/>
    <p:sldId id="259" r:id="rId7"/>
    <p:sldId id="260" r:id="rId8"/>
    <p:sldId id="282" r:id="rId9"/>
    <p:sldId id="283" r:id="rId10"/>
    <p:sldId id="284" r:id="rId11"/>
    <p:sldId id="263" r:id="rId12"/>
    <p:sldId id="268" r:id="rId13"/>
    <p:sldId id="269" r:id="rId14"/>
    <p:sldId id="270" r:id="rId15"/>
    <p:sldId id="271" r:id="rId16"/>
    <p:sldId id="285" r:id="rId17"/>
    <p:sldId id="272" r:id="rId18"/>
    <p:sldId id="273" r:id="rId19"/>
    <p:sldId id="274" r:id="rId20"/>
    <p:sldId id="275" r:id="rId21"/>
    <p:sldId id="276" r:id="rId22"/>
    <p:sldId id="286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m Anh" initials="K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1" autoAdjust="0"/>
    <p:restoredTop sz="94660"/>
  </p:normalViewPr>
  <p:slideViewPr>
    <p:cSldViewPr snapToGrid="0">
      <p:cViewPr varScale="1">
        <p:scale>
          <a:sx n="85" d="100"/>
          <a:sy n="85" d="100"/>
        </p:scale>
        <p:origin x="7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940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264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B7D7-24F9-4490-B2DA-DD66701C2C2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042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>
                <a:sym typeface="+mn-ea"/>
              </a:rPr>
              <a:t> - tranthao121006@gmail.com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30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2AEFD-FEDB-4542-BE9E-D4DED9AFC90C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4" y="617538"/>
            <a:ext cx="103907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5"/>
          <p:cNvSpPr>
            <a:spLocks noGrp="1"/>
          </p:cNvSpPr>
          <p:nvPr>
            <p:ph type="dt" sz="half" idx="12"/>
          </p:nvPr>
        </p:nvSpPr>
        <p:spPr bwMode="auto">
          <a:xfrm>
            <a:off x="1219200" y="6324600"/>
            <a:ext cx="2540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3"/>
          </p:nvPr>
        </p:nvSpPr>
        <p:spPr bwMode="auto">
          <a:xfrm>
            <a:off x="4470400" y="6324600"/>
            <a:ext cx="3860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 bwMode="auto">
          <a:xfrm>
            <a:off x="9042400" y="6324600"/>
            <a:ext cx="2540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5D2767-D998-468D-9632-EA107E4ADF4F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10000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3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17"/>
          <p:cNvSpPr/>
          <p:nvPr/>
        </p:nvSpPr>
        <p:spPr>
          <a:xfrm>
            <a:off x="-43199" y="10758"/>
            <a:ext cx="12235199" cy="1777224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989567" y="263830"/>
            <a:ext cx="9753600" cy="119761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7200" b="1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Thứ.....ngày....tháng......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505200" y="2966085"/>
            <a:ext cx="7910830" cy="2398395"/>
            <a:chOff x="9566064" y="964372"/>
            <a:chExt cx="5446164" cy="698253"/>
          </a:xfrm>
        </p:grpSpPr>
        <p:sp>
          <p:nvSpPr>
            <p:cNvPr id="12" name="Rectangle 10"/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  <a:gd name="connsiteX0-23" fmla="*/ 0 w 5333999"/>
                <a:gd name="connsiteY0-24" fmla="*/ 0 h 724766"/>
                <a:gd name="connsiteX1-25" fmla="*/ 5334000 w 5333999"/>
                <a:gd name="connsiteY1-26" fmla="*/ 0 h 724766"/>
                <a:gd name="connsiteX2-27" fmla="*/ 3970191 w 5333999"/>
                <a:gd name="connsiteY2-28" fmla="*/ 513468 h 724766"/>
                <a:gd name="connsiteX3-29" fmla="*/ 5334000 w 5333999"/>
                <a:gd name="connsiteY3-30" fmla="*/ 724766 h 724766"/>
                <a:gd name="connsiteX4-31" fmla="*/ 0 w 5333999"/>
                <a:gd name="connsiteY4-32" fmla="*/ 724766 h 724766"/>
                <a:gd name="connsiteX5-33" fmla="*/ 0 w 5333999"/>
                <a:gd name="connsiteY5-34" fmla="*/ 0 h 724766"/>
                <a:gd name="connsiteX0-35" fmla="*/ 0 w 5334002"/>
                <a:gd name="connsiteY0-36" fmla="*/ 0 h 724766"/>
                <a:gd name="connsiteX1-37" fmla="*/ 5334000 w 5334002"/>
                <a:gd name="connsiteY1-38" fmla="*/ 0 h 724766"/>
                <a:gd name="connsiteX2-39" fmla="*/ 4572681 w 5334002"/>
                <a:gd name="connsiteY2-40" fmla="*/ 409907 h 724766"/>
                <a:gd name="connsiteX3-41" fmla="*/ 5334000 w 5334002"/>
                <a:gd name="connsiteY3-42" fmla="*/ 724766 h 724766"/>
                <a:gd name="connsiteX4-43" fmla="*/ 0 w 5334002"/>
                <a:gd name="connsiteY4-44" fmla="*/ 724766 h 724766"/>
                <a:gd name="connsiteX5-45" fmla="*/ 0 w 5334002"/>
                <a:gd name="connsiteY5-46" fmla="*/ 0 h 724766"/>
                <a:gd name="connsiteX0-47" fmla="*/ 0 w 5649495"/>
                <a:gd name="connsiteY0-48" fmla="*/ 0 h 724766"/>
                <a:gd name="connsiteX1-49" fmla="*/ 5649496 w 5649495"/>
                <a:gd name="connsiteY1-50" fmla="*/ 27302 h 724766"/>
                <a:gd name="connsiteX2-51" fmla="*/ 4572681 w 5649495"/>
                <a:gd name="connsiteY2-52" fmla="*/ 409907 h 724766"/>
                <a:gd name="connsiteX3-53" fmla="*/ 5334000 w 5649495"/>
                <a:gd name="connsiteY3-54" fmla="*/ 724766 h 724766"/>
                <a:gd name="connsiteX4-55" fmla="*/ 0 w 5649495"/>
                <a:gd name="connsiteY4-56" fmla="*/ 724766 h 724766"/>
                <a:gd name="connsiteX5-57" fmla="*/ 0 w 5649495"/>
                <a:gd name="connsiteY5-58" fmla="*/ 0 h 724766"/>
                <a:gd name="connsiteX0-59" fmla="*/ -1 w 5673840"/>
                <a:gd name="connsiteY0-60" fmla="*/ 152873 h 697464"/>
                <a:gd name="connsiteX1-61" fmla="*/ 5673841 w 5673840"/>
                <a:gd name="connsiteY1-62" fmla="*/ 0 h 697464"/>
                <a:gd name="connsiteX2-63" fmla="*/ 4597026 w 5673840"/>
                <a:gd name="connsiteY2-64" fmla="*/ 382605 h 697464"/>
                <a:gd name="connsiteX3-65" fmla="*/ 5358345 w 5673840"/>
                <a:gd name="connsiteY3-66" fmla="*/ 697464 h 697464"/>
                <a:gd name="connsiteX4-67" fmla="*/ 24345 w 5673840"/>
                <a:gd name="connsiteY4-68" fmla="*/ 697464 h 697464"/>
                <a:gd name="connsiteX5-69" fmla="*/ -1 w 5673840"/>
                <a:gd name="connsiteY5-70" fmla="*/ 152873 h 697464"/>
                <a:gd name="connsiteX0-71" fmla="*/ -1 w 5673840"/>
                <a:gd name="connsiteY0-72" fmla="*/ 152873 h 697464"/>
                <a:gd name="connsiteX1-73" fmla="*/ 5673841 w 5673840"/>
                <a:gd name="connsiteY1-74" fmla="*/ 0 h 697464"/>
                <a:gd name="connsiteX2-75" fmla="*/ 4597026 w 5673840"/>
                <a:gd name="connsiteY2-76" fmla="*/ 382605 h 697464"/>
                <a:gd name="connsiteX3-77" fmla="*/ 5358345 w 5673840"/>
                <a:gd name="connsiteY3-78" fmla="*/ 697464 h 697464"/>
                <a:gd name="connsiteX4-79" fmla="*/ 6831 w 5673840"/>
                <a:gd name="connsiteY4-80" fmla="*/ 568730 h 697464"/>
                <a:gd name="connsiteX5-81" fmla="*/ -1 w 5673840"/>
                <a:gd name="connsiteY5-82" fmla="*/ 152873 h 697464"/>
                <a:gd name="connsiteX0-83" fmla="*/ -1 w 5673840"/>
                <a:gd name="connsiteY0-84" fmla="*/ 152873 h 661803"/>
                <a:gd name="connsiteX1-85" fmla="*/ 5673841 w 5673840"/>
                <a:gd name="connsiteY1-86" fmla="*/ 0 h 661803"/>
                <a:gd name="connsiteX2-87" fmla="*/ 4597026 w 5673840"/>
                <a:gd name="connsiteY2-88" fmla="*/ 382605 h 661803"/>
                <a:gd name="connsiteX3-89" fmla="*/ 5253439 w 5673840"/>
                <a:gd name="connsiteY3-90" fmla="*/ 661803 h 661803"/>
                <a:gd name="connsiteX4-91" fmla="*/ 6831 w 5673840"/>
                <a:gd name="connsiteY4-92" fmla="*/ 568730 h 661803"/>
                <a:gd name="connsiteX5-93" fmla="*/ -1 w 5673840"/>
                <a:gd name="connsiteY5-94" fmla="*/ 152873 h 661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0"/>
            <p:cNvSpPr/>
            <p:nvPr/>
          </p:nvSpPr>
          <p:spPr>
            <a:xfrm>
              <a:off x="9623715" y="1023319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7"/>
          <p:cNvSpPr/>
          <p:nvPr/>
        </p:nvSpPr>
        <p:spPr>
          <a:xfrm>
            <a:off x="1873593" y="3158147"/>
            <a:ext cx="1750345" cy="1205899"/>
          </a:xfrm>
          <a:custGeom>
            <a:avLst/>
            <a:gdLst>
              <a:gd name="connsiteX0" fmla="*/ 0 w 1371600"/>
              <a:gd name="connsiteY0" fmla="*/ 0 h 1295400"/>
              <a:gd name="connsiteX1" fmla="*/ 1371600 w 1371600"/>
              <a:gd name="connsiteY1" fmla="*/ 0 h 1295400"/>
              <a:gd name="connsiteX2" fmla="*/ 1371600 w 1371600"/>
              <a:gd name="connsiteY2" fmla="*/ 1295400 h 1295400"/>
              <a:gd name="connsiteX3" fmla="*/ 0 w 1371600"/>
              <a:gd name="connsiteY3" fmla="*/ 1295400 h 1295400"/>
              <a:gd name="connsiteX4" fmla="*/ 0 w 1371600"/>
              <a:gd name="connsiteY4" fmla="*/ 0 h 1295400"/>
              <a:gd name="connsiteX0-1" fmla="*/ 6 w 1371606"/>
              <a:gd name="connsiteY0-2" fmla="*/ 0 h 1295400"/>
              <a:gd name="connsiteX1-3" fmla="*/ 1371606 w 1371606"/>
              <a:gd name="connsiteY1-4" fmla="*/ 0 h 1295400"/>
              <a:gd name="connsiteX2-5" fmla="*/ 1371606 w 1371606"/>
              <a:gd name="connsiteY2-6" fmla="*/ 1295400 h 1295400"/>
              <a:gd name="connsiteX3-7" fmla="*/ 6 w 1371606"/>
              <a:gd name="connsiteY3-8" fmla="*/ 1295400 h 1295400"/>
              <a:gd name="connsiteX4-9" fmla="*/ 630388 w 1371606"/>
              <a:gd name="connsiteY4-10" fmla="*/ 609600 h 1295400"/>
              <a:gd name="connsiteX5" fmla="*/ 6 w 1371606"/>
              <a:gd name="connsiteY5" fmla="*/ 0 h 1295400"/>
              <a:gd name="connsiteX0-11" fmla="*/ 9 w 1371609"/>
              <a:gd name="connsiteY0-12" fmla="*/ 0 h 1295400"/>
              <a:gd name="connsiteX1-13" fmla="*/ 1371609 w 1371609"/>
              <a:gd name="connsiteY1-14" fmla="*/ 0 h 1295400"/>
              <a:gd name="connsiteX2-15" fmla="*/ 1371609 w 1371609"/>
              <a:gd name="connsiteY2-16" fmla="*/ 1295400 h 1295400"/>
              <a:gd name="connsiteX3-17" fmla="*/ 9 w 1371609"/>
              <a:gd name="connsiteY3-18" fmla="*/ 1295400 h 1295400"/>
              <a:gd name="connsiteX4-19" fmla="*/ 434971 w 1371609"/>
              <a:gd name="connsiteY4-20" fmla="*/ 564951 h 1295400"/>
              <a:gd name="connsiteX5-21" fmla="*/ 9 w 1371609"/>
              <a:gd name="connsiteY5-22" fmla="*/ 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371609" h="1295400">
                <a:moveTo>
                  <a:pt x="9" y="0"/>
                </a:moveTo>
                <a:lnTo>
                  <a:pt x="1371609" y="0"/>
                </a:lnTo>
                <a:lnTo>
                  <a:pt x="1371609" y="1295400"/>
                </a:lnTo>
                <a:lnTo>
                  <a:pt x="9" y="1295400"/>
                </a:lnTo>
                <a:cubicBezTo>
                  <a:pt x="-2300" y="1071418"/>
                  <a:pt x="437280" y="788933"/>
                  <a:pt x="434971" y="564951"/>
                </a:cubicBezTo>
                <a:lnTo>
                  <a:pt x="9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6"/>
          <p:cNvSpPr/>
          <p:nvPr/>
        </p:nvSpPr>
        <p:spPr>
          <a:xfrm>
            <a:off x="2193050" y="3261097"/>
            <a:ext cx="1258009" cy="999997"/>
          </a:xfrm>
          <a:custGeom>
            <a:avLst/>
            <a:gdLst>
              <a:gd name="connsiteX0" fmla="*/ 0 w 1246092"/>
              <a:gd name="connsiteY0" fmla="*/ 0 h 1219200"/>
              <a:gd name="connsiteX1" fmla="*/ 1246092 w 1246092"/>
              <a:gd name="connsiteY1" fmla="*/ 0 h 1219200"/>
              <a:gd name="connsiteX2" fmla="*/ 1246092 w 1246092"/>
              <a:gd name="connsiteY2" fmla="*/ 1219200 h 1219200"/>
              <a:gd name="connsiteX3" fmla="*/ 0 w 1246092"/>
              <a:gd name="connsiteY3" fmla="*/ 1219200 h 1219200"/>
              <a:gd name="connsiteX4" fmla="*/ 0 w 1246092"/>
              <a:gd name="connsiteY4" fmla="*/ 0 h 1219200"/>
              <a:gd name="connsiteX0-1" fmla="*/ 307 w 1246399"/>
              <a:gd name="connsiteY0-2" fmla="*/ 0 h 1219200"/>
              <a:gd name="connsiteX1-3" fmla="*/ 1246399 w 1246399"/>
              <a:gd name="connsiteY1-4" fmla="*/ 0 h 1219200"/>
              <a:gd name="connsiteX2-5" fmla="*/ 1246399 w 1246399"/>
              <a:gd name="connsiteY2-6" fmla="*/ 1219200 h 1219200"/>
              <a:gd name="connsiteX3-7" fmla="*/ 307 w 1246399"/>
              <a:gd name="connsiteY3-8" fmla="*/ 1219200 h 1219200"/>
              <a:gd name="connsiteX4-9" fmla="*/ 7234 w 1246399"/>
              <a:gd name="connsiteY4-10" fmla="*/ 41564 h 1219200"/>
              <a:gd name="connsiteX5" fmla="*/ 307 w 1246399"/>
              <a:gd name="connsiteY5" fmla="*/ 0 h 1219200"/>
              <a:gd name="connsiteX0-11" fmla="*/ 307 w 1246399"/>
              <a:gd name="connsiteY0-12" fmla="*/ 0 h 1219200"/>
              <a:gd name="connsiteX1-13" fmla="*/ 1246399 w 1246399"/>
              <a:gd name="connsiteY1-14" fmla="*/ 0 h 1219200"/>
              <a:gd name="connsiteX2-15" fmla="*/ 1246399 w 1246399"/>
              <a:gd name="connsiteY2-16" fmla="*/ 1219200 h 1219200"/>
              <a:gd name="connsiteX3-17" fmla="*/ 307 w 1246399"/>
              <a:gd name="connsiteY3-18" fmla="*/ 1219200 h 1219200"/>
              <a:gd name="connsiteX4-19" fmla="*/ 7234 w 1246399"/>
              <a:gd name="connsiteY4-20" fmla="*/ 41564 h 1219200"/>
              <a:gd name="connsiteX5-21" fmla="*/ 307 w 1246399"/>
              <a:gd name="connsiteY5-22" fmla="*/ 0 h 1219200"/>
              <a:gd name="connsiteX0-23" fmla="*/ 3 w 1246095"/>
              <a:gd name="connsiteY0-24" fmla="*/ 0 h 1219200"/>
              <a:gd name="connsiteX1-25" fmla="*/ 1246095 w 1246095"/>
              <a:gd name="connsiteY1-26" fmla="*/ 0 h 1219200"/>
              <a:gd name="connsiteX2-27" fmla="*/ 1246095 w 1246095"/>
              <a:gd name="connsiteY2-28" fmla="*/ 1219200 h 1219200"/>
              <a:gd name="connsiteX3-29" fmla="*/ 3 w 1246095"/>
              <a:gd name="connsiteY3-30" fmla="*/ 1219200 h 1219200"/>
              <a:gd name="connsiteX4-31" fmla="*/ 6930 w 1246095"/>
              <a:gd name="connsiteY4-32" fmla="*/ 41564 h 1219200"/>
              <a:gd name="connsiteX5-33" fmla="*/ 3 w 1246095"/>
              <a:gd name="connsiteY5-34" fmla="*/ 0 h 1219200"/>
              <a:gd name="connsiteX0-35" fmla="*/ 11917 w 1258009"/>
              <a:gd name="connsiteY0-36" fmla="*/ 0 h 1219200"/>
              <a:gd name="connsiteX1-37" fmla="*/ 1258009 w 1258009"/>
              <a:gd name="connsiteY1-38" fmla="*/ 0 h 1219200"/>
              <a:gd name="connsiteX2-39" fmla="*/ 1258009 w 1258009"/>
              <a:gd name="connsiteY2-40" fmla="*/ 1219200 h 1219200"/>
              <a:gd name="connsiteX3-41" fmla="*/ 11917 w 1258009"/>
              <a:gd name="connsiteY3-42" fmla="*/ 1219200 h 1219200"/>
              <a:gd name="connsiteX4-43" fmla="*/ 441405 w 1258009"/>
              <a:gd name="connsiteY4-44" fmla="*/ 625256 h 1219200"/>
              <a:gd name="connsiteX5-45" fmla="*/ 18844 w 1258009"/>
              <a:gd name="connsiteY5-46" fmla="*/ 41564 h 1219200"/>
              <a:gd name="connsiteX6" fmla="*/ 11917 w 1258009"/>
              <a:gd name="connsiteY6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" y="connsiteY6"/>
              </a:cxn>
            </a:cxnLst>
            <a:rect l="l" t="t" r="r" b="b"/>
            <a:pathLst>
              <a:path w="1258009" h="1219200">
                <a:moveTo>
                  <a:pt x="11917" y="0"/>
                </a:moveTo>
                <a:lnTo>
                  <a:pt x="1258009" y="0"/>
                </a:lnTo>
                <a:lnTo>
                  <a:pt x="1258009" y="1219200"/>
                </a:lnTo>
                <a:lnTo>
                  <a:pt x="11917" y="1219200"/>
                </a:lnTo>
                <a:cubicBezTo>
                  <a:pt x="-84929" y="1123024"/>
                  <a:pt x="440251" y="821529"/>
                  <a:pt x="441405" y="625256"/>
                </a:cubicBezTo>
                <a:cubicBezTo>
                  <a:pt x="442560" y="428983"/>
                  <a:pt x="129680" y="148589"/>
                  <a:pt x="18844" y="41564"/>
                </a:cubicBezTo>
                <a:lnTo>
                  <a:pt x="11917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815797" y="2822865"/>
            <a:ext cx="1378806" cy="1412343"/>
            <a:chOff x="1149549" y="1066515"/>
            <a:chExt cx="992332" cy="992332"/>
          </a:xfrm>
          <a:solidFill>
            <a:schemeClr val="accent6">
              <a:lumMod val="75000"/>
            </a:schemeClr>
          </a:solidFill>
        </p:grpSpPr>
        <p:sp>
          <p:nvSpPr>
            <p:cNvPr id="18" name="Oval 17"/>
            <p:cNvSpPr/>
            <p:nvPr/>
          </p:nvSpPr>
          <p:spPr>
            <a:xfrm>
              <a:off x="1149549" y="1066515"/>
              <a:ext cx="992332" cy="9923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188515" y="108139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655570" y="2872105"/>
            <a:ext cx="1539240" cy="141351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</a:p>
          <a:p>
            <a:pPr algn="ctr"/>
            <a:r>
              <a:rPr lang="en-US" sz="5400" b="1" dirty="0">
                <a:solidFill>
                  <a:schemeClr val="bg1"/>
                </a:solidFill>
                <a:latin typeface="Arial Rounded MT Bold" panose="020F0704030504030204" charset="0"/>
                <a:ea typeface="Arial-Rounded" panose="020B0500000000000000" pitchFamily="34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26510" y="3089910"/>
            <a:ext cx="7176770" cy="193675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 A và những người bạn</a:t>
            </a:r>
          </a:p>
        </p:txBody>
      </p:sp>
      <p:pic>
        <p:nvPicPr>
          <p:cNvPr id="2" name="Content Placeholder 1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43180" y="525970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ransition advClick="0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/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5731" y="2243748"/>
              <a:ext cx="1711988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600" b="1" dirty="0">
                  <a:solidFill>
                    <a:schemeClr val="bg1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Trả lời câu hỏi</a:t>
              </a:r>
            </a:p>
          </p:txBody>
        </p:sp>
      </p:grpSp>
      <p:sp>
        <p:nvSpPr>
          <p:cNvPr id="28" name="2"/>
          <p:cNvSpPr/>
          <p:nvPr/>
        </p:nvSpPr>
        <p:spPr>
          <a:xfrm>
            <a:off x="3123565" y="94615"/>
            <a:ext cx="9069070" cy="5969635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cs typeface="+mn-ea"/>
              <a:sym typeface="+mn-lt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461386" y="95250"/>
            <a:ext cx="8938260" cy="1470025"/>
            <a:chOff x="221319" y="248133"/>
            <a:chExt cx="2109019" cy="1406784"/>
          </a:xfrm>
        </p:grpSpPr>
        <p:sp>
          <p:nvSpPr>
            <p:cNvPr id="43" name="Hexagon 42"/>
            <p:cNvSpPr/>
            <p:nvPr/>
          </p:nvSpPr>
          <p:spPr>
            <a:xfrm>
              <a:off x="221319" y="248133"/>
              <a:ext cx="2109019" cy="1406784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94586" y="316193"/>
              <a:ext cx="1962634" cy="499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800" b="0" u="none" strike="noStrike" dirty="0">
                  <a:solidFill>
                    <a:srgbClr val="FF000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1. Trong bảng chữ cái tiếng việt chữ A đứng ở vị trí nào?</a:t>
              </a:r>
              <a:endParaRPr lang="en-US" altLang="vi-VN" sz="2800" b="0" i="0" u="none" strike="noStrike" dirty="0">
                <a:solidFill>
                  <a:srgbClr val="FF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85220" y="95250"/>
            <a:ext cx="906780" cy="84836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461385" y="1628775"/>
            <a:ext cx="8366760" cy="1447800"/>
            <a:chOff x="112300" y="132175"/>
            <a:chExt cx="2109019" cy="1753583"/>
          </a:xfrm>
        </p:grpSpPr>
        <p:sp>
          <p:nvSpPr>
            <p:cNvPr id="8" name="Hexagon 7"/>
            <p:cNvSpPr/>
            <p:nvPr/>
          </p:nvSpPr>
          <p:spPr>
            <a:xfrm>
              <a:off x="112300" y="132175"/>
              <a:ext cx="2109019" cy="1753583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2" name="TextBox 43"/>
            <p:cNvSpPr txBox="1"/>
            <p:nvPr/>
          </p:nvSpPr>
          <p:spPr>
            <a:xfrm>
              <a:off x="275849" y="210551"/>
              <a:ext cx="1808630" cy="63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800" b="0" u="none" strike="noStrike" dirty="0">
                  <a:solidFill>
                    <a:srgbClr val="FF000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2. Chữ A mơ ước điều gì?</a:t>
              </a:r>
              <a:endParaRPr lang="en-US" altLang="vi-VN" sz="2800" b="0" i="0" u="none" strike="noStrike" dirty="0">
                <a:solidFill>
                  <a:srgbClr val="FF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565525" y="3141345"/>
            <a:ext cx="8032115" cy="1682115"/>
            <a:chOff x="172324" y="1157225"/>
            <a:chExt cx="2109019" cy="1861730"/>
          </a:xfrm>
        </p:grpSpPr>
        <p:sp>
          <p:nvSpPr>
            <p:cNvPr id="16" name="Hexagon 15"/>
            <p:cNvSpPr/>
            <p:nvPr/>
          </p:nvSpPr>
          <p:spPr>
            <a:xfrm>
              <a:off x="172324" y="1157225"/>
              <a:ext cx="2109019" cy="1861730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8" name="TextBox 43"/>
            <p:cNvSpPr txBox="1"/>
            <p:nvPr/>
          </p:nvSpPr>
          <p:spPr>
            <a:xfrm>
              <a:off x="315308" y="1185168"/>
              <a:ext cx="1808630" cy="57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vi-VN" sz="2800" b="0" i="0" u="none" strike="noStrike" dirty="0">
                  <a:solidFill>
                    <a:srgbClr val="FF000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3. Chữ A nhận ra điều gì?</a:t>
              </a:r>
            </a:p>
          </p:txBody>
        </p:sp>
        <p:sp>
          <p:nvSpPr>
            <p:cNvPr id="21" name="TextBox 43"/>
            <p:cNvSpPr txBox="1"/>
            <p:nvPr/>
          </p:nvSpPr>
          <p:spPr>
            <a:xfrm>
              <a:off x="318309" y="1978712"/>
              <a:ext cx="1808630" cy="499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vi-VN" sz="2800" b="0" i="0" u="none" strike="noStrike" dirty="0">
                <a:solidFill>
                  <a:srgbClr val="231F2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sp>
        <p:nvSpPr>
          <p:cNvPr id="22" name="Text Box 21"/>
          <p:cNvSpPr txBox="1"/>
          <p:nvPr/>
        </p:nvSpPr>
        <p:spPr>
          <a:xfrm>
            <a:off x="5292725" y="688340"/>
            <a:ext cx="4260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Chữ A đứng đầu</a:t>
            </a:r>
          </a:p>
        </p:txBody>
      </p:sp>
      <p:sp>
        <p:nvSpPr>
          <p:cNvPr id="23" name="Text Box 22"/>
          <p:cNvSpPr txBox="1"/>
          <p:nvPr/>
        </p:nvSpPr>
        <p:spPr>
          <a:xfrm>
            <a:off x="4351020" y="2366010"/>
            <a:ext cx="71589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Chữ A mơ ước 1 mình nó làm ra một cuốn sách</a:t>
            </a:r>
            <a:endParaRPr lang="en-US" altLang="vi-VN" sz="2800" b="0" i="0" u="none" strike="noStrike" dirty="0">
              <a:solidFill>
                <a:schemeClr val="tx1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  <a:p>
            <a:endParaRPr lang="en-US" sz="2800"/>
          </a:p>
        </p:txBody>
      </p:sp>
      <p:sp>
        <p:nvSpPr>
          <p:cNvPr id="24" name="Text Box 23"/>
          <p:cNvSpPr txBox="1"/>
          <p:nvPr/>
        </p:nvSpPr>
        <p:spPr>
          <a:xfrm>
            <a:off x="4431665" y="3692525"/>
            <a:ext cx="65322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3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vi-VN" sz="2800" dirty="0">
                <a:solidFill>
                  <a:srgbClr val="231F2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Nếu chỉ có một mình, chữ A chẳng thể nói được điều gì với ai</a:t>
            </a:r>
          </a:p>
        </p:txBody>
      </p:sp>
      <p:sp>
        <p:nvSpPr>
          <p:cNvPr id="26" name="Hexagon 25"/>
          <p:cNvSpPr/>
          <p:nvPr/>
        </p:nvSpPr>
        <p:spPr>
          <a:xfrm>
            <a:off x="3681730" y="4935855"/>
            <a:ext cx="8032115" cy="1682115"/>
          </a:xfrm>
          <a:prstGeom prst="hexagon">
            <a:avLst/>
          </a:prstGeom>
          <a:solidFill>
            <a:srgbClr val="F7ACB9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9" name="TextBox 43"/>
          <p:cNvSpPr txBox="1"/>
          <p:nvPr/>
        </p:nvSpPr>
        <p:spPr>
          <a:xfrm>
            <a:off x="4253865" y="5058410"/>
            <a:ext cx="7574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3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vi-VN" sz="2800" b="0" i="0" u="none" strike="noStrike" dirty="0">
                <a:solidFill>
                  <a:srgbClr val="FF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4. Chữ A muốn nhắn nhủ điều gì đến các bạn</a:t>
            </a:r>
          </a:p>
        </p:txBody>
      </p:sp>
      <p:sp>
        <p:nvSpPr>
          <p:cNvPr id="31" name="TextBox 43"/>
          <p:cNvSpPr txBox="1"/>
          <p:nvPr/>
        </p:nvSpPr>
        <p:spPr>
          <a:xfrm>
            <a:off x="4253230" y="5941060"/>
            <a:ext cx="7574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3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vi-VN" sz="2800" b="0" i="0" u="none" strike="noStrike" dirty="0">
                <a:solidFill>
                  <a:schemeClr val="tx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Chăm đọc sách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9" grpId="0"/>
      <p:bldP spid="29" grpId="1"/>
      <p:bldP spid="31" grpId="0"/>
      <p:bldP spid="3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39115"/>
            <a:ext cx="11489690" cy="1143000"/>
          </a:xfrm>
        </p:spPr>
        <p:txBody>
          <a:bodyPr>
            <a:normAutofit fontScale="90000"/>
          </a:bodyPr>
          <a:lstStyle/>
          <a:p>
            <a:r>
              <a:rPr lang="en-US" sz="4890">
                <a:latin typeface="Arial-Rounded" panose="020B0500000000000000" pitchFamily="34" charset="0"/>
                <a:cs typeface="Arial-Rounded" panose="020B0500000000000000" pitchFamily="34" charset="0"/>
              </a:rPr>
              <a:t>1. Nói tiếp lời của chữ A để cảm ơn các bạn chữ: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1807845" y="1682115"/>
            <a:ext cx="8550910" cy="2475230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>
                <a:latin typeface="Arial-Rounded" panose="020B0500000000000000" pitchFamily="34" charset="0"/>
                <a:cs typeface="Arial-Rounded" panose="020B0500000000000000" pitchFamily="34" charset="0"/>
              </a:rPr>
              <a:t>Cảm ơn các bạn. Nhờ có các bạn, chúng ta đã......</a:t>
            </a:r>
          </a:p>
        </p:txBody>
      </p: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43205" y="5259705"/>
            <a:ext cx="1564640" cy="159829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595880" y="2820670"/>
            <a:ext cx="6774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Arial-Rounded" panose="020B0500000000000000" pitchFamily="34" charset="0"/>
                <a:cs typeface="Arial-Rounded" panose="020B0500000000000000" pitchFamily="34" charset="0"/>
              </a:rPr>
              <a:t>làm nên những cuốn sách hay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69465" y="4657090"/>
            <a:ext cx="8692515" cy="164020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961005" y="5304790"/>
            <a:ext cx="2748915" cy="84201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821045" y="5304790"/>
            <a:ext cx="2323465" cy="84201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5" grpId="0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5088255" y="1442085"/>
            <a:ext cx="3658235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3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</a:p>
        </p:txBody>
      </p: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pic>
        <p:nvPicPr>
          <p:cNvPr id="4" name="chu I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73020" y="-88265"/>
            <a:ext cx="7735570" cy="626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u K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27350" y="151765"/>
            <a:ext cx="7036435" cy="6482080"/>
          </a:xfrm>
          <a:prstGeom prst="rect">
            <a:avLst/>
          </a:prstGeom>
        </p:spPr>
      </p:pic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ctr" anchorCtr="0"/>
          <a:lstStyle/>
          <a:p>
            <a:pPr eaLnBrk="1" hangingPunct="1"/>
            <a:endParaRPr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/>
          <a:lstStyle/>
          <a:p>
            <a:pPr eaLnBrk="1" hangingPunct="1"/>
            <a:endParaRPr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759"/>
          <a:stretch>
            <a:fillRect/>
          </a:stretch>
        </p:blipFill>
        <p:spPr bwMode="auto">
          <a:xfrm>
            <a:off x="114300" y="1955165"/>
            <a:ext cx="1207770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62" name="TextBox 8"/>
          <p:cNvSpPr txBox="1"/>
          <p:nvPr/>
        </p:nvSpPr>
        <p:spPr>
          <a:xfrm>
            <a:off x="944245" y="2977515"/>
            <a:ext cx="126517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Kiến tha lâu cũng đầy tổ.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70230" y="410210"/>
            <a:ext cx="3751580" cy="753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charset="0"/>
                <a:ea typeface="+mn-ea"/>
                <a:cs typeface="Verdana" panose="020B0604030504040204" charset="0"/>
              </a:rPr>
              <a:t>Viết từ ứng dụng</a:t>
            </a:r>
          </a:p>
        </p:txBody>
      </p:sp>
      <p:sp>
        <p:nvSpPr>
          <p:cNvPr id="3" name="Text Box 2"/>
          <p:cNvSpPr txBox="1"/>
          <p:nvPr/>
        </p:nvSpPr>
        <p:spPr>
          <a:xfrm rot="1140000">
            <a:off x="1310640" y="2710815"/>
            <a:ext cx="31178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4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69824" y="285320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Nói và </a:t>
            </a:r>
          </a:p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</a:p>
        </p:txBody>
      </p:sp>
    </p:spTree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5980" y="121920"/>
            <a:ext cx="7940040" cy="4351655"/>
          </a:xfrm>
          <a:prstGeom prst="rect">
            <a:avLst/>
          </a:prstGeom>
        </p:spPr>
      </p:pic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6975" y="4652645"/>
            <a:ext cx="7703820" cy="2269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3"/>
          <p:cNvSpPr>
            <a:spLocks noGrp="1"/>
          </p:cNvSpPr>
          <p:nvPr>
            <p:ph type="title"/>
          </p:nvPr>
        </p:nvSpPr>
        <p:spPr>
          <a:xfrm>
            <a:off x="4062413" y="1308100"/>
            <a:ext cx="3641725" cy="982663"/>
          </a:xfrm>
        </p:spPr>
        <p:txBody>
          <a:bodyPr vert="horz" wrap="square" lIns="91440" tIns="45720" rIns="91440" bIns="45720" anchor="ctr"/>
          <a:lstStyle/>
          <a:p>
            <a:endParaRPr lang="en-US" altLang="x-none" sz="5400" b="1" dirty="0">
              <a:solidFill>
                <a:srgbClr val="FF0000"/>
              </a:solidFill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1857375" y="2598738"/>
            <a:ext cx="81724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x-none" sz="7200" dirty="0">
                <a:solidFill>
                  <a:schemeClr val="bg1"/>
                </a:solidFill>
                <a:latin typeface="Tahoma" panose="020B0604030504040204" pitchFamily="34" charset="0"/>
              </a:rPr>
              <a:t>Khởi động</a:t>
            </a:r>
          </a:p>
        </p:txBody>
      </p:sp>
    </p:spTree>
  </p:cSld>
  <p:clrMapOvr>
    <a:masterClrMapping/>
  </p:clrMapOvr>
  <p:transition spd="slow">
    <p:blinds/>
    <p:sndAc>
      <p:stSnd>
        <p:snd r:embed="rId3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7203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>
                <a:latin typeface="Arial-Rounded" panose="020B0500000000000000" pitchFamily="34" charset="0"/>
                <a:cs typeface="Arial-Rounded" panose="020B0500000000000000" pitchFamily="34" charset="0"/>
              </a:rPr>
              <a:t>2. Niềm vui của em là gì? Điều gì làm em không vui? Hãy chia sẻ cùng các bạn.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7203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>
                <a:latin typeface="Arial-Rounded" panose="020B0500000000000000" pitchFamily="34" charset="0"/>
                <a:cs typeface="Arial-Rounded" panose="020B0500000000000000" pitchFamily="34" charset="0"/>
              </a:rPr>
              <a:t>2. Niềm vui của em là gì? Điều gì làm em không vui? Hãy chia sẻ cùng các bạn.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0112375" y="6413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57680" y="2049145"/>
            <a:ext cx="8339455" cy="2117725"/>
          </a:xfrm>
          <a:prstGeom prst="rect">
            <a:avLst/>
          </a:prstGeom>
        </p:spPr>
      </p:pic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0097135" y="0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/>
            <a:r>
              <a:rPr lang="en-US" sz="80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Times New Roman" panose="02020603050405020304"/>
              </a:rPr>
              <a:t>CỦNG CỐ BÀI HỌC</a:t>
            </a: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-29682" y="592782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video bài 19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6145" y="0"/>
            <a:ext cx="10541635" cy="6126480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67660" y="1442085"/>
            <a:ext cx="645668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1 + 2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056005"/>
            <a:ext cx="11691620" cy="1325880"/>
          </a:xfrm>
        </p:spPr>
        <p:txBody>
          <a:bodyPr>
            <a:normAutofit fontScale="90000"/>
          </a:bodyPr>
          <a:lstStyle/>
          <a:p>
            <a:r>
              <a:rPr lang="en-US">
                <a:latin typeface="Arial-Rounded" panose="020B0500000000000000" pitchFamily="34" charset="0"/>
                <a:cs typeface="Arial-Rounded" panose="020B0500000000000000" pitchFamily="34" charset="0"/>
              </a:rPr>
              <a:t>Qua tên bài và tranh minh họa, đoán nội dung bài học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355" y="156845"/>
            <a:ext cx="1478280" cy="899160"/>
          </a:xfrm>
          <a:prstGeom prst="rect">
            <a:avLst/>
          </a:prstGeom>
        </p:spPr>
      </p:pic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2195" y="2449830"/>
            <a:ext cx="7790815" cy="425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4940" y="111125"/>
            <a:ext cx="12421870" cy="1325880"/>
          </a:xfrm>
        </p:spPr>
        <p:txBody>
          <a:bodyPr/>
          <a:lstStyle/>
          <a:p>
            <a:r>
              <a:rPr lang="en-US">
                <a:latin typeface="Arial-Rounded" panose="020B0500000000000000" pitchFamily="34" charset="0"/>
                <a:cs typeface="Arial-Rounded" panose="020B0500000000000000" pitchFamily="34" charset="0"/>
              </a:rPr>
              <a:t>Chữ A và những người bạn</a:t>
            </a: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59485" y="1365885"/>
            <a:ext cx="7816215" cy="22542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370" y="3619500"/>
            <a:ext cx="7879080" cy="26212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5700" y="1299210"/>
            <a:ext cx="2830195" cy="2320925"/>
          </a:xfrm>
          <a:prstGeom prst="rect">
            <a:avLst/>
          </a:prstGeom>
        </p:spPr>
      </p:pic>
      <p:sp>
        <p:nvSpPr>
          <p:cNvPr id="19" name="Cloud 18"/>
          <p:cNvSpPr/>
          <p:nvPr/>
        </p:nvSpPr>
        <p:spPr>
          <a:xfrm>
            <a:off x="8807450" y="4082415"/>
            <a:ext cx="2623185" cy="122745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pitchFamily="34" charset="0"/>
                <a:cs typeface="Arial-Rounded" panose="020B0500000000000000" pitchFamily="34" charset="0"/>
              </a:rPr>
              <a:t>Đọc mẫu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4940" y="111125"/>
            <a:ext cx="12421870" cy="1325880"/>
          </a:xfrm>
        </p:spPr>
        <p:txBody>
          <a:bodyPr/>
          <a:lstStyle/>
          <a:p>
            <a:r>
              <a:rPr lang="en-US">
                <a:latin typeface="Arial-Rounded" panose="020B0500000000000000" pitchFamily="34" charset="0"/>
                <a:cs typeface="Arial-Rounded" panose="020B0500000000000000" pitchFamily="34" charset="0"/>
              </a:rPr>
              <a:t>Chữ A và những người bạn</a:t>
            </a: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59485" y="1365885"/>
            <a:ext cx="7816215" cy="22542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370" y="3619500"/>
            <a:ext cx="7879080" cy="26212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5700" y="1299210"/>
            <a:ext cx="2830195" cy="2320925"/>
          </a:xfrm>
          <a:prstGeom prst="rect">
            <a:avLst/>
          </a:prstGeom>
        </p:spPr>
      </p:pic>
      <p:sp>
        <p:nvSpPr>
          <p:cNvPr id="19" name="Cloud 18"/>
          <p:cNvSpPr/>
          <p:nvPr/>
        </p:nvSpPr>
        <p:spPr>
          <a:xfrm>
            <a:off x="8807450" y="4082415"/>
            <a:ext cx="2623185" cy="122745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pitchFamily="34" charset="0"/>
                <a:cs typeface="Arial-Rounded" panose="020B0500000000000000" pitchFamily="34" charset="0"/>
              </a:rPr>
              <a:t>Luyện đọc từ khó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107180" y="1709420"/>
            <a:ext cx="913130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1368425" y="2044065"/>
            <a:ext cx="913130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637145" y="2084705"/>
            <a:ext cx="913130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107180" y="3200400"/>
            <a:ext cx="913130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4940" y="111125"/>
            <a:ext cx="12421870" cy="1325880"/>
          </a:xfrm>
        </p:spPr>
        <p:txBody>
          <a:bodyPr/>
          <a:lstStyle/>
          <a:p>
            <a:r>
              <a:rPr lang="en-US">
                <a:latin typeface="Arial-Rounded" panose="020B0500000000000000" pitchFamily="34" charset="0"/>
                <a:cs typeface="Arial-Rounded" panose="020B0500000000000000" pitchFamily="34" charset="0"/>
              </a:rPr>
              <a:t>Chữ A và những người bạn</a:t>
            </a: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59485" y="1365885"/>
            <a:ext cx="7816215" cy="22542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370" y="3619500"/>
            <a:ext cx="7879080" cy="26212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5700" y="1299210"/>
            <a:ext cx="2830195" cy="2320925"/>
          </a:xfrm>
          <a:prstGeom prst="rect">
            <a:avLst/>
          </a:prstGeom>
        </p:spPr>
      </p:pic>
      <p:sp>
        <p:nvSpPr>
          <p:cNvPr id="10" name="Cloud 9"/>
          <p:cNvSpPr/>
          <p:nvPr/>
        </p:nvSpPr>
        <p:spPr>
          <a:xfrm>
            <a:off x="8916035" y="3619500"/>
            <a:ext cx="3346450" cy="1673225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-Rounded" panose="020B0500000000000000" pitchFamily="34" charset="0"/>
                <a:cs typeface="Arial-Rounded" panose="020B0500000000000000" pitchFamily="34" charset="0"/>
              </a:rPr>
              <a:t>Đọc nối tiếp đoạn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" y="1064895"/>
            <a:ext cx="527050" cy="130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" y="2230755"/>
            <a:ext cx="527050" cy="130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" y="3448050"/>
            <a:ext cx="527050" cy="147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65" y="4816475"/>
            <a:ext cx="52705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4940" y="111125"/>
            <a:ext cx="12421870" cy="1325880"/>
          </a:xfrm>
        </p:spPr>
        <p:txBody>
          <a:bodyPr/>
          <a:lstStyle/>
          <a:p>
            <a:r>
              <a:rPr lang="en-US">
                <a:latin typeface="Arial-Rounded" panose="020B0500000000000000" pitchFamily="34" charset="0"/>
                <a:cs typeface="Arial-Rounded" panose="020B0500000000000000" pitchFamily="34" charset="0"/>
              </a:rPr>
              <a:t>Chữ A và những người bạn</a:t>
            </a: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59485" y="1365885"/>
            <a:ext cx="7816215" cy="22542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370" y="3619500"/>
            <a:ext cx="7879080" cy="26212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5700" y="1299210"/>
            <a:ext cx="2830195" cy="2320925"/>
          </a:xfrm>
          <a:prstGeom prst="rect">
            <a:avLst/>
          </a:prstGeom>
        </p:spPr>
      </p:pic>
      <p:sp>
        <p:nvSpPr>
          <p:cNvPr id="19" name="Cloud 18"/>
          <p:cNvSpPr/>
          <p:nvPr/>
        </p:nvSpPr>
        <p:spPr>
          <a:xfrm>
            <a:off x="8807450" y="4082415"/>
            <a:ext cx="2623185" cy="122745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pitchFamily="34" charset="0"/>
                <a:cs typeface="Arial-Rounded" panose="020B0500000000000000" pitchFamily="34" charset="0"/>
              </a:rPr>
              <a:t>Đọc toàn bài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</Words>
  <Application>Microsoft Office PowerPoint</Application>
  <PresentationFormat>Widescreen</PresentationFormat>
  <Paragraphs>56</Paragraphs>
  <Slides>23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Arial</vt:lpstr>
      <vt:lpstr>Arial Rounded MT Bold</vt:lpstr>
      <vt:lpstr>Arial-Rounded</vt:lpstr>
      <vt:lpstr>Calibri</vt:lpstr>
      <vt:lpstr>Calibri Light</vt:lpstr>
      <vt:lpstr>HP001 4 hàng</vt:lpstr>
      <vt:lpstr>Tahoma</vt:lpstr>
      <vt:lpstr>Times New Roman</vt:lpstr>
      <vt:lpstr>Verdana</vt:lpstr>
      <vt:lpstr>Office Theme</vt:lpstr>
      <vt:lpstr>1_Default Design</vt:lpstr>
      <vt:lpstr>PowerPoint Presentation</vt:lpstr>
      <vt:lpstr>PowerPoint Presentation</vt:lpstr>
      <vt:lpstr>PowerPoint Presentation</vt:lpstr>
      <vt:lpstr>PowerPoint Presentation</vt:lpstr>
      <vt:lpstr>Qua tên bài và tranh minh họa, đoán nội dung bài học</vt:lpstr>
      <vt:lpstr>Chữ A và những người bạn</vt:lpstr>
      <vt:lpstr>Chữ A và những người bạn</vt:lpstr>
      <vt:lpstr>Chữ A và những người bạn</vt:lpstr>
      <vt:lpstr>Chữ A và những người bạn</vt:lpstr>
      <vt:lpstr>PowerPoint Presentation</vt:lpstr>
      <vt:lpstr>1. Nói tiếp lời của chữ A để cảm ơn các bạn chữ: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Niềm vui của em là gì? Điều gì làm em không vui? Hãy chia sẻ cùng các bạn.</vt:lpstr>
      <vt:lpstr>2. Niềm vui của em là gì? Điều gì làm em không vui? Hãy chia sẻ cùng các bạn.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tran thao</cp:lastModifiedBy>
  <cp:revision>3</cp:revision>
  <dcterms:created xsi:type="dcterms:W3CDTF">2021-05-26T10:10:04Z</dcterms:created>
  <dcterms:modified xsi:type="dcterms:W3CDTF">2021-05-27T00:42:24Z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