
<file path=[Content_Types].xml><?xml version="1.0" encoding="utf-8"?>
<Types xmlns="http://schemas.openxmlformats.org/package/2006/content-types">
  <Default Extension="GIF" ContentType="image/gif"/>
  <Default Extension="jpe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4" r:id="rId3"/>
    <p:sldMasterId id="2147483686" r:id="rId4"/>
    <p:sldMasterId id="2147483688" r:id="rId5"/>
    <p:sldMasterId id="2147483700" r:id="rId6"/>
    <p:sldMasterId id="2147483712" r:id="rId7"/>
  </p:sldMasterIdLst>
  <p:notesMasterIdLst>
    <p:notesMasterId r:id="rId46"/>
  </p:notesMasterIdLst>
  <p:sldIdLst>
    <p:sldId id="257" r:id="rId8"/>
    <p:sldId id="258" r:id="rId9"/>
    <p:sldId id="259" r:id="rId10"/>
    <p:sldId id="260" r:id="rId11"/>
    <p:sldId id="261" r:id="rId12"/>
    <p:sldId id="262" r:id="rId13"/>
    <p:sldId id="263" r:id="rId14"/>
    <p:sldId id="264" r:id="rId15"/>
    <p:sldId id="265" r:id="rId16"/>
    <p:sldId id="266" r:id="rId17"/>
    <p:sldId id="268" r:id="rId18"/>
    <p:sldId id="269" r:id="rId19"/>
    <p:sldId id="270" r:id="rId20"/>
    <p:sldId id="271" r:id="rId21"/>
    <p:sldId id="279" r:id="rId22"/>
    <p:sldId id="278" r:id="rId23"/>
    <p:sldId id="273" r:id="rId24"/>
    <p:sldId id="274" r:id="rId25"/>
    <p:sldId id="275" r:id="rId26"/>
    <p:sldId id="276" r:id="rId27"/>
    <p:sldId id="280" r:id="rId28"/>
    <p:sldId id="281" r:id="rId29"/>
    <p:sldId id="282" r:id="rId30"/>
    <p:sldId id="283" r:id="rId31"/>
    <p:sldId id="284" r:id="rId32"/>
    <p:sldId id="285" r:id="rId33"/>
    <p:sldId id="286" r:id="rId34"/>
    <p:sldId id="288" r:id="rId35"/>
    <p:sldId id="287" r:id="rId36"/>
    <p:sldId id="289" r:id="rId37"/>
    <p:sldId id="291" r:id="rId38"/>
    <p:sldId id="292" r:id="rId39"/>
    <p:sldId id="293" r:id="rId40"/>
    <p:sldId id="294" r:id="rId41"/>
    <p:sldId id="295" r:id="rId42"/>
    <p:sldId id="296" r:id="rId43"/>
    <p:sldId id="297" r:id="rId44"/>
    <p:sldId id="298"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1" autoAdjust="0"/>
    <p:restoredTop sz="94660"/>
  </p:normalViewPr>
  <p:slideViewPr>
    <p:cSldViewPr snapToGrid="0">
      <p:cViewPr varScale="1">
        <p:scale>
          <a:sx n="90" d="100"/>
          <a:sy n="90" d="100"/>
        </p:scale>
        <p:origin x="52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5/29/2021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en-US" dirty="0"/>
          </a:p>
        </p:txBody>
      </p:sp>
      <p:sp>
        <p:nvSpPr>
          <p:cNvPr id="4" name="Slide Number Placeholder 3"/>
          <p:cNvSpPr>
            <a:spLocks noGrp="1"/>
          </p:cNvSpPr>
          <p:nvPr>
            <p:ph type="sldNum" sz="quarter" idx="5"/>
          </p:nvPr>
        </p:nvSpPr>
        <p:spPr/>
        <p:txBody>
          <a:bodyPr/>
          <a:lstStyle/>
          <a:p>
            <a:fld id="{5C02AEFD-FEDB-4542-BE9E-D4DED9AFC90C}" type="slidenum">
              <a:rPr lang="en-US" smtClean="0"/>
              <a:t>38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Bài giảng thiết kế bởi: Hương Thảo - tranthao121006@gmail.com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Bài giảng thiết kế bởi: Hương Thảo - tranthao121006@gmail.com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C1C773-6C50-47CB-B854-40F0C6CE833B}"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7057A-3CB6-4482-95B3-991E6705BD35}"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7057A-3CB6-4482-95B3-991E6705BD35}"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C1C773-6C50-47CB-B854-40F0C6CE833B}"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3C7057A-3CB6-4482-95B3-991E6705BD35}"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7057A-3CB6-4482-95B3-991E6705BD35}"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7057A-3CB6-4482-95B3-991E6705BD35}"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7057A-3CB6-4482-95B3-991E6705BD35}"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7057A-3CB6-4482-95B3-991E6705BD35}"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C7057A-3CB6-4482-95B3-991E6705BD35}"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C7057A-3CB6-4482-95B3-991E6705BD35}"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7057A-3CB6-4482-95B3-991E6705BD35}"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7057A-3CB6-4482-95B3-991E6705BD35}"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258438-8E98-4F0D-B134-7A50166EB272}" type="slidenum">
              <a:rPr lang="en-US" smtClean="0"/>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C1C773-6C50-47CB-B854-40F0C6CE833B}"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C1C773-6C50-47CB-B854-40F0C6CE833B}"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3.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4.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1C773-6C50-47CB-B854-40F0C6CE833B}" type="datetimeFigureOut">
              <a:rPr lang="en-US" smtClean="0"/>
              <a:t>5/29/2021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3C3A12-48ED-4AB8-9E17-214843E3FA8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7"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7057A-3CB6-4482-95B3-991E6705BD35}"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58438-8E98-4F0D-B134-7A50166EB27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5.png"/><Relationship Id="rId18" Type="http://schemas.microsoft.com/office/2007/relationships/hdphoto" Target="../media/hdphoto9.wdp"/><Relationship Id="rId26" Type="http://schemas.openxmlformats.org/officeDocument/2006/relationships/slide" Target="slide4.xml"/><Relationship Id="rId3" Type="http://schemas.openxmlformats.org/officeDocument/2006/relationships/image" Target="../media/image10.png"/><Relationship Id="rId21" Type="http://schemas.openxmlformats.org/officeDocument/2006/relationships/image" Target="../media/image19.png"/><Relationship Id="rId34" Type="http://schemas.microsoft.com/office/2007/relationships/hdphoto" Target="../media/hdphoto14.wdp"/><Relationship Id="rId7" Type="http://schemas.openxmlformats.org/officeDocument/2006/relationships/image" Target="../media/image12.png"/><Relationship Id="rId12" Type="http://schemas.microsoft.com/office/2007/relationships/hdphoto" Target="../media/hdphoto6.wdp"/><Relationship Id="rId17" Type="http://schemas.openxmlformats.org/officeDocument/2006/relationships/image" Target="../media/image17.png"/><Relationship Id="rId25" Type="http://schemas.openxmlformats.org/officeDocument/2006/relationships/slide" Target="slide7.xml"/><Relationship Id="rId33" Type="http://schemas.openxmlformats.org/officeDocument/2006/relationships/image" Target="../media/image24.png"/><Relationship Id="rId2" Type="http://schemas.openxmlformats.org/officeDocument/2006/relationships/notesSlide" Target="../notesSlides/notesSlide1.xml"/><Relationship Id="rId16" Type="http://schemas.microsoft.com/office/2007/relationships/hdphoto" Target="../media/hdphoto8.wdp"/><Relationship Id="rId20" Type="http://schemas.microsoft.com/office/2007/relationships/hdphoto" Target="../media/hdphoto10.wdp"/><Relationship Id="rId29" Type="http://schemas.openxmlformats.org/officeDocument/2006/relationships/image" Target="../media/image22.png"/><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image" Target="../media/image14.png"/><Relationship Id="rId24" Type="http://schemas.openxmlformats.org/officeDocument/2006/relationships/slide" Target="slide5.xml"/><Relationship Id="rId32" Type="http://schemas.microsoft.com/office/2007/relationships/hdphoto" Target="../media/hdphoto13.wdp"/><Relationship Id="rId37" Type="http://schemas.microsoft.com/office/2007/relationships/hdphoto" Target="../media/hdphoto15.wdp"/><Relationship Id="rId5" Type="http://schemas.openxmlformats.org/officeDocument/2006/relationships/image" Target="../media/image11.png"/><Relationship Id="rId15" Type="http://schemas.openxmlformats.org/officeDocument/2006/relationships/image" Target="../media/image16.png"/><Relationship Id="rId23" Type="http://schemas.openxmlformats.org/officeDocument/2006/relationships/slide" Target="slide3.xml"/><Relationship Id="rId28" Type="http://schemas.openxmlformats.org/officeDocument/2006/relationships/image" Target="../media/image21.GIF"/><Relationship Id="rId36" Type="http://schemas.openxmlformats.org/officeDocument/2006/relationships/image" Target="../media/image26.png"/><Relationship Id="rId10" Type="http://schemas.microsoft.com/office/2007/relationships/hdphoto" Target="../media/hdphoto5.wdp"/><Relationship Id="rId19" Type="http://schemas.openxmlformats.org/officeDocument/2006/relationships/image" Target="../media/image18.png"/><Relationship Id="rId31" Type="http://schemas.openxmlformats.org/officeDocument/2006/relationships/image" Target="../media/image23.png"/><Relationship Id="rId4" Type="http://schemas.microsoft.com/office/2007/relationships/hdphoto" Target="../media/hdphoto2.wdp"/><Relationship Id="rId9" Type="http://schemas.openxmlformats.org/officeDocument/2006/relationships/image" Target="../media/image13.png"/><Relationship Id="rId14" Type="http://schemas.microsoft.com/office/2007/relationships/hdphoto" Target="../media/hdphoto7.wdp"/><Relationship Id="rId22" Type="http://schemas.microsoft.com/office/2007/relationships/hdphoto" Target="../media/hdphoto11.wdp"/><Relationship Id="rId27" Type="http://schemas.openxmlformats.org/officeDocument/2006/relationships/image" Target="../media/image20.png"/><Relationship Id="rId30" Type="http://schemas.microsoft.com/office/2007/relationships/hdphoto" Target="../media/hdphoto12.wdp"/><Relationship Id="rId35" Type="http://schemas.openxmlformats.org/officeDocument/2006/relationships/image" Target="../media/image25.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5.GIF"/><Relationship Id="rId4" Type="http://schemas.openxmlformats.org/officeDocument/2006/relationships/image" Target="../media/image44.GIF"/></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3.xml"/><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10" Type="http://schemas.openxmlformats.org/officeDocument/2006/relationships/slide" Target="slide2.xml"/><Relationship Id="rId4" Type="http://schemas.openxmlformats.org/officeDocument/2006/relationships/audio" Target="../media/audio3.wav"/><Relationship Id="rId9"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55.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GIF"/><Relationship Id="rId18" Type="http://schemas.openxmlformats.org/officeDocument/2006/relationships/slide" Target="slide33.xml"/><Relationship Id="rId3" Type="http://schemas.openxmlformats.org/officeDocument/2006/relationships/audio" Target="../media/audio4.wav"/><Relationship Id="rId21" Type="http://schemas.openxmlformats.org/officeDocument/2006/relationships/image" Target="../media/image70.png"/><Relationship Id="rId7" Type="http://schemas.openxmlformats.org/officeDocument/2006/relationships/image" Target="../media/image59.png"/><Relationship Id="rId12" Type="http://schemas.openxmlformats.org/officeDocument/2006/relationships/image" Target="../media/image64.GIF"/><Relationship Id="rId17" Type="http://schemas.openxmlformats.org/officeDocument/2006/relationships/image" Target="../media/image68.png"/><Relationship Id="rId2" Type="http://schemas.openxmlformats.org/officeDocument/2006/relationships/notesSlide" Target="../notesSlides/notesSlide16.xml"/><Relationship Id="rId16" Type="http://schemas.openxmlformats.org/officeDocument/2006/relationships/slide" Target="slide32.xml"/><Relationship Id="rId20" Type="http://schemas.openxmlformats.org/officeDocument/2006/relationships/slide" Target="slide34.xml"/><Relationship Id="rId1" Type="http://schemas.openxmlformats.org/officeDocument/2006/relationships/slideLayout" Target="../slideLayouts/slideLayout49.xml"/><Relationship Id="rId6" Type="http://schemas.openxmlformats.org/officeDocument/2006/relationships/image" Target="../media/image58.png"/><Relationship Id="rId11" Type="http://schemas.openxmlformats.org/officeDocument/2006/relationships/image" Target="../media/image63.GIF"/><Relationship Id="rId5" Type="http://schemas.openxmlformats.org/officeDocument/2006/relationships/image" Target="../media/image57.png"/><Relationship Id="rId15" Type="http://schemas.openxmlformats.org/officeDocument/2006/relationships/image" Target="../media/image67.png"/><Relationship Id="rId23" Type="http://schemas.openxmlformats.org/officeDocument/2006/relationships/image" Target="../media/image71.png"/><Relationship Id="rId10" Type="http://schemas.openxmlformats.org/officeDocument/2006/relationships/image" Target="../media/image62.GIF"/><Relationship Id="rId19" Type="http://schemas.openxmlformats.org/officeDocument/2006/relationships/image" Target="../media/image69.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 Id="rId22"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2.png"/><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2.png"/><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2.png"/><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2.png"/><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49.xml"/><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3.jpeg"/><Relationship Id="rId1" Type="http://schemas.openxmlformats.org/officeDocument/2006/relationships/slideLayout" Target="../slideLayouts/slideLayout49.xml"/></Relationships>
</file>

<file path=ppt/slides/_rels/slide3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8.xml"/><Relationship Id="rId1" Type="http://schemas.openxmlformats.org/officeDocument/2006/relationships/slideLayout" Target="../slideLayouts/slideLayout60.xml"/><Relationship Id="rId5" Type="http://schemas.openxmlformats.org/officeDocument/2006/relationships/image" Target="../media/image77.png"/><Relationship Id="rId4" Type="http://schemas.openxmlformats.org/officeDocument/2006/relationships/image" Target="../media/image76.png"/></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10" Type="http://schemas.openxmlformats.org/officeDocument/2006/relationships/slide" Target="slide2.xml"/><Relationship Id="rId4" Type="http://schemas.openxmlformats.org/officeDocument/2006/relationships/audio" Target="../media/audio3.wav"/><Relationship Id="rId9"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10" Type="http://schemas.openxmlformats.org/officeDocument/2006/relationships/slide" Target="slide2.xml"/><Relationship Id="rId4" Type="http://schemas.openxmlformats.org/officeDocument/2006/relationships/audio" Target="../media/audio3.wav"/><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10" Type="http://schemas.openxmlformats.org/officeDocument/2006/relationships/slide" Target="slide2.xml"/><Relationship Id="rId4" Type="http://schemas.openxmlformats.org/officeDocument/2006/relationships/audio" Target="../media/audio3.wav"/><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10" Type="http://schemas.openxmlformats.org/officeDocument/2006/relationships/slide" Target="slide2.xml"/><Relationship Id="rId4" Type="http://schemas.openxmlformats.org/officeDocument/2006/relationships/audio" Target="../media/audio3.wav"/><Relationship Id="rId9"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000" b="-2000"/>
          </a:stretch>
        </a:blipFill>
        <a:effectLst/>
      </p:bgPr>
    </p:bg>
    <p:spTree>
      <p:nvGrpSpPr>
        <p:cNvPr id="1" name=""/>
        <p:cNvGrpSpPr/>
        <p:nvPr/>
      </p:nvGrpSpPr>
      <p:grpSpPr>
        <a:xfrm>
          <a:off x="0" y="0"/>
          <a:ext cx="0" cy="0"/>
          <a:chOff x="0" y="0"/>
          <a:chExt cx="0" cy="0"/>
        </a:xfrm>
      </p:grpSpPr>
      <p:pic>
        <p:nvPicPr>
          <p:cNvPr id="4" name="Picture 3" descr="C:\Users\ADMIN\Desktop\Tai nguyen thiet ke tro choi\Angry birds epic birds\1505573783630 (2).png">
            <a:hlinkClick r:id="" action="ppaction://noaction"/>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81888" y="6107047"/>
            <a:ext cx="1371599" cy="750952"/>
          </a:xfrm>
          <a:prstGeom prst="rect">
            <a:avLst/>
          </a:prstGeom>
          <a:noFill/>
          <a:extLst>
            <a:ext uri="{909E8E84-426E-40DD-AFC4-6F175D3DCCD1}">
              <a14:hiddenFill xmlns:a14="http://schemas.microsoft.com/office/drawing/2010/main">
                <a:solidFill>
                  <a:srgbClr val="FFFFFF"/>
                </a:solidFill>
              </a14:hiddenFill>
            </a:ext>
          </a:extLst>
        </p:spPr>
      </p:pic>
      <p:pic>
        <p:nvPicPr>
          <p:cNvPr id="5" name="BaiHatTrongCayBeatInstrumental-DoanXuanMy-292897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28800" y="1981200"/>
            <a:ext cx="609600" cy="609600"/>
          </a:xfrm>
          <a:prstGeom prst="rect">
            <a:avLst/>
          </a:prstGeom>
        </p:spPr>
      </p:pic>
      <p:sp>
        <p:nvSpPr>
          <p:cNvPr id="3" name="Cloud Callout 2"/>
          <p:cNvSpPr/>
          <p:nvPr/>
        </p:nvSpPr>
        <p:spPr>
          <a:xfrm rot="956664">
            <a:off x="7750684" y="372752"/>
            <a:ext cx="4495800" cy="2219889"/>
          </a:xfrm>
          <a:prstGeom prst="cloudCallout">
            <a:avLst>
              <a:gd name="adj1" fmla="val -175320"/>
              <a:gd name="adj2" fmla="val 130943"/>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1. Ôn và khởi động nhé lớp 2...</a:t>
            </a:r>
            <a:endParaRPr lang="en-US" sz="1600" dirty="0"/>
          </a:p>
        </p:txBody>
      </p:sp>
      <p:sp>
        <p:nvSpPr>
          <p:cNvPr id="7" name="AutoShape 2" descr="C:\Users\MyPC\Downloads\TRANH %E1%BA%A2NH NG%E1%BB%98 NGH%C4%A8NH\teacher-woman-260nw-532686670.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8" name="Picture 7"/>
          <p:cNvPicPr>
            <a:picLocks noChangeAspect="1"/>
          </p:cNvPicPr>
          <p:nvPr/>
        </p:nvPicPr>
        <p:blipFill>
          <a:blip r:embed="rId7">
            <a:extLst>
              <a:ext uri="{BEBA8EAE-BF5A-486C-A8C5-ECC9F3942E4B}">
                <a14:imgProps xmlns:a14="http://schemas.microsoft.com/office/drawing/2010/main">
                  <a14:imgLayer r:embed="rId8">
                    <a14:imgEffect>
                      <a14:backgroundRemoval t="2857" b="90000" l="10000" r="90000">
                        <a14:foregroundMark x1="47692" y1="25357" x2="48846" y2="28929"/>
                        <a14:foregroundMark x1="61154" y1="27500" x2="61923" y2="30000"/>
                        <a14:foregroundMark x1="53462" y1="38214" x2="53462" y2="38214"/>
                      </a14:backgroundRemoval>
                    </a14:imgEffect>
                  </a14:imgLayer>
                </a14:imgProps>
              </a:ext>
            </a:extLst>
          </a:blip>
          <a:stretch>
            <a:fillRect/>
          </a:stretch>
        </p:blipFill>
        <p:spPr>
          <a:xfrm>
            <a:off x="-685800" y="0"/>
            <a:ext cx="3962400" cy="36998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31" presetClass="exit" presetSubtype="0" fill="hold" grpId="0" nodeType="clickEffect">
                                  <p:stCondLst>
                                    <p:cond delay="0"/>
                                  </p:stCondLst>
                                  <p:childTnLst>
                                    <p:anim calcmode="lin" valueType="num">
                                      <p:cBhvr>
                                        <p:cTn id="10" dur="1000"/>
                                        <p:tgtEl>
                                          <p:spTgt spid="3"/>
                                        </p:tgtEl>
                                        <p:attrNameLst>
                                          <p:attrName>ppt_w</p:attrName>
                                        </p:attrNameLst>
                                      </p:cBhvr>
                                      <p:tavLst>
                                        <p:tav tm="0">
                                          <p:val>
                                            <p:strVal val="ppt_w"/>
                                          </p:val>
                                        </p:tav>
                                        <p:tav tm="100000">
                                          <p:val>
                                            <p:fltVal val="0"/>
                                          </p:val>
                                        </p:tav>
                                      </p:tavLst>
                                    </p:anim>
                                    <p:anim calcmode="lin" valueType="num">
                                      <p:cBhvr>
                                        <p:cTn id="11" dur="1000"/>
                                        <p:tgtEl>
                                          <p:spTgt spid="3"/>
                                        </p:tgtEl>
                                        <p:attrNameLst>
                                          <p:attrName>ppt_h</p:attrName>
                                        </p:attrNameLst>
                                      </p:cBhvr>
                                      <p:tavLst>
                                        <p:tav tm="0">
                                          <p:val>
                                            <p:strVal val="ppt_h"/>
                                          </p:val>
                                        </p:tav>
                                        <p:tav tm="100000">
                                          <p:val>
                                            <p:fltVal val="0"/>
                                          </p:val>
                                        </p:tav>
                                      </p:tavLst>
                                    </p:anim>
                                    <p:anim calcmode="lin" valueType="num">
                                      <p:cBhvr>
                                        <p:cTn id="12" dur="1000"/>
                                        <p:tgtEl>
                                          <p:spTgt spid="3"/>
                                        </p:tgtEl>
                                        <p:attrNameLst>
                                          <p:attrName>style.rotation</p:attrName>
                                        </p:attrNameLst>
                                      </p:cBhvr>
                                      <p:tavLst>
                                        <p:tav tm="0">
                                          <p:val>
                                            <p:fltVal val="0"/>
                                          </p:val>
                                        </p:tav>
                                        <p:tav tm="100000">
                                          <p:val>
                                            <p:fltVal val="90"/>
                                          </p:val>
                                        </p:tav>
                                      </p:tavLst>
                                    </p:anim>
                                    <p:animEffect transition="out" filter="fade">
                                      <p:cBhvr>
                                        <p:cTn id="13" dur="1000"/>
                                        <p:tgtEl>
                                          <p:spTgt spid="3"/>
                                        </p:tgtEl>
                                      </p:cBhvr>
                                    </p:animEffect>
                                    <p:set>
                                      <p:cBhvr>
                                        <p:cTn id="14"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15" repeatCount="indefinite" fill="hold" display="0">
                  <p:stCondLst>
                    <p:cond delay="indefinite"/>
                  </p:stCondLst>
                  <p:endCondLst>
                    <p:cond evt="onStopAudio" delay="0">
                      <p:tgtEl>
                        <p:sldTgt/>
                      </p:tgtEl>
                    </p:cond>
                  </p:endCondLst>
                </p:cTn>
                <p:tgtEl>
                  <p:spTgt spid="5"/>
                </p:tgtEl>
              </p:cMediaNode>
            </p:audio>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5845" y="138748"/>
            <a:ext cx="10972800" cy="1143000"/>
          </a:xfrm>
        </p:spPr>
        <p:txBody>
          <a:bodyPr>
            <a:normAutofit/>
          </a:bodyPr>
          <a:lstStyle/>
          <a:p>
            <a:pPr algn="ctr"/>
            <a:r>
              <a:rPr lang="en-US" sz="3700">
                <a:latin typeface="Arial-Rounded" panose="020B0500000000000000" pitchFamily="34" charset="0"/>
                <a:cs typeface="Arial-Rounded" panose="020B0500000000000000" pitchFamily="34" charset="0"/>
              </a:rPr>
              <a:t>1. Các bạn trong tranh đang chơi trò chơi gì?</a:t>
            </a:r>
          </a:p>
        </p:txBody>
      </p:sp>
      <p:pic>
        <p:nvPicPr>
          <p:cNvPr id="4" name="Content Placeholder 3"/>
          <p:cNvPicPr>
            <a:picLocks noGrp="1" noChangeAspect="1"/>
          </p:cNvPicPr>
          <p:nvPr>
            <p:ph idx="1"/>
          </p:nvPr>
        </p:nvPicPr>
        <p:blipFill>
          <a:blip r:embed="rId3"/>
          <a:stretch>
            <a:fillRect/>
          </a:stretch>
        </p:blipFill>
        <p:spPr>
          <a:xfrm>
            <a:off x="0" y="-88265"/>
            <a:ext cx="1478280" cy="899160"/>
          </a:xfrm>
          <a:prstGeom prst="rect">
            <a:avLst/>
          </a:prstGeom>
        </p:spPr>
      </p:pic>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pic>
        <p:nvPicPr>
          <p:cNvPr id="3" name="Picture 2" descr="Capture"/>
          <p:cNvPicPr>
            <a:picLocks noChangeAspect="1"/>
          </p:cNvPicPr>
          <p:nvPr/>
        </p:nvPicPr>
        <p:blipFill>
          <a:blip r:embed="rId5"/>
          <a:stretch>
            <a:fillRect/>
          </a:stretch>
        </p:blipFill>
        <p:spPr>
          <a:xfrm>
            <a:off x="2750820" y="1282065"/>
            <a:ext cx="8364855" cy="4220210"/>
          </a:xfrm>
          <a:prstGeom prst="rect">
            <a:avLst/>
          </a:prstGeom>
        </p:spPr>
      </p:pic>
      <p:sp>
        <p:nvSpPr>
          <p:cNvPr id="5" name="Cloud Callout 4"/>
          <p:cNvSpPr/>
          <p:nvPr/>
        </p:nvSpPr>
        <p:spPr>
          <a:xfrm>
            <a:off x="293370" y="1269365"/>
            <a:ext cx="3914775" cy="1399540"/>
          </a:xfrm>
          <a:prstGeom prst="cloudCallout">
            <a:avLst>
              <a:gd name="adj1" fmla="val 37527"/>
              <a:gd name="adj2" fmla="val 748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Các bạn trong tranh đang chơi thả diều</a:t>
            </a:r>
          </a:p>
        </p:txBody>
      </p:sp>
      <p:sp>
        <p:nvSpPr>
          <p:cNvPr id="6" name="Title 1"/>
          <p:cNvSpPr>
            <a:spLocks noGrp="1"/>
          </p:cNvSpPr>
          <p:nvPr/>
        </p:nvSpPr>
        <p:spPr>
          <a:xfrm>
            <a:off x="2750820" y="5352098"/>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r>
              <a:rPr lang="en-US" sz="3700">
                <a:latin typeface="Arial-Rounded" panose="020B0500000000000000" pitchFamily="34" charset="0"/>
                <a:cs typeface="Arial-Rounded" panose="020B0500000000000000" pitchFamily="34" charset="0"/>
              </a:rPr>
              <a:t>2. Em biết gì về trò chơi này?</a:t>
            </a:r>
          </a:p>
        </p:txBody>
      </p:sp>
      <p:sp>
        <p:nvSpPr>
          <p:cNvPr id="7" name="Cloud Callout 6"/>
          <p:cNvSpPr/>
          <p:nvPr/>
        </p:nvSpPr>
        <p:spPr>
          <a:xfrm>
            <a:off x="5416550" y="1066165"/>
            <a:ext cx="4239260" cy="2007870"/>
          </a:xfrm>
          <a:prstGeom prst="cloudCallout">
            <a:avLst>
              <a:gd name="adj1" fmla="val -20251"/>
              <a:gd name="adj2" fmla="val 813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Diều được làm từ khung tre dán giấy kín, có buộc dây dài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5" grpId="1" animBg="1"/>
      <p:bldP spid="6" grpId="0"/>
      <p:bldP spid="6" grpId="1"/>
      <p:bldP spid="7" grpId="0" bldLvl="0" animBg="1"/>
      <p:bldP spid="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3713460" cy="1143000"/>
          </a:xfrm>
        </p:spPr>
        <p:txBody>
          <a:bodyPr/>
          <a:lstStyle/>
          <a:p>
            <a:endParaRPr lang="en-US" sz="2800">
              <a:latin typeface="Arial-Rounded" panose="020B0500000000000000" pitchFamily="34" charset="0"/>
              <a:cs typeface="Arial-Rounded" panose="020B0500000000000000" pitchFamily="34" charset="0"/>
            </a:endParaRPr>
          </a:p>
        </p:txBody>
      </p:sp>
      <p:pic>
        <p:nvPicPr>
          <p:cNvPr id="4" name="Content Placeholder 3" descr="Capture"/>
          <p:cNvPicPr>
            <a:picLocks noGrp="1" noChangeAspect="1"/>
          </p:cNvPicPr>
          <p:nvPr>
            <p:ph idx="1"/>
          </p:nvPr>
        </p:nvPicPr>
        <p:blipFill>
          <a:blip r:embed="rId2"/>
          <a:stretch>
            <a:fillRect/>
          </a:stretch>
        </p:blipFill>
        <p:spPr>
          <a:xfrm>
            <a:off x="0" y="0"/>
            <a:ext cx="12294235" cy="6858635"/>
          </a:xfrm>
          <a:prstGeom prst="rect">
            <a:avLst/>
          </a:prstGeom>
        </p:spPr>
      </p:pic>
      <p:sp>
        <p:nvSpPr>
          <p:cNvPr id="5" name="Text Box 4"/>
          <p:cNvSpPr txBox="1"/>
          <p:nvPr/>
        </p:nvSpPr>
        <p:spPr>
          <a:xfrm>
            <a:off x="508000" y="426085"/>
            <a:ext cx="4107815" cy="612394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Sáo nó thổi vang</a:t>
            </a:r>
          </a:p>
          <a:p>
            <a:r>
              <a:rPr lang="en-US" sz="2800">
                <a:latin typeface="Arial-Rounded" panose="020B0500000000000000" pitchFamily="34" charset="0"/>
                <a:cs typeface="Arial-Rounded" panose="020B0500000000000000" pitchFamily="34" charset="0"/>
              </a:rPr>
              <a:t>Sao trời trôi qua</a:t>
            </a:r>
          </a:p>
          <a:p>
            <a:r>
              <a:rPr lang="en-US" sz="2800">
                <a:latin typeface="Arial-Rounded" panose="020B0500000000000000" pitchFamily="34" charset="0"/>
                <a:cs typeface="Arial-Rounded" panose="020B0500000000000000" pitchFamily="34" charset="0"/>
              </a:rPr>
              <a:t>Diều thành trăng vàng</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trong ngần</a:t>
            </a:r>
          </a:p>
          <a:p>
            <a:r>
              <a:rPr lang="en-US" sz="2800">
                <a:latin typeface="Arial-Rounded" panose="020B0500000000000000" pitchFamily="34" charset="0"/>
                <a:cs typeface="Arial-Rounded" panose="020B0500000000000000" pitchFamily="34" charset="0"/>
              </a:rPr>
              <a:t>Diều hay chiếc thuyền</a:t>
            </a:r>
          </a:p>
          <a:p>
            <a:r>
              <a:rPr lang="en-US" sz="2800">
                <a:latin typeface="Arial-Rounded" panose="020B0500000000000000" pitchFamily="34" charset="0"/>
                <a:cs typeface="Arial-Rounded" panose="020B0500000000000000" pitchFamily="34" charset="0"/>
              </a:rPr>
              <a:t>Trôi trên sông Ngân</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chơi vơi</a:t>
            </a:r>
          </a:p>
          <a:p>
            <a:r>
              <a:rPr lang="en-US" sz="2800">
                <a:latin typeface="Arial-Rounded" panose="020B0500000000000000" pitchFamily="34" charset="0"/>
                <a:cs typeface="Arial-Rounded" panose="020B0500000000000000" pitchFamily="34" charset="0"/>
              </a:rPr>
              <a:t>Diều là hạt cau</a:t>
            </a:r>
          </a:p>
          <a:p>
            <a:r>
              <a:rPr lang="en-US" sz="2800">
                <a:latin typeface="Arial-Rounded" panose="020B0500000000000000" pitchFamily="34" charset="0"/>
                <a:cs typeface="Arial-Rounded" panose="020B0500000000000000" pitchFamily="34" charset="0"/>
              </a:rPr>
              <a:t>Phơi trên nong trời</a:t>
            </a:r>
          </a:p>
        </p:txBody>
      </p:sp>
      <p:sp>
        <p:nvSpPr>
          <p:cNvPr id="6" name="Text Box 5"/>
          <p:cNvSpPr txBox="1"/>
          <p:nvPr/>
        </p:nvSpPr>
        <p:spPr>
          <a:xfrm>
            <a:off x="3957320" y="4360545"/>
            <a:ext cx="4107815" cy="2676525"/>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Trời như cánh đồng</a:t>
            </a:r>
          </a:p>
          <a:p>
            <a:r>
              <a:rPr lang="en-US" sz="2800">
                <a:latin typeface="Arial-Rounded" panose="020B0500000000000000" pitchFamily="34" charset="0"/>
                <a:cs typeface="Arial-Rounded" panose="020B0500000000000000" pitchFamily="34" charset="0"/>
              </a:rPr>
              <a:t>Xong mùa gặt hái</a:t>
            </a:r>
          </a:p>
          <a:p>
            <a:r>
              <a:rPr lang="en-US" sz="2800">
                <a:latin typeface="Arial-Rounded" panose="020B0500000000000000" pitchFamily="34" charset="0"/>
                <a:cs typeface="Arial-Rounded" panose="020B0500000000000000" pitchFamily="34" charset="0"/>
              </a:rPr>
              <a:t>Diều em - lưỡi liềm</a:t>
            </a:r>
          </a:p>
          <a:p>
            <a:r>
              <a:rPr lang="en-US" sz="2800">
                <a:latin typeface="Arial-Rounded" panose="020B0500000000000000" pitchFamily="34" charset="0"/>
                <a:cs typeface="Arial-Rounded" panose="020B0500000000000000" pitchFamily="34" charset="0"/>
              </a:rPr>
              <a:t>Ai quên bỏ lại</a:t>
            </a:r>
          </a:p>
          <a:p>
            <a:endParaRPr lang="en-US" sz="2800">
              <a:latin typeface="Arial-Rounded" panose="020B0500000000000000" pitchFamily="34" charset="0"/>
              <a:cs typeface="Arial-Rounded" panose="020B0500000000000000" pitchFamily="34" charset="0"/>
            </a:endParaRPr>
          </a:p>
          <a:p>
            <a:endParaRPr lang="en-US" sz="2800">
              <a:latin typeface="Arial-Rounded" panose="020B0500000000000000" pitchFamily="34" charset="0"/>
              <a:cs typeface="Arial-Rounded" panose="020B0500000000000000" pitchFamily="34" charset="0"/>
            </a:endParaRPr>
          </a:p>
        </p:txBody>
      </p:sp>
      <p:sp>
        <p:nvSpPr>
          <p:cNvPr id="7" name="Text Box 6"/>
          <p:cNvSpPr txBox="1"/>
          <p:nvPr/>
        </p:nvSpPr>
        <p:spPr>
          <a:xfrm>
            <a:off x="7603490" y="4360545"/>
            <a:ext cx="4107815" cy="224536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sym typeface="+mn-ea"/>
              </a:rPr>
              <a:t>Cánh diều no gió</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Nhạc trời réo vang</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Tiếng diều xanh lúa</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Uốn cong tre làng</a:t>
            </a:r>
          </a:p>
          <a:p>
            <a:pPr algn="r"/>
            <a:r>
              <a:rPr lang="en-US" sz="2800">
                <a:latin typeface="Arial-Rounded" panose="020B0500000000000000" pitchFamily="34" charset="0"/>
                <a:cs typeface="Arial-Rounded" panose="020B0500000000000000" pitchFamily="34" charset="0"/>
              </a:rPr>
              <a:t>(Trần Đăng Khoa)</a:t>
            </a:r>
          </a:p>
        </p:txBody>
      </p:sp>
      <p:sp>
        <p:nvSpPr>
          <p:cNvPr id="8" name="Text Box 7"/>
          <p:cNvSpPr txBox="1"/>
          <p:nvPr/>
        </p:nvSpPr>
        <p:spPr>
          <a:xfrm>
            <a:off x="4288790" y="213360"/>
            <a:ext cx="3879215" cy="521970"/>
          </a:xfrm>
          <a:prstGeom prst="rect">
            <a:avLst/>
          </a:prstGeom>
          <a:noFill/>
        </p:spPr>
        <p:txBody>
          <a:bodyPr wrap="square" rtlCol="0">
            <a:spAutoFit/>
          </a:bodyPr>
          <a:lstStyle/>
          <a:p>
            <a:r>
              <a:rPr lang="en-US" sz="2800" b="1">
                <a:latin typeface="Arial-Rounded" panose="020B0500000000000000" pitchFamily="34" charset="0"/>
                <a:cs typeface="Arial-Rounded" panose="020B0500000000000000" pitchFamily="34" charset="0"/>
              </a:rPr>
              <a:t>CÁNH DIỀU</a:t>
            </a:r>
          </a:p>
        </p:txBody>
      </p:sp>
      <p:sp>
        <p:nvSpPr>
          <p:cNvPr id="10" name="Cloud 9"/>
          <p:cNvSpPr/>
          <p:nvPr/>
        </p:nvSpPr>
        <p:spPr>
          <a:xfrm>
            <a:off x="8953508" y="213229"/>
            <a:ext cx="3048000" cy="730269"/>
          </a:xfrm>
          <a:prstGeom prst="cloud">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anose="020B0500000000000000" pitchFamily="34" charset="0"/>
                <a:ea typeface="Arial-Rounded" panose="020B0500000000000000" pitchFamily="34" charset="0"/>
                <a:cs typeface="Arial-Rounded" panose="020B0500000000000000" pitchFamily="34" charset="0"/>
              </a:rPr>
              <a:t>Đọc mẫu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3713460" cy="1143000"/>
          </a:xfrm>
        </p:spPr>
        <p:txBody>
          <a:bodyPr/>
          <a:lstStyle/>
          <a:p>
            <a:endParaRPr lang="en-US" sz="2800">
              <a:latin typeface="Arial-Rounded" panose="020B0500000000000000" pitchFamily="34" charset="0"/>
              <a:cs typeface="Arial-Rounded" panose="020B0500000000000000" pitchFamily="34" charset="0"/>
            </a:endParaRPr>
          </a:p>
        </p:txBody>
      </p:sp>
      <p:pic>
        <p:nvPicPr>
          <p:cNvPr id="4" name="Content Placeholder 3" descr="Capture"/>
          <p:cNvPicPr>
            <a:picLocks noGrp="1" noChangeAspect="1"/>
          </p:cNvPicPr>
          <p:nvPr>
            <p:ph idx="1"/>
          </p:nvPr>
        </p:nvPicPr>
        <p:blipFill>
          <a:blip r:embed="rId3"/>
          <a:stretch>
            <a:fillRect/>
          </a:stretch>
        </p:blipFill>
        <p:spPr>
          <a:xfrm>
            <a:off x="0" y="0"/>
            <a:ext cx="12294235" cy="6858635"/>
          </a:xfrm>
          <a:prstGeom prst="rect">
            <a:avLst/>
          </a:prstGeom>
        </p:spPr>
      </p:pic>
      <p:sp>
        <p:nvSpPr>
          <p:cNvPr id="5" name="Text Box 4"/>
          <p:cNvSpPr txBox="1"/>
          <p:nvPr/>
        </p:nvSpPr>
        <p:spPr>
          <a:xfrm>
            <a:off x="508000" y="426085"/>
            <a:ext cx="4107815" cy="612394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Sáo nó thổi vang</a:t>
            </a:r>
          </a:p>
          <a:p>
            <a:r>
              <a:rPr lang="en-US" sz="2800">
                <a:latin typeface="Arial-Rounded" panose="020B0500000000000000" pitchFamily="34" charset="0"/>
                <a:cs typeface="Arial-Rounded" panose="020B0500000000000000" pitchFamily="34" charset="0"/>
              </a:rPr>
              <a:t>Sao trời trôi qua</a:t>
            </a:r>
          </a:p>
          <a:p>
            <a:r>
              <a:rPr lang="en-US" sz="2800">
                <a:latin typeface="Arial-Rounded" panose="020B0500000000000000" pitchFamily="34" charset="0"/>
                <a:cs typeface="Arial-Rounded" panose="020B0500000000000000" pitchFamily="34" charset="0"/>
              </a:rPr>
              <a:t>Diều thành trăng vàng</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trong ngần</a:t>
            </a:r>
          </a:p>
          <a:p>
            <a:r>
              <a:rPr lang="en-US" sz="2800">
                <a:latin typeface="Arial-Rounded" panose="020B0500000000000000" pitchFamily="34" charset="0"/>
                <a:cs typeface="Arial-Rounded" panose="020B0500000000000000" pitchFamily="34" charset="0"/>
              </a:rPr>
              <a:t>Diều hay chiếc thuyền</a:t>
            </a:r>
          </a:p>
          <a:p>
            <a:r>
              <a:rPr lang="en-US" sz="2800">
                <a:latin typeface="Arial-Rounded" panose="020B0500000000000000" pitchFamily="34" charset="0"/>
                <a:cs typeface="Arial-Rounded" panose="020B0500000000000000" pitchFamily="34" charset="0"/>
              </a:rPr>
              <a:t>Trôi trên sông Ngân</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chơi vơi</a:t>
            </a:r>
          </a:p>
          <a:p>
            <a:r>
              <a:rPr lang="en-US" sz="2800">
                <a:latin typeface="Arial-Rounded" panose="020B0500000000000000" pitchFamily="34" charset="0"/>
                <a:cs typeface="Arial-Rounded" panose="020B0500000000000000" pitchFamily="34" charset="0"/>
              </a:rPr>
              <a:t>Diều là hạt cau</a:t>
            </a:r>
          </a:p>
          <a:p>
            <a:r>
              <a:rPr lang="en-US" sz="2800">
                <a:latin typeface="Arial-Rounded" panose="020B0500000000000000" pitchFamily="34" charset="0"/>
                <a:cs typeface="Arial-Rounded" panose="020B0500000000000000" pitchFamily="34" charset="0"/>
              </a:rPr>
              <a:t>Phơi trên nong trời</a:t>
            </a:r>
          </a:p>
        </p:txBody>
      </p:sp>
      <p:sp>
        <p:nvSpPr>
          <p:cNvPr id="6" name="Text Box 5"/>
          <p:cNvSpPr txBox="1"/>
          <p:nvPr/>
        </p:nvSpPr>
        <p:spPr>
          <a:xfrm>
            <a:off x="3957320" y="4360545"/>
            <a:ext cx="4107815" cy="2676525"/>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Trời như cánh đồng</a:t>
            </a:r>
          </a:p>
          <a:p>
            <a:r>
              <a:rPr lang="en-US" sz="2800">
                <a:latin typeface="Arial-Rounded" panose="020B0500000000000000" pitchFamily="34" charset="0"/>
                <a:cs typeface="Arial-Rounded" panose="020B0500000000000000" pitchFamily="34" charset="0"/>
              </a:rPr>
              <a:t>Xong mùa gặt hái</a:t>
            </a:r>
          </a:p>
          <a:p>
            <a:r>
              <a:rPr lang="en-US" sz="2800">
                <a:latin typeface="Arial-Rounded" panose="020B0500000000000000" pitchFamily="34" charset="0"/>
                <a:cs typeface="Arial-Rounded" panose="020B0500000000000000" pitchFamily="34" charset="0"/>
              </a:rPr>
              <a:t>Diều em - lưỡi liềm</a:t>
            </a:r>
          </a:p>
          <a:p>
            <a:r>
              <a:rPr lang="en-US" sz="2800">
                <a:latin typeface="Arial-Rounded" panose="020B0500000000000000" pitchFamily="34" charset="0"/>
                <a:cs typeface="Arial-Rounded" panose="020B0500000000000000" pitchFamily="34" charset="0"/>
              </a:rPr>
              <a:t>Ai quên bỏ lại</a:t>
            </a:r>
          </a:p>
          <a:p>
            <a:endParaRPr lang="en-US" sz="2800">
              <a:latin typeface="Arial-Rounded" panose="020B0500000000000000" pitchFamily="34" charset="0"/>
              <a:cs typeface="Arial-Rounded" panose="020B0500000000000000" pitchFamily="34" charset="0"/>
            </a:endParaRPr>
          </a:p>
          <a:p>
            <a:endParaRPr lang="en-US" sz="2800">
              <a:latin typeface="Arial-Rounded" panose="020B0500000000000000" pitchFamily="34" charset="0"/>
              <a:cs typeface="Arial-Rounded" panose="020B0500000000000000" pitchFamily="34" charset="0"/>
            </a:endParaRPr>
          </a:p>
        </p:txBody>
      </p:sp>
      <p:sp>
        <p:nvSpPr>
          <p:cNvPr id="7" name="Text Box 6"/>
          <p:cNvSpPr txBox="1"/>
          <p:nvPr/>
        </p:nvSpPr>
        <p:spPr>
          <a:xfrm>
            <a:off x="7603490" y="4360545"/>
            <a:ext cx="4107815" cy="224536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sym typeface="+mn-ea"/>
              </a:rPr>
              <a:t>Cánh diều no gió</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Nhạc trời réo vang</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Tiếng diều xanh lúa</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Uốn cong tre làng</a:t>
            </a:r>
          </a:p>
          <a:p>
            <a:pPr algn="r"/>
            <a:r>
              <a:rPr lang="en-US" sz="2800">
                <a:latin typeface="Arial-Rounded" panose="020B0500000000000000" pitchFamily="34" charset="0"/>
                <a:cs typeface="Arial-Rounded" panose="020B0500000000000000" pitchFamily="34" charset="0"/>
              </a:rPr>
              <a:t>(Trần Đăng Khoa)</a:t>
            </a:r>
          </a:p>
        </p:txBody>
      </p:sp>
      <p:sp>
        <p:nvSpPr>
          <p:cNvPr id="8" name="Text Box 7"/>
          <p:cNvSpPr txBox="1"/>
          <p:nvPr/>
        </p:nvSpPr>
        <p:spPr>
          <a:xfrm>
            <a:off x="4288790" y="213360"/>
            <a:ext cx="3879215" cy="521970"/>
          </a:xfrm>
          <a:prstGeom prst="rect">
            <a:avLst/>
          </a:prstGeom>
          <a:noFill/>
        </p:spPr>
        <p:txBody>
          <a:bodyPr wrap="square" rtlCol="0">
            <a:spAutoFit/>
          </a:bodyPr>
          <a:lstStyle/>
          <a:p>
            <a:r>
              <a:rPr lang="en-US" sz="2800" b="1">
                <a:latin typeface="Arial-Rounded" panose="020B0500000000000000" pitchFamily="34" charset="0"/>
                <a:cs typeface="Arial-Rounded" panose="020B0500000000000000" pitchFamily="34" charset="0"/>
              </a:rPr>
              <a:t>CÁNH DIỀU</a:t>
            </a:r>
          </a:p>
        </p:txBody>
      </p:sp>
      <p:sp>
        <p:nvSpPr>
          <p:cNvPr id="10" name="Cloud 9"/>
          <p:cNvSpPr/>
          <p:nvPr/>
        </p:nvSpPr>
        <p:spPr>
          <a:xfrm>
            <a:off x="8953508" y="213229"/>
            <a:ext cx="3048000" cy="730269"/>
          </a:xfrm>
          <a:prstGeom prst="cloud">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anose="020B0500000000000000" pitchFamily="34" charset="0"/>
                <a:ea typeface="Arial-Rounded" panose="020B0500000000000000" pitchFamily="34" charset="0"/>
                <a:cs typeface="Arial-Rounded" panose="020B0500000000000000" pitchFamily="34" charset="0"/>
              </a:rPr>
              <a:t>Đọc mẫu</a:t>
            </a:r>
          </a:p>
        </p:txBody>
      </p:sp>
      <p:sp>
        <p:nvSpPr>
          <p:cNvPr id="3" name="Rounded Rectangle 2"/>
          <p:cNvSpPr/>
          <p:nvPr/>
        </p:nvSpPr>
        <p:spPr>
          <a:xfrm>
            <a:off x="4448810" y="6161405"/>
            <a:ext cx="4300220" cy="59245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a:latin typeface="Arial-Rounded" panose="020B0500000000000000" pitchFamily="34" charset="0"/>
                <a:cs typeface="Arial-Rounded" panose="020B0500000000000000" pitchFamily="34" charset="0"/>
              </a:rPr>
              <a:t>Luyện đọc từ khó</a:t>
            </a:r>
          </a:p>
        </p:txBody>
      </p:sp>
      <p:cxnSp>
        <p:nvCxnSpPr>
          <p:cNvPr id="9" name="Straight Connector 8"/>
          <p:cNvCxnSpPr/>
          <p:nvPr/>
        </p:nvCxnSpPr>
        <p:spPr>
          <a:xfrm>
            <a:off x="2219960" y="934720"/>
            <a:ext cx="959485" cy="889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092325" y="6452235"/>
            <a:ext cx="1087120" cy="1016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5685155" y="5693410"/>
            <a:ext cx="1087120" cy="1016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774940" y="5267960"/>
            <a:ext cx="1210945" cy="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10" grpId="0" bldLvl="0" animBg="1"/>
      <p:bldP spid="3" grpId="0" animBg="1"/>
      <p:bldP spid="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3713460" cy="1143000"/>
          </a:xfrm>
        </p:spPr>
        <p:txBody>
          <a:bodyPr/>
          <a:lstStyle/>
          <a:p>
            <a:endParaRPr lang="en-US" sz="2800">
              <a:latin typeface="Arial-Rounded" panose="020B0500000000000000" pitchFamily="34" charset="0"/>
              <a:cs typeface="Arial-Rounded" panose="020B0500000000000000" pitchFamily="34" charset="0"/>
            </a:endParaRPr>
          </a:p>
        </p:txBody>
      </p:sp>
      <p:pic>
        <p:nvPicPr>
          <p:cNvPr id="4" name="Content Placeholder 3" descr="Capture"/>
          <p:cNvPicPr>
            <a:picLocks noGrp="1" noChangeAspect="1"/>
          </p:cNvPicPr>
          <p:nvPr>
            <p:ph idx="1"/>
          </p:nvPr>
        </p:nvPicPr>
        <p:blipFill>
          <a:blip r:embed="rId3"/>
          <a:stretch>
            <a:fillRect/>
          </a:stretch>
        </p:blipFill>
        <p:spPr>
          <a:xfrm>
            <a:off x="0" y="0"/>
            <a:ext cx="12294235" cy="6858635"/>
          </a:xfrm>
          <a:prstGeom prst="rect">
            <a:avLst/>
          </a:prstGeom>
        </p:spPr>
      </p:pic>
      <p:sp>
        <p:nvSpPr>
          <p:cNvPr id="5" name="Text Box 4"/>
          <p:cNvSpPr txBox="1"/>
          <p:nvPr/>
        </p:nvSpPr>
        <p:spPr>
          <a:xfrm>
            <a:off x="508000" y="426085"/>
            <a:ext cx="4107815" cy="612394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Sáo nó thổi vang</a:t>
            </a:r>
          </a:p>
          <a:p>
            <a:r>
              <a:rPr lang="en-US" sz="2800">
                <a:latin typeface="Arial-Rounded" panose="020B0500000000000000" pitchFamily="34" charset="0"/>
                <a:cs typeface="Arial-Rounded" panose="020B0500000000000000" pitchFamily="34" charset="0"/>
              </a:rPr>
              <a:t>Sao trời trôi qua</a:t>
            </a:r>
          </a:p>
          <a:p>
            <a:r>
              <a:rPr lang="en-US" sz="2800">
                <a:latin typeface="Arial-Rounded" panose="020B0500000000000000" pitchFamily="34" charset="0"/>
                <a:cs typeface="Arial-Rounded" panose="020B0500000000000000" pitchFamily="34" charset="0"/>
              </a:rPr>
              <a:t>Diều thành trăng vàng</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trong ngần</a:t>
            </a:r>
          </a:p>
          <a:p>
            <a:r>
              <a:rPr lang="en-US" sz="2800">
                <a:latin typeface="Arial-Rounded" panose="020B0500000000000000" pitchFamily="34" charset="0"/>
                <a:cs typeface="Arial-Rounded" panose="020B0500000000000000" pitchFamily="34" charset="0"/>
              </a:rPr>
              <a:t>Diều hay chiếc thuyền</a:t>
            </a:r>
          </a:p>
          <a:p>
            <a:r>
              <a:rPr lang="en-US" sz="2800">
                <a:latin typeface="Arial-Rounded" panose="020B0500000000000000" pitchFamily="34" charset="0"/>
                <a:cs typeface="Arial-Rounded" panose="020B0500000000000000" pitchFamily="34" charset="0"/>
              </a:rPr>
              <a:t>Trôi trên sông Ngân</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chơi vơi</a:t>
            </a:r>
          </a:p>
          <a:p>
            <a:r>
              <a:rPr lang="en-US" sz="2800">
                <a:latin typeface="Arial-Rounded" panose="020B0500000000000000" pitchFamily="34" charset="0"/>
                <a:cs typeface="Arial-Rounded" panose="020B0500000000000000" pitchFamily="34" charset="0"/>
              </a:rPr>
              <a:t>Diều là hạt cau</a:t>
            </a:r>
          </a:p>
          <a:p>
            <a:r>
              <a:rPr lang="en-US" sz="2800">
                <a:latin typeface="Arial-Rounded" panose="020B0500000000000000" pitchFamily="34" charset="0"/>
                <a:cs typeface="Arial-Rounded" panose="020B0500000000000000" pitchFamily="34" charset="0"/>
              </a:rPr>
              <a:t>Phơi trên nong trời</a:t>
            </a:r>
          </a:p>
        </p:txBody>
      </p:sp>
      <p:sp>
        <p:nvSpPr>
          <p:cNvPr id="6" name="Text Box 5"/>
          <p:cNvSpPr txBox="1"/>
          <p:nvPr/>
        </p:nvSpPr>
        <p:spPr>
          <a:xfrm>
            <a:off x="3957320" y="4360545"/>
            <a:ext cx="4107815" cy="2676525"/>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Trời như cánh đồng</a:t>
            </a:r>
          </a:p>
          <a:p>
            <a:r>
              <a:rPr lang="en-US" sz="2800">
                <a:latin typeface="Arial-Rounded" panose="020B0500000000000000" pitchFamily="34" charset="0"/>
                <a:cs typeface="Arial-Rounded" panose="020B0500000000000000" pitchFamily="34" charset="0"/>
              </a:rPr>
              <a:t>Xong mùa gặt hái</a:t>
            </a:r>
          </a:p>
          <a:p>
            <a:r>
              <a:rPr lang="en-US" sz="2800">
                <a:latin typeface="Arial-Rounded" panose="020B0500000000000000" pitchFamily="34" charset="0"/>
                <a:cs typeface="Arial-Rounded" panose="020B0500000000000000" pitchFamily="34" charset="0"/>
              </a:rPr>
              <a:t>Diều em - lưỡi liềm</a:t>
            </a:r>
          </a:p>
          <a:p>
            <a:r>
              <a:rPr lang="en-US" sz="2800">
                <a:latin typeface="Arial-Rounded" panose="020B0500000000000000" pitchFamily="34" charset="0"/>
                <a:cs typeface="Arial-Rounded" panose="020B0500000000000000" pitchFamily="34" charset="0"/>
              </a:rPr>
              <a:t>Ai quên bỏ lại</a:t>
            </a:r>
          </a:p>
          <a:p>
            <a:endParaRPr lang="en-US" sz="2800">
              <a:latin typeface="Arial-Rounded" panose="020B0500000000000000" pitchFamily="34" charset="0"/>
              <a:cs typeface="Arial-Rounded" panose="020B0500000000000000" pitchFamily="34" charset="0"/>
            </a:endParaRPr>
          </a:p>
          <a:p>
            <a:endParaRPr lang="en-US" sz="2800">
              <a:latin typeface="Arial-Rounded" panose="020B0500000000000000" pitchFamily="34" charset="0"/>
              <a:cs typeface="Arial-Rounded" panose="020B0500000000000000" pitchFamily="34" charset="0"/>
            </a:endParaRPr>
          </a:p>
        </p:txBody>
      </p:sp>
      <p:sp>
        <p:nvSpPr>
          <p:cNvPr id="7" name="Text Box 6"/>
          <p:cNvSpPr txBox="1"/>
          <p:nvPr/>
        </p:nvSpPr>
        <p:spPr>
          <a:xfrm>
            <a:off x="7603490" y="4360545"/>
            <a:ext cx="4107815" cy="224536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sym typeface="+mn-ea"/>
              </a:rPr>
              <a:t>Cánh diều no gió</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Nhạc trời réo vang</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Tiếng diều xanh lúa</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Uốn cong tre làng</a:t>
            </a:r>
          </a:p>
          <a:p>
            <a:pPr algn="r"/>
            <a:r>
              <a:rPr lang="en-US" sz="2800">
                <a:latin typeface="Arial-Rounded" panose="020B0500000000000000" pitchFamily="34" charset="0"/>
                <a:cs typeface="Arial-Rounded" panose="020B0500000000000000" pitchFamily="34" charset="0"/>
              </a:rPr>
              <a:t>(Trần Đăng Khoa)</a:t>
            </a:r>
          </a:p>
        </p:txBody>
      </p:sp>
      <p:sp>
        <p:nvSpPr>
          <p:cNvPr id="8" name="Text Box 7"/>
          <p:cNvSpPr txBox="1"/>
          <p:nvPr/>
        </p:nvSpPr>
        <p:spPr>
          <a:xfrm>
            <a:off x="4288790" y="213360"/>
            <a:ext cx="3879215" cy="521970"/>
          </a:xfrm>
          <a:prstGeom prst="rect">
            <a:avLst/>
          </a:prstGeom>
          <a:noFill/>
        </p:spPr>
        <p:txBody>
          <a:bodyPr wrap="square" rtlCol="0">
            <a:spAutoFit/>
          </a:bodyPr>
          <a:lstStyle/>
          <a:p>
            <a:r>
              <a:rPr lang="en-US" sz="2800" b="1">
                <a:latin typeface="Arial-Rounded" panose="020B0500000000000000" pitchFamily="34" charset="0"/>
                <a:cs typeface="Arial-Rounded" panose="020B0500000000000000" pitchFamily="34" charset="0"/>
              </a:rPr>
              <a:t>CÁNH DIỀU</a:t>
            </a:r>
          </a:p>
        </p:txBody>
      </p:sp>
      <p:sp>
        <p:nvSpPr>
          <p:cNvPr id="10" name="Cloud 9"/>
          <p:cNvSpPr/>
          <p:nvPr/>
        </p:nvSpPr>
        <p:spPr>
          <a:xfrm>
            <a:off x="8953508" y="213229"/>
            <a:ext cx="3048000" cy="730269"/>
          </a:xfrm>
          <a:prstGeom prst="cloud">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anose="020B0500000000000000" pitchFamily="34" charset="0"/>
                <a:ea typeface="Arial-Rounded" panose="020B0500000000000000" pitchFamily="34" charset="0"/>
                <a:cs typeface="Arial-Rounded" panose="020B0500000000000000" pitchFamily="34" charset="0"/>
              </a:rPr>
              <a:t>Đọc mẫu</a:t>
            </a:r>
          </a:p>
        </p:txBody>
      </p:sp>
      <p:cxnSp>
        <p:nvCxnSpPr>
          <p:cNvPr id="9" name="Straight Connector 8"/>
          <p:cNvCxnSpPr/>
          <p:nvPr/>
        </p:nvCxnSpPr>
        <p:spPr>
          <a:xfrm flipH="1">
            <a:off x="3154045" y="53086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3" name="Straight Connector 2"/>
          <p:cNvCxnSpPr/>
          <p:nvPr/>
        </p:nvCxnSpPr>
        <p:spPr>
          <a:xfrm flipH="1">
            <a:off x="3103245" y="94361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Straight Connector 10"/>
          <p:cNvCxnSpPr/>
          <p:nvPr/>
        </p:nvCxnSpPr>
        <p:spPr>
          <a:xfrm flipH="1">
            <a:off x="2930525" y="134874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p:cNvCxnSpPr/>
          <p:nvPr/>
        </p:nvCxnSpPr>
        <p:spPr>
          <a:xfrm flipH="1">
            <a:off x="3957320" y="174434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p:cNvCxnSpPr/>
          <p:nvPr/>
        </p:nvCxnSpPr>
        <p:spPr>
          <a:xfrm flipH="1">
            <a:off x="3154045" y="256603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p:cNvCxnSpPr/>
          <p:nvPr/>
        </p:nvCxnSpPr>
        <p:spPr>
          <a:xfrm flipH="1">
            <a:off x="3599815" y="300228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p:cNvCxnSpPr/>
          <p:nvPr/>
        </p:nvCxnSpPr>
        <p:spPr>
          <a:xfrm flipH="1">
            <a:off x="3846195" y="347916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flipH="1">
            <a:off x="3488690" y="394779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flipH="1">
            <a:off x="3154045" y="469836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flipH="1">
            <a:off x="3042920" y="513397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flipH="1">
            <a:off x="2819400" y="561086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flipH="1">
            <a:off x="3265170" y="600646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flipH="1">
            <a:off x="6947535" y="436054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flipH="1">
            <a:off x="6774815" y="485711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flipH="1">
            <a:off x="6836410" y="519811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4" name="Straight Connector 23"/>
          <p:cNvCxnSpPr/>
          <p:nvPr/>
        </p:nvCxnSpPr>
        <p:spPr>
          <a:xfrm flipH="1">
            <a:off x="6091555" y="572579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5" name="Straight Connector 24"/>
          <p:cNvCxnSpPr/>
          <p:nvPr/>
        </p:nvCxnSpPr>
        <p:spPr>
          <a:xfrm flipH="1">
            <a:off x="10240010" y="444436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Connector 25"/>
          <p:cNvCxnSpPr/>
          <p:nvPr/>
        </p:nvCxnSpPr>
        <p:spPr>
          <a:xfrm flipH="1">
            <a:off x="10422255" y="478536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p:cNvCxnSpPr/>
          <p:nvPr/>
        </p:nvCxnSpPr>
        <p:spPr>
          <a:xfrm flipH="1">
            <a:off x="10645775" y="519811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8" name="Straight Connector 27"/>
          <p:cNvCxnSpPr/>
          <p:nvPr/>
        </p:nvCxnSpPr>
        <p:spPr>
          <a:xfrm flipH="1">
            <a:off x="10351135" y="5610860"/>
            <a:ext cx="111125" cy="412750"/>
          </a:xfrm>
          <a:prstGeom prst="line">
            <a:avLst/>
          </a:prstGeom>
        </p:spPr>
        <p:style>
          <a:lnRef idx="3">
            <a:schemeClr val="accent2"/>
          </a:lnRef>
          <a:fillRef idx="0">
            <a:schemeClr val="accent2"/>
          </a:fillRef>
          <a:effectRef idx="2">
            <a:schemeClr val="accent2"/>
          </a:effectRef>
          <a:fontRef idx="minor">
            <a:schemeClr val="tx1"/>
          </a:fontRef>
        </p:style>
      </p:cxnSp>
      <p:sp>
        <p:nvSpPr>
          <p:cNvPr id="29" name="TextBox 21"/>
          <p:cNvSpPr txBox="1"/>
          <p:nvPr/>
        </p:nvSpPr>
        <p:spPr>
          <a:xfrm>
            <a:off x="4502785" y="6085205"/>
            <a:ext cx="4178300" cy="520700"/>
          </a:xfrm>
          <a:prstGeom prst="rect">
            <a:avLst/>
          </a:prstGeom>
          <a:solidFill>
            <a:srgbClr val="92D050"/>
          </a:solidFill>
        </p:spPr>
        <p:txBody>
          <a:bodyPr wrap="square" lIns="91403" tIns="45702" rIns="91403" bIns="45702" rtlCol="0">
            <a:spAutoFit/>
          </a:bodyPr>
          <a:lstStyle/>
          <a:p>
            <a:pPr algn="ctr"/>
            <a:r>
              <a:rPr lang="en-US" sz="2800" dirty="0">
                <a:latin typeface="Arial-Rounded" panose="020B0500000000000000" pitchFamily="34" charset="0"/>
                <a:ea typeface="Arial-Rounded" panose="020B0500000000000000" pitchFamily="34" charset="0"/>
                <a:cs typeface="Arial-Rounded" panose="020B0500000000000000" pitchFamily="34" charset="0"/>
              </a:rPr>
              <a:t>Đọc nối tiếp câu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ppt_x"/>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ppt_x"/>
                                          </p:val>
                                        </p:tav>
                                        <p:tav tm="100000">
                                          <p:val>
                                            <p:strVal val="#ppt_x"/>
                                          </p:val>
                                        </p:tav>
                                      </p:tavLst>
                                    </p:anim>
                                    <p:anim calcmode="lin" valueType="num">
                                      <p:cBhvr additive="base">
                                        <p:cTn id="82" dur="500" fill="hold"/>
                                        <p:tgtEl>
                                          <p:spTgt spid="23"/>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ppt_x"/>
                                          </p:val>
                                        </p:tav>
                                        <p:tav tm="100000">
                                          <p:val>
                                            <p:strVal val="#ppt_x"/>
                                          </p:val>
                                        </p:tav>
                                      </p:tavLst>
                                    </p:anim>
                                    <p:anim calcmode="lin" valueType="num">
                                      <p:cBhvr additive="base">
                                        <p:cTn id="94" dur="500" fill="hold"/>
                                        <p:tgtEl>
                                          <p:spTgt spid="26"/>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500" fill="hold"/>
                                        <p:tgtEl>
                                          <p:spTgt spid="27"/>
                                        </p:tgtEl>
                                        <p:attrNameLst>
                                          <p:attrName>ppt_x</p:attrName>
                                        </p:attrNameLst>
                                      </p:cBhvr>
                                      <p:tavLst>
                                        <p:tav tm="0">
                                          <p:val>
                                            <p:strVal val="#ppt_x"/>
                                          </p:val>
                                        </p:tav>
                                        <p:tav tm="100000">
                                          <p:val>
                                            <p:strVal val="#ppt_x"/>
                                          </p:val>
                                        </p:tav>
                                      </p:tavLst>
                                    </p:anim>
                                    <p:anim calcmode="lin" valueType="num">
                                      <p:cBhvr additive="base">
                                        <p:cTn id="98" dur="500" fill="hold"/>
                                        <p:tgtEl>
                                          <p:spTgt spid="27"/>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additive="base">
                                        <p:cTn id="101" dur="500" fill="hold"/>
                                        <p:tgtEl>
                                          <p:spTgt spid="28"/>
                                        </p:tgtEl>
                                        <p:attrNameLst>
                                          <p:attrName>ppt_x</p:attrName>
                                        </p:attrNameLst>
                                      </p:cBhvr>
                                      <p:tavLst>
                                        <p:tav tm="0">
                                          <p:val>
                                            <p:strVal val="#ppt_x"/>
                                          </p:val>
                                        </p:tav>
                                        <p:tav tm="100000">
                                          <p:val>
                                            <p:strVal val="#ppt_x"/>
                                          </p:val>
                                        </p:tav>
                                      </p:tavLst>
                                    </p:anim>
                                    <p:anim calcmode="lin" valueType="num">
                                      <p:cBhvr additive="base">
                                        <p:cTn id="10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29"/>
                                        </p:tgtEl>
                                        <p:attrNameLst>
                                          <p:attrName>style.visibility</p:attrName>
                                        </p:attrNameLst>
                                      </p:cBhvr>
                                      <p:to>
                                        <p:strVal val="visible"/>
                                      </p:to>
                                    </p:set>
                                    <p:anim calcmode="lin" valueType="num">
                                      <p:cBhvr additive="base">
                                        <p:cTn id="107" dur="500" fill="hold"/>
                                        <p:tgtEl>
                                          <p:spTgt spid="29"/>
                                        </p:tgtEl>
                                        <p:attrNameLst>
                                          <p:attrName>ppt_x</p:attrName>
                                        </p:attrNameLst>
                                      </p:cBhvr>
                                      <p:tavLst>
                                        <p:tav tm="0">
                                          <p:val>
                                            <p:strVal val="1+#ppt_w/2"/>
                                          </p:val>
                                        </p:tav>
                                        <p:tav tm="100000">
                                          <p:val>
                                            <p:strVal val="#ppt_x"/>
                                          </p:val>
                                        </p:tav>
                                      </p:tavLst>
                                    </p:anim>
                                    <p:anim calcmode="lin" valueType="num">
                                      <p:cBhvr additive="base">
                                        <p:cTn id="10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10" grpId="0" bldLvl="0" animBg="1"/>
      <p:bldP spid="2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3" name="Content Placeholder 2"/>
          <p:cNvSpPr>
            <a:spLocks noGrp="1"/>
          </p:cNvSpPr>
          <p:nvPr>
            <p:ph sz="half" idx="1"/>
          </p:nvPr>
        </p:nvSpPr>
        <p:spPr>
          <a:xfrm>
            <a:off x="768350" y="3253105"/>
            <a:ext cx="9826625" cy="4526280"/>
          </a:xfrm>
        </p:spPr>
        <p:txBody>
          <a:bodyPr/>
          <a:lstStyle/>
          <a:p>
            <a:pPr marL="0" indent="0">
              <a:buNone/>
            </a:pPr>
            <a:r>
              <a:rPr lang="en-US" sz="3200">
                <a:latin typeface="Arial-Rounded" panose="020B0500000000000000" pitchFamily="34" charset="0"/>
                <a:cs typeface="Arial-Rounded" panose="020B0500000000000000" pitchFamily="34" charset="0"/>
              </a:rPr>
              <a:t>- </a:t>
            </a:r>
            <a:r>
              <a:rPr lang="en-US" sz="3200" i="1">
                <a:latin typeface="Arial-Rounded" panose="020B0500000000000000" pitchFamily="34" charset="0"/>
                <a:cs typeface="Arial-Rounded" panose="020B0500000000000000" pitchFamily="34" charset="0"/>
              </a:rPr>
              <a:t>Sông Ngân (dải Ngân Hà):</a:t>
            </a:r>
            <a:r>
              <a:rPr lang="en-US" sz="3200">
                <a:latin typeface="Arial-Rounded" panose="020B0500000000000000" pitchFamily="34" charset="0"/>
                <a:cs typeface="Arial-Rounded" panose="020B0500000000000000" pitchFamily="34" charset="0"/>
              </a:rPr>
              <a:t> dải trắng bạc, vắt ngang bầu trời, được tạo nên từ nhiều ngôi sao, trông giống một con sông.</a:t>
            </a:r>
          </a:p>
          <a:p>
            <a:pPr marL="0" indent="0">
              <a:buNone/>
            </a:pPr>
            <a:r>
              <a:rPr lang="en-US" sz="3200">
                <a:latin typeface="Arial-Rounded" panose="020B0500000000000000" pitchFamily="34" charset="0"/>
                <a:cs typeface="Arial-Rounded" panose="020B0500000000000000" pitchFamily="34" charset="0"/>
              </a:rPr>
              <a:t>- </a:t>
            </a:r>
            <a:r>
              <a:rPr lang="en-US" sz="3200" i="1">
                <a:latin typeface="Arial-Rounded" panose="020B0500000000000000" pitchFamily="34" charset="0"/>
                <a:cs typeface="Arial-Rounded" panose="020B0500000000000000" pitchFamily="34" charset="0"/>
              </a:rPr>
              <a:t>Nong:</a:t>
            </a:r>
            <a:r>
              <a:rPr lang="en-US" sz="3200">
                <a:latin typeface="Arial-Rounded" panose="020B0500000000000000" pitchFamily="34" charset="0"/>
                <a:cs typeface="Arial-Rounded" panose="020B0500000000000000" pitchFamily="34" charset="0"/>
              </a:rPr>
              <a:t> Vật dụng làm từ tre nứa, có hình tròn, dùng để phơi thóc</a:t>
            </a:r>
          </a:p>
        </p:txBody>
      </p:sp>
      <p:sp>
        <p:nvSpPr>
          <p:cNvPr id="5" name="TextBox 4"/>
          <p:cNvSpPr txBox="1"/>
          <p:nvPr/>
        </p:nvSpPr>
        <p:spPr>
          <a:xfrm>
            <a:off x="450850" y="351155"/>
            <a:ext cx="5702270" cy="584739"/>
          </a:xfrm>
          <a:prstGeom prst="rect">
            <a:avLst/>
          </a:prstGeom>
          <a:solidFill>
            <a:srgbClr val="92D050"/>
          </a:solidFill>
        </p:spPr>
        <p:txBody>
          <a:bodyPr wrap="square" lIns="91403" tIns="45702" rIns="91403" bIns="45702" rtlCol="0">
            <a:spAutoFit/>
          </a:bodyP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Giải nghĩa của từ</a:t>
            </a:r>
          </a:p>
        </p:txBody>
      </p:sp>
      <p:pic>
        <p:nvPicPr>
          <p:cNvPr id="4" name="Content Placeholder 3"/>
          <p:cNvPicPr>
            <a:picLocks noGrp="1" noChangeAspect="1"/>
          </p:cNvPicPr>
          <p:nvPr>
            <p:ph sz="half" idx="2"/>
          </p:nvPr>
        </p:nvPicPr>
        <p:blipFill>
          <a:blip r:embed="rId3"/>
          <a:stretch>
            <a:fillRect/>
          </a:stretch>
        </p:blipFill>
        <p:spPr>
          <a:xfrm>
            <a:off x="6807200" y="148590"/>
            <a:ext cx="5303520" cy="3006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3713460" cy="1143000"/>
          </a:xfrm>
        </p:spPr>
        <p:txBody>
          <a:bodyPr/>
          <a:lstStyle/>
          <a:p>
            <a:endParaRPr lang="en-US" sz="2800">
              <a:latin typeface="Arial-Rounded" panose="020B0500000000000000" pitchFamily="34" charset="0"/>
              <a:cs typeface="Arial-Rounded" panose="020B0500000000000000" pitchFamily="34" charset="0"/>
            </a:endParaRPr>
          </a:p>
        </p:txBody>
      </p:sp>
      <p:pic>
        <p:nvPicPr>
          <p:cNvPr id="4" name="Content Placeholder 3" descr="Capture"/>
          <p:cNvPicPr>
            <a:picLocks noGrp="1" noChangeAspect="1"/>
          </p:cNvPicPr>
          <p:nvPr>
            <p:ph idx="1"/>
          </p:nvPr>
        </p:nvPicPr>
        <p:blipFill>
          <a:blip r:embed="rId2"/>
          <a:stretch>
            <a:fillRect/>
          </a:stretch>
        </p:blipFill>
        <p:spPr>
          <a:xfrm>
            <a:off x="0" y="0"/>
            <a:ext cx="12294235" cy="6858635"/>
          </a:xfrm>
          <a:prstGeom prst="rect">
            <a:avLst/>
          </a:prstGeom>
        </p:spPr>
      </p:pic>
      <p:sp>
        <p:nvSpPr>
          <p:cNvPr id="5" name="Text Box 4"/>
          <p:cNvSpPr txBox="1"/>
          <p:nvPr/>
        </p:nvSpPr>
        <p:spPr>
          <a:xfrm>
            <a:off x="508000" y="426085"/>
            <a:ext cx="4107815" cy="612394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Sáo nó thổi vang</a:t>
            </a:r>
          </a:p>
          <a:p>
            <a:r>
              <a:rPr lang="en-US" sz="2800">
                <a:latin typeface="Arial-Rounded" panose="020B0500000000000000" pitchFamily="34" charset="0"/>
                <a:cs typeface="Arial-Rounded" panose="020B0500000000000000" pitchFamily="34" charset="0"/>
              </a:rPr>
              <a:t>Sao trời trôi qua</a:t>
            </a:r>
          </a:p>
          <a:p>
            <a:r>
              <a:rPr lang="en-US" sz="2800">
                <a:latin typeface="Arial-Rounded" panose="020B0500000000000000" pitchFamily="34" charset="0"/>
                <a:cs typeface="Arial-Rounded" panose="020B0500000000000000" pitchFamily="34" charset="0"/>
              </a:rPr>
              <a:t>Diều thành trăng vàng</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trong ngần</a:t>
            </a:r>
          </a:p>
          <a:p>
            <a:r>
              <a:rPr lang="en-US" sz="2800">
                <a:latin typeface="Arial-Rounded" panose="020B0500000000000000" pitchFamily="34" charset="0"/>
                <a:cs typeface="Arial-Rounded" panose="020B0500000000000000" pitchFamily="34" charset="0"/>
              </a:rPr>
              <a:t>Diều hay chiếc thuyền</a:t>
            </a:r>
          </a:p>
          <a:p>
            <a:r>
              <a:rPr lang="en-US" sz="2800">
                <a:latin typeface="Arial-Rounded" panose="020B0500000000000000" pitchFamily="34" charset="0"/>
                <a:cs typeface="Arial-Rounded" panose="020B0500000000000000" pitchFamily="34" charset="0"/>
              </a:rPr>
              <a:t>Trôi trên sông Ngân</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chơi vơi</a:t>
            </a:r>
          </a:p>
          <a:p>
            <a:r>
              <a:rPr lang="en-US" sz="2800">
                <a:latin typeface="Arial-Rounded" panose="020B0500000000000000" pitchFamily="34" charset="0"/>
                <a:cs typeface="Arial-Rounded" panose="020B0500000000000000" pitchFamily="34" charset="0"/>
              </a:rPr>
              <a:t>Diều là hạt cau</a:t>
            </a:r>
          </a:p>
          <a:p>
            <a:r>
              <a:rPr lang="en-US" sz="2800">
                <a:latin typeface="Arial-Rounded" panose="020B0500000000000000" pitchFamily="34" charset="0"/>
                <a:cs typeface="Arial-Rounded" panose="020B0500000000000000" pitchFamily="34" charset="0"/>
              </a:rPr>
              <a:t>Phơi trên nong trời</a:t>
            </a:r>
          </a:p>
        </p:txBody>
      </p:sp>
      <p:sp>
        <p:nvSpPr>
          <p:cNvPr id="6" name="Text Box 5"/>
          <p:cNvSpPr txBox="1"/>
          <p:nvPr/>
        </p:nvSpPr>
        <p:spPr>
          <a:xfrm>
            <a:off x="3957320" y="4360545"/>
            <a:ext cx="4107815" cy="2676525"/>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Trời như cánh đồng</a:t>
            </a:r>
          </a:p>
          <a:p>
            <a:r>
              <a:rPr lang="en-US" sz="2800">
                <a:latin typeface="Arial-Rounded" panose="020B0500000000000000" pitchFamily="34" charset="0"/>
                <a:cs typeface="Arial-Rounded" panose="020B0500000000000000" pitchFamily="34" charset="0"/>
              </a:rPr>
              <a:t>Xong mùa gặt hái</a:t>
            </a:r>
          </a:p>
          <a:p>
            <a:r>
              <a:rPr lang="en-US" sz="2800">
                <a:latin typeface="Arial-Rounded" panose="020B0500000000000000" pitchFamily="34" charset="0"/>
                <a:cs typeface="Arial-Rounded" panose="020B0500000000000000" pitchFamily="34" charset="0"/>
              </a:rPr>
              <a:t>Diều em - lưỡi liềm</a:t>
            </a:r>
          </a:p>
          <a:p>
            <a:r>
              <a:rPr lang="en-US" sz="2800">
                <a:latin typeface="Arial-Rounded" panose="020B0500000000000000" pitchFamily="34" charset="0"/>
                <a:cs typeface="Arial-Rounded" panose="020B0500000000000000" pitchFamily="34" charset="0"/>
              </a:rPr>
              <a:t>Ai quên bỏ lại</a:t>
            </a:r>
          </a:p>
          <a:p>
            <a:endParaRPr lang="en-US" sz="2800">
              <a:latin typeface="Arial-Rounded" panose="020B0500000000000000" pitchFamily="34" charset="0"/>
              <a:cs typeface="Arial-Rounded" panose="020B0500000000000000" pitchFamily="34" charset="0"/>
            </a:endParaRPr>
          </a:p>
          <a:p>
            <a:endParaRPr lang="en-US" sz="2800">
              <a:latin typeface="Arial-Rounded" panose="020B0500000000000000" pitchFamily="34" charset="0"/>
              <a:cs typeface="Arial-Rounded" panose="020B0500000000000000" pitchFamily="34" charset="0"/>
            </a:endParaRPr>
          </a:p>
        </p:txBody>
      </p:sp>
      <p:sp>
        <p:nvSpPr>
          <p:cNvPr id="7" name="Text Box 6"/>
          <p:cNvSpPr txBox="1"/>
          <p:nvPr/>
        </p:nvSpPr>
        <p:spPr>
          <a:xfrm>
            <a:off x="7603490" y="4360545"/>
            <a:ext cx="4107815" cy="224536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sym typeface="+mn-ea"/>
              </a:rPr>
              <a:t>Cánh diều no gió</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Nhạc trời réo vang</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Tiếng diều xanh lúa</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Uốn cong tre làng</a:t>
            </a:r>
          </a:p>
          <a:p>
            <a:pPr algn="r"/>
            <a:r>
              <a:rPr lang="en-US" sz="2800">
                <a:latin typeface="Arial-Rounded" panose="020B0500000000000000" pitchFamily="34" charset="0"/>
                <a:cs typeface="Arial-Rounded" panose="020B0500000000000000" pitchFamily="34" charset="0"/>
              </a:rPr>
              <a:t>(Trần Đăng Khoa)</a:t>
            </a:r>
          </a:p>
        </p:txBody>
      </p:sp>
      <p:sp>
        <p:nvSpPr>
          <p:cNvPr id="8" name="Text Box 7"/>
          <p:cNvSpPr txBox="1"/>
          <p:nvPr/>
        </p:nvSpPr>
        <p:spPr>
          <a:xfrm>
            <a:off x="4288790" y="213360"/>
            <a:ext cx="3879215" cy="521970"/>
          </a:xfrm>
          <a:prstGeom prst="rect">
            <a:avLst/>
          </a:prstGeom>
          <a:noFill/>
        </p:spPr>
        <p:txBody>
          <a:bodyPr wrap="square" rtlCol="0">
            <a:spAutoFit/>
          </a:bodyPr>
          <a:lstStyle/>
          <a:p>
            <a:r>
              <a:rPr lang="en-US" sz="2800" b="1">
                <a:latin typeface="Arial-Rounded" panose="020B0500000000000000" pitchFamily="34" charset="0"/>
                <a:cs typeface="Arial-Rounded" panose="020B0500000000000000" pitchFamily="34" charset="0"/>
              </a:rPr>
              <a:t>CÁNH DIỀU</a:t>
            </a:r>
          </a:p>
        </p:txBody>
      </p:sp>
      <p:sp>
        <p:nvSpPr>
          <p:cNvPr id="17" name="TextBox 16"/>
          <p:cNvSpPr txBox="1"/>
          <p:nvPr/>
        </p:nvSpPr>
        <p:spPr>
          <a:xfrm>
            <a:off x="5466715" y="3704658"/>
            <a:ext cx="6096000" cy="582295"/>
          </a:xfrm>
          <a:prstGeom prst="rect">
            <a:avLst/>
          </a:prstGeom>
          <a:solidFill>
            <a:srgbClr val="92D050"/>
          </a:solidFill>
        </p:spPr>
        <p:txBody>
          <a:bodyPr wrap="square" lIns="91403" tIns="45702" rIns="91403" bIns="45702" rtlCol="0">
            <a:spAutoFit/>
          </a:bodyP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Đọc nối tiếp đoạn</a:t>
            </a: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00" y="-185"/>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395" y="2140400"/>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830" y="4289240"/>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6550" y="3934275"/>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8755" y="3934275"/>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lowchart: Connector 2"/>
          <p:cNvSpPr/>
          <p:nvPr/>
        </p:nvSpPr>
        <p:spPr>
          <a:xfrm>
            <a:off x="71120" y="504190"/>
            <a:ext cx="414020" cy="23114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Arial Rounded MT Bold" panose="020F0704030504030204" pitchFamily="34" charset="0"/>
                <a:cs typeface="Times New Roman" panose="02020603050405020304" pitchFamily="18" charset="0"/>
              </a:rPr>
              <a:t>1</a:t>
            </a:r>
          </a:p>
        </p:txBody>
      </p:sp>
      <p:sp>
        <p:nvSpPr>
          <p:cNvPr id="10" name="Flowchart: Connector 9"/>
          <p:cNvSpPr/>
          <p:nvPr/>
        </p:nvSpPr>
        <p:spPr>
          <a:xfrm>
            <a:off x="93980" y="2684780"/>
            <a:ext cx="414020" cy="23114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Arial Rounded MT Bold" panose="020F0704030504030204" pitchFamily="34" charset="0"/>
                <a:cs typeface="Times New Roman" panose="02020603050405020304" pitchFamily="18" charset="0"/>
              </a:rPr>
              <a:t>2</a:t>
            </a:r>
          </a:p>
        </p:txBody>
      </p:sp>
      <p:sp>
        <p:nvSpPr>
          <p:cNvPr id="15" name="Flowchart: Connector 14"/>
          <p:cNvSpPr/>
          <p:nvPr/>
        </p:nvSpPr>
        <p:spPr>
          <a:xfrm>
            <a:off x="93980" y="4774565"/>
            <a:ext cx="414020" cy="23114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Arial Rounded MT Bold" panose="020F0704030504030204" pitchFamily="34" charset="0"/>
                <a:cs typeface="Times New Roman" panose="02020603050405020304" pitchFamily="18" charset="0"/>
              </a:rPr>
              <a:t>3</a:t>
            </a:r>
          </a:p>
        </p:txBody>
      </p:sp>
      <p:sp>
        <p:nvSpPr>
          <p:cNvPr id="16" name="Flowchart: Connector 15"/>
          <p:cNvSpPr/>
          <p:nvPr/>
        </p:nvSpPr>
        <p:spPr>
          <a:xfrm>
            <a:off x="3380740" y="4449445"/>
            <a:ext cx="414020" cy="23114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Arial Rounded MT Bold" panose="020F0704030504030204" pitchFamily="34" charset="0"/>
                <a:cs typeface="Times New Roman" panose="02020603050405020304" pitchFamily="18" charset="0"/>
              </a:rPr>
              <a:t>4</a:t>
            </a:r>
          </a:p>
        </p:txBody>
      </p:sp>
      <p:sp>
        <p:nvSpPr>
          <p:cNvPr id="18" name="Flowchart: Connector 17"/>
          <p:cNvSpPr/>
          <p:nvPr/>
        </p:nvSpPr>
        <p:spPr>
          <a:xfrm>
            <a:off x="7123430" y="4543425"/>
            <a:ext cx="414020" cy="23114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Arial Rounded MT Bold" panose="020F0704030504030204" pitchFamily="34" charset="0"/>
                <a:cs typeface="Times New Roman" panose="02020603050405020304" pitchFamily="18" charset="0"/>
              </a:rPr>
              <a:t>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barn(inVertical)">
                                      <p:cBhvr>
                                        <p:cTn id="51" dur="500"/>
                                        <p:tgtEl>
                                          <p:spTgt spid="3"/>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inVertical)">
                                      <p:cBhvr>
                                        <p:cTn id="57" dur="500"/>
                                        <p:tgtEl>
                                          <p:spTgt spid="15"/>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in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17" grpId="0" bldLvl="0" animBg="1"/>
      <p:bldP spid="3" grpId="0" bldLvl="0" animBg="1"/>
      <p:bldP spid="10" grpId="0" bldLvl="0" animBg="1"/>
      <p:bldP spid="15" grpId="0" bldLvl="0" animBg="1"/>
      <p:bldP spid="16" grpId="0" bldLvl="0" animBg="1"/>
      <p:bldP spid="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3713460" cy="1143000"/>
          </a:xfrm>
        </p:spPr>
        <p:txBody>
          <a:bodyPr/>
          <a:lstStyle/>
          <a:p>
            <a:endParaRPr lang="en-US" sz="2800">
              <a:latin typeface="Arial-Rounded" panose="020B0500000000000000" pitchFamily="34" charset="0"/>
              <a:cs typeface="Arial-Rounded" panose="020B0500000000000000" pitchFamily="34" charset="0"/>
            </a:endParaRPr>
          </a:p>
        </p:txBody>
      </p:sp>
      <p:pic>
        <p:nvPicPr>
          <p:cNvPr id="4" name="Content Placeholder 3" descr="Capture"/>
          <p:cNvPicPr>
            <a:picLocks noGrp="1" noChangeAspect="1"/>
          </p:cNvPicPr>
          <p:nvPr>
            <p:ph idx="1"/>
          </p:nvPr>
        </p:nvPicPr>
        <p:blipFill>
          <a:blip r:embed="rId2"/>
          <a:stretch>
            <a:fillRect/>
          </a:stretch>
        </p:blipFill>
        <p:spPr>
          <a:xfrm>
            <a:off x="0" y="0"/>
            <a:ext cx="12294235" cy="6858635"/>
          </a:xfrm>
          <a:prstGeom prst="rect">
            <a:avLst/>
          </a:prstGeom>
        </p:spPr>
      </p:pic>
      <p:sp>
        <p:nvSpPr>
          <p:cNvPr id="5" name="Text Box 4"/>
          <p:cNvSpPr txBox="1"/>
          <p:nvPr/>
        </p:nvSpPr>
        <p:spPr>
          <a:xfrm>
            <a:off x="508000" y="426085"/>
            <a:ext cx="4107815" cy="612394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Sáo nó thổi vang</a:t>
            </a:r>
          </a:p>
          <a:p>
            <a:r>
              <a:rPr lang="en-US" sz="2800">
                <a:latin typeface="Arial-Rounded" panose="020B0500000000000000" pitchFamily="34" charset="0"/>
                <a:cs typeface="Arial-Rounded" panose="020B0500000000000000" pitchFamily="34" charset="0"/>
              </a:rPr>
              <a:t>Sao trời trôi qua</a:t>
            </a:r>
          </a:p>
          <a:p>
            <a:r>
              <a:rPr lang="en-US" sz="2800">
                <a:latin typeface="Arial-Rounded" panose="020B0500000000000000" pitchFamily="34" charset="0"/>
                <a:cs typeface="Arial-Rounded" panose="020B0500000000000000" pitchFamily="34" charset="0"/>
              </a:rPr>
              <a:t>Diều thành trăng vàng</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trong ngần</a:t>
            </a:r>
          </a:p>
          <a:p>
            <a:r>
              <a:rPr lang="en-US" sz="2800">
                <a:latin typeface="Arial-Rounded" panose="020B0500000000000000" pitchFamily="34" charset="0"/>
                <a:cs typeface="Arial-Rounded" panose="020B0500000000000000" pitchFamily="34" charset="0"/>
              </a:rPr>
              <a:t>Diều hay chiếc thuyền</a:t>
            </a:r>
          </a:p>
          <a:p>
            <a:r>
              <a:rPr lang="en-US" sz="2800">
                <a:latin typeface="Arial-Rounded" panose="020B0500000000000000" pitchFamily="34" charset="0"/>
                <a:cs typeface="Arial-Rounded" panose="020B0500000000000000" pitchFamily="34" charset="0"/>
              </a:rPr>
              <a:t>Trôi trên sông Ngân</a:t>
            </a:r>
          </a:p>
          <a:p>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rPr>
              <a:t>Cánh diều no gió</a:t>
            </a:r>
          </a:p>
          <a:p>
            <a:r>
              <a:rPr lang="en-US" sz="2800">
                <a:latin typeface="Arial-Rounded" panose="020B0500000000000000" pitchFamily="34" charset="0"/>
                <a:cs typeface="Arial-Rounded" panose="020B0500000000000000" pitchFamily="34" charset="0"/>
              </a:rPr>
              <a:t>Tiếng nó chơi vơi</a:t>
            </a:r>
          </a:p>
          <a:p>
            <a:r>
              <a:rPr lang="en-US" sz="2800">
                <a:latin typeface="Arial-Rounded" panose="020B0500000000000000" pitchFamily="34" charset="0"/>
                <a:cs typeface="Arial-Rounded" panose="020B0500000000000000" pitchFamily="34" charset="0"/>
              </a:rPr>
              <a:t>Diều là hạt cau</a:t>
            </a:r>
          </a:p>
          <a:p>
            <a:r>
              <a:rPr lang="en-US" sz="2800">
                <a:latin typeface="Arial-Rounded" panose="020B0500000000000000" pitchFamily="34" charset="0"/>
                <a:cs typeface="Arial-Rounded" panose="020B0500000000000000" pitchFamily="34" charset="0"/>
              </a:rPr>
              <a:t>Phơi trên nong trời</a:t>
            </a:r>
          </a:p>
        </p:txBody>
      </p:sp>
      <p:sp>
        <p:nvSpPr>
          <p:cNvPr id="6" name="Text Box 5"/>
          <p:cNvSpPr txBox="1"/>
          <p:nvPr/>
        </p:nvSpPr>
        <p:spPr>
          <a:xfrm>
            <a:off x="3957320" y="4360545"/>
            <a:ext cx="4107815" cy="2676525"/>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rPr>
              <a:t>Trời như cánh đồng</a:t>
            </a:r>
          </a:p>
          <a:p>
            <a:r>
              <a:rPr lang="en-US" sz="2800">
                <a:latin typeface="Arial-Rounded" panose="020B0500000000000000" pitchFamily="34" charset="0"/>
                <a:cs typeface="Arial-Rounded" panose="020B0500000000000000" pitchFamily="34" charset="0"/>
              </a:rPr>
              <a:t>Xong mùa gặt hái</a:t>
            </a:r>
          </a:p>
          <a:p>
            <a:r>
              <a:rPr lang="en-US" sz="2800">
                <a:latin typeface="Arial-Rounded" panose="020B0500000000000000" pitchFamily="34" charset="0"/>
                <a:cs typeface="Arial-Rounded" panose="020B0500000000000000" pitchFamily="34" charset="0"/>
              </a:rPr>
              <a:t>Diều em - lưỡi liềm</a:t>
            </a:r>
          </a:p>
          <a:p>
            <a:r>
              <a:rPr lang="en-US" sz="2800">
                <a:latin typeface="Arial-Rounded" panose="020B0500000000000000" pitchFamily="34" charset="0"/>
                <a:cs typeface="Arial-Rounded" panose="020B0500000000000000" pitchFamily="34" charset="0"/>
              </a:rPr>
              <a:t>Ai quên bỏ lại</a:t>
            </a:r>
          </a:p>
          <a:p>
            <a:endParaRPr lang="en-US" sz="2800">
              <a:latin typeface="Arial-Rounded" panose="020B0500000000000000" pitchFamily="34" charset="0"/>
              <a:cs typeface="Arial-Rounded" panose="020B0500000000000000" pitchFamily="34" charset="0"/>
            </a:endParaRPr>
          </a:p>
          <a:p>
            <a:endParaRPr lang="en-US" sz="2800">
              <a:latin typeface="Arial-Rounded" panose="020B0500000000000000" pitchFamily="34" charset="0"/>
              <a:cs typeface="Arial-Rounded" panose="020B0500000000000000" pitchFamily="34" charset="0"/>
            </a:endParaRPr>
          </a:p>
        </p:txBody>
      </p:sp>
      <p:sp>
        <p:nvSpPr>
          <p:cNvPr id="7" name="Text Box 6"/>
          <p:cNvSpPr txBox="1"/>
          <p:nvPr/>
        </p:nvSpPr>
        <p:spPr>
          <a:xfrm>
            <a:off x="7603490" y="4360545"/>
            <a:ext cx="4107815" cy="2245360"/>
          </a:xfrm>
          <a:prstGeom prst="rect">
            <a:avLst/>
          </a:prstGeom>
          <a:noFill/>
        </p:spPr>
        <p:txBody>
          <a:bodyPr wrap="square" rtlCol="0">
            <a:spAutoFit/>
          </a:bodyPr>
          <a:lstStyle/>
          <a:p>
            <a:r>
              <a:rPr lang="en-US" sz="2800">
                <a:latin typeface="Arial-Rounded" panose="020B0500000000000000" pitchFamily="34" charset="0"/>
                <a:cs typeface="Arial-Rounded" panose="020B0500000000000000" pitchFamily="34" charset="0"/>
                <a:sym typeface="+mn-ea"/>
              </a:rPr>
              <a:t>Cánh diều no gió</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Nhạc trời réo vang</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Tiếng diều xanh lúa</a:t>
            </a:r>
            <a:endParaRPr lang="en-US" sz="2800">
              <a:latin typeface="Arial-Rounded" panose="020B0500000000000000" pitchFamily="34" charset="0"/>
              <a:cs typeface="Arial-Rounded" panose="020B0500000000000000" pitchFamily="34" charset="0"/>
            </a:endParaRPr>
          </a:p>
          <a:p>
            <a:r>
              <a:rPr lang="en-US" sz="2800">
                <a:latin typeface="Arial-Rounded" panose="020B0500000000000000" pitchFamily="34" charset="0"/>
                <a:cs typeface="Arial-Rounded" panose="020B0500000000000000" pitchFamily="34" charset="0"/>
                <a:sym typeface="+mn-ea"/>
              </a:rPr>
              <a:t>Uốn cong tre làng</a:t>
            </a:r>
          </a:p>
          <a:p>
            <a:pPr algn="r"/>
            <a:r>
              <a:rPr lang="en-US" sz="2800">
                <a:latin typeface="Arial-Rounded" panose="020B0500000000000000" pitchFamily="34" charset="0"/>
                <a:cs typeface="Arial-Rounded" panose="020B0500000000000000" pitchFamily="34" charset="0"/>
              </a:rPr>
              <a:t>(Trần Đăng Khoa)</a:t>
            </a:r>
          </a:p>
        </p:txBody>
      </p:sp>
      <p:sp>
        <p:nvSpPr>
          <p:cNvPr id="8" name="Text Box 7"/>
          <p:cNvSpPr txBox="1"/>
          <p:nvPr/>
        </p:nvSpPr>
        <p:spPr>
          <a:xfrm>
            <a:off x="4288790" y="213360"/>
            <a:ext cx="3879215" cy="521970"/>
          </a:xfrm>
          <a:prstGeom prst="rect">
            <a:avLst/>
          </a:prstGeom>
          <a:noFill/>
        </p:spPr>
        <p:txBody>
          <a:bodyPr wrap="square" rtlCol="0">
            <a:spAutoFit/>
          </a:bodyPr>
          <a:lstStyle/>
          <a:p>
            <a:r>
              <a:rPr lang="en-US" sz="2800" b="1">
                <a:latin typeface="Arial-Rounded" panose="020B0500000000000000" pitchFamily="34" charset="0"/>
                <a:cs typeface="Arial-Rounded" panose="020B0500000000000000" pitchFamily="34" charset="0"/>
              </a:rPr>
              <a:t>CÁNH DIỀU</a:t>
            </a:r>
          </a:p>
        </p:txBody>
      </p:sp>
      <p:sp>
        <p:nvSpPr>
          <p:cNvPr id="17" name="TextBox 16"/>
          <p:cNvSpPr txBox="1"/>
          <p:nvPr/>
        </p:nvSpPr>
        <p:spPr>
          <a:xfrm>
            <a:off x="5466715" y="3704658"/>
            <a:ext cx="6096000" cy="584739"/>
          </a:xfrm>
          <a:prstGeom prst="rect">
            <a:avLst/>
          </a:prstGeom>
          <a:solidFill>
            <a:srgbClr val="92D050"/>
          </a:solidFill>
        </p:spPr>
        <p:txBody>
          <a:bodyPr wrap="square" lIns="91403" tIns="45702" rIns="91403" bIns="45702" rtlCol="0">
            <a:spAutoFit/>
          </a:bodyP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Học sinh đọc toàn bài</a:t>
            </a: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00" y="-185"/>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395" y="2140400"/>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830" y="4289240"/>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6550" y="3934275"/>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8755" y="3934275"/>
            <a:ext cx="527050" cy="214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8" name="Text Box 7"/>
          <p:cNvSpPr txBox="1"/>
          <p:nvPr/>
        </p:nvSpPr>
        <p:spPr>
          <a:xfrm>
            <a:off x="577215" y="410845"/>
            <a:ext cx="10078085" cy="107632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1. Kể tên những vật giống cánh diều được nhắc đến trong bài thơ:</a:t>
            </a:r>
          </a:p>
        </p:txBody>
      </p:sp>
      <p:pic>
        <p:nvPicPr>
          <p:cNvPr id="9" name="Content Placeholder 8"/>
          <p:cNvPicPr>
            <a:picLocks noGrp="1" noChangeAspect="1"/>
          </p:cNvPicPr>
          <p:nvPr>
            <p:ph idx="1"/>
          </p:nvPr>
        </p:nvPicPr>
        <p:blipFill>
          <a:blip r:embed="rId4"/>
          <a:stretch>
            <a:fillRect/>
          </a:stretch>
        </p:blipFill>
        <p:spPr>
          <a:xfrm>
            <a:off x="1296035" y="2012315"/>
            <a:ext cx="9740900" cy="1574165"/>
          </a:xfrm>
          <a:prstGeom prst="rect">
            <a:avLst/>
          </a:prstGeom>
        </p:spPr>
      </p:pic>
      <p:sp>
        <p:nvSpPr>
          <p:cNvPr id="12" name="Rounded Rectangle 11"/>
          <p:cNvSpPr/>
          <p:nvPr/>
        </p:nvSpPr>
        <p:spPr>
          <a:xfrm>
            <a:off x="1287780" y="3737610"/>
            <a:ext cx="1774825" cy="6388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Chiếc thuyền</a:t>
            </a:r>
          </a:p>
        </p:txBody>
      </p:sp>
      <p:sp>
        <p:nvSpPr>
          <p:cNvPr id="13" name="Rounded Rectangle 12"/>
          <p:cNvSpPr/>
          <p:nvPr/>
        </p:nvSpPr>
        <p:spPr>
          <a:xfrm>
            <a:off x="3509010" y="3798570"/>
            <a:ext cx="1774825" cy="6388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mặt trăng</a:t>
            </a:r>
          </a:p>
        </p:txBody>
      </p:sp>
      <p:sp>
        <p:nvSpPr>
          <p:cNvPr id="14" name="Rounded Rectangle 13"/>
          <p:cNvSpPr/>
          <p:nvPr/>
        </p:nvSpPr>
        <p:spPr>
          <a:xfrm>
            <a:off x="5578475" y="3737610"/>
            <a:ext cx="1774825" cy="6388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hạt cau</a:t>
            </a:r>
          </a:p>
        </p:txBody>
      </p:sp>
      <p:sp>
        <p:nvSpPr>
          <p:cNvPr id="15" name="Rounded Rectangle 14"/>
          <p:cNvSpPr/>
          <p:nvPr/>
        </p:nvSpPr>
        <p:spPr>
          <a:xfrm>
            <a:off x="7556500" y="3798570"/>
            <a:ext cx="1572260" cy="6388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lưỡi liềm</a:t>
            </a:r>
          </a:p>
        </p:txBody>
      </p:sp>
      <p:sp>
        <p:nvSpPr>
          <p:cNvPr id="16" name="Rounded Rectangle 15"/>
          <p:cNvSpPr/>
          <p:nvPr/>
        </p:nvSpPr>
        <p:spPr>
          <a:xfrm>
            <a:off x="9342120" y="3798570"/>
            <a:ext cx="1572260" cy="6388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tiếng sáo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bldLvl="0" animBg="1"/>
      <p:bldP spid="13" grpId="1" animBg="1"/>
      <p:bldP spid="14" grpId="0" bldLvl="0" animBg="1"/>
      <p:bldP spid="14" grpId="1" animBg="1"/>
      <p:bldP spid="15" grpId="0" bldLvl="0" animBg="1"/>
      <p:bldP spid="15" grpId="1" animBg="1"/>
      <p:bldP spid="16" grpId="0" bldLvl="0" animBg="1"/>
      <p:bldP spid="1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790" y="953770"/>
            <a:ext cx="10515600" cy="1325563"/>
          </a:xfrm>
        </p:spPr>
        <p:txBody>
          <a:bodyPr>
            <a:normAutofit/>
          </a:bodyPr>
          <a:lstStyle/>
          <a:p>
            <a:r>
              <a:rPr lang="en-US" sz="3555">
                <a:latin typeface="Arial-Rounded" panose="020B0500000000000000" pitchFamily="34" charset="0"/>
                <a:cs typeface="Arial-Rounded" panose="020B0500000000000000" pitchFamily="34" charset="0"/>
              </a:rPr>
              <a:t>2. 2 câu thơ “Sao trời trôi qua/Thuyền thành trăng vàng” tả cánh diều vào lúc nào?</a:t>
            </a:r>
          </a:p>
        </p:txBody>
      </p:sp>
      <p:sp>
        <p:nvSpPr>
          <p:cNvPr id="3" name="Content Placeholder 2"/>
          <p:cNvSpPr>
            <a:spLocks noGrp="1"/>
          </p:cNvSpPr>
          <p:nvPr>
            <p:ph idx="1"/>
          </p:nvPr>
        </p:nvSpPr>
        <p:spPr>
          <a:xfrm>
            <a:off x="739775" y="2698115"/>
            <a:ext cx="10515600" cy="4351338"/>
          </a:xfrm>
        </p:spPr>
        <p:txBody>
          <a:bodyPr/>
          <a:lstStyle/>
          <a:p>
            <a:pPr marL="0" indent="0">
              <a:buNone/>
            </a:pPr>
            <a:r>
              <a:rPr lang="en-US" sz="3600">
                <a:latin typeface="Arial-Rounded" panose="020B0500000000000000" pitchFamily="34" charset="0"/>
                <a:cs typeface="Arial-Rounded" panose="020B0500000000000000" pitchFamily="34" charset="0"/>
              </a:rPr>
              <a:t>a. Vào buổi sáng</a:t>
            </a:r>
          </a:p>
          <a:p>
            <a:pPr marL="0" indent="0">
              <a:buNone/>
            </a:pPr>
            <a:r>
              <a:rPr lang="en-US" sz="3600">
                <a:latin typeface="Arial-Rounded" panose="020B0500000000000000" pitchFamily="34" charset="0"/>
                <a:cs typeface="Arial-Rounded" panose="020B0500000000000000" pitchFamily="34" charset="0"/>
              </a:rPr>
              <a:t>b. Vào buổi chiều</a:t>
            </a:r>
          </a:p>
          <a:p>
            <a:pPr marL="0" indent="0">
              <a:buNone/>
            </a:pPr>
            <a:r>
              <a:rPr lang="en-US" sz="3600">
                <a:latin typeface="Arial-Rounded" panose="020B0500000000000000" pitchFamily="34" charset="0"/>
                <a:cs typeface="Arial-Rounded" panose="020B0500000000000000" pitchFamily="34" charset="0"/>
              </a:rPr>
              <a:t>c. Vào ban đêm</a:t>
            </a:r>
          </a:p>
        </p:txBody>
      </p:sp>
      <p:sp>
        <p:nvSpPr>
          <p:cNvPr id="4" name="Oval 3"/>
          <p:cNvSpPr/>
          <p:nvPr/>
        </p:nvSpPr>
        <p:spPr>
          <a:xfrm>
            <a:off x="567055" y="4067810"/>
            <a:ext cx="648970" cy="476250"/>
          </a:xfrm>
          <a:prstGeom prst="ellipse">
            <a:avLst/>
          </a:prstGeom>
          <a:noFill/>
          <a:ln w="317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heckerboard(across)">
                                      <p:cBhvr>
                                        <p:cTn id="15" dur="500"/>
                                        <p:tgtEl>
                                          <p:spTgt spid="3">
                                            <p:txEl>
                                              <p:pRg st="1" end="1"/>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checkerboard(across)">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790" y="953770"/>
            <a:ext cx="10515600" cy="1325563"/>
          </a:xfrm>
        </p:spPr>
        <p:txBody>
          <a:bodyPr>
            <a:normAutofit/>
          </a:bodyPr>
          <a:lstStyle/>
          <a:p>
            <a:r>
              <a:rPr lang="en-US" sz="3555">
                <a:latin typeface="Arial-Rounded" panose="020B0500000000000000" pitchFamily="34" charset="0"/>
                <a:cs typeface="Arial-Rounded" panose="020B0500000000000000" pitchFamily="34" charset="0"/>
              </a:rPr>
              <a:t>3. Khổ thơ cuối muốn nói điều gì?</a:t>
            </a:r>
          </a:p>
        </p:txBody>
      </p:sp>
      <p:sp>
        <p:nvSpPr>
          <p:cNvPr id="3" name="Content Placeholder 2"/>
          <p:cNvSpPr>
            <a:spLocks noGrp="1"/>
          </p:cNvSpPr>
          <p:nvPr>
            <p:ph idx="1"/>
          </p:nvPr>
        </p:nvSpPr>
        <p:spPr>
          <a:xfrm>
            <a:off x="739775" y="2698115"/>
            <a:ext cx="10515600" cy="4351338"/>
          </a:xfrm>
        </p:spPr>
        <p:txBody>
          <a:bodyPr/>
          <a:lstStyle/>
          <a:p>
            <a:pPr marL="0" indent="0">
              <a:buNone/>
            </a:pPr>
            <a:r>
              <a:rPr lang="en-US" sz="3600">
                <a:latin typeface="Arial-Rounded" panose="020B0500000000000000" pitchFamily="34" charset="0"/>
                <a:cs typeface="Arial-Rounded" panose="020B0500000000000000" pitchFamily="34" charset="0"/>
              </a:rPr>
              <a:t>a. Cánh diều làm thôn quê đông vui hơn</a:t>
            </a:r>
          </a:p>
          <a:p>
            <a:pPr marL="0" indent="0">
              <a:buNone/>
            </a:pPr>
            <a:r>
              <a:rPr lang="en-US" sz="3600">
                <a:latin typeface="Arial-Rounded" panose="020B0500000000000000" pitchFamily="34" charset="0"/>
                <a:cs typeface="Arial-Rounded" panose="020B0500000000000000" pitchFamily="34" charset="0"/>
              </a:rPr>
              <a:t>b. Cánh diều làm thôn quê giàu có hơn</a:t>
            </a:r>
          </a:p>
          <a:p>
            <a:pPr marL="0" indent="0">
              <a:buNone/>
            </a:pPr>
            <a:r>
              <a:rPr lang="en-US" sz="3600">
                <a:latin typeface="Arial-Rounded" panose="020B0500000000000000" pitchFamily="34" charset="0"/>
                <a:cs typeface="Arial-Rounded" panose="020B0500000000000000" pitchFamily="34" charset="0"/>
              </a:rPr>
              <a:t>c. Cánh diều làm cảnh thôn quê tươi đẹp hơn</a:t>
            </a:r>
          </a:p>
        </p:txBody>
      </p:sp>
      <p:sp>
        <p:nvSpPr>
          <p:cNvPr id="4" name="Oval 3"/>
          <p:cNvSpPr/>
          <p:nvPr/>
        </p:nvSpPr>
        <p:spPr>
          <a:xfrm>
            <a:off x="567055" y="4067810"/>
            <a:ext cx="648970" cy="476250"/>
          </a:xfrm>
          <a:prstGeom prst="ellipse">
            <a:avLst/>
          </a:prstGeom>
          <a:noFill/>
          <a:ln w="317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across)">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schemeClr>
            </a:gs>
            <a:gs pos="35000">
              <a:schemeClr val="accent6">
                <a:lumMod val="60000"/>
                <a:lumOff val="40000"/>
              </a:schemeClr>
            </a:gs>
            <a:gs pos="100000">
              <a:schemeClr val="accent6">
                <a:lumMod val="75000"/>
              </a:schemeClr>
            </a:gs>
          </a:gsLst>
          <a:lin ang="5400000" scaled="0"/>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extLst>
              <a:ext uri="{BEBA8EAE-BF5A-486C-A8C5-ECC9F3942E4B}">
                <a14:imgProps xmlns:a14="http://schemas.microsoft.com/office/drawing/2010/main">
                  <a14:imgLayer r:embed="rId4">
                    <a14:imgEffect>
                      <a14:backgroundRemoval t="0" b="99659" l="0" r="100000">
                        <a14:foregroundMark x1="4248" y1="52218" x2="4085" y2="59727"/>
                        <a14:backgroundMark x1="47876" y1="74744" x2="61928" y2="80546"/>
                        <a14:backgroundMark x1="3595" y1="7850" x2="13725" y2="4778"/>
                      </a14:backgroundRemoval>
                    </a14:imgEffect>
                  </a14:imgLayer>
                </a14:imgProps>
              </a:ext>
              <a:ext uri="{28A0092B-C50C-407E-A947-70E740481C1C}">
                <a14:useLocalDpi xmlns:a14="http://schemas.microsoft.com/office/drawing/2010/main" val="0"/>
              </a:ext>
            </a:extLst>
          </a:blip>
          <a:srcRect b="22090"/>
          <a:stretch>
            <a:fillRect/>
          </a:stretch>
        </p:blipFill>
        <p:spPr>
          <a:xfrm>
            <a:off x="-42226" y="217546"/>
            <a:ext cx="12462825" cy="1729625"/>
          </a:xfrm>
          <a:prstGeom prst="rect">
            <a:avLst/>
          </a:prstGeom>
        </p:spPr>
      </p:pic>
      <p:pic>
        <p:nvPicPr>
          <p:cNvPr id="4" name="Picture 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648" b="91667" l="0" r="75500">
                        <a14:foregroundMark x1="59400" y1="67500" x2="63100" y2="76204"/>
                        <a14:foregroundMark x1="43500" y1="18148" x2="48300" y2="23241"/>
                        <a14:foregroundMark x1="52200" y1="21389" x2="56800" y2="26019"/>
                        <a14:foregroundMark x1="16400" y1="73333" x2="10300" y2="87315"/>
                        <a14:foregroundMark x1="17500" y1="80370" x2="12500" y2="86481"/>
                        <a14:foregroundMark x1="16400" y1="78796" x2="16800" y2="82593"/>
                        <a14:foregroundMark x1="16800" y1="82593" x2="20100" y2="83796"/>
                        <a14:foregroundMark x1="14700" y1="71111" x2="11400" y2="78148"/>
                        <a14:foregroundMark x1="11400" y1="77593" x2="10300" y2="82222"/>
                        <a14:foregroundMark x1="10100" y1="82037" x2="10300" y2="86019"/>
                        <a14:foregroundMark x1="39771" y1="19504" x2="49140" y2="27482"/>
                        <a14:backgroundMark x1="65900" y1="28704" x2="62900" y2="43426"/>
                      </a14:backgroundRemoval>
                    </a14:imgEffect>
                  </a14:imgLayer>
                </a14:imgProps>
              </a:ext>
              <a:ext uri="{28A0092B-C50C-407E-A947-70E740481C1C}">
                <a14:useLocalDpi xmlns:a14="http://schemas.microsoft.com/office/drawing/2010/main" val="0"/>
              </a:ext>
            </a:extLst>
          </a:blip>
          <a:srcRect l="7237" r="24691" b="9091"/>
          <a:stretch>
            <a:fillRect/>
          </a:stretch>
        </p:blipFill>
        <p:spPr>
          <a:xfrm>
            <a:off x="1788705" y="4144519"/>
            <a:ext cx="1479221" cy="2133492"/>
          </a:xfrm>
          <a:prstGeom prst="rect">
            <a:avLst/>
          </a:prstGeom>
        </p:spPr>
      </p:pic>
      <p:pic>
        <p:nvPicPr>
          <p:cNvPr id="6" name="Picture 5"/>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2574" b="87512" l="30543" r="96957"/>
                    </a14:imgEffect>
                  </a14:imgLayer>
                </a14:imgProps>
              </a:ext>
              <a:ext uri="{28A0092B-C50C-407E-A947-70E740481C1C}">
                <a14:useLocalDpi xmlns:a14="http://schemas.microsoft.com/office/drawing/2010/main" val="0"/>
              </a:ext>
            </a:extLst>
          </a:blip>
          <a:srcRect l="29269" t="3030" r="5313" b="14116"/>
          <a:stretch>
            <a:fillRect/>
          </a:stretch>
        </p:blipFill>
        <p:spPr>
          <a:xfrm>
            <a:off x="6608855" y="1539291"/>
            <a:ext cx="800092" cy="1155414"/>
          </a:xfrm>
          <a:prstGeom prst="rect">
            <a:avLst/>
          </a:prstGeom>
        </p:spPr>
      </p:pic>
      <p:pic>
        <p:nvPicPr>
          <p:cNvPr id="8" name="Picture 7"/>
          <p:cNvPicPr>
            <a:picLocks noChangeAspect="1"/>
          </p:cNvPicPr>
          <p:nvPr/>
        </p:nvPicPr>
        <p:blipFill rotWithShape="1">
          <a:blip r:embed="rId9">
            <a:extLst>
              <a:ext uri="{BEBA8EAE-BF5A-486C-A8C5-ECC9F3942E4B}">
                <a14:imgProps xmlns:a14="http://schemas.microsoft.com/office/drawing/2010/main">
                  <a14:imgLayer r:embed="rId10">
                    <a14:imgEffect>
                      <a14:backgroundRemoval t="3333" b="90000" l="10000" r="99000">
                        <a14:foregroundMark x1="31000" y1="86667" x2="34333" y2="85667"/>
                        <a14:foregroundMark x1="42333" y1="84333" x2="49333" y2="87000"/>
                        <a14:foregroundMark x1="56333" y1="76667" x2="57333" y2="80667"/>
                        <a14:foregroundMark x1="40333" y1="82333" x2="40333" y2="83000"/>
                        <a14:foregroundMark x1="40000" y1="80333" x2="40000" y2="82000"/>
                        <a14:foregroundMark x1="40333" y1="78667" x2="40333" y2="79667"/>
                        <a14:foregroundMark x1="41000" y1="78333" x2="41333" y2="81000"/>
                        <a14:foregroundMark x1="33667" y1="82667" x2="33667" y2="84000"/>
                        <a14:foregroundMark x1="34000" y1="81000" x2="34000" y2="82333"/>
                        <a14:foregroundMark x1="33333" y1="80667" x2="33333" y2="82333"/>
                        <a14:foregroundMark x1="33333" y1="80000" x2="33333" y2="80333"/>
                        <a14:backgroundMark x1="37000" y1="71000" x2="37000" y2="72333"/>
                        <a14:backgroundMark x1="37000" y1="84000" x2="37667" y2="73333"/>
                        <a14:backgroundMark x1="37667" y1="85333" x2="37667" y2="86667"/>
                        <a14:backgroundMark x1="27333" y1="85333" x2="25000" y2="86333"/>
                        <a14:backgroundMark x1="49000" y1="86333" x2="49000" y2="88000"/>
                        <a14:backgroundMark x1="50000" y1="54667" x2="50667" y2="54667"/>
                        <a14:backgroundMark x1="37000" y1="68333" x2="37000" y2="69333"/>
                      </a14:backgroundRemoval>
                    </a14:imgEffect>
                  </a14:imgLayer>
                </a14:imgProps>
              </a:ext>
              <a:ext uri="{28A0092B-C50C-407E-A947-70E740481C1C}">
                <a14:useLocalDpi xmlns:a14="http://schemas.microsoft.com/office/drawing/2010/main" val="0"/>
              </a:ext>
            </a:extLst>
          </a:blip>
          <a:srcRect l="17895" r="35138" b="6172"/>
          <a:stretch>
            <a:fillRect/>
          </a:stretch>
        </p:blipFill>
        <p:spPr>
          <a:xfrm>
            <a:off x="5173162" y="1186439"/>
            <a:ext cx="762001" cy="1522307"/>
          </a:xfrm>
          <a:prstGeom prst="rect">
            <a:avLst/>
          </a:prstGeom>
        </p:spPr>
      </p:pic>
      <p:pic>
        <p:nvPicPr>
          <p:cNvPr id="9" name="Picture 8"/>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2136080" y="2676931"/>
            <a:ext cx="1295400" cy="769337"/>
          </a:xfrm>
          <a:prstGeom prst="rect">
            <a:avLst/>
          </a:prstGeom>
        </p:spPr>
      </p:pic>
      <p:pic>
        <p:nvPicPr>
          <p:cNvPr id="10" name="Picture 9"/>
          <p:cNvPicPr>
            <a:picLocks noChangeAspect="1"/>
          </p:cNvPicPr>
          <p:nvPr/>
        </p:nvPicPr>
        <p:blipFill rotWithShape="1">
          <a:blip r:embed="rId13">
            <a:extLst>
              <a:ext uri="{BEBA8EAE-BF5A-486C-A8C5-ECC9F3942E4B}">
                <a14:imgProps xmlns:a14="http://schemas.microsoft.com/office/drawing/2010/main">
                  <a14:imgLayer r:embed="rId14">
                    <a14:imgEffect>
                      <a14:backgroundRemoval t="0" b="98667" l="10000" r="99333">
                        <a14:foregroundMark x1="65667" y1="76333" x2="64667" y2="85667"/>
                        <a14:foregroundMark x1="70000" y1="75333" x2="77000" y2="83667"/>
                      </a14:backgroundRemoval>
                    </a14:imgEffect>
                  </a14:imgLayer>
                </a14:imgProps>
              </a:ext>
              <a:ext uri="{28A0092B-C50C-407E-A947-70E740481C1C}">
                <a14:useLocalDpi xmlns:a14="http://schemas.microsoft.com/office/drawing/2010/main" val="0"/>
              </a:ext>
            </a:extLst>
          </a:blip>
          <a:srcRect l="38431" t="3451" r="2588" b="3720"/>
          <a:stretch>
            <a:fillRect/>
          </a:stretch>
        </p:blipFill>
        <p:spPr>
          <a:xfrm>
            <a:off x="4213955" y="3991137"/>
            <a:ext cx="1463168" cy="2302868"/>
          </a:xfrm>
          <a:prstGeom prst="rect">
            <a:avLst/>
          </a:prstGeom>
        </p:spPr>
      </p:pic>
      <p:pic>
        <p:nvPicPr>
          <p:cNvPr id="12" name="Picture 11"/>
          <p:cNvPicPr>
            <a:picLocks noChangeAspect="1"/>
          </p:cNvPicPr>
          <p:nvPr/>
        </p:nvPicPr>
        <p:blipFill>
          <a:blip r:embed="rId15" cstate="print">
            <a:extLst>
              <a:ext uri="{BEBA8EAE-BF5A-486C-A8C5-ECC9F3942E4B}">
                <a14:imgProps xmlns:a14="http://schemas.microsoft.com/office/drawing/2010/main">
                  <a14:imgLayer r:embed="rId16">
                    <a14:imgEffect>
                      <a14:backgroundRemoval t="791" b="98201" l="3769" r="94769">
                        <a14:foregroundMark x1="23154" y1="39496" x2="39846" y2="43669"/>
                        <a14:foregroundMark x1="43231" y1="43669" x2="45231" y2="46835"/>
                        <a14:backgroundMark x1="67615" y1="63453" x2="70692" y2="67266"/>
                        <a14:backgroundMark x1="71692" y1="76115" x2="74077" y2="77050"/>
                        <a14:backgroundMark x1="13034" y1="75840" x2="14831" y2="87185"/>
                        <a14:backgroundMark x1="17079" y1="71218" x2="18876" y2="85714"/>
                        <a14:backgroundMark x1="42247" y1="87815" x2="41348" y2="87605"/>
                        <a14:backgroundMark x1="43820" y1="81092" x2="93034" y2="77311"/>
                        <a14:backgroundMark x1="62697" y1="83403" x2="90112" y2="81513"/>
                        <a14:backgroundMark x1="40449" y1="74160" x2="39101" y2="86765"/>
                        <a14:backgroundMark x1="18427" y1="84454" x2="43146" y2="85504"/>
                      </a14:backgroundRemoval>
                    </a14:imgEffect>
                  </a14:imgLayer>
                </a14:imgProps>
              </a:ext>
              <a:ext uri="{28A0092B-C50C-407E-A947-70E740481C1C}">
                <a14:useLocalDpi xmlns:a14="http://schemas.microsoft.com/office/drawing/2010/main" val="0"/>
              </a:ext>
            </a:extLst>
          </a:blip>
          <a:stretch>
            <a:fillRect/>
          </a:stretch>
        </p:blipFill>
        <p:spPr>
          <a:xfrm>
            <a:off x="8160683" y="1992626"/>
            <a:ext cx="1849722" cy="1977779"/>
          </a:xfrm>
          <a:prstGeom prst="rect">
            <a:avLst/>
          </a:prstGeom>
        </p:spPr>
      </p:pic>
      <p:pic>
        <p:nvPicPr>
          <p:cNvPr id="14" name="Picture 13"/>
          <p:cNvPicPr>
            <a:picLocks noChangeAspect="1"/>
          </p:cNvPicPr>
          <p:nvPr/>
        </p:nvPicPr>
        <p:blipFill rotWithShape="1">
          <a:blip r:embed="rId17" cstate="print">
            <a:extLst>
              <a:ext uri="{BEBA8EAE-BF5A-486C-A8C5-ECC9F3942E4B}">
                <a14:imgProps xmlns:a14="http://schemas.microsoft.com/office/drawing/2010/main">
                  <a14:imgLayer r:embed="rId18">
                    <a14:imgEffect>
                      <a14:backgroundRemoval t="9149" b="92526" l="4625" r="45750">
                        <a14:foregroundMark x1="19750" y1="79768" x2="19750" y2="85954"/>
                        <a14:foregroundMark x1="34500" y1="79124" x2="34000" y2="88144"/>
                        <a14:foregroundMark x1="37250" y1="84665" x2="40250" y2="85309"/>
                        <a14:foregroundMark x1="17625" y1="79768" x2="18875" y2="82861"/>
                        <a14:foregroundMark x1="22750" y1="80670" x2="22500" y2="84021"/>
                        <a14:foregroundMark x1="36375" y1="80928" x2="36375" y2="85567"/>
                        <a14:backgroundMark x1="25875" y1="82474" x2="28250" y2="90593"/>
                      </a14:backgroundRemoval>
                    </a14:imgEffect>
                  </a14:imgLayer>
                </a14:imgProps>
              </a:ext>
              <a:ext uri="{28A0092B-C50C-407E-A947-70E740481C1C}">
                <a14:useLocalDpi xmlns:a14="http://schemas.microsoft.com/office/drawing/2010/main" val="0"/>
              </a:ext>
            </a:extLst>
          </a:blip>
          <a:srcRect r="53690" b="8440"/>
          <a:stretch>
            <a:fillRect/>
          </a:stretch>
        </p:blipFill>
        <p:spPr>
          <a:xfrm>
            <a:off x="9756695" y="1842840"/>
            <a:ext cx="911305" cy="1747678"/>
          </a:xfrm>
          <a:prstGeom prst="rect">
            <a:avLst/>
          </a:prstGeom>
        </p:spPr>
      </p:pic>
      <p:pic>
        <p:nvPicPr>
          <p:cNvPr id="15" name="Picture 14"/>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5589" b="100000" l="53125" r="98875">
                        <a14:foregroundMark x1="78375" y1="31936" x2="81250" y2="51098"/>
                        <a14:foregroundMark x1="81250" y1="51098" x2="81250" y2="51098"/>
                        <a14:foregroundMark x1="72625" y1="54291" x2="74625" y2="65469"/>
                        <a14:foregroundMark x1="76625" y1="83832" x2="76625" y2="88423"/>
                        <a14:foregroundMark x1="86750" y1="82435" x2="87875" y2="89820"/>
                        <a14:foregroundMark x1="82750" y1="88423" x2="87625" y2="87824"/>
                        <a14:foregroundMark x1="85875" y1="82036" x2="86750" y2="87425"/>
                        <a14:foregroundMark x1="86750" y1="87425" x2="86750" y2="87425"/>
                        <a14:foregroundMark x1="88125" y1="83234" x2="88500" y2="87026"/>
                        <a14:foregroundMark x1="77250" y1="82834" x2="77500" y2="88423"/>
                        <a14:foregroundMark x1="76125" y1="82036" x2="76125" y2="86427"/>
                        <a14:foregroundMark x1="74625" y1="82435" x2="75750" y2="88423"/>
                        <a14:foregroundMark x1="85625" y1="82435" x2="85625" y2="86028"/>
                        <a14:foregroundMark x1="84750" y1="81836" x2="85625" y2="84830"/>
                        <a14:backgroundMark x1="63750" y1="88822" x2="64375" y2="93812"/>
                        <a14:backgroundMark x1="80744" y1="76364" x2="80906" y2="80260"/>
                      </a14:backgroundRemoval>
                    </a14:imgEffect>
                  </a14:imgLayer>
                </a14:imgProps>
              </a:ext>
              <a:ext uri="{28A0092B-C50C-407E-A947-70E740481C1C}">
                <a14:useLocalDpi xmlns:a14="http://schemas.microsoft.com/office/drawing/2010/main" val="0"/>
              </a:ext>
            </a:extLst>
          </a:blip>
          <a:srcRect l="57383" b="5267"/>
          <a:stretch>
            <a:fillRect/>
          </a:stretch>
        </p:blipFill>
        <p:spPr>
          <a:xfrm flipH="1">
            <a:off x="1620130" y="1661775"/>
            <a:ext cx="962806" cy="1520994"/>
          </a:xfrm>
          <a:prstGeom prst="rect">
            <a:avLst/>
          </a:prstGeom>
        </p:spPr>
      </p:pic>
      <p:pic>
        <p:nvPicPr>
          <p:cNvPr id="17" name="Picture 16"/>
          <p:cNvPicPr>
            <a:picLocks noChangeAspect="1"/>
          </p:cNvPicPr>
          <p:nvPr/>
        </p:nvPicPr>
        <p:blipFill rotWithShape="1">
          <a:blip r:embed="rId21" cstate="print">
            <a:extLst>
              <a:ext uri="{BEBA8EAE-BF5A-486C-A8C5-ECC9F3942E4B}">
                <a14:imgProps xmlns:a14="http://schemas.microsoft.com/office/drawing/2010/main">
                  <a14:imgLayer r:embed="rId22">
                    <a14:imgEffect>
                      <a14:backgroundRemoval t="758" b="89899" l="9959" r="92224">
                        <a14:foregroundMark x1="49250" y1="27146" x2="49250" y2="41919"/>
                        <a14:foregroundMark x1="40928" y1="31818" x2="60164" y2="25505"/>
                        <a14:foregroundMark x1="36971" y1="28535" x2="37381" y2="36869"/>
                      </a14:backgroundRemoval>
                    </a14:imgEffect>
                  </a14:imgLayer>
                </a14:imgProps>
              </a:ext>
              <a:ext uri="{28A0092B-C50C-407E-A947-70E740481C1C}">
                <a14:useLocalDpi xmlns:a14="http://schemas.microsoft.com/office/drawing/2010/main" val="0"/>
              </a:ext>
            </a:extLst>
          </a:blip>
          <a:srcRect l="8614" r="19096" b="10002"/>
          <a:stretch>
            <a:fillRect/>
          </a:stretch>
        </p:blipFill>
        <p:spPr>
          <a:xfrm flipH="1">
            <a:off x="3141527" y="1773641"/>
            <a:ext cx="1072428" cy="1441948"/>
          </a:xfrm>
          <a:prstGeom prst="rect">
            <a:avLst/>
          </a:prstGeom>
        </p:spPr>
      </p:pic>
      <p:sp>
        <p:nvSpPr>
          <p:cNvPr id="20" name="Cloud 19"/>
          <p:cNvSpPr/>
          <p:nvPr/>
        </p:nvSpPr>
        <p:spPr>
          <a:xfrm>
            <a:off x="1788705" y="60083"/>
            <a:ext cx="1794484" cy="514577"/>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loud 20"/>
          <p:cNvSpPr/>
          <p:nvPr/>
        </p:nvSpPr>
        <p:spPr>
          <a:xfrm>
            <a:off x="6827548" y="45487"/>
            <a:ext cx="1445601" cy="63098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loud 21"/>
          <p:cNvSpPr/>
          <p:nvPr/>
        </p:nvSpPr>
        <p:spPr>
          <a:xfrm>
            <a:off x="8740988" y="60083"/>
            <a:ext cx="1126918" cy="61639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3141527" y="5580680"/>
            <a:ext cx="1256076" cy="745983"/>
          </a:xfrm>
          <a:prstGeom prst="rect">
            <a:avLst/>
          </a:prstGeom>
        </p:spPr>
      </p:pic>
      <p:pic>
        <p:nvPicPr>
          <p:cNvPr id="25" name="Picture 24"/>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5677124" y="2372345"/>
            <a:ext cx="1025713" cy="609170"/>
          </a:xfrm>
          <a:prstGeom prst="rect">
            <a:avLst/>
          </a:prstGeom>
        </p:spPr>
      </p:pic>
      <p:pic>
        <p:nvPicPr>
          <p:cNvPr id="26" name="Picture 25"/>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9113167" y="3393800"/>
            <a:ext cx="958424" cy="569207"/>
          </a:xfrm>
          <a:prstGeom prst="rect">
            <a:avLst/>
          </a:prstGeom>
        </p:spPr>
      </p:pic>
      <p:sp>
        <p:nvSpPr>
          <p:cNvPr id="28" name="Oval 27">
            <a:hlinkClick r:id="rId23" action="ppaction://hlinksldjump"/>
          </p:cNvPr>
          <p:cNvSpPr/>
          <p:nvPr/>
        </p:nvSpPr>
        <p:spPr>
          <a:xfrm>
            <a:off x="2610092" y="3308374"/>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Arial-Rounded" panose="020B0500000000000000" pitchFamily="34" charset="0"/>
                <a:ea typeface="Arial-Rounded" panose="020B0500000000000000" pitchFamily="34" charset="0"/>
                <a:cs typeface="Arial-Rounded" panose="020B0500000000000000" pitchFamily="34" charset="0"/>
              </a:rPr>
              <a:t>1</a:t>
            </a:r>
          </a:p>
        </p:txBody>
      </p:sp>
      <p:sp>
        <p:nvSpPr>
          <p:cNvPr id="29" name="Oval 28">
            <a:hlinkClick r:id="rId24" action="ppaction://hlinksldjump"/>
          </p:cNvPr>
          <p:cNvSpPr/>
          <p:nvPr/>
        </p:nvSpPr>
        <p:spPr>
          <a:xfrm>
            <a:off x="9455818" y="3826971"/>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Arial-Rounded" panose="020B0500000000000000" pitchFamily="34" charset="0"/>
                <a:ea typeface="Arial-Rounded" panose="020B0500000000000000" pitchFamily="34" charset="0"/>
                <a:cs typeface="Arial-Rounded" panose="020B0500000000000000" pitchFamily="34" charset="0"/>
              </a:rPr>
              <a:t>3</a:t>
            </a:r>
          </a:p>
        </p:txBody>
      </p:sp>
      <p:sp>
        <p:nvSpPr>
          <p:cNvPr id="31" name="Oval 30">
            <a:hlinkClick r:id="rId25" action="ppaction://hlinksldjump"/>
          </p:cNvPr>
          <p:cNvSpPr/>
          <p:nvPr/>
        </p:nvSpPr>
        <p:spPr>
          <a:xfrm>
            <a:off x="3620273" y="6326662"/>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Arial-Rounded" panose="020B0500000000000000" pitchFamily="34" charset="0"/>
                <a:ea typeface="Arial-Rounded" panose="020B0500000000000000" pitchFamily="34" charset="0"/>
                <a:cs typeface="Arial-Rounded" panose="020B0500000000000000" pitchFamily="34" charset="0"/>
              </a:rPr>
              <a:t>4</a:t>
            </a:r>
          </a:p>
        </p:txBody>
      </p:sp>
      <p:sp>
        <p:nvSpPr>
          <p:cNvPr id="32" name="Oval 31">
            <a:hlinkClick r:id="rId26" action="ppaction://hlinksldjump"/>
          </p:cNvPr>
          <p:cNvSpPr/>
          <p:nvPr/>
        </p:nvSpPr>
        <p:spPr>
          <a:xfrm>
            <a:off x="5889955" y="2968373"/>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Arial-Rounded" panose="020B0500000000000000" pitchFamily="34" charset="0"/>
                <a:ea typeface="Arial-Rounded" panose="020B0500000000000000" pitchFamily="34" charset="0"/>
                <a:cs typeface="Arial-Rounded" panose="020B0500000000000000" pitchFamily="34" charset="0"/>
              </a:rPr>
              <a:t>2</a:t>
            </a:r>
          </a:p>
        </p:txBody>
      </p:sp>
      <p:pic>
        <p:nvPicPr>
          <p:cNvPr id="33" name="Picture 32"/>
          <p:cNvPicPr>
            <a:picLocks noChangeAspect="1"/>
          </p:cNvPicPr>
          <p:nvPr/>
        </p:nvPicPr>
        <p:blipFill rotWithShape="1">
          <a:blip r:embed="rId27">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2832959" y="3817372"/>
            <a:ext cx="1551096" cy="2303806"/>
          </a:xfrm>
          <a:prstGeom prst="rect">
            <a:avLst/>
          </a:prstGeom>
        </p:spPr>
      </p:pic>
      <p:pic>
        <p:nvPicPr>
          <p:cNvPr id="35" name="Picture 34"/>
          <p:cNvPicPr>
            <a:picLocks noChangeAspect="1"/>
          </p:cNvPicPr>
          <p:nvPr/>
        </p:nvPicPr>
        <p:blipFill rotWithShape="1">
          <a:blip r:embed="rId27">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9056522" y="2142008"/>
            <a:ext cx="1071714" cy="1591792"/>
          </a:xfrm>
          <a:prstGeom prst="rect">
            <a:avLst/>
          </a:prstGeom>
        </p:spPr>
      </p:pic>
      <p:pic>
        <p:nvPicPr>
          <p:cNvPr id="36" name="Picture 35"/>
          <p:cNvPicPr>
            <a:picLocks noChangeAspect="1"/>
          </p:cNvPicPr>
          <p:nvPr/>
        </p:nvPicPr>
        <p:blipFill rotWithShape="1">
          <a:blip r:embed="rId27">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5696524" y="1186439"/>
            <a:ext cx="986911" cy="1465835"/>
          </a:xfrm>
          <a:prstGeom prst="rect">
            <a:avLst/>
          </a:prstGeom>
        </p:spPr>
      </p:pic>
      <p:pic>
        <p:nvPicPr>
          <p:cNvPr id="37" name="Picture 36"/>
          <p:cNvPicPr>
            <a:picLocks noChangeAspect="1"/>
          </p:cNvPicPr>
          <p:nvPr/>
        </p:nvPicPr>
        <p:blipFill rotWithShape="1">
          <a:blip r:embed="rId27">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2136080" y="1295681"/>
            <a:ext cx="1256114" cy="1865676"/>
          </a:xfrm>
          <a:prstGeom prst="rect">
            <a:avLst/>
          </a:prstGeom>
        </p:spPr>
      </p:pic>
      <p:pic>
        <p:nvPicPr>
          <p:cNvPr id="39" name="Picture 38"/>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197862" y="1289457"/>
            <a:ext cx="835863" cy="1022594"/>
          </a:xfrm>
          <a:prstGeom prst="rect">
            <a:avLst/>
          </a:prstGeom>
        </p:spPr>
      </p:pic>
      <p:pic>
        <p:nvPicPr>
          <p:cNvPr id="40" name="Picture 39"/>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7913006" y="1206147"/>
            <a:ext cx="1354581" cy="786480"/>
          </a:xfrm>
          <a:prstGeom prst="rect">
            <a:avLst/>
          </a:prstGeom>
        </p:spPr>
      </p:pic>
      <p:pic>
        <p:nvPicPr>
          <p:cNvPr id="38" name="Picture 37"/>
          <p:cNvPicPr>
            <a:picLocks noChangeAspect="1"/>
          </p:cNvPicPr>
          <p:nvPr/>
        </p:nvPicPr>
        <p:blipFill>
          <a:blip r:embed="rId29" cstate="print">
            <a:extLst>
              <a:ext uri="{BEBA8EAE-BF5A-486C-A8C5-ECC9F3942E4B}">
                <a14:imgProps xmlns:a14="http://schemas.microsoft.com/office/drawing/2010/main">
                  <a14:imgLayer r:embed="rId30">
                    <a14:imgEffect>
                      <a14:backgroundRemoval t="9744" b="89776" l="3994" r="95048"/>
                    </a14:imgEffect>
                  </a14:imgLayer>
                </a14:imgProps>
              </a:ext>
              <a:ext uri="{28A0092B-C50C-407E-A947-70E740481C1C}">
                <a14:useLocalDpi xmlns:a14="http://schemas.microsoft.com/office/drawing/2010/main" val="0"/>
              </a:ext>
            </a:extLst>
          </a:blip>
          <a:stretch>
            <a:fillRect/>
          </a:stretch>
        </p:blipFill>
        <p:spPr>
          <a:xfrm>
            <a:off x="36107" y="2716679"/>
            <a:ext cx="1675192" cy="2006904"/>
          </a:xfrm>
          <a:prstGeom prst="rect">
            <a:avLst/>
          </a:prstGeom>
        </p:spPr>
      </p:pic>
      <p:pic>
        <p:nvPicPr>
          <p:cNvPr id="3" name="Picture 2"/>
          <p:cNvPicPr>
            <a:picLocks noChangeAspect="1"/>
          </p:cNvPicPr>
          <p:nvPr/>
        </p:nvPicPr>
        <p:blipFill>
          <a:blip r:embed="rId31" cstate="print">
            <a:extLst>
              <a:ext uri="{BEBA8EAE-BF5A-486C-A8C5-ECC9F3942E4B}">
                <a14:imgProps xmlns:a14="http://schemas.microsoft.com/office/drawing/2010/main">
                  <a14:imgLayer r:embed="rId32">
                    <a14:imgEffect>
                      <a14:backgroundRemoval t="438" b="89825" l="2077" r="97923">
                        <a14:foregroundMark x1="82846" y1="73085" x2="93000" y2="78556"/>
                      </a14:backgroundRemoval>
                    </a14:imgEffect>
                  </a14:imgLayer>
                </a14:imgProps>
              </a:ext>
              <a:ext uri="{28A0092B-C50C-407E-A947-70E740481C1C}">
                <a14:useLocalDpi xmlns:a14="http://schemas.microsoft.com/office/drawing/2010/main" val="0"/>
              </a:ext>
            </a:extLst>
          </a:blip>
          <a:stretch>
            <a:fillRect/>
          </a:stretch>
        </p:blipFill>
        <p:spPr>
          <a:xfrm>
            <a:off x="8077492" y="4496100"/>
            <a:ext cx="1856798" cy="1905638"/>
          </a:xfrm>
          <a:prstGeom prst="rect">
            <a:avLst/>
          </a:prstGeom>
        </p:spPr>
      </p:pic>
      <p:pic>
        <p:nvPicPr>
          <p:cNvPr id="5" name="Picture 4"/>
          <p:cNvPicPr>
            <a:picLocks noChangeAspect="1"/>
          </p:cNvPicPr>
          <p:nvPr/>
        </p:nvPicPr>
        <p:blipFill rotWithShape="1">
          <a:blip r:embed="rId33">
            <a:extLst>
              <a:ext uri="{BEBA8EAE-BF5A-486C-A8C5-ECC9F3942E4B}">
                <a14:imgProps xmlns:a14="http://schemas.microsoft.com/office/drawing/2010/main">
                  <a14:imgLayer r:embed="rId34">
                    <a14:imgEffect>
                      <a14:backgroundRemoval t="1778" b="96000" l="0" r="100000">
                        <a14:foregroundMark x1="42000" y1="55111" x2="48000" y2="66222"/>
                        <a14:foregroundMark x1="47556" y1="51111" x2="51111" y2="64667"/>
                        <a14:foregroundMark x1="55778" y1="48222" x2="55333" y2="64000"/>
                      </a14:backgroundRemoval>
                    </a14:imgEffect>
                  </a14:imgLayer>
                </a14:imgProps>
              </a:ext>
              <a:ext uri="{28A0092B-C50C-407E-A947-70E740481C1C}">
                <a14:useLocalDpi xmlns:a14="http://schemas.microsoft.com/office/drawing/2010/main" val="0"/>
              </a:ext>
            </a:extLst>
          </a:blip>
          <a:srcRect l="34856" t="33318" r="33663" b="31496"/>
          <a:stretch>
            <a:fillRect/>
          </a:stretch>
        </p:blipFill>
        <p:spPr>
          <a:xfrm>
            <a:off x="152400" y="5333999"/>
            <a:ext cx="1295400" cy="1447801"/>
          </a:xfrm>
          <a:prstGeom prst="rect">
            <a:avLst/>
          </a:prstGeom>
        </p:spPr>
      </p:pic>
      <p:pic>
        <p:nvPicPr>
          <p:cNvPr id="7" name="Picture 6"/>
          <p:cNvPicPr>
            <a:picLocks noChangeAspect="1"/>
          </p:cNvPicPr>
          <p:nvPr/>
        </p:nvPicPr>
        <p:blipFill rotWithShape="1">
          <a:blip r:embed="rId35">
            <a:extLst>
              <a:ext uri="{BEBA8EAE-BF5A-486C-A8C5-ECC9F3942E4B}">
                <a14:imgProps xmlns:a14="http://schemas.microsoft.com/office/drawing/2010/main">
                  <a14:imgLayer r:embed="rId34">
                    <a14:imgEffect>
                      <a14:backgroundRemoval t="0" b="90000" l="67778" r="98889"/>
                    </a14:imgEffect>
                  </a14:imgLayer>
                </a14:imgProps>
              </a:ext>
              <a:ext uri="{28A0092B-C50C-407E-A947-70E740481C1C}">
                <a14:useLocalDpi xmlns:a14="http://schemas.microsoft.com/office/drawing/2010/main" val="0"/>
              </a:ext>
            </a:extLst>
          </a:blip>
          <a:srcRect l="69597" t="35257" b="33262"/>
          <a:stretch>
            <a:fillRect/>
          </a:stretch>
        </p:blipFill>
        <p:spPr>
          <a:xfrm>
            <a:off x="5729053" y="5456687"/>
            <a:ext cx="1251028" cy="1295401"/>
          </a:xfrm>
          <a:prstGeom prst="rect">
            <a:avLst/>
          </a:prstGeom>
        </p:spPr>
      </p:pic>
      <p:pic>
        <p:nvPicPr>
          <p:cNvPr id="16" name="Picture 15"/>
          <p:cNvPicPr>
            <a:picLocks noChangeAspect="1"/>
          </p:cNvPicPr>
          <p:nvPr/>
        </p:nvPicPr>
        <p:blipFill>
          <a:blip r:embed="rId36" cstate="print">
            <a:extLst>
              <a:ext uri="{BEBA8EAE-BF5A-486C-A8C5-ECC9F3942E4B}">
                <a14:imgProps xmlns:a14="http://schemas.microsoft.com/office/drawing/2010/main">
                  <a14:imgLayer r:embed="rId37">
                    <a14:imgEffect>
                      <a14:backgroundRemoval t="409" b="99591" l="0" r="100000"/>
                    </a14:imgEffect>
                  </a14:imgLayer>
                </a14:imgProps>
              </a:ext>
              <a:ext uri="{28A0092B-C50C-407E-A947-70E740481C1C}">
                <a14:useLocalDpi xmlns:a14="http://schemas.microsoft.com/office/drawing/2010/main" val="0"/>
              </a:ext>
            </a:extLst>
          </a:blip>
          <a:stretch>
            <a:fillRect/>
          </a:stretch>
        </p:blipFill>
        <p:spPr>
          <a:xfrm>
            <a:off x="10425254" y="60083"/>
            <a:ext cx="1412244" cy="811308"/>
          </a:xfrm>
          <a:prstGeom prst="rect">
            <a:avLst/>
          </a:prstGeom>
        </p:spPr>
      </p:pic>
      <p:pic>
        <p:nvPicPr>
          <p:cNvPr id="41" name="Picture 40"/>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0262" y="1442039"/>
            <a:ext cx="1354581" cy="786480"/>
          </a:xfrm>
          <a:prstGeom prst="rect">
            <a:avLst/>
          </a:prstGeom>
        </p:spPr>
      </p:pic>
      <p:pic>
        <p:nvPicPr>
          <p:cNvPr id="43" name="Picture 42"/>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60040" y="1835279"/>
            <a:ext cx="1354581" cy="786480"/>
          </a:xfrm>
          <a:prstGeom prst="rect">
            <a:avLst/>
          </a:prstGeom>
        </p:spPr>
      </p:pic>
      <p:pic>
        <p:nvPicPr>
          <p:cNvPr id="44" name="Picture 43"/>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8894532" y="1232332"/>
            <a:ext cx="1354581" cy="786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75" fill="hold">
                                          <p:stCondLst>
                                            <p:cond delay="0"/>
                                          </p:stCondLst>
                                        </p:cTn>
                                        <p:tgtEl>
                                          <p:spTgt spid="10"/>
                                        </p:tgtEl>
                                        <p:attrNameLst>
                                          <p:attrName>r</p:attrName>
                                        </p:attrNameLst>
                                      </p:cBhvr>
                                    </p:animRot>
                                    <p:animRot by="-240000">
                                      <p:cBhvr>
                                        <p:cTn id="7" dur="750" fill="hold">
                                          <p:stCondLst>
                                            <p:cond delay="750"/>
                                          </p:stCondLst>
                                        </p:cTn>
                                        <p:tgtEl>
                                          <p:spTgt spid="10"/>
                                        </p:tgtEl>
                                        <p:attrNameLst>
                                          <p:attrName>r</p:attrName>
                                        </p:attrNameLst>
                                      </p:cBhvr>
                                    </p:animRot>
                                    <p:animRot by="240000">
                                      <p:cBhvr>
                                        <p:cTn id="8" dur="750" fill="hold">
                                          <p:stCondLst>
                                            <p:cond delay="1500"/>
                                          </p:stCondLst>
                                        </p:cTn>
                                        <p:tgtEl>
                                          <p:spTgt spid="10"/>
                                        </p:tgtEl>
                                        <p:attrNameLst>
                                          <p:attrName>r</p:attrName>
                                        </p:attrNameLst>
                                      </p:cBhvr>
                                    </p:animRot>
                                    <p:animRot by="-240000">
                                      <p:cBhvr>
                                        <p:cTn id="9" dur="750" fill="hold">
                                          <p:stCondLst>
                                            <p:cond delay="2250"/>
                                          </p:stCondLst>
                                        </p:cTn>
                                        <p:tgtEl>
                                          <p:spTgt spid="10"/>
                                        </p:tgtEl>
                                        <p:attrNameLst>
                                          <p:attrName>r</p:attrName>
                                        </p:attrNameLst>
                                      </p:cBhvr>
                                    </p:animRot>
                                    <p:animRot by="120000">
                                      <p:cBhvr>
                                        <p:cTn id="10" dur="750" fill="hold">
                                          <p:stCondLst>
                                            <p:cond delay="3000"/>
                                          </p:stCondLst>
                                        </p:cTn>
                                        <p:tgtEl>
                                          <p:spTgt spid="1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75" fill="hold">
                                          <p:stCondLst>
                                            <p:cond delay="0"/>
                                          </p:stCondLst>
                                        </p:cTn>
                                        <p:tgtEl>
                                          <p:spTgt spid="15"/>
                                        </p:tgtEl>
                                        <p:attrNameLst>
                                          <p:attrName>r</p:attrName>
                                        </p:attrNameLst>
                                      </p:cBhvr>
                                    </p:animRot>
                                    <p:animRot by="-240000">
                                      <p:cBhvr>
                                        <p:cTn id="13" dur="750" fill="hold">
                                          <p:stCondLst>
                                            <p:cond delay="750"/>
                                          </p:stCondLst>
                                        </p:cTn>
                                        <p:tgtEl>
                                          <p:spTgt spid="15"/>
                                        </p:tgtEl>
                                        <p:attrNameLst>
                                          <p:attrName>r</p:attrName>
                                        </p:attrNameLst>
                                      </p:cBhvr>
                                    </p:animRot>
                                    <p:animRot by="240000">
                                      <p:cBhvr>
                                        <p:cTn id="14" dur="750" fill="hold">
                                          <p:stCondLst>
                                            <p:cond delay="1500"/>
                                          </p:stCondLst>
                                        </p:cTn>
                                        <p:tgtEl>
                                          <p:spTgt spid="15"/>
                                        </p:tgtEl>
                                        <p:attrNameLst>
                                          <p:attrName>r</p:attrName>
                                        </p:attrNameLst>
                                      </p:cBhvr>
                                    </p:animRot>
                                    <p:animRot by="-240000">
                                      <p:cBhvr>
                                        <p:cTn id="15" dur="750" fill="hold">
                                          <p:stCondLst>
                                            <p:cond delay="2250"/>
                                          </p:stCondLst>
                                        </p:cTn>
                                        <p:tgtEl>
                                          <p:spTgt spid="15"/>
                                        </p:tgtEl>
                                        <p:attrNameLst>
                                          <p:attrName>r</p:attrName>
                                        </p:attrNameLst>
                                      </p:cBhvr>
                                    </p:animRot>
                                    <p:animRot by="120000">
                                      <p:cBhvr>
                                        <p:cTn id="16" dur="750" fill="hold">
                                          <p:stCondLst>
                                            <p:cond delay="3000"/>
                                          </p:stCondLst>
                                        </p:cTn>
                                        <p:tgtEl>
                                          <p:spTgt spid="15"/>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375" fill="hold">
                                          <p:stCondLst>
                                            <p:cond delay="0"/>
                                          </p:stCondLst>
                                        </p:cTn>
                                        <p:tgtEl>
                                          <p:spTgt spid="12"/>
                                        </p:tgtEl>
                                        <p:attrNameLst>
                                          <p:attrName>r</p:attrName>
                                        </p:attrNameLst>
                                      </p:cBhvr>
                                    </p:animRot>
                                    <p:animRot by="-240000">
                                      <p:cBhvr>
                                        <p:cTn id="19" dur="750" fill="hold">
                                          <p:stCondLst>
                                            <p:cond delay="750"/>
                                          </p:stCondLst>
                                        </p:cTn>
                                        <p:tgtEl>
                                          <p:spTgt spid="12"/>
                                        </p:tgtEl>
                                        <p:attrNameLst>
                                          <p:attrName>r</p:attrName>
                                        </p:attrNameLst>
                                      </p:cBhvr>
                                    </p:animRot>
                                    <p:animRot by="240000">
                                      <p:cBhvr>
                                        <p:cTn id="20" dur="750" fill="hold">
                                          <p:stCondLst>
                                            <p:cond delay="1500"/>
                                          </p:stCondLst>
                                        </p:cTn>
                                        <p:tgtEl>
                                          <p:spTgt spid="12"/>
                                        </p:tgtEl>
                                        <p:attrNameLst>
                                          <p:attrName>r</p:attrName>
                                        </p:attrNameLst>
                                      </p:cBhvr>
                                    </p:animRot>
                                    <p:animRot by="-240000">
                                      <p:cBhvr>
                                        <p:cTn id="21" dur="750" fill="hold">
                                          <p:stCondLst>
                                            <p:cond delay="2250"/>
                                          </p:stCondLst>
                                        </p:cTn>
                                        <p:tgtEl>
                                          <p:spTgt spid="12"/>
                                        </p:tgtEl>
                                        <p:attrNameLst>
                                          <p:attrName>r</p:attrName>
                                        </p:attrNameLst>
                                      </p:cBhvr>
                                    </p:animRot>
                                    <p:animRot by="120000">
                                      <p:cBhvr>
                                        <p:cTn id="22" dur="750" fill="hold">
                                          <p:stCondLst>
                                            <p:cond delay="3000"/>
                                          </p:stCondLst>
                                        </p:cTn>
                                        <p:tgtEl>
                                          <p:spTgt spid="12"/>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300" fill="hold">
                                          <p:stCondLst>
                                            <p:cond delay="0"/>
                                          </p:stCondLst>
                                        </p:cTn>
                                        <p:tgtEl>
                                          <p:spTgt spid="8"/>
                                        </p:tgtEl>
                                        <p:attrNameLst>
                                          <p:attrName>r</p:attrName>
                                        </p:attrNameLst>
                                      </p:cBhvr>
                                    </p:animRot>
                                    <p:animRot by="-240000">
                                      <p:cBhvr>
                                        <p:cTn id="25" dur="600" fill="hold">
                                          <p:stCondLst>
                                            <p:cond delay="600"/>
                                          </p:stCondLst>
                                        </p:cTn>
                                        <p:tgtEl>
                                          <p:spTgt spid="8"/>
                                        </p:tgtEl>
                                        <p:attrNameLst>
                                          <p:attrName>r</p:attrName>
                                        </p:attrNameLst>
                                      </p:cBhvr>
                                    </p:animRot>
                                    <p:animRot by="240000">
                                      <p:cBhvr>
                                        <p:cTn id="26" dur="600" fill="hold">
                                          <p:stCondLst>
                                            <p:cond delay="1200"/>
                                          </p:stCondLst>
                                        </p:cTn>
                                        <p:tgtEl>
                                          <p:spTgt spid="8"/>
                                        </p:tgtEl>
                                        <p:attrNameLst>
                                          <p:attrName>r</p:attrName>
                                        </p:attrNameLst>
                                      </p:cBhvr>
                                    </p:animRot>
                                    <p:animRot by="-240000">
                                      <p:cBhvr>
                                        <p:cTn id="27" dur="600" fill="hold">
                                          <p:stCondLst>
                                            <p:cond delay="1800"/>
                                          </p:stCondLst>
                                        </p:cTn>
                                        <p:tgtEl>
                                          <p:spTgt spid="8"/>
                                        </p:tgtEl>
                                        <p:attrNameLst>
                                          <p:attrName>r</p:attrName>
                                        </p:attrNameLst>
                                      </p:cBhvr>
                                    </p:animRot>
                                    <p:animRot by="120000">
                                      <p:cBhvr>
                                        <p:cTn id="28" dur="600" fill="hold">
                                          <p:stCondLst>
                                            <p:cond delay="24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childTnLst>
                    </p:cTn>
                  </p:par>
                </p:childTnLst>
              </p:cTn>
              <p:nextCondLst>
                <p:cond evt="onClick" delay="0">
                  <p:tgtEl>
                    <p:spTgt spid="24"/>
                  </p:tgtEl>
                </p:cond>
              </p:nextCondLst>
            </p:seq>
            <p:seq concurrent="1" nextAc="seek">
              <p:cTn id="45" restart="whenNotActive" fill="hold" evtFilter="cancelBubble" nodeType="interactiveSeq">
                <p:stCondLst>
                  <p:cond evt="onClick" delay="0">
                    <p:tgtEl>
                      <p:spTgt spid="25"/>
                    </p:tgtEl>
                  </p:cond>
                </p:stCondLst>
                <p:endSync evt="end" delay="0">
                  <p:rtn val="all"/>
                </p:endSync>
                <p:childTnLst>
                  <p:par>
                    <p:cTn id="46" fill="hold">
                      <p:stCondLst>
                        <p:cond delay="0"/>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childTnLst>
                    </p:cTn>
                  </p:par>
                </p:childTnLst>
              </p:cTn>
              <p:nextCondLst>
                <p:cond evt="onClick" delay="0">
                  <p:tgtEl>
                    <p:spTgt spid="25"/>
                  </p:tgtEl>
                </p:cond>
              </p:nextCondLst>
            </p:seq>
            <p:seq concurrent="1" nextAc="seek">
              <p:cTn id="53" restart="whenNotActive" fill="hold" evtFilter="cancelBubble" nodeType="interactiveSeq">
                <p:stCondLst>
                  <p:cond evt="onClick" delay="0">
                    <p:tgtEl>
                      <p:spTgt spid="26"/>
                    </p:tgtEl>
                  </p:cond>
                </p:stCondLst>
                <p:endSync evt="end" delay="0">
                  <p:rtn val="all"/>
                </p:endSync>
                <p:childTnLst>
                  <p:par>
                    <p:cTn id="54" fill="hold">
                      <p:stCondLst>
                        <p:cond delay="0"/>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childTnLst>
                          </p:cTn>
                        </p:par>
                      </p:childTnLst>
                    </p:cTn>
                  </p:par>
                </p:childTnLst>
              </p:cTn>
              <p:nextCondLst>
                <p:cond evt="onClick" delay="0">
                  <p:tgtEl>
                    <p:spTgt spid="2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55">
                <a:latin typeface="Arial-Rounded" panose="020B0500000000000000" pitchFamily="34" charset="0"/>
                <a:cs typeface="Arial-Rounded" panose="020B0500000000000000" pitchFamily="34" charset="0"/>
              </a:rPr>
              <a:t>3. Em thích nhất khổ thơ nào trong bài? Vì sao?</a:t>
            </a:r>
          </a:p>
        </p:txBody>
      </p:sp>
      <p:sp>
        <p:nvSpPr>
          <p:cNvPr id="3" name="Content Placeholder 2"/>
          <p:cNvSpPr>
            <a:spLocks noGrp="1"/>
          </p:cNvSpPr>
          <p:nvPr>
            <p:ph idx="1"/>
          </p:nvPr>
        </p:nvSpPr>
        <p:spPr/>
        <p:txBody>
          <a:bodyPr/>
          <a:lstStyle/>
          <a:p>
            <a:endParaRPr lang="en-US" sz="3555">
              <a:latin typeface="Arial-Rounded" panose="020B0500000000000000" pitchFamily="34" charset="0"/>
              <a:cs typeface="Arial-Rounded" panose="020B0500000000000000" pitchFamily="34" charset="0"/>
            </a:endParaRPr>
          </a:p>
        </p:txBody>
      </p:sp>
      <p:sp>
        <p:nvSpPr>
          <p:cNvPr id="4" name="Cloud 3"/>
          <p:cNvSpPr/>
          <p:nvPr/>
        </p:nvSpPr>
        <p:spPr>
          <a:xfrm>
            <a:off x="466725" y="1691005"/>
            <a:ext cx="10963910" cy="430022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a:latin typeface="Arial-Rounded" panose="020B0500000000000000" pitchFamily="34" charset="0"/>
                <a:cs typeface="Arial-Rounded" panose="020B0500000000000000" pitchFamily="34" charset="0"/>
              </a:rPr>
              <a:t>VD: Em thích nhất khổ thơ cuối, vì hình ảnh cánh diều hiện lên gắn với làng quê thân thuộc, yên bình. Bức tranh thôn quê hiện lên gần gũi, tươi đẹp với sự góp mặt của cánh diều</a:t>
            </a:r>
          </a:p>
        </p:txBody>
      </p:sp>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55" y="13855"/>
            <a:ext cx="12192000" cy="1737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7" name="TextBox 6"/>
          <p:cNvSpPr txBox="1"/>
          <p:nvPr/>
        </p:nvSpPr>
        <p:spPr>
          <a:xfrm>
            <a:off x="1066800" y="386241"/>
            <a:ext cx="6172200" cy="582295"/>
          </a:xfrm>
          <a:prstGeom prst="rect">
            <a:avLst/>
          </a:prstGeom>
          <a:noFill/>
        </p:spPr>
        <p:txBody>
          <a:bodyPr wrap="square" lIns="91391" tIns="45696" rIns="91391" bIns="45696" rtlCol="0">
            <a:spAutoFit/>
          </a:bodyPr>
          <a:lstStyle/>
          <a:p>
            <a:pPr algn="just"/>
            <a:r>
              <a:rPr lang="en-US" sz="3200" b="1" dirty="0">
                <a:latin typeface="Arial-Rounded" panose="020B0500000000000000" pitchFamily="34" charset="0"/>
                <a:ea typeface="Arial-Rounded" panose="020B0500000000000000" pitchFamily="34" charset="0"/>
                <a:cs typeface="Arial-Rounded" panose="020B0500000000000000" pitchFamily="34" charset="0"/>
              </a:rPr>
              <a:t>Học thuộc khổ thơ em thích</a:t>
            </a:r>
            <a:endParaRPr lang="en-US" sz="3200" b="1" dirty="0">
              <a:latin typeface="Arial Rounded MT Bold" panose="020F0704030504030204" pitchFamily="34" charset="0"/>
              <a:ea typeface="Arial-Rounded" panose="020B0500000000000000" pitchFamily="34" charset="0"/>
              <a:cs typeface="Arial-Rounded" panose="020B0500000000000000" pitchFamily="34" charset="0"/>
            </a:endParaRPr>
          </a:p>
        </p:txBody>
      </p:sp>
      <p:sp>
        <p:nvSpPr>
          <p:cNvPr id="8" name="Rectangle 7"/>
          <p:cNvSpPr/>
          <p:nvPr/>
        </p:nvSpPr>
        <p:spPr>
          <a:xfrm>
            <a:off x="228600" y="1160820"/>
            <a:ext cx="5174672" cy="1938020"/>
          </a:xfrm>
          <a:prstGeom prst="rect">
            <a:avLst/>
          </a:prstGeom>
        </p:spPr>
        <p:txBody>
          <a:bodyPr wrap="square">
            <a:spAutoFit/>
          </a:bodyPr>
          <a:lstStyle/>
          <a:p>
            <a:pPr>
              <a:defRPr/>
            </a:pPr>
            <a:r>
              <a:rPr lang="en-US" sz="3000">
                <a:latin typeface="Arial-Rounded" panose="020B0500000000000000" pitchFamily="34" charset="0"/>
                <a:cs typeface="Arial-Rounded" panose="020B0500000000000000" pitchFamily="34" charset="0"/>
                <a:sym typeface="+mn-ea"/>
              </a:rPr>
              <a:t>Cánh diều no gió</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Nhạc trời réo vang</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Tiếng diều xanh lúa</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Uốn cong tre làng</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0" name="Picture 9"/>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100000" l="0" r="100000">
                        <a14:foregroundMark x1="12889" y1="71778" x2="12222" y2="96000"/>
                        <a14:foregroundMark x1="27778" y1="77333" x2="19333" y2="81778"/>
                        <a14:foregroundMark x1="23111" y1="83111" x2="24667" y2="86444"/>
                        <a14:foregroundMark x1="19778" y1="80889" x2="15333" y2="88222"/>
                        <a14:foregroundMark x1="52444" y1="73111" x2="52667" y2="93333"/>
                        <a14:foregroundMark x1="58667" y1="82444" x2="57111" y2="95333"/>
                        <a14:foregroundMark x1="64222" y1="83778" x2="59778" y2="94667"/>
                        <a14:foregroundMark x1="38444" y1="90667" x2="46000" y2="95333"/>
                        <a14:foregroundMark x1="91778" y1="75333" x2="71778" y2="96000"/>
                        <a14:foregroundMark x1="40000" y1="71778" x2="49333" y2="82444"/>
                        <a14:foregroundMark x1="40222" y1="55556" x2="47556" y2="65333"/>
                        <a14:foregroundMark x1="56667" y1="48444" x2="54667" y2="64667"/>
                      </a14:backgroundRemoval>
                    </a14:imgEffect>
                  </a14:imgLayer>
                </a14:imgProps>
              </a:ext>
              <a:ext uri="{28A0092B-C50C-407E-A947-70E740481C1C}">
                <a14:useLocalDpi xmlns:a14="http://schemas.microsoft.com/office/drawing/2010/main" val="0"/>
              </a:ext>
            </a:extLst>
          </a:blip>
          <a:srcRect t="33594"/>
          <a:stretch>
            <a:fillRect/>
          </a:stretch>
        </p:blipFill>
        <p:spPr>
          <a:xfrm>
            <a:off x="5728855" y="4876800"/>
            <a:ext cx="4114800" cy="1712866"/>
          </a:xfrm>
          <a:prstGeom prst="rect">
            <a:avLst/>
          </a:prstGeom>
        </p:spPr>
      </p:pic>
      <p:pic>
        <p:nvPicPr>
          <p:cNvPr id="12" name="Picture 11"/>
          <p:cNvPicPr>
            <a:picLocks noChangeAspect="1"/>
          </p:cNvPicPr>
          <p:nvPr/>
        </p:nvPicPr>
        <p:blipFill>
          <a:blip r:embed="rId4"/>
          <a:stretch>
            <a:fillRect/>
          </a:stretch>
        </p:blipFill>
        <p:spPr>
          <a:xfrm>
            <a:off x="9063175" y="107677"/>
            <a:ext cx="2057400" cy="1035323"/>
          </a:xfrm>
          <a:prstGeom prst="ellipse">
            <a:avLst/>
          </a:prstGeom>
          <a:ln>
            <a:noFill/>
          </a:ln>
          <a:effectLst>
            <a:softEdge rad="112500"/>
          </a:effectLst>
        </p:spPr>
      </p:pic>
      <p:pic>
        <p:nvPicPr>
          <p:cNvPr id="13" name="Picture 12"/>
          <p:cNvPicPr>
            <a:picLocks noChangeAspect="1"/>
          </p:cNvPicPr>
          <p:nvPr/>
        </p:nvPicPr>
        <p:blipFill>
          <a:blip r:embed="rId5"/>
          <a:stretch>
            <a:fillRect/>
          </a:stretch>
        </p:blipFill>
        <p:spPr>
          <a:xfrm>
            <a:off x="10353961" y="751512"/>
            <a:ext cx="1824184" cy="1240175"/>
          </a:xfrm>
          <a:prstGeom prst="rect">
            <a:avLst/>
          </a:prstGeom>
        </p:spPr>
      </p:pic>
      <p:sp>
        <p:nvSpPr>
          <p:cNvPr id="15" name="Rectangle 14"/>
          <p:cNvSpPr/>
          <p:nvPr/>
        </p:nvSpPr>
        <p:spPr>
          <a:xfrm>
            <a:off x="1" y="6684209"/>
            <a:ext cx="12192000" cy="1737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2" name="Rectangle 13"/>
          <p:cNvSpPr/>
          <p:nvPr/>
        </p:nvSpPr>
        <p:spPr>
          <a:xfrm>
            <a:off x="228654" y="1160780"/>
            <a:ext cx="5174672" cy="2306955"/>
          </a:xfrm>
          <a:prstGeom prst="rect">
            <a:avLst/>
          </a:prstGeom>
          <a:solidFill>
            <a:schemeClr val="bg1"/>
          </a:solidFill>
        </p:spPr>
        <p:txBody>
          <a:bodyPr wrap="square">
            <a:spAutoFit/>
          </a:bodyPr>
          <a:lstStyle/>
          <a:p>
            <a:pPr>
              <a:defRPr/>
            </a:pPr>
            <a:r>
              <a:rPr lang="en-US" sz="3600" dirty="0">
                <a:latin typeface="Arial-Rounded" panose="020B0500000000000000" pitchFamily="34" charset="0"/>
                <a:ea typeface="Arial-Rounded" panose="020B0500000000000000" pitchFamily="34" charset="0"/>
                <a:cs typeface="Arial-Rounded" panose="020B0500000000000000" pitchFamily="34" charset="0"/>
              </a:rPr>
              <a:t>Cánh</a:t>
            </a:r>
          </a:p>
          <a:p>
            <a:pPr>
              <a:defRPr/>
            </a:pPr>
            <a:r>
              <a:rPr lang="en-US" sz="3600" dirty="0">
                <a:latin typeface="Arial-Rounded" panose="020B0500000000000000" pitchFamily="34" charset="0"/>
                <a:ea typeface="Arial-Rounded" panose="020B0500000000000000" pitchFamily="34" charset="0"/>
                <a:cs typeface="Arial-Rounded" panose="020B0500000000000000" pitchFamily="34" charset="0"/>
              </a:rPr>
              <a:t>Nhạc</a:t>
            </a:r>
          </a:p>
          <a:p>
            <a:pPr>
              <a:defRPr/>
            </a:pPr>
            <a:r>
              <a:rPr lang="en-US" sz="3600" dirty="0">
                <a:latin typeface="Arial-Rounded" panose="020B0500000000000000" pitchFamily="34" charset="0"/>
                <a:ea typeface="Arial-Rounded" panose="020B0500000000000000" pitchFamily="34" charset="0"/>
                <a:cs typeface="Arial-Rounded" panose="020B0500000000000000" pitchFamily="34" charset="0"/>
              </a:rPr>
              <a:t>Tiếng</a:t>
            </a:r>
          </a:p>
          <a:p>
            <a:pPr>
              <a:defRPr/>
            </a:pPr>
            <a:r>
              <a:rPr lang="en-US" sz="3600" dirty="0">
                <a:latin typeface="Arial-Rounded" panose="020B0500000000000000" pitchFamily="34" charset="0"/>
                <a:ea typeface="Arial-Rounded" panose="020B0500000000000000" pitchFamily="34" charset="0"/>
                <a:cs typeface="Arial-Rounded" panose="020B0500000000000000" pitchFamily="34" charset="0"/>
              </a:rPr>
              <a:t>Uốn</a:t>
            </a:r>
          </a:p>
        </p:txBody>
      </p:sp>
      <p:pic>
        <p:nvPicPr>
          <p:cNvPr id="21" name="Content Placeholder 20" descr="logo"/>
          <p:cNvPicPr>
            <a:picLocks noGrp="1" noChangeAspect="1"/>
          </p:cNvPicPr>
          <p:nvPr>
            <p:ph sz="half" idx="2"/>
          </p:nvPr>
        </p:nvPicPr>
        <p:blipFill>
          <a:blip r:embed="rId6"/>
          <a:stretch>
            <a:fillRect/>
          </a:stretch>
        </p:blipFill>
        <p:spPr>
          <a:xfrm>
            <a:off x="1070038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3190" y="274955"/>
            <a:ext cx="11986895" cy="1143000"/>
          </a:xfrm>
        </p:spPr>
        <p:txBody>
          <a:bodyPr>
            <a:normAutofit fontScale="90000"/>
          </a:bodyPr>
          <a:lstStyle/>
          <a:p>
            <a:r>
              <a:rPr lang="en-US">
                <a:latin typeface="Arial-Rounded" panose="020B0500000000000000" pitchFamily="34" charset="0"/>
                <a:cs typeface="Arial-Rounded" panose="020B0500000000000000" pitchFamily="34" charset="0"/>
              </a:rPr>
              <a:t>1. Từ ngữ được dùng để nói về âm thanh của sáo diều: </a:t>
            </a:r>
          </a:p>
        </p:txBody>
      </p:sp>
      <p:pic>
        <p:nvPicPr>
          <p:cNvPr id="4" name="Picture 3"/>
          <p:cNvPicPr>
            <a:picLocks noChangeAspect="1"/>
          </p:cNvPicPr>
          <p:nvPr/>
        </p:nvPicPr>
        <p:blipFill>
          <a:blip r:embed="rId4"/>
          <a:stretch>
            <a:fillRect/>
          </a:stretch>
        </p:blipFill>
        <p:spPr>
          <a:xfrm>
            <a:off x="2055495" y="2226310"/>
            <a:ext cx="8122920" cy="1583690"/>
          </a:xfrm>
          <a:prstGeom prst="rect">
            <a:avLst/>
          </a:prstGeom>
        </p:spPr>
      </p:pic>
      <p:sp>
        <p:nvSpPr>
          <p:cNvPr id="5" name="Oval 4"/>
          <p:cNvSpPr/>
          <p:nvPr/>
        </p:nvSpPr>
        <p:spPr>
          <a:xfrm>
            <a:off x="1987550" y="1967865"/>
            <a:ext cx="2921000" cy="1805305"/>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949190" y="2004695"/>
            <a:ext cx="2637155" cy="1805305"/>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5" grpId="1" animBg="1"/>
      <p:bldP spid="6" grpId="0" bldLvl="0" animBg="1"/>
      <p:bldP spid="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3190" y="660083"/>
            <a:ext cx="10972800" cy="1143000"/>
          </a:xfrm>
        </p:spPr>
        <p:txBody>
          <a:bodyPr>
            <a:normAutofit fontScale="90000"/>
          </a:bodyPr>
          <a:lstStyle/>
          <a:p>
            <a:r>
              <a:rPr lang="en-US">
                <a:latin typeface="Arial-Rounded" panose="020B0500000000000000" pitchFamily="34" charset="0"/>
                <a:cs typeface="Arial-Rounded" panose="020B0500000000000000" pitchFamily="34" charset="0"/>
              </a:rPr>
              <a:t>2. Dựa vào khổ thơ thứ tư, nói một câu tả cánh diều</a:t>
            </a:r>
          </a:p>
        </p:txBody>
      </p:sp>
      <p:sp>
        <p:nvSpPr>
          <p:cNvPr id="3" name="Content Placeholder 2"/>
          <p:cNvSpPr>
            <a:spLocks noGrp="1"/>
          </p:cNvSpPr>
          <p:nvPr>
            <p:ph idx="1"/>
          </p:nvPr>
        </p:nvSpPr>
        <p:spPr>
          <a:xfrm>
            <a:off x="1989455" y="2462531"/>
            <a:ext cx="10972800" cy="4525963"/>
          </a:xfrm>
        </p:spPr>
        <p:txBody>
          <a:bodyPr/>
          <a:lstStyle/>
          <a:p>
            <a:pPr marL="0" indent="0">
              <a:buNone/>
            </a:pPr>
            <a:r>
              <a:rPr lang="en-US" sz="4400">
                <a:latin typeface="Arial-Rounded" panose="020B0500000000000000" pitchFamily="34" charset="0"/>
                <a:cs typeface="Arial-Rounded" panose="020B0500000000000000" pitchFamily="34" charset="0"/>
              </a:rPr>
              <a:t>Cánh diều cong cong như lưỡi liềm</a:t>
            </a:r>
          </a:p>
        </p:txBody>
      </p:sp>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heckerboard(across)">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5088255" y="144208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3</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 name="chu L">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429510" y="-635"/>
            <a:ext cx="7533640" cy="6329680"/>
          </a:xfrm>
          <a:prstGeom prst="rect">
            <a:avLst/>
          </a:prstGeom>
        </p:spPr>
      </p:pic>
    </p:spTree>
  </p:cSld>
  <p:clrMapOvr>
    <a:masterClrMapping/>
  </p:clrMapOvr>
  <p:transition spd="slow" advClick="0" advTm="3713">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2">
            <a:duotone>
              <a:schemeClr val="accent1">
                <a:shade val="45000"/>
                <a:satMod val="135000"/>
              </a:schemeClr>
              <a:prstClr val="white"/>
            </a:duotone>
          </a:blip>
          <a:srcRect b="9759"/>
          <a:stretch>
            <a:fillRect/>
          </a:stretch>
        </p:blipFill>
        <p:spPr bwMode="auto">
          <a:xfrm>
            <a:off x="114300" y="1955165"/>
            <a:ext cx="12077700" cy="3333750"/>
          </a:xfrm>
          <a:prstGeom prst="rect">
            <a:avLst/>
          </a:prstGeom>
          <a:noFill/>
          <a:ln>
            <a:noFill/>
          </a:ln>
        </p:spPr>
      </p:pic>
      <p:sp>
        <p:nvSpPr>
          <p:cNvPr id="19462" name="TextBox 8"/>
          <p:cNvSpPr txBox="1"/>
          <p:nvPr/>
        </p:nvSpPr>
        <p:spPr>
          <a:xfrm>
            <a:off x="944245" y="2977515"/>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Làng quê xanh bóng mát</a:t>
            </a:r>
          </a:p>
        </p:txBody>
      </p:sp>
      <p:sp>
        <p:nvSpPr>
          <p:cNvPr id="2" name="Rounded Rectangle 1"/>
          <p:cNvSpPr/>
          <p:nvPr/>
        </p:nvSpPr>
        <p:spPr>
          <a:xfrm>
            <a:off x="570230" y="410210"/>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Verdana" panose="020B0604030504040204" charset="0"/>
                <a:ea typeface="+mn-ea"/>
                <a:cs typeface="Verdana" panose="020B0604030504040204" charset="0"/>
              </a:rPr>
              <a:t>Viết từ ứng dụng</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4</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169824" y="285320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Nói và </a:t>
            </a:r>
          </a:p>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nghe</a:t>
            </a:r>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838200" y="-282750"/>
            <a:ext cx="10744199" cy="4209369"/>
          </a:xfrm>
          <a:prstGeom prst="rect">
            <a:avLst/>
          </a:prstGeom>
        </p:spPr>
      </p:pic>
      <p:sp>
        <p:nvSpPr>
          <p:cNvPr id="12" name="Rectangle 11"/>
          <p:cNvSpPr/>
          <p:nvPr/>
        </p:nvSpPr>
        <p:spPr>
          <a:xfrm>
            <a:off x="1371600" y="4027708"/>
            <a:ext cx="4608467" cy="908435"/>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Thỏ trắng</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708872" y="4027708"/>
            <a:ext cx="4721128" cy="908436"/>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 </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Nhím trắng</a:t>
            </a:r>
          </a:p>
        </p:txBody>
      </p:sp>
      <p:sp>
        <p:nvSpPr>
          <p:cNvPr id="14" name="Rectangle 13"/>
          <p:cNvSpPr/>
          <p:nvPr/>
        </p:nvSpPr>
        <p:spPr>
          <a:xfrm>
            <a:off x="1371601" y="5093497"/>
            <a:ext cx="4608466" cy="123110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Sóc nâu</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682368" y="5129495"/>
            <a:ext cx="4747632" cy="1118905"/>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 </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Bạn Voi</a:t>
            </a: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93467" y="4259613"/>
            <a:ext cx="672947" cy="591378"/>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12584" y="5688947"/>
            <a:ext cx="672129"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57872" y="4398441"/>
            <a:ext cx="672128" cy="53770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35294" y="5761365"/>
            <a:ext cx="672129" cy="590658"/>
          </a:xfrm>
          <a:prstGeom prst="rect">
            <a:avLst/>
          </a:prstGeom>
        </p:spPr>
      </p:pic>
      <p:sp>
        <p:nvSpPr>
          <p:cNvPr id="24" name="Right Arrow 23">
            <a:hlinkClick r:id="rId10" action="ppaction://hlinksldjump"/>
          </p:cNvPr>
          <p:cNvSpPr/>
          <p:nvPr/>
        </p:nvSpPr>
        <p:spPr>
          <a:xfrm>
            <a:off x="11148649" y="6056694"/>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Times New Roman" panose="02020603050405020304" pitchFamily="18" charset="0"/>
                <a:cs typeface="Times New Roman" panose="02020603050405020304" pitchFamily="18" charset="0"/>
              </a:rPr>
              <a:t>Trở</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về</a:t>
            </a:r>
            <a:endParaRPr lang="en-US" b="1" dirty="0">
              <a:latin typeface="Times New Roman" panose="02020603050405020304" pitchFamily="18" charset="0"/>
              <a:cs typeface="Times New Roman" panose="02020603050405020304" pitchFamily="18" charset="0"/>
            </a:endParaRPr>
          </a:p>
        </p:txBody>
      </p:sp>
      <p:sp>
        <p:nvSpPr>
          <p:cNvPr id="25" name="TextBox 24"/>
          <p:cNvSpPr txBox="1"/>
          <p:nvPr/>
        </p:nvSpPr>
        <p:spPr>
          <a:xfrm>
            <a:off x="2590800" y="1221769"/>
            <a:ext cx="7239000" cy="1322070"/>
          </a:xfrm>
          <a:prstGeom prst="rect">
            <a:avLst/>
          </a:prstGeom>
          <a:noFill/>
        </p:spPr>
        <p:txBody>
          <a:bodyPr wrap="square" rtlCol="0">
            <a:spAutoFit/>
          </a:bodyPr>
          <a:lstStyle/>
          <a:p>
            <a:pPr algn="ctr"/>
            <a:r>
              <a:rPr lang="en-US" sz="40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Trong bài Nhím nâu kết bạn, nhím nâu kết bạn với ai?</a:t>
            </a:r>
            <a:endParaRPr lang="en-US" sz="20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 name="Content Placeholder 1"/>
          <p:cNvPicPr>
            <a:picLocks noGrp="1" noChangeAspect="1"/>
          </p:cNvPicPr>
          <p:nvPr>
            <p:ph idx="1"/>
          </p:nvPr>
        </p:nvPicPr>
        <p:blipFill>
          <a:blip r:embed="rId4"/>
          <a:stretch>
            <a:fillRect/>
          </a:stretch>
        </p:blipFill>
        <p:spPr>
          <a:xfrm>
            <a:off x="1965325" y="131445"/>
            <a:ext cx="8634095" cy="3498850"/>
          </a:xfrm>
          <a:prstGeom prst="rect">
            <a:avLst/>
          </a:prstGeom>
        </p:spPr>
      </p:pic>
      <p:pic>
        <p:nvPicPr>
          <p:cNvPr id="4" name="Picture 3"/>
          <p:cNvPicPr>
            <a:picLocks noChangeAspect="1"/>
          </p:cNvPicPr>
          <p:nvPr/>
        </p:nvPicPr>
        <p:blipFill>
          <a:blip r:embed="rId5"/>
          <a:stretch>
            <a:fillRect/>
          </a:stretch>
        </p:blipFill>
        <p:spPr>
          <a:xfrm>
            <a:off x="1965325" y="3115310"/>
            <a:ext cx="8672195" cy="39230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3713">
        <p:blinds dir="vert"/>
      </p:transition>
    </mc:Choice>
    <mc:Fallback xmlns="">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602"/>
            <a:ext cx="12191995" cy="6856793"/>
          </a:xfrm>
          <a:prstGeom prst="rect">
            <a:avLst/>
          </a:prstGeom>
        </p:spPr>
      </p:pic>
      <p:pic>
        <p:nvPicPr>
          <p:cNvPr id="32" name="1b" descr="A close up of a logo&#10;&#10;Description generated with high confidenc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7817" y="1099333"/>
            <a:ext cx="3218967" cy="2243522"/>
          </a:xfrm>
          <a:prstGeom prst="rect">
            <a:avLst/>
          </a:prstGeom>
        </p:spPr>
      </p:pic>
      <p:pic>
        <p:nvPicPr>
          <p:cNvPr id="34" name="2b"/>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85165" y="1099333"/>
            <a:ext cx="3212870" cy="2255716"/>
          </a:xfrm>
          <a:prstGeom prst="rect">
            <a:avLst/>
          </a:prstGeom>
        </p:spPr>
      </p:pic>
      <p:pic>
        <p:nvPicPr>
          <p:cNvPr id="36" name="3b"/>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95063" y="3417188"/>
            <a:ext cx="3194581" cy="2225233"/>
          </a:xfrm>
          <a:prstGeom prst="rect">
            <a:avLst/>
          </a:prstGeom>
        </p:spPr>
      </p:pic>
      <p:pic>
        <p:nvPicPr>
          <p:cNvPr id="38" name="4b" descr="A close up of a logo&#10;&#10;Description generated with high confidence"/>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91264" y="3438230"/>
            <a:ext cx="3176291" cy="2225233"/>
          </a:xfrm>
          <a:prstGeom prst="rect">
            <a:avLst/>
          </a:prstGeom>
        </p:spPr>
      </p:pic>
      <p:pic>
        <p:nvPicPr>
          <p:cNvPr id="53" name="Picture 52" descr="A close up of a logo&#10;&#10;Description generated with very high confidence"/>
          <p:cNvPicPr>
            <a:picLocks noChangeAspect="1"/>
          </p:cNvPicPr>
          <p:nvPr/>
        </p:nvPicPr>
        <p:blipFill>
          <a:blip r:embed="rId10"/>
          <a:stretch>
            <a:fillRect/>
          </a:stretch>
        </p:blipFill>
        <p:spPr>
          <a:xfrm rot="259008">
            <a:off x="11579833" y="2857144"/>
            <a:ext cx="241845" cy="196196"/>
          </a:xfrm>
          <a:prstGeom prst="rect">
            <a:avLst/>
          </a:prstGeom>
        </p:spPr>
      </p:pic>
      <p:pic>
        <p:nvPicPr>
          <p:cNvPr id="57" name="buom" descr="A insect on the ground&#10;&#10;Description generated with high confidence"/>
          <p:cNvPicPr>
            <a:picLocks noChangeAspect="1"/>
          </p:cNvPicPr>
          <p:nvPr/>
        </p:nvPicPr>
        <p:blipFill>
          <a:blip r:embed="rId11"/>
          <a:stretch>
            <a:fillRect/>
          </a:stretch>
        </p:blipFill>
        <p:spPr>
          <a:xfrm rot="20770510">
            <a:off x="1835381" y="2493526"/>
            <a:ext cx="963915" cy="923430"/>
          </a:xfrm>
          <a:prstGeom prst="rect">
            <a:avLst/>
          </a:prstGeom>
        </p:spPr>
      </p:pic>
      <p:pic>
        <p:nvPicPr>
          <p:cNvPr id="3" name="Picture 2"/>
          <p:cNvPicPr>
            <a:picLocks noChangeAspect="1"/>
          </p:cNvPicPr>
          <p:nvPr/>
        </p:nvPicPr>
        <p:blipFill>
          <a:blip r:embed="rId12"/>
          <a:stretch>
            <a:fillRect/>
          </a:stretch>
        </p:blipFill>
        <p:spPr>
          <a:xfrm>
            <a:off x="1543426" y="4934926"/>
            <a:ext cx="506290" cy="506290"/>
          </a:xfrm>
          <a:prstGeom prst="rect">
            <a:avLst/>
          </a:prstGeom>
        </p:spPr>
      </p:pic>
      <p:pic>
        <p:nvPicPr>
          <p:cNvPr id="6" name="Picture 5"/>
          <p:cNvPicPr>
            <a:picLocks noChangeAspect="1"/>
          </p:cNvPicPr>
          <p:nvPr/>
        </p:nvPicPr>
        <p:blipFill>
          <a:blip r:embed="rId13"/>
          <a:stretch>
            <a:fillRect/>
          </a:stretch>
        </p:blipFill>
        <p:spPr>
          <a:xfrm>
            <a:off x="1181073" y="144615"/>
            <a:ext cx="868643" cy="644243"/>
          </a:xfrm>
          <a:prstGeom prst="rect">
            <a:avLst/>
          </a:prstGeom>
        </p:spPr>
      </p:pic>
      <p:pic>
        <p:nvPicPr>
          <p:cNvPr id="4" name="Picture 3">
            <a:hlinkClick r:id="" action="ppaction://noaction"/>
          </p:cNvPr>
          <p:cNvPicPr>
            <a:picLocks noChangeAspect="1"/>
          </p:cNvPicPr>
          <p:nvPr/>
        </p:nvPicPr>
        <p:blipFill rotWithShape="1">
          <a:blip r:embed="rId14">
            <a:extLst>
              <a:ext uri="{28A0092B-C50C-407E-A947-70E740481C1C}">
                <a14:useLocalDpi xmlns:a14="http://schemas.microsoft.com/office/drawing/2010/main" val="0"/>
              </a:ext>
            </a:extLst>
          </a:blip>
          <a:srcRect t="10052" b="11202"/>
          <a:stretch>
            <a:fillRect/>
          </a:stretch>
        </p:blipFill>
        <p:spPr>
          <a:xfrm>
            <a:off x="7446645" y="6219825"/>
            <a:ext cx="1506247" cy="558165"/>
          </a:xfrm>
          <a:prstGeom prst="rect">
            <a:avLst/>
          </a:prstGeom>
        </p:spPr>
      </p:pic>
      <p:pic>
        <p:nvPicPr>
          <p:cNvPr id="2" name="Content Placeholder 1"/>
          <p:cNvPicPr>
            <a:picLocks noGrp="1" noChangeAspect="1"/>
          </p:cNvPicPr>
          <p:nvPr>
            <p:ph idx="1"/>
          </p:nvPr>
        </p:nvPicPr>
        <p:blipFill>
          <a:blip r:embed="rId15"/>
          <a:stretch>
            <a:fillRect/>
          </a:stretch>
        </p:blipFill>
        <p:spPr>
          <a:xfrm>
            <a:off x="3995420" y="1160780"/>
            <a:ext cx="6462395" cy="4280535"/>
          </a:xfrm>
          <a:prstGeom prst="rect">
            <a:avLst/>
          </a:prstGeom>
        </p:spPr>
      </p:pic>
      <p:pic>
        <p:nvPicPr>
          <p:cNvPr id="8" name="1a">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948430" y="1133475"/>
            <a:ext cx="3324225" cy="2385060"/>
          </a:xfrm>
          <a:prstGeom prst="rect">
            <a:avLst/>
          </a:prstGeom>
        </p:spPr>
      </p:pic>
      <p:pic>
        <p:nvPicPr>
          <p:cNvPr id="10" name="2a">
            <a:hlinkClick r:id="rId18" action="ppaction://hlinksldjump"/>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362190" y="1133475"/>
            <a:ext cx="3205480" cy="2384425"/>
          </a:xfrm>
          <a:prstGeom prst="rect">
            <a:avLst/>
          </a:prstGeom>
        </p:spPr>
      </p:pic>
      <p:pic>
        <p:nvPicPr>
          <p:cNvPr id="12" name="3a">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0190" y="3384550"/>
            <a:ext cx="3302000" cy="2291080"/>
          </a:xfrm>
          <a:prstGeom prst="rect">
            <a:avLst/>
          </a:prstGeom>
        </p:spPr>
      </p:pic>
      <p:pic>
        <p:nvPicPr>
          <p:cNvPr id="14" name="4a">
            <a:hlinkClick r:id="rId22" action="ppaction://hlinksldjump"/>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362190" y="3334385"/>
            <a:ext cx="3173730" cy="234061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38"/>
                  </p:tgtEl>
                </p:cond>
              </p:nextCondLst>
            </p:seq>
            <p:seq concurrent="1" nextAc="seek">
              <p:cTn id="26" restart="whenNotActive" fill="hold" evtFilter="cancelBubble" nodeType="interactiveSeq">
                <p:stCondLst>
                  <p:cond evt="onClick" delay="0">
                    <p:tgtEl>
                      <p:spTgt spid="57"/>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8"/>
                                        </p:tgtEl>
                                      </p:cBhvr>
                                    </p:animEffect>
                                    <p:set>
                                      <p:cBhvr>
                                        <p:cTn id="43" dur="1" fill="hold">
                                          <p:stCondLst>
                                            <p:cond delay="499"/>
                                          </p:stCondLst>
                                        </p:cTn>
                                        <p:tgtEl>
                                          <p:spTgt spid="38"/>
                                        </p:tgtEl>
                                        <p:attrNameLst>
                                          <p:attrName>style.visibility</p:attrName>
                                        </p:attrNameLst>
                                      </p:cBhvr>
                                      <p:to>
                                        <p:strVal val="hidden"/>
                                      </p:to>
                                    </p:set>
                                  </p:childTnLst>
                                </p:cTn>
                              </p:par>
                              <p:par>
                                <p:cTn id="44" presetID="32" presetClass="emph" presetSubtype="0" repeatCount="indefinite" fill="hold" nodeType="withEffect">
                                  <p:stCondLst>
                                    <p:cond delay="0"/>
                                  </p:stCondLst>
                                  <p:childTnLst>
                                    <p:animRot by="120000">
                                      <p:cBhvr>
                                        <p:cTn id="45" dur="100" fill="hold">
                                          <p:stCondLst>
                                            <p:cond delay="0"/>
                                          </p:stCondLst>
                                        </p:cTn>
                                        <p:tgtEl>
                                          <p:spTgt spid="4"/>
                                        </p:tgtEl>
                                        <p:attrNameLst>
                                          <p:attrName>r</p:attrName>
                                        </p:attrNameLst>
                                      </p:cBhvr>
                                    </p:animRot>
                                    <p:animRot by="-240000">
                                      <p:cBhvr>
                                        <p:cTn id="46" dur="200" fill="hold">
                                          <p:stCondLst>
                                            <p:cond delay="200"/>
                                          </p:stCondLst>
                                        </p:cTn>
                                        <p:tgtEl>
                                          <p:spTgt spid="4"/>
                                        </p:tgtEl>
                                        <p:attrNameLst>
                                          <p:attrName>r</p:attrName>
                                        </p:attrNameLst>
                                      </p:cBhvr>
                                    </p:animRot>
                                    <p:animRot by="240000">
                                      <p:cBhvr>
                                        <p:cTn id="47" dur="200" fill="hold">
                                          <p:stCondLst>
                                            <p:cond delay="400"/>
                                          </p:stCondLst>
                                        </p:cTn>
                                        <p:tgtEl>
                                          <p:spTgt spid="4"/>
                                        </p:tgtEl>
                                        <p:attrNameLst>
                                          <p:attrName>r</p:attrName>
                                        </p:attrNameLst>
                                      </p:cBhvr>
                                    </p:animRot>
                                    <p:animRot by="-240000">
                                      <p:cBhvr>
                                        <p:cTn id="48" dur="200" fill="hold">
                                          <p:stCondLst>
                                            <p:cond delay="600"/>
                                          </p:stCondLst>
                                        </p:cTn>
                                        <p:tgtEl>
                                          <p:spTgt spid="4"/>
                                        </p:tgtEl>
                                        <p:attrNameLst>
                                          <p:attrName>r</p:attrName>
                                        </p:attrNameLst>
                                      </p:cBhvr>
                                    </p:animRot>
                                    <p:animRot by="120000">
                                      <p:cBhvr>
                                        <p:cTn id="49"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7"/>
                  </p:tgtEl>
                </p:cond>
              </p:nextCondLst>
            </p:seq>
            <p:seq concurrent="1" nextAc="seek">
              <p:cTn id="50" restart="whenNotActive" fill="hold" evtFilter="cancelBubble" nodeType="interactiveSeq">
                <p:stCondLst>
                  <p:cond evt="onClick" delay="0">
                    <p:tgtEl>
                      <p:spTgt spid="8"/>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10"/>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68" restart="whenNotActive" fill="hold" evtFilter="cancelBubble" nodeType="interactiveSeq">
                <p:stCondLst>
                  <p:cond evt="onClick" delay="0">
                    <p:tgtEl>
                      <p:spTgt spid="14"/>
                    </p:tgtEl>
                  </p:cond>
                </p:stCondLst>
                <p:endSync evt="end" delay="0">
                  <p:rtn val="all"/>
                </p:endSync>
                <p:childTnLst>
                  <p:par>
                    <p:cTn id="69" fill="hold">
                      <p:stCondLst>
                        <p:cond delay="0"/>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6" name="TextBox 5"/>
          <p:cNvSpPr txBox="1"/>
          <p:nvPr/>
        </p:nvSpPr>
        <p:spPr>
          <a:xfrm>
            <a:off x="1250066" y="1354238"/>
            <a:ext cx="9477375" cy="58356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1. Ếch ộp, sơn ca và nai vàng chơi với nhau như thế nào?</a:t>
            </a:r>
          </a:p>
        </p:txBody>
      </p:sp>
      <p:sp>
        <p:nvSpPr>
          <p:cNvPr id="7" name="TextBox 6"/>
          <p:cNvSpPr txBox="1"/>
          <p:nvPr/>
        </p:nvSpPr>
        <p:spPr>
          <a:xfrm>
            <a:off x="1250066" y="3300714"/>
            <a:ext cx="6119495" cy="58356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Đáp án: 3 bạn chơi với nhau rất thân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5" name="TextBox 4"/>
          <p:cNvSpPr txBox="1"/>
          <p:nvPr/>
        </p:nvSpPr>
        <p:spPr>
          <a:xfrm>
            <a:off x="1250066" y="1354238"/>
            <a:ext cx="7677785" cy="58356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2. Ba bạn thường kể cho nhau nghe những gì?</a:t>
            </a:r>
          </a:p>
        </p:txBody>
      </p:sp>
      <p:sp>
        <p:nvSpPr>
          <p:cNvPr id="6" name="TextBox 5"/>
          <p:cNvSpPr txBox="1"/>
          <p:nvPr/>
        </p:nvSpPr>
        <p:spPr>
          <a:xfrm>
            <a:off x="1250066" y="3300714"/>
            <a:ext cx="7977505" cy="58356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Đáp án: kể về những điều thú vị ở khắp mọi nơi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2" name="TextBox 1"/>
          <p:cNvSpPr txBox="1"/>
          <p:nvPr/>
        </p:nvSpPr>
        <p:spPr>
          <a:xfrm>
            <a:off x="1250066" y="1354238"/>
            <a:ext cx="10323195" cy="58356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3. Ba bạn nghĩ ra cách gì để thấy tận mắt những điều đã nghe?</a:t>
            </a:r>
          </a:p>
        </p:txBody>
      </p:sp>
      <p:sp>
        <p:nvSpPr>
          <p:cNvPr id="5" name="TextBox 4"/>
          <p:cNvSpPr txBox="1"/>
          <p:nvPr/>
        </p:nvSpPr>
        <p:spPr>
          <a:xfrm>
            <a:off x="1250066" y="3300714"/>
            <a:ext cx="9641205" cy="107632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Đáp án: 3 bạn quyết định đổi chỗ cho nhau: sơn ca xuống </a:t>
            </a:r>
          </a:p>
          <a:p>
            <a:r>
              <a:rPr lang="en-US" sz="3200">
                <a:solidFill>
                  <a:schemeClr val="bg1"/>
                </a:solidFill>
                <a:latin typeface="Times New Roman" panose="02020603050405020304" pitchFamily="18" charset="0"/>
                <a:cs typeface="Times New Roman" panose="02020603050405020304" pitchFamily="18" charset="0"/>
              </a:rPr>
              <a:t> nước, ếch ộp vào rừng, nai vàng tập bay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action="ppaction://hlinksldjump"/>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5" name="TextBox 4"/>
          <p:cNvSpPr txBox="1"/>
          <p:nvPr/>
        </p:nvSpPr>
        <p:spPr>
          <a:xfrm>
            <a:off x="1250066" y="1354238"/>
            <a:ext cx="8285480" cy="583565"/>
          </a:xfrm>
          <a:prstGeom prst="rect">
            <a:avLst/>
          </a:prstGeom>
          <a:noFill/>
        </p:spPr>
        <p:txBody>
          <a:bodyPr wrap="none" rtlCol="0">
            <a:spAutoFit/>
          </a:bodyPr>
          <a:lstStyle/>
          <a:p>
            <a:pPr algn="l"/>
            <a:r>
              <a:rPr lang="en-US" sz="3200">
                <a:solidFill>
                  <a:schemeClr val="bg1"/>
                </a:solidFill>
                <a:latin typeface="Times New Roman" panose="02020603050405020304" pitchFamily="18" charset="0"/>
                <a:cs typeface="Times New Roman" panose="02020603050405020304" pitchFamily="18" charset="0"/>
              </a:rPr>
              <a:t>4. </a:t>
            </a:r>
            <a:r>
              <a:rPr lang="en-US" sz="3200">
                <a:solidFill>
                  <a:schemeClr val="bg1"/>
                </a:solidFill>
                <a:latin typeface="Times New Roman" panose="02020603050405020304" pitchFamily="18" charset="0"/>
                <a:cs typeface="Times New Roman" panose="02020603050405020304" pitchFamily="18" charset="0"/>
                <a:sym typeface="+mn-ea"/>
              </a:rPr>
              <a:t>Ếch ộp, sơn ca và nai vàng đã rút ra bài học gì?</a:t>
            </a:r>
            <a:endParaRPr lang="en-US" sz="320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250066" y="3300714"/>
            <a:ext cx="10278745" cy="1076325"/>
          </a:xfrm>
          <a:prstGeom prst="rect">
            <a:avLst/>
          </a:prstGeom>
          <a:noFill/>
        </p:spPr>
        <p:txBody>
          <a:bodyPr wrap="none" rtlCol="0">
            <a:spAutoFit/>
          </a:bodyPr>
          <a:lstStyle/>
          <a:p>
            <a:r>
              <a:rPr lang="en-US" sz="3200">
                <a:solidFill>
                  <a:schemeClr val="bg1"/>
                </a:solidFill>
                <a:latin typeface="Times New Roman" panose="02020603050405020304" pitchFamily="18" charset="0"/>
                <a:cs typeface="Times New Roman" panose="02020603050405020304" pitchFamily="18" charset="0"/>
              </a:rPr>
              <a:t>Đáp án: Mỗi người thuộc về nơi khác nhau, có khả năng riêng</a:t>
            </a:r>
          </a:p>
          <a:p>
            <a:r>
              <a:rPr lang="en-US" sz="3200">
                <a:solidFill>
                  <a:schemeClr val="bg1"/>
                </a:solidFill>
                <a:latin typeface="Times New Roman" panose="02020603050405020304" pitchFamily="18" charset="0"/>
                <a:cs typeface="Times New Roman" panose="02020603050405020304" pitchFamily="18" charset="0"/>
              </a:rPr>
              <a:t>cần làm những điều phù hợp với khả năng của mình.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28650"/>
            <a:ext cx="10515600" cy="1325563"/>
          </a:xfrm>
        </p:spPr>
        <p:txBody>
          <a:bodyPr>
            <a:normAutofit fontScale="90000"/>
          </a:bodyPr>
          <a:lstStyle/>
          <a:p>
            <a:r>
              <a:rPr lang="en-US">
                <a:latin typeface="Arial-Rounded" panose="020B0500000000000000" pitchFamily="34" charset="0"/>
                <a:cs typeface="Arial-Rounded" panose="020B0500000000000000" pitchFamily="34" charset="0"/>
                <a:sym typeface="+mn-ea"/>
              </a:rPr>
              <a:t>Chọn kể 1-2 đoạn của câu chuyện theo tranh</a:t>
            </a:r>
            <a:br>
              <a:rPr lang="en-US">
                <a:latin typeface="Arial-Rounded" panose="020B0500000000000000" pitchFamily="34" charset="0"/>
                <a:cs typeface="Arial-Rounded" panose="020B0500000000000000" pitchFamily="34" charset="0"/>
              </a:rPr>
            </a:br>
            <a:endParaRPr lang="en-US"/>
          </a:p>
        </p:txBody>
      </p:sp>
      <p:pic>
        <p:nvPicPr>
          <p:cNvPr id="4" name="Content Placeholder 3"/>
          <p:cNvPicPr>
            <a:picLocks noGrp="1" noChangeAspect="1"/>
          </p:cNvPicPr>
          <p:nvPr>
            <p:ph idx="1"/>
          </p:nvPr>
        </p:nvPicPr>
        <p:blipFill>
          <a:blip r:embed="rId4"/>
          <a:stretch>
            <a:fillRect/>
          </a:stretch>
        </p:blipFill>
        <p:spPr>
          <a:xfrm>
            <a:off x="2473325" y="1450340"/>
            <a:ext cx="7377430" cy="4726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a:off x="1275080" y="2141220"/>
            <a:ext cx="8952230" cy="1619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algn="ctr"/>
            <a:r>
              <a:rPr lang="en-US" sz="8000" b="1" kern="1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1404193" y="-118406"/>
            <a:ext cx="9524999" cy="4209369"/>
          </a:xfrm>
          <a:prstGeom prst="rect">
            <a:avLst/>
          </a:prstGeom>
        </p:spPr>
      </p:pic>
      <p:sp>
        <p:nvSpPr>
          <p:cNvPr id="12" name="Rectangle 11"/>
          <p:cNvSpPr/>
          <p:nvPr/>
        </p:nvSpPr>
        <p:spPr>
          <a:xfrm>
            <a:off x="2286001" y="4159801"/>
            <a:ext cx="3563300"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chăm chỉ</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413939" y="4938129"/>
            <a:ext cx="3796861"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a:t>
            </a:r>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hiền lành, nhút nhát</a:t>
            </a:r>
            <a:endPar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2286001" y="4938130"/>
            <a:ext cx="3563299"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mạnh mẽ</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413940" y="4136983"/>
            <a:ext cx="3796860"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a:t>
            </a: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mạnh dạn</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62701" y="4104246"/>
            <a:ext cx="672947" cy="591378"/>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91395" y="4185227"/>
            <a:ext cx="672129"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38672" y="4964696"/>
            <a:ext cx="672128" cy="53770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77172" y="4964696"/>
            <a:ext cx="672129" cy="590658"/>
          </a:xfrm>
          <a:prstGeom prst="rect">
            <a:avLst/>
          </a:prstGeom>
        </p:spPr>
      </p:pic>
      <p:sp>
        <p:nvSpPr>
          <p:cNvPr id="24" name="Right Arrow 23">
            <a:hlinkClick r:id="rId10" action="ppaction://hlinksldjump"/>
          </p:cNvPr>
          <p:cNvSpPr/>
          <p:nvPr/>
        </p:nvSpPr>
        <p:spPr>
          <a:xfrm>
            <a:off x="11148649" y="5867400"/>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sp>
        <p:nvSpPr>
          <p:cNvPr id="25" name="TextBox 24"/>
          <p:cNvSpPr txBox="1"/>
          <p:nvPr/>
        </p:nvSpPr>
        <p:spPr>
          <a:xfrm>
            <a:off x="3200400" y="1295497"/>
            <a:ext cx="6324600" cy="1322070"/>
          </a:xfrm>
          <a:prstGeom prst="rect">
            <a:avLst/>
          </a:prstGeom>
          <a:noFill/>
        </p:spPr>
        <p:txBody>
          <a:bodyPr wrap="square" rtlCol="0">
            <a:spAutoFit/>
          </a:bodyPr>
          <a:lstStyle/>
          <a:p>
            <a:pPr algn="ctr"/>
            <a:r>
              <a:rPr lang="en-US" sz="4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Tính cách của nhím nâu như thế nào?</a:t>
            </a:r>
          </a:p>
        </p:txBody>
      </p:sp>
      <p:sp>
        <p:nvSpPr>
          <p:cNvPr id="2" name="Rectangle 1"/>
          <p:cNvSpPr/>
          <p:nvPr/>
        </p:nvSpPr>
        <p:spPr>
          <a:xfrm>
            <a:off x="5449079" y="1783976"/>
            <a:ext cx="184731" cy="1015663"/>
          </a:xfrm>
          <a:prstGeom prst="rect">
            <a:avLst/>
          </a:prstGeom>
        </p:spPr>
        <p:txBody>
          <a:bodyPr wrap="none">
            <a:spAutoFit/>
          </a:bodyPr>
          <a:lstStyle/>
          <a:p>
            <a:r>
              <a:rPr lang="en-US" sz="6000" b="1" dirty="0">
                <a:latin typeface="Arial-Rounded" panose="020B0500000000000000" pitchFamily="34" charset="0"/>
                <a:ea typeface="Arial-Rounded" panose="020B0500000000000000" pitchFamily="34" charset="0"/>
                <a:cs typeface="Arial-Rounded" panose="020B0500000000000000" pitchFamily="34" charset="0"/>
              </a:rPr>
              <a:t></a:t>
            </a:r>
            <a:endParaRPr lang="en-US" sz="6000" dirty="0"/>
          </a:p>
        </p:txBody>
      </p:sp>
      <p:sp>
        <p:nvSpPr>
          <p:cNvPr id="3" name="Rectangle 2"/>
          <p:cNvSpPr/>
          <p:nvPr/>
        </p:nvSpPr>
        <p:spPr>
          <a:xfrm>
            <a:off x="7923841" y="1525037"/>
            <a:ext cx="184731" cy="1107996"/>
          </a:xfrm>
          <a:prstGeom prst="rect">
            <a:avLst/>
          </a:prstGeom>
        </p:spPr>
        <p:txBody>
          <a:bodyPr wrap="none">
            <a:spAutoFit/>
          </a:bodyPr>
          <a:lstStyle/>
          <a:p>
            <a:r>
              <a:rPr lang="en-US" sz="6600" b="1" dirty="0">
                <a:latin typeface="Arial-Rounded" panose="020B0500000000000000" pitchFamily="34" charset="0"/>
                <a:ea typeface="Arial-Rounded" panose="020B0500000000000000" pitchFamily="34" charset="0"/>
                <a:cs typeface="Arial-Rounded" panose="020B0500000000000000" pitchFamily="34" charset="0"/>
              </a:rPr>
              <a: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1981200" y="-169237"/>
            <a:ext cx="8991599" cy="4209369"/>
          </a:xfrm>
          <a:prstGeom prst="rect">
            <a:avLst/>
          </a:prstGeom>
        </p:spPr>
      </p:pic>
      <p:sp>
        <p:nvSpPr>
          <p:cNvPr id="12" name="Rectangle 11"/>
          <p:cNvSpPr/>
          <p:nvPr/>
        </p:nvSpPr>
        <p:spPr>
          <a:xfrm>
            <a:off x="1371600" y="4101063"/>
            <a:ext cx="4690873" cy="100433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Vội vàng</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1399309" y="5435371"/>
            <a:ext cx="4663162" cy="134642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Vồn vã</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6764774" y="4109522"/>
            <a:ext cx="4208025" cy="995878"/>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chăm chỉ</a:t>
            </a:r>
          </a:p>
        </p:txBody>
      </p:sp>
      <p:sp>
        <p:nvSpPr>
          <p:cNvPr id="15" name="Rectangle 14"/>
          <p:cNvSpPr/>
          <p:nvPr/>
        </p:nvSpPr>
        <p:spPr>
          <a:xfrm>
            <a:off x="6871572" y="5435370"/>
            <a:ext cx="4101227" cy="1346430"/>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thờ ơ</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19423" y="4514022"/>
            <a:ext cx="672947" cy="591378"/>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00670" y="6242258"/>
            <a:ext cx="672129"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90343" y="6320298"/>
            <a:ext cx="672128" cy="53770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40876" y="4069047"/>
            <a:ext cx="672129" cy="590658"/>
          </a:xfrm>
          <a:prstGeom prst="rect">
            <a:avLst/>
          </a:prstGeom>
        </p:spPr>
      </p:pic>
      <p:sp>
        <p:nvSpPr>
          <p:cNvPr id="24" name="Right Arrow 23">
            <a:hlinkClick r:id="rId10" action="ppaction://hlinksldjump"/>
          </p:cNvPr>
          <p:cNvSpPr/>
          <p:nvPr/>
        </p:nvSpPr>
        <p:spPr>
          <a:xfrm>
            <a:off x="11148649" y="5981730"/>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sp>
        <p:nvSpPr>
          <p:cNvPr id="25" name="TextBox 24"/>
          <p:cNvSpPr txBox="1"/>
          <p:nvPr/>
        </p:nvSpPr>
        <p:spPr>
          <a:xfrm>
            <a:off x="3657600" y="1252650"/>
            <a:ext cx="5705043" cy="1014730"/>
          </a:xfrm>
          <a:prstGeom prst="rect">
            <a:avLst/>
          </a:prstGeom>
          <a:noFill/>
        </p:spPr>
        <p:txBody>
          <a:bodyPr wrap="square" rtlCol="0">
            <a:spAutoFit/>
          </a:bodyPr>
          <a:lstStyle/>
          <a:p>
            <a:pPr algn="ctr"/>
            <a:r>
              <a:rPr lang="en-US" sz="3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Niềm nở, nhiệt tình khi trò chuyện với người khác là nghĩa của từ nào?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2863618" y="-235498"/>
            <a:ext cx="6919331" cy="4209369"/>
          </a:xfrm>
          <a:prstGeom prst="rect">
            <a:avLst/>
          </a:prstGeom>
        </p:spPr>
      </p:pic>
      <p:sp>
        <p:nvSpPr>
          <p:cNvPr id="12" name="Rectangle 11"/>
          <p:cNvSpPr/>
          <p:nvPr/>
        </p:nvSpPr>
        <p:spPr>
          <a:xfrm>
            <a:off x="1600201" y="4034802"/>
            <a:ext cx="4422856" cy="93823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trốn tìm</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751861" y="4034802"/>
            <a:ext cx="4068539" cy="93823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trú ngụ </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1634837" y="5181600"/>
            <a:ext cx="4388220" cy="144779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sinh sôi</a:t>
            </a:r>
          </a:p>
        </p:txBody>
      </p:sp>
      <p:sp>
        <p:nvSpPr>
          <p:cNvPr id="15" name="Rectangle 14"/>
          <p:cNvSpPr/>
          <p:nvPr/>
        </p:nvSpPr>
        <p:spPr>
          <a:xfrm>
            <a:off x="6772643" y="5181600"/>
            <a:ext cx="4047757" cy="144779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 </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ẩn nấp</a:t>
            </a: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6456" y="4002065"/>
            <a:ext cx="672947" cy="591378"/>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75980" y="6085699"/>
            <a:ext cx="672129"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14623" y="4515035"/>
            <a:ext cx="672128" cy="53770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50928" y="5616828"/>
            <a:ext cx="672129" cy="590658"/>
          </a:xfrm>
          <a:prstGeom prst="rect">
            <a:avLst/>
          </a:prstGeom>
        </p:spPr>
      </p:pic>
      <p:sp>
        <p:nvSpPr>
          <p:cNvPr id="24" name="Right Arrow 23">
            <a:hlinkClick r:id="rId10" action="ppaction://hlinksldjump"/>
          </p:cNvPr>
          <p:cNvSpPr/>
          <p:nvPr/>
        </p:nvSpPr>
        <p:spPr>
          <a:xfrm>
            <a:off x="11148649" y="5951972"/>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sp>
        <p:nvSpPr>
          <p:cNvPr id="25" name="TextBox 24"/>
          <p:cNvSpPr txBox="1"/>
          <p:nvPr/>
        </p:nvSpPr>
        <p:spPr>
          <a:xfrm>
            <a:off x="4038600" y="1500165"/>
            <a:ext cx="4800600" cy="1753235"/>
          </a:xfrm>
          <a:prstGeom prst="rect">
            <a:avLst/>
          </a:prstGeom>
          <a:noFill/>
        </p:spPr>
        <p:txBody>
          <a:bodyPr wrap="square" rtlCol="0">
            <a:spAutoFit/>
          </a:bodyPr>
          <a:lstStyle/>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Sinh sống tạm ở một nơi nào đó là nghĩa của từ nào?</a:t>
            </a:r>
            <a:endParaRPr lang="en-US"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2842402" y="-169237"/>
            <a:ext cx="6919331" cy="4209369"/>
          </a:xfrm>
          <a:prstGeom prst="rect">
            <a:avLst/>
          </a:prstGeom>
        </p:spPr>
      </p:pic>
      <p:sp>
        <p:nvSpPr>
          <p:cNvPr id="12" name="Rectangle 11"/>
          <p:cNvSpPr/>
          <p:nvPr/>
        </p:nvSpPr>
        <p:spPr>
          <a:xfrm>
            <a:off x="685800" y="4101063"/>
            <a:ext cx="5316041" cy="108053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M</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áy bay</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85800" y="5434213"/>
            <a:ext cx="5402387" cy="119518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r>
              <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alt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on diều</a:t>
            </a:r>
            <a:endPar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6704141" y="4015912"/>
            <a:ext cx="5106859" cy="1165688"/>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800" dirty="0">
                <a:solidFill>
                  <a:prstClr val="black"/>
                </a:solidFill>
              </a:rPr>
              <a:t>B.</a:t>
            </a:r>
            <a:r>
              <a:rPr lang="en-US" sz="2800" dirty="0">
                <a:solidFill>
                  <a:prstClr val="black"/>
                </a:solidFill>
                <a:latin typeface="Arial" panose="020B0604020202020204" pitchFamily="34" charset="0"/>
              </a:rPr>
              <a:t>Cầu vồng</a:t>
            </a:r>
            <a:endParaRPr lang="vi-VN" sz="2800" dirty="0">
              <a:solidFill>
                <a:prstClr val="black"/>
              </a:solidFill>
            </a:endParaRPr>
          </a:p>
        </p:txBody>
      </p:sp>
      <p:sp>
        <p:nvSpPr>
          <p:cNvPr id="15" name="Rectangle 14"/>
          <p:cNvSpPr/>
          <p:nvPr/>
        </p:nvSpPr>
        <p:spPr>
          <a:xfrm>
            <a:off x="6728144" y="5399090"/>
            <a:ext cx="5082855" cy="1230310"/>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D. </a:t>
            </a:r>
            <a:r>
              <a:rPr lang="en-US" altLang="vi-VN" sz="3200" dirty="0">
                <a:solidFill>
                  <a:prstClr val="black"/>
                </a:solidFill>
              </a:rPr>
              <a:t>Đám mây</a:t>
            </a: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15240" y="4068326"/>
            <a:ext cx="672947" cy="591378"/>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17395" y="5438033"/>
            <a:ext cx="630120"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42214" y="6155962"/>
            <a:ext cx="672128" cy="53770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38871" y="4170425"/>
            <a:ext cx="672129" cy="590658"/>
          </a:xfrm>
          <a:prstGeom prst="rect">
            <a:avLst/>
          </a:prstGeom>
        </p:spPr>
      </p:pic>
      <p:sp>
        <p:nvSpPr>
          <p:cNvPr id="24" name="Right Arrow 23">
            <a:hlinkClick r:id="rId10" action="ppaction://hlinksldjump"/>
          </p:cNvPr>
          <p:cNvSpPr/>
          <p:nvPr/>
        </p:nvSpPr>
        <p:spPr>
          <a:xfrm>
            <a:off x="11147515" y="6042883"/>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sp>
        <p:nvSpPr>
          <p:cNvPr id="25" name="TextBox 24"/>
          <p:cNvSpPr txBox="1"/>
          <p:nvPr/>
        </p:nvSpPr>
        <p:spPr>
          <a:xfrm>
            <a:off x="3901132" y="1056003"/>
            <a:ext cx="4800600" cy="2861310"/>
          </a:xfrm>
          <a:prstGeom prst="rect">
            <a:avLst/>
          </a:prstGeom>
          <a:noFill/>
        </p:spPr>
        <p:txBody>
          <a:bodyPr wrap="square" rtlCol="0">
            <a:spAutoFit/>
          </a:bodyPr>
          <a:lstStyle/>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Muôn màu muôn sắc máy bay,</a:t>
            </a:r>
          </a:p>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Buộc dây cho chắc thả ngay lên trời</a:t>
            </a:r>
          </a:p>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Là đồ chơi gì?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Document 17"/>
          <p:cNvSpPr/>
          <p:nvPr/>
        </p:nvSpPr>
        <p:spPr>
          <a:xfrm>
            <a:off x="-20782" y="0"/>
            <a:ext cx="12268201" cy="220743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3" name="Flowchart: Document 17"/>
          <p:cNvSpPr/>
          <p:nvPr/>
        </p:nvSpPr>
        <p:spPr>
          <a:xfrm>
            <a:off x="-76199" y="-14642"/>
            <a:ext cx="12268199" cy="186169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9" name="TextBox 8"/>
          <p:cNvSpPr txBox="1"/>
          <p:nvPr/>
        </p:nvSpPr>
        <p:spPr>
          <a:xfrm>
            <a:off x="1800225" y="275590"/>
            <a:ext cx="9233535" cy="1197610"/>
          </a:xfrm>
          <a:prstGeom prst="rect">
            <a:avLst/>
          </a:prstGeom>
          <a:noFill/>
        </p:spPr>
        <p:txBody>
          <a:bodyPr wrap="square" lIns="91391" tIns="45696" rIns="91391" bIns="45696" rtlCol="0">
            <a:spAutoFit/>
          </a:bodyPr>
          <a:lstStyle/>
          <a:p>
            <a:pPr algn="ctr"/>
            <a:r>
              <a:rPr lang="en-US" sz="7200" b="1" dirty="0">
                <a:ln w="3175">
                  <a:solidFill>
                    <a:schemeClr val="bg1"/>
                  </a:solidFill>
                </a:ln>
                <a:solidFill>
                  <a:schemeClr val="bg1"/>
                </a:solidFill>
                <a:latin typeface="Arial-Rounded" panose="020B0500000000000000" pitchFamily="34" charset="0"/>
                <a:ea typeface="Arial-Rounded" panose="020B0500000000000000" pitchFamily="34" charset="0"/>
                <a:cs typeface="Arial-Rounded" panose="020B0500000000000000" pitchFamily="34" charset="0"/>
              </a:rPr>
              <a:t>Thứ....ngày....tháng....</a:t>
            </a:r>
          </a:p>
        </p:txBody>
      </p:sp>
      <p:grpSp>
        <p:nvGrpSpPr>
          <p:cNvPr id="10" name="Group 9"/>
          <p:cNvGrpSpPr/>
          <p:nvPr/>
        </p:nvGrpSpPr>
        <p:grpSpPr>
          <a:xfrm>
            <a:off x="1938020" y="3429000"/>
            <a:ext cx="9443085" cy="1383665"/>
            <a:chOff x="2052684" y="2617912"/>
            <a:chExt cx="5768788" cy="1092595"/>
          </a:xfrm>
        </p:grpSpPr>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684" y="2617912"/>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057479" y="2772823"/>
              <a:ext cx="5121462" cy="653351"/>
            </a:xfrm>
            <a:prstGeom prst="rect">
              <a:avLst/>
            </a:prstGeom>
            <a:noFill/>
          </p:spPr>
          <p:txBody>
            <a:bodyPr wrap="square" lIns="89301" tIns="44651" rIns="89301" bIns="44651" rtlCol="0">
              <a:spAutoFit/>
            </a:bodyPr>
            <a:lstStyle/>
            <a:p>
              <a:pPr algn="ctr"/>
              <a:r>
                <a:rPr lang="en-US" sz="4800"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t>Thả Diều</a:t>
              </a:r>
            </a:p>
          </p:txBody>
        </p:sp>
      </p:grpSp>
      <p:sp>
        <p:nvSpPr>
          <p:cNvPr id="13" name="Rectangle 16"/>
          <p:cNvSpPr/>
          <p:nvPr/>
        </p:nvSpPr>
        <p:spPr>
          <a:xfrm rot="269291">
            <a:off x="985163" y="3614125"/>
            <a:ext cx="1448268" cy="1127520"/>
          </a:xfrm>
          <a:custGeom>
            <a:avLst/>
            <a:gdLst>
              <a:gd name="connsiteX0" fmla="*/ 0 w 1322292"/>
              <a:gd name="connsiteY0" fmla="*/ 0 h 1023843"/>
              <a:gd name="connsiteX1" fmla="*/ 1322292 w 1322292"/>
              <a:gd name="connsiteY1" fmla="*/ 0 h 1023843"/>
              <a:gd name="connsiteX2" fmla="*/ 1322292 w 1322292"/>
              <a:gd name="connsiteY2" fmla="*/ 1023843 h 1023843"/>
              <a:gd name="connsiteX3" fmla="*/ 0 w 1322292"/>
              <a:gd name="connsiteY3" fmla="*/ 1023843 h 1023843"/>
              <a:gd name="connsiteX4" fmla="*/ 0 w 1322292"/>
              <a:gd name="connsiteY4" fmla="*/ 0 h 1023843"/>
              <a:gd name="connsiteX0-1" fmla="*/ 38 w 1322330"/>
              <a:gd name="connsiteY0-2" fmla="*/ 0 h 1023843"/>
              <a:gd name="connsiteX1-3" fmla="*/ 1322330 w 1322330"/>
              <a:gd name="connsiteY1-4" fmla="*/ 0 h 1023843"/>
              <a:gd name="connsiteX2-5" fmla="*/ 1322330 w 1322330"/>
              <a:gd name="connsiteY2-6" fmla="*/ 1023843 h 1023843"/>
              <a:gd name="connsiteX3-7" fmla="*/ 38 w 1322330"/>
              <a:gd name="connsiteY3-8" fmla="*/ 1023843 h 1023843"/>
              <a:gd name="connsiteX4-9" fmla="*/ 401820 w 1322330"/>
              <a:gd name="connsiteY4-10" fmla="*/ 432335 h 1023843"/>
              <a:gd name="connsiteX5" fmla="*/ 38 w 1322330"/>
              <a:gd name="connsiteY5" fmla="*/ 0 h 10238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322330" h="1023843">
                <a:moveTo>
                  <a:pt x="38" y="0"/>
                </a:moveTo>
                <a:lnTo>
                  <a:pt x="1322330" y="0"/>
                </a:lnTo>
                <a:lnTo>
                  <a:pt x="1322330" y="1023843"/>
                </a:lnTo>
                <a:lnTo>
                  <a:pt x="38" y="1023843"/>
                </a:lnTo>
                <a:cubicBezTo>
                  <a:pt x="-4580" y="845146"/>
                  <a:pt x="406438" y="611032"/>
                  <a:pt x="401820" y="432335"/>
                </a:cubicBezTo>
                <a:lnTo>
                  <a:pt x="38" y="0"/>
                </a:lnTo>
                <a:close/>
              </a:path>
            </a:pathLst>
          </a:custGeom>
          <a:solidFill>
            <a:srgbClr val="78B832"/>
          </a:solidFill>
          <a:ln>
            <a:solidFill>
              <a:srgbClr val="78B8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6"/>
          <p:cNvSpPr/>
          <p:nvPr/>
        </p:nvSpPr>
        <p:spPr>
          <a:xfrm rot="489815">
            <a:off x="1159679" y="3735310"/>
            <a:ext cx="1135945" cy="905568"/>
          </a:xfrm>
          <a:custGeom>
            <a:avLst/>
            <a:gdLst>
              <a:gd name="connsiteX0" fmla="*/ 0 w 1322292"/>
              <a:gd name="connsiteY0" fmla="*/ 0 h 1023843"/>
              <a:gd name="connsiteX1" fmla="*/ 1322292 w 1322292"/>
              <a:gd name="connsiteY1" fmla="*/ 0 h 1023843"/>
              <a:gd name="connsiteX2" fmla="*/ 1322292 w 1322292"/>
              <a:gd name="connsiteY2" fmla="*/ 1023843 h 1023843"/>
              <a:gd name="connsiteX3" fmla="*/ 0 w 1322292"/>
              <a:gd name="connsiteY3" fmla="*/ 1023843 h 1023843"/>
              <a:gd name="connsiteX4" fmla="*/ 0 w 1322292"/>
              <a:gd name="connsiteY4" fmla="*/ 0 h 1023843"/>
              <a:gd name="connsiteX0-1" fmla="*/ 38 w 1322330"/>
              <a:gd name="connsiteY0-2" fmla="*/ 0 h 1023843"/>
              <a:gd name="connsiteX1-3" fmla="*/ 1322330 w 1322330"/>
              <a:gd name="connsiteY1-4" fmla="*/ 0 h 1023843"/>
              <a:gd name="connsiteX2-5" fmla="*/ 1322330 w 1322330"/>
              <a:gd name="connsiteY2-6" fmla="*/ 1023843 h 1023843"/>
              <a:gd name="connsiteX3-7" fmla="*/ 38 w 1322330"/>
              <a:gd name="connsiteY3-8" fmla="*/ 1023843 h 1023843"/>
              <a:gd name="connsiteX4-9" fmla="*/ 401820 w 1322330"/>
              <a:gd name="connsiteY4-10" fmla="*/ 432335 h 1023843"/>
              <a:gd name="connsiteX5" fmla="*/ 38 w 1322330"/>
              <a:gd name="connsiteY5" fmla="*/ 0 h 10238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322330" h="1023843">
                <a:moveTo>
                  <a:pt x="38" y="0"/>
                </a:moveTo>
                <a:lnTo>
                  <a:pt x="1322330" y="0"/>
                </a:lnTo>
                <a:lnTo>
                  <a:pt x="1322330" y="1023843"/>
                </a:lnTo>
                <a:lnTo>
                  <a:pt x="38" y="1023843"/>
                </a:lnTo>
                <a:cubicBezTo>
                  <a:pt x="-4580" y="845146"/>
                  <a:pt x="406438" y="611032"/>
                  <a:pt x="401820" y="432335"/>
                </a:cubicBezTo>
                <a:lnTo>
                  <a:pt x="38" y="0"/>
                </a:lnTo>
                <a:close/>
              </a:path>
            </a:pathLst>
          </a:custGeom>
          <a:solidFill>
            <a:srgbClr val="92D050"/>
          </a:solidFill>
          <a:ln>
            <a:solidFill>
              <a:srgbClr val="78B8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641" y="3271097"/>
            <a:ext cx="1416718" cy="1367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944727" y="3338628"/>
            <a:ext cx="967557" cy="1231900"/>
          </a:xfrm>
          <a:prstGeom prst="rect">
            <a:avLst/>
          </a:prstGeom>
          <a:noFill/>
        </p:spPr>
        <p:txBody>
          <a:bodyPr wrap="square" lIns="89301" tIns="44651" rIns="89301" bIns="44651" rtlCol="0">
            <a:spAutoFit/>
          </a:bodyPr>
          <a:lstStyle/>
          <a:p>
            <a:pPr algn="ctr"/>
            <a:r>
              <a:rPr lang="en-US" sz="3125"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a:t>
            </a:r>
            <a:endParaRPr lang="en-US" sz="3125"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a:p>
            <a:pPr algn="ctr"/>
            <a:r>
              <a:rPr lang="en-US" sz="4295" b="1" dirty="0">
                <a:solidFill>
                  <a:schemeClr val="bg1"/>
                </a:solidFill>
                <a:latin typeface="Arial Rounded MT Bold" panose="020F0704030504030204" pitchFamily="34" charset="0"/>
                <a:ea typeface="Arial-Rounded" panose="020B0500000000000000" pitchFamily="34" charset="0"/>
                <a:cs typeface="Times New Roman" panose="02020603050405020304" pitchFamily="18" charset="0"/>
              </a:rPr>
              <a:t>21</a:t>
            </a:r>
          </a:p>
        </p:txBody>
      </p:sp>
      <p:sp>
        <p:nvSpPr>
          <p:cNvPr id="17" name="Rectangle 16"/>
          <p:cNvSpPr/>
          <p:nvPr/>
        </p:nvSpPr>
        <p:spPr>
          <a:xfrm>
            <a:off x="1" y="6629400"/>
            <a:ext cx="12192000" cy="228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1 + 2</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1385</Words>
  <Application>Microsoft Office PowerPoint</Application>
  <PresentationFormat>Widescreen</PresentationFormat>
  <Paragraphs>253</Paragraphs>
  <Slides>38</Slides>
  <Notes>18</Notes>
  <HiddenSlides>0</HiddenSlides>
  <MMClips>2</MMClips>
  <ScaleCrop>false</ScaleCrop>
  <HeadingPairs>
    <vt:vector size="6" baseType="variant">
      <vt:variant>
        <vt:lpstr>Fonts Used</vt:lpstr>
      </vt:variant>
      <vt:variant>
        <vt:i4>9</vt:i4>
      </vt:variant>
      <vt:variant>
        <vt:lpstr>Theme</vt:lpstr>
      </vt:variant>
      <vt:variant>
        <vt:i4>7</vt:i4>
      </vt:variant>
      <vt:variant>
        <vt:lpstr>Slide Titles</vt:lpstr>
      </vt:variant>
      <vt:variant>
        <vt:i4>38</vt:i4>
      </vt:variant>
    </vt:vector>
  </HeadingPairs>
  <TitlesOfParts>
    <vt:vector size="54" baseType="lpstr">
      <vt:lpstr>Microsoft YaHei</vt:lpstr>
      <vt:lpstr>Arial</vt:lpstr>
      <vt:lpstr>Arial Rounded MT Bold</vt:lpstr>
      <vt:lpstr>Arial-Rounded</vt:lpstr>
      <vt:lpstr>Calibri</vt:lpstr>
      <vt:lpstr>Calibri Light</vt:lpstr>
      <vt:lpstr>HP001 4 hàng</vt:lpstr>
      <vt:lpstr>Times New Roman</vt:lpstr>
      <vt:lpstr>Verdana</vt:lpstr>
      <vt:lpstr>1_Office Theme</vt:lpstr>
      <vt:lpstr>2_Office Theme</vt:lpstr>
      <vt:lpstr>2_Office 主题​​</vt:lpstr>
      <vt:lpstr>3_Office Theme</vt:lpstr>
      <vt:lpstr>4_Office Theme</vt:lpstr>
      <vt:lpstr>5_Office Theme</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Các bạn trong tranh đang chơi trò chơi gì?</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2 câu thơ “Sao trời trôi qua/Thuyền thành trăng vàng” tả cánh diều vào lúc nào?</vt:lpstr>
      <vt:lpstr>3. Khổ thơ cuối muốn nói điều gì?</vt:lpstr>
      <vt:lpstr>3. Em thích nhất khổ thơ nào trong bài? Vì sao?</vt:lpstr>
      <vt:lpstr>PowerPoint Presentation</vt:lpstr>
      <vt:lpstr>1. Từ ngữ được dùng để nói về âm thanh của sáo diều: </vt:lpstr>
      <vt:lpstr>2. Dựa vào khổ thơ thứ tư, nói một câu tả cánh diều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Chọn kể 1-2 đoạn của câu chuyện theo tranh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
  <cp:lastModifiedBy>tran thao</cp:lastModifiedBy>
  <cp:revision>5</cp:revision>
  <dcterms:created xsi:type="dcterms:W3CDTF">2021-05-27T05:02:00Z</dcterms:created>
  <dcterms:modified xsi:type="dcterms:W3CDTF">2021-05-29T00:20:37Z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