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590" r:id="rId2"/>
    <p:sldId id="482" r:id="rId3"/>
    <p:sldId id="592" r:id="rId4"/>
    <p:sldId id="593" r:id="rId5"/>
    <p:sldId id="542" r:id="rId6"/>
    <p:sldId id="557" r:id="rId7"/>
    <p:sldId id="570" r:id="rId8"/>
    <p:sldId id="587" r:id="rId9"/>
    <p:sldId id="588" r:id="rId10"/>
    <p:sldId id="601" r:id="rId11"/>
    <p:sldId id="602" r:id="rId12"/>
    <p:sldId id="575" r:id="rId13"/>
    <p:sldId id="607" r:id="rId14"/>
    <p:sldId id="605" r:id="rId15"/>
    <p:sldId id="608" r:id="rId16"/>
    <p:sldId id="609" r:id="rId17"/>
    <p:sldId id="568" r:id="rId18"/>
  </p:sldIdLst>
  <p:sldSz cx="12192000" cy="6858000"/>
  <p:notesSz cx="6858000" cy="9144000"/>
  <p:custDataLst>
    <p:tags r:id="rId2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0000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101" d="100"/>
          <a:sy n="101" d="100"/>
        </p:scale>
        <p:origin x="70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JtP8SmYURgU?feature=oembed" TargetMode="External"/><Relationship Id="rId5" Type="http://schemas.openxmlformats.org/officeDocument/2006/relationships/image" Target="../media/image7.jpe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8E5841-D958-6756-390D-952396F428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116632"/>
            <a:ext cx="3580316" cy="33958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E253C6-77A1-2261-AA68-53608CE781CB}"/>
              </a:ext>
            </a:extLst>
          </p:cNvPr>
          <p:cNvSpPr txBox="1"/>
          <p:nvPr/>
        </p:nvSpPr>
        <p:spPr>
          <a:xfrm>
            <a:off x="5428781" y="3684959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908EA2-05C0-1F63-B523-6DC22651E49D}"/>
              </a:ext>
            </a:extLst>
          </p:cNvPr>
          <p:cNvSpPr txBox="1"/>
          <p:nvPr/>
        </p:nvSpPr>
        <p:spPr>
          <a:xfrm>
            <a:off x="5874839" y="552874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6451" y="-1710331"/>
              <a:ext cx="4280589" cy="22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BÀI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ĐỌC NHẠC SỐ 2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KẾT HỢP VỖ TAY/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GÕ ĐỆM THEO PHÁCH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2969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7388" y="-1618855"/>
              <a:ext cx="3278663" cy="2033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LỰA CHỌN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VÀ BIỂU DIỄN</a:t>
              </a:r>
            </a:p>
            <a:p>
              <a:pPr algn="ctr" eaLnBrk="1" hangingPunct="1"/>
              <a:r>
                <a:rPr lang="en-US" sz="4400" b="1" dirty="0">
                  <a:latin typeface="Cambria" pitchFamily="18" charset="0"/>
                  <a:cs typeface="Times New Roman" pitchFamily="18" charset="0"/>
                </a:rPr>
                <a:t>CÁC BÀI HÁT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316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5E8012E0-81D2-CE05-B9A4-652DAA4F3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73" t="50000" r="15350" b="39149"/>
          <a:stretch>
            <a:fillRect/>
          </a:stretch>
        </p:blipFill>
        <p:spPr bwMode="auto">
          <a:xfrm>
            <a:off x="479376" y="410598"/>
            <a:ext cx="11233248" cy="259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5" name="Text Box 10">
            <a:extLst>
              <a:ext uri="{FF2B5EF4-FFF2-40B4-BE49-F238E27FC236}">
                <a16:creationId xmlns:a16="http://schemas.microsoft.com/office/drawing/2014/main" id="{E831147B-70E6-B05F-6140-85AA26709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404" y="4077072"/>
            <a:ext cx="10729192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ĐÁNH GIÁ CUỐI HỌC KÌ I</a:t>
            </a:r>
          </a:p>
        </p:txBody>
      </p:sp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20860" y="-1481192"/>
              <a:ext cx="3311721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TIÊU CHÍ</a:t>
              </a:r>
            </a:p>
            <a:p>
              <a:pPr algn="ctr" eaLnBrk="1" hangingPunct="1"/>
              <a:r>
                <a:rPr lang="en-US" sz="6000" b="1" dirty="0">
                  <a:latin typeface="Cambria" pitchFamily="18" charset="0"/>
                  <a:cs typeface="Times New Roman" pitchFamily="18" charset="0"/>
                </a:rPr>
                <a:t>ĐÁNH GIÁ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4637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BA1A7D-0F59-4A0C-B6DC-0C25553588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2DEA66F-CE1E-D8A1-D61A-4B943BB350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73991"/>
              </p:ext>
            </p:extLst>
          </p:nvPr>
        </p:nvGraphicFramePr>
        <p:xfrm>
          <a:off x="479376" y="227052"/>
          <a:ext cx="11161240" cy="603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161240">
                  <a:extLst>
                    <a:ext uri="{9D8B030D-6E8A-4147-A177-3AD203B41FA5}">
                      <a16:colId xmlns:a16="http://schemas.microsoft.com/office/drawing/2014/main" val="894624530"/>
                    </a:ext>
                  </a:extLst>
                </a:gridCol>
              </a:tblGrid>
              <a:tr h="435133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endParaRPr lang="vi-VN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nhớ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Múa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lân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Quốc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Nam,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Khúc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nương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maracas.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Đô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Rê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Mi,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Son, La, Si, Đô2.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endParaRPr lang="vi-VN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1, 2.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gõ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maracas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tay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đùi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…)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Mức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3: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sáng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nét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mặt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hay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họa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gõ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phách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hay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lộ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11176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sẻ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đỡ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nhiệm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vụ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chung</a:t>
                      </a:r>
                      <a:r>
                        <a:rPr lang="en-US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vi-VN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438" marR="3543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7293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928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492" y="-1137034"/>
              <a:ext cx="4273693" cy="115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TIẾN HÀNH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KIỂM TRA - ĐÁNH GIÁ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947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7B362E-5D59-4CD2-2315-BB34C8C6F4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1280150"/>
            <a:ext cx="10297144" cy="4922044"/>
          </a:xfrm>
          <a:prstGeom prst="rect">
            <a:avLst/>
          </a:prstGeom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9436" y="352981"/>
            <a:ext cx="10009112" cy="92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5400" b="1" dirty="0">
                <a:solidFill>
                  <a:srgbClr val="FF0000"/>
                </a:solidFill>
                <a:latin typeface="Cambria" pitchFamily="18" charset="0"/>
              </a:rPr>
              <a:t>TỔNG KẾT HỌC KÌ I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EE2C12-ABA1-F18F-E23F-DC5A4E38A0BC}"/>
              </a:ext>
            </a:extLst>
          </p:cNvPr>
          <p:cNvSpPr txBox="1"/>
          <p:nvPr/>
        </p:nvSpPr>
        <p:spPr>
          <a:xfrm>
            <a:off x="1163452" y="1708035"/>
            <a:ext cx="9865096" cy="4150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dung: 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(4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chủ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sz="2800" b="1" i="1" dirty="0">
                <a:solidFill>
                  <a:srgbClr val="1713CB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vi-VN" sz="2800" b="1" dirty="0">
              <a:solidFill>
                <a:srgbClr val="1713C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1176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vi-VN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Múa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Nam,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Khúc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nương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vi-VN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Đọc nhạc: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2.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maracas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8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Nghe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ngợi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Suối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t’rưng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+</a:t>
            </a:r>
            <a:r>
              <a:rPr lang="vi-VN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Thường thức âm nhạc: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Dàn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trống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tộc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khúc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hát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ru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3524867480"/>
      </p:ext>
    </p:extLst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29904" y="1988840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1+2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896" y="2707652"/>
            <a:ext cx="3263492" cy="3263492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EF171C26-1735-D9ED-34FB-86DDF0DF1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73" t="50000" r="15350" b="39149"/>
          <a:stretch>
            <a:fillRect/>
          </a:stretch>
        </p:blipFill>
        <p:spPr bwMode="auto">
          <a:xfrm>
            <a:off x="5015879" y="66357"/>
            <a:ext cx="7176121" cy="144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91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453093" y="6070369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6453093" y="1988840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1+2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C891B2-5536-473E-978C-89BA28AA1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1588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2806877"/>
            <a:ext cx="3263492" cy="3263492"/>
          </a:xfrm>
          <a:prstGeom prst="rect">
            <a:avLst/>
          </a:prstGeom>
        </p:spPr>
      </p:pic>
      <p:pic>
        <p:nvPicPr>
          <p:cNvPr id="1026" name="Picture 6">
            <a:extLst>
              <a:ext uri="{FF2B5EF4-FFF2-40B4-BE49-F238E27FC236}">
                <a16:creationId xmlns:a16="http://schemas.microsoft.com/office/drawing/2014/main" id="{90596E06-64F6-8641-C5A5-69685D41B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73" t="50000" r="15350" b="39149"/>
          <a:stretch>
            <a:fillRect/>
          </a:stretch>
        </p:blipFill>
        <p:spPr bwMode="auto">
          <a:xfrm>
            <a:off x="5015879" y="66357"/>
            <a:ext cx="7176121" cy="144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1127448" y="1313384"/>
            <a:ext cx="10009112" cy="4779912"/>
            <a:chOff x="7968208" y="-2264516"/>
            <a:chExt cx="9217024" cy="4569065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2264516"/>
              <a:ext cx="9217024" cy="4569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95589" y="-1082528"/>
              <a:ext cx="3895951" cy="1680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BODY</a:t>
              </a:r>
            </a:p>
            <a:p>
              <a:pPr algn="ctr" eaLnBrk="1" hangingPunct="1"/>
              <a:r>
                <a:rPr lang="en-US" sz="5400" b="1" dirty="0">
                  <a:latin typeface="Cambria" pitchFamily="18" charset="0"/>
                  <a:cs typeface="Times New Roman" pitchFamily="18" charset="0"/>
                </a:rPr>
                <a:t>PERCUSSION</a:t>
              </a:r>
            </a:p>
          </p:txBody>
        </p:sp>
      </p:grpSp>
      <p:pic>
        <p:nvPicPr>
          <p:cNvPr id="2" name="Picture 13">
            <a:extLst>
              <a:ext uri="{FF2B5EF4-FFF2-40B4-BE49-F238E27FC236}">
                <a16:creationId xmlns:a16="http://schemas.microsoft.com/office/drawing/2014/main" id="{97D488BF-7054-D91F-0608-99040A1D10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t="1076" r="41414" b="74462"/>
          <a:stretch/>
        </p:blipFill>
        <p:spPr bwMode="auto">
          <a:xfrm>
            <a:off x="911424" y="332655"/>
            <a:ext cx="3312368" cy="110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369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424C4B-A2E4-41CF-A86A-56D42E7DF9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 Media 3" title="BODY PERCUSSION - 2">
            <a:hlinkClick r:id="" action="ppaction://media"/>
            <a:extLst>
              <a:ext uri="{FF2B5EF4-FFF2-40B4-BE49-F238E27FC236}">
                <a16:creationId xmlns:a16="http://schemas.microsoft.com/office/drawing/2014/main" id="{F3D9A79A-0E0D-942E-1F01-F434879360A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00791" y="260648"/>
            <a:ext cx="10441160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12411489-1591-4F95-9756-F467808BD7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860956" y="1196752"/>
            <a:ext cx="1049162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 Box 10">
            <a:extLst>
              <a:ext uri="{FF2B5EF4-FFF2-40B4-BE49-F238E27FC236}">
                <a16:creationId xmlns:a16="http://schemas.microsoft.com/office/drawing/2014/main" id="{7A902D26-5B6D-4408-A767-36CA312C3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444" y="3933056"/>
            <a:ext cx="10009112" cy="101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en-US" sz="6000" b="1" dirty="0">
                <a:solidFill>
                  <a:srgbClr val="FF0000"/>
                </a:solidFill>
                <a:latin typeface="Cambria" pitchFamily="18" charset="0"/>
              </a:rPr>
              <a:t>ÔN TẬP CUỐI HỌC KÌ I</a:t>
            </a:r>
          </a:p>
        </p:txBody>
      </p:sp>
      <p:pic>
        <p:nvPicPr>
          <p:cNvPr id="8" name="Picture 13">
            <a:extLst>
              <a:ext uri="{FF2B5EF4-FFF2-40B4-BE49-F238E27FC236}">
                <a16:creationId xmlns:a16="http://schemas.microsoft.com/office/drawing/2014/main" id="{B4CB904D-487E-7557-0FE5-9F490778F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968831" y="332656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1805" y="-1481192"/>
              <a:ext cx="4309828" cy="1857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GÕ THEO HÌNH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TIẾT TẤU BẰNG CÁC</a:t>
              </a:r>
            </a:p>
            <a:p>
              <a:pPr algn="ctr" eaLnBrk="1" hangingPunct="1"/>
              <a:r>
                <a:rPr lang="en-US" sz="4000" b="1" dirty="0">
                  <a:latin typeface="Cambria" pitchFamily="18" charset="0"/>
                  <a:cs typeface="Times New Roman" pitchFamily="18" charset="0"/>
                </a:rPr>
                <a:t>NHẠC CỤ ĐÃ HỌC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038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15B0D3-B347-4FBD-B060-526FF43D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3577"/>
            <a:ext cx="12192000" cy="689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574AF2-CBAD-4D09-B3AC-428D8ECCB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132856"/>
            <a:ext cx="11233248" cy="40693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02620F-F9D7-CA17-6C41-9008876083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2"/>
          <a:stretch/>
        </p:blipFill>
        <p:spPr>
          <a:xfrm flipH="1">
            <a:off x="1487488" y="368440"/>
            <a:ext cx="2448272" cy="1693353"/>
          </a:xfrm>
          <a:prstGeom prst="rect">
            <a:avLst/>
          </a:prstGeom>
        </p:spPr>
      </p:pic>
      <p:pic>
        <p:nvPicPr>
          <p:cNvPr id="2050" name="Picture 6">
            <a:extLst>
              <a:ext uri="{FF2B5EF4-FFF2-40B4-BE49-F238E27FC236}">
                <a16:creationId xmlns:a16="http://schemas.microsoft.com/office/drawing/2014/main" id="{7BD13D78-B724-3458-BF4E-6C1B5BD4D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09" t="68307" r="7750" b="11214"/>
          <a:stretch>
            <a:fillRect/>
          </a:stretch>
        </p:blipFill>
        <p:spPr bwMode="auto">
          <a:xfrm>
            <a:off x="962166" y="2338247"/>
            <a:ext cx="10225136" cy="364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CEC231-AB52-5CB6-CFEF-4610C3FA90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"/>
          <a:stretch/>
        </p:blipFill>
        <p:spPr>
          <a:xfrm>
            <a:off x="4511824" y="336807"/>
            <a:ext cx="5328592" cy="169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0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9293" y="-1412360"/>
              <a:ext cx="4134852" cy="173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NÊU CẢM NHẬN CỦA EM</a:t>
              </a:r>
            </a:p>
            <a:p>
              <a:pPr algn="ctr" eaLnBrk="1" hangingPunct="1"/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KHI NGHE TÁC PHẨM</a:t>
              </a:r>
            </a:p>
            <a:p>
              <a:pPr algn="ctr" eaLnBrk="1" hangingPunct="1"/>
              <a:r>
                <a:rPr lang="en-US" sz="28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SUỐI ĐÀN T’RƯNG </a:t>
              </a:r>
              <a:r>
                <a:rPr lang="en-US" sz="2800" b="1" dirty="0">
                  <a:latin typeface="Cambria" pitchFamily="18" charset="0"/>
                  <a:cs typeface="Times New Roman" pitchFamily="18" charset="0"/>
                </a:rPr>
                <a:t>VÀ</a:t>
              </a:r>
              <a:br>
                <a:rPr lang="en-US" sz="28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</a:br>
              <a:r>
                <a:rPr lang="en-US" sz="28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NỔI TRỐNG LÊN CÁC BẠN ƠI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7035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C11AA79-FE49-4894-AE00-B6C66911A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3158E2A-327E-4A9B-A512-91E9C30E7346}"/>
              </a:ext>
            </a:extLst>
          </p:cNvPr>
          <p:cNvGrpSpPr/>
          <p:nvPr/>
        </p:nvGrpSpPr>
        <p:grpSpPr>
          <a:xfrm>
            <a:off x="911424" y="476672"/>
            <a:ext cx="10369152" cy="5616624"/>
            <a:chOff x="7968208" y="-3064320"/>
            <a:chExt cx="9217024" cy="5368869"/>
          </a:xfrm>
        </p:grpSpPr>
        <p:pic>
          <p:nvPicPr>
            <p:cNvPr id="6" name="Picture 2" descr="Free Download: Wooden nature blank board | Frame border design, Page  borders design, Colorful borders design">
              <a:extLst>
                <a:ext uri="{FF2B5EF4-FFF2-40B4-BE49-F238E27FC236}">
                  <a16:creationId xmlns:a16="http://schemas.microsoft.com/office/drawing/2014/main" id="{9395CF26-9E71-4948-99CA-6511F53B1A8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9" t="1056" r="1369"/>
            <a:stretch/>
          </p:blipFill>
          <p:spPr bwMode="auto">
            <a:xfrm>
              <a:off x="7968208" y="-3064320"/>
              <a:ext cx="9217024" cy="53688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2650D238-933E-4492-B930-747EA778D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4182" y="-1679839"/>
              <a:ext cx="4165116" cy="2210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5243" tIns="47621" rIns="95243" bIns="47621">
              <a:spAutoFit/>
            </a:bodyPr>
            <a:lstStyle/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ĐỌC BÀI</a:t>
              </a:r>
            </a:p>
            <a:p>
              <a:pPr algn="ctr" eaLnBrk="1" hangingPunct="1"/>
              <a:r>
                <a:rPr lang="en-US" sz="3600" b="1" i="1" dirty="0">
                  <a:solidFill>
                    <a:srgbClr val="1713CB"/>
                  </a:solidFill>
                  <a:latin typeface="Cambria" pitchFamily="18" charset="0"/>
                  <a:cs typeface="Times New Roman" pitchFamily="18" charset="0"/>
                </a:rPr>
                <a:t>ĐỌC NHẠC SỐ 1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KẾT HỢP THỰC HIỆN</a:t>
              </a:r>
            </a:p>
            <a:p>
              <a:pPr algn="ctr" eaLnBrk="1" hangingPunct="1"/>
              <a:r>
                <a:rPr lang="en-US" sz="3600" b="1" dirty="0">
                  <a:latin typeface="Cambria" pitchFamily="18" charset="0"/>
                  <a:cs typeface="Times New Roman" pitchFamily="18" charset="0"/>
                </a:rPr>
                <a:t>KÍ HIỆU BÀN TAY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542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8028</TotalTime>
  <Words>541</Words>
  <Application>Microsoft Office PowerPoint</Application>
  <PresentationFormat>Widescreen</PresentationFormat>
  <Paragraphs>52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654</cp:revision>
  <dcterms:created xsi:type="dcterms:W3CDTF">2010-04-30T18:19:48Z</dcterms:created>
  <dcterms:modified xsi:type="dcterms:W3CDTF">2024-04-05T07:16:05Z</dcterms:modified>
</cp:coreProperties>
</file>