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1"/>
  </p:notesMasterIdLst>
  <p:sldIdLst>
    <p:sldId id="615" r:id="rId2"/>
    <p:sldId id="482" r:id="rId3"/>
    <p:sldId id="614" r:id="rId4"/>
    <p:sldId id="593" r:id="rId5"/>
    <p:sldId id="542" r:id="rId6"/>
    <p:sldId id="557" r:id="rId7"/>
    <p:sldId id="570" r:id="rId8"/>
    <p:sldId id="587" r:id="rId9"/>
    <p:sldId id="580" r:id="rId10"/>
    <p:sldId id="588" r:id="rId11"/>
    <p:sldId id="601" r:id="rId12"/>
    <p:sldId id="592" r:id="rId13"/>
    <p:sldId id="602" r:id="rId14"/>
    <p:sldId id="575" r:id="rId15"/>
    <p:sldId id="607" r:id="rId16"/>
    <p:sldId id="605" r:id="rId17"/>
    <p:sldId id="608" r:id="rId18"/>
    <p:sldId id="609" r:id="rId19"/>
    <p:sldId id="568" r:id="rId20"/>
  </p:sldIdLst>
  <p:sldSz cx="12192000" cy="6858000"/>
  <p:notesSz cx="6858000" cy="9144000"/>
  <p:custDataLst>
    <p:tags r:id="rId2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101" d="100"/>
          <a:sy n="101" d="100"/>
        </p:scale>
        <p:origin x="702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1.png"/><Relationship Id="rId3" Type="http://schemas.openxmlformats.org/officeDocument/2006/relationships/image" Target="../media/image9.png"/><Relationship Id="rId7" Type="http://schemas.microsoft.com/office/2007/relationships/hdphoto" Target="../media/hdphoto9.wdp"/><Relationship Id="rId12" Type="http://schemas.openxmlformats.org/officeDocument/2006/relationships/image" Target="../media/image2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0" Type="http://schemas.openxmlformats.org/officeDocument/2006/relationships/image" Target="../media/image18.png"/><Relationship Id="rId4" Type="http://schemas.microsoft.com/office/2007/relationships/hdphoto" Target="../media/hdphoto4.wdp"/><Relationship Id="rId9" Type="http://schemas.microsoft.com/office/2007/relationships/hdphoto" Target="../media/hdphoto7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f8odp9eZJNc?feature=oembed" TargetMode="External"/><Relationship Id="rId5" Type="http://schemas.openxmlformats.org/officeDocument/2006/relationships/image" Target="../media/image7.jpe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microsoft.com/office/2007/relationships/hdphoto" Target="../media/hdphoto4.wdp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3.png"/><Relationship Id="rId4" Type="http://schemas.microsoft.com/office/2007/relationships/hdphoto" Target="../media/hdphoto4.wdp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-75057"/>
            <a:ext cx="3744416" cy="35212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18B2F2-BE70-D8FC-65BB-0C20FADA1D03}"/>
              </a:ext>
            </a:extLst>
          </p:cNvPr>
          <p:cNvSpPr txBox="1"/>
          <p:nvPr/>
        </p:nvSpPr>
        <p:spPr>
          <a:xfrm>
            <a:off x="5015880" y="3512959"/>
            <a:ext cx="7056784" cy="1644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4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4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F96336-C725-EA7D-7EFF-563B55BB1B89}"/>
              </a:ext>
            </a:extLst>
          </p:cNvPr>
          <p:cNvSpPr txBox="1"/>
          <p:nvPr/>
        </p:nvSpPr>
        <p:spPr>
          <a:xfrm>
            <a:off x="5260152" y="5445224"/>
            <a:ext cx="6812512" cy="1255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sz="2200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sz="22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8434" y="-1679839"/>
              <a:ext cx="3516620" cy="2210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ĐỌC BÀI</a:t>
              </a:r>
            </a:p>
            <a:p>
              <a:pPr algn="ctr" eaLnBrk="1" hangingPunct="1"/>
              <a:r>
                <a:rPr lang="en-US" sz="3600" b="1" i="1" dirty="0">
                  <a:solidFill>
                    <a:srgbClr val="1713CB"/>
                  </a:solidFill>
                  <a:latin typeface="Cambria" pitchFamily="18" charset="0"/>
                  <a:cs typeface="Times New Roman" pitchFamily="18" charset="0"/>
                </a:rPr>
                <a:t>ĐỌC NHẠC SỐ 3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KẾT HỢP GÕ ĐỆM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THEO PHÁCH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85429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1423" y="-1710331"/>
              <a:ext cx="3330644" cy="2210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ĐỌC BÀI</a:t>
              </a:r>
            </a:p>
            <a:p>
              <a:pPr algn="ctr" eaLnBrk="1" hangingPunct="1"/>
              <a:r>
                <a:rPr lang="en-US" sz="3600" b="1" i="1" dirty="0">
                  <a:solidFill>
                    <a:srgbClr val="1713CB"/>
                  </a:solidFill>
                  <a:latin typeface="Cambria" pitchFamily="18" charset="0"/>
                  <a:cs typeface="Times New Roman" pitchFamily="18" charset="0"/>
                </a:rPr>
                <a:t>ĐỌC NHẠC SỐ 4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THEO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KÍ HIỆU BÀN TAY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2969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F14FE4D-7FC3-4EA8-1B02-DDB80F2D4A3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49"/>
          <a:stretch/>
        </p:blipFill>
        <p:spPr>
          <a:xfrm>
            <a:off x="400833" y="592585"/>
            <a:ext cx="11239783" cy="43433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B88B25-B47D-18A4-813F-823C60C671C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68" t="6607" r="61039" b="84650"/>
          <a:stretch/>
        </p:blipFill>
        <p:spPr>
          <a:xfrm>
            <a:off x="407368" y="328233"/>
            <a:ext cx="2880320" cy="1170530"/>
          </a:xfrm>
          <a:prstGeom prst="rect">
            <a:avLst/>
          </a:prstGeom>
        </p:spPr>
      </p:pic>
      <p:pic>
        <p:nvPicPr>
          <p:cNvPr id="1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5A404A67-CD2B-40C2-91E5-C82038AD4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544272" y="229796"/>
            <a:ext cx="2813560" cy="1477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464402D-7EA1-4091-8865-980A035408CB}"/>
              </a:ext>
            </a:extLst>
          </p:cNvPr>
          <p:cNvSpPr/>
          <p:nvPr/>
        </p:nvSpPr>
        <p:spPr>
          <a:xfrm>
            <a:off x="8760296" y="836712"/>
            <a:ext cx="2309504" cy="510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32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BFE60D-7DEA-A24B-F175-E13B2A143CE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14344"/>
          <a:stretch/>
        </p:blipFill>
        <p:spPr>
          <a:xfrm flipH="1">
            <a:off x="384506" y="5070482"/>
            <a:ext cx="6647597" cy="1174151"/>
          </a:xfrm>
          <a:prstGeom prst="rect">
            <a:avLst/>
          </a:prstGeom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2E054545-A36C-5D66-F181-C0F277DAF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99" t="15559" r="2464" b="21971"/>
          <a:stretch>
            <a:fillRect/>
          </a:stretch>
        </p:blipFill>
        <p:spPr bwMode="auto">
          <a:xfrm>
            <a:off x="8124917" y="3023906"/>
            <a:ext cx="592138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56B1F23-A8C7-8676-0FD9-8D66734B5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" t="10854" r="86551" b="29736"/>
          <a:stretch>
            <a:fillRect/>
          </a:stretch>
        </p:blipFill>
        <p:spPr bwMode="auto">
          <a:xfrm>
            <a:off x="10083028" y="4823802"/>
            <a:ext cx="6667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>
            <a:extLst>
              <a:ext uri="{FF2B5EF4-FFF2-40B4-BE49-F238E27FC236}">
                <a16:creationId xmlns:a16="http://schemas.microsoft.com/office/drawing/2014/main" id="{33428163-FD8E-22B2-0AE7-1ACE04D563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7" r="69479" b="33823"/>
          <a:stretch>
            <a:fillRect/>
          </a:stretch>
        </p:blipFill>
        <p:spPr bwMode="auto">
          <a:xfrm>
            <a:off x="7147569" y="4692657"/>
            <a:ext cx="62865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>
            <a:extLst>
              <a:ext uri="{FF2B5EF4-FFF2-40B4-BE49-F238E27FC236}">
                <a16:creationId xmlns:a16="http://schemas.microsoft.com/office/drawing/2014/main" id="{9EE6A1F5-58B8-B237-11F5-1B958A23EB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4" t="18382" r="52496" b="33823"/>
          <a:stretch>
            <a:fillRect/>
          </a:stretch>
        </p:blipFill>
        <p:spPr bwMode="auto">
          <a:xfrm>
            <a:off x="1373187" y="3051753"/>
            <a:ext cx="6413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>
            <a:extLst>
              <a:ext uri="{FF2B5EF4-FFF2-40B4-BE49-F238E27FC236}">
                <a16:creationId xmlns:a16="http://schemas.microsoft.com/office/drawing/2014/main" id="{36742DD5-75D2-69CE-DF23-74EC9E0B28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2" t="7794" r="36359" b="22060"/>
          <a:stretch>
            <a:fillRect/>
          </a:stretch>
        </p:blipFill>
        <p:spPr bwMode="auto">
          <a:xfrm>
            <a:off x="4531991" y="4594681"/>
            <a:ext cx="6175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8">
            <a:extLst>
              <a:ext uri="{FF2B5EF4-FFF2-40B4-BE49-F238E27FC236}">
                <a16:creationId xmlns:a16="http://schemas.microsoft.com/office/drawing/2014/main" id="{0FC5A7AF-4727-C679-6407-B9C8445E3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50" t="9914" r="18848" b="31853"/>
          <a:stretch>
            <a:fillRect/>
          </a:stretch>
        </p:blipFill>
        <p:spPr bwMode="auto">
          <a:xfrm>
            <a:off x="10014715" y="2981969"/>
            <a:ext cx="66675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8">
            <a:extLst>
              <a:ext uri="{FF2B5EF4-FFF2-40B4-BE49-F238E27FC236}">
                <a16:creationId xmlns:a16="http://schemas.microsoft.com/office/drawing/2014/main" id="{0FC967E3-2DE0-E65B-E9D1-B9E9A5E457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45" t="27681" r="9320" b="68575"/>
          <a:stretch>
            <a:fillRect/>
          </a:stretch>
        </p:blipFill>
        <p:spPr bwMode="auto">
          <a:xfrm>
            <a:off x="5860638" y="2965887"/>
            <a:ext cx="641351" cy="370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9">
            <a:extLst>
              <a:ext uri="{FF2B5EF4-FFF2-40B4-BE49-F238E27FC236}">
                <a16:creationId xmlns:a16="http://schemas.microsoft.com/office/drawing/2014/main" id="{ECE62C87-F154-22C7-ECC9-0F3BFF7C44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13" t="27719" r="18452" b="67004"/>
          <a:stretch>
            <a:fillRect/>
          </a:stretch>
        </p:blipFill>
        <p:spPr bwMode="auto">
          <a:xfrm>
            <a:off x="7332251" y="2890461"/>
            <a:ext cx="615428" cy="500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>
            <a:extLst>
              <a:ext uri="{FF2B5EF4-FFF2-40B4-BE49-F238E27FC236}">
                <a16:creationId xmlns:a16="http://schemas.microsoft.com/office/drawing/2014/main" id="{728E528A-97EA-4CF3-25FB-BD81327F4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4" t="18382" r="52496" b="33823"/>
          <a:stretch>
            <a:fillRect/>
          </a:stretch>
        </p:blipFill>
        <p:spPr bwMode="auto">
          <a:xfrm>
            <a:off x="2094695" y="3080799"/>
            <a:ext cx="6413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8">
            <a:extLst>
              <a:ext uri="{FF2B5EF4-FFF2-40B4-BE49-F238E27FC236}">
                <a16:creationId xmlns:a16="http://schemas.microsoft.com/office/drawing/2014/main" id="{EF15C7EF-F2DD-8E6E-1A8F-90B3906371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4" t="18382" r="52496" b="33823"/>
          <a:stretch>
            <a:fillRect/>
          </a:stretch>
        </p:blipFill>
        <p:spPr bwMode="auto">
          <a:xfrm>
            <a:off x="7891356" y="4780527"/>
            <a:ext cx="6413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8">
            <a:extLst>
              <a:ext uri="{FF2B5EF4-FFF2-40B4-BE49-F238E27FC236}">
                <a16:creationId xmlns:a16="http://schemas.microsoft.com/office/drawing/2014/main" id="{BF452193-71EE-B67B-AD0D-4F42F889DE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7" r="69479" b="33823"/>
          <a:stretch>
            <a:fillRect/>
          </a:stretch>
        </p:blipFill>
        <p:spPr bwMode="auto">
          <a:xfrm>
            <a:off x="6318503" y="4675752"/>
            <a:ext cx="62865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8">
            <a:extLst>
              <a:ext uri="{FF2B5EF4-FFF2-40B4-BE49-F238E27FC236}">
                <a16:creationId xmlns:a16="http://schemas.microsoft.com/office/drawing/2014/main" id="{A6201B0B-E172-6C4E-FDD4-75DAE401BB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7" r="69479" b="33823"/>
          <a:stretch>
            <a:fillRect/>
          </a:stretch>
        </p:blipFill>
        <p:spPr bwMode="auto">
          <a:xfrm>
            <a:off x="8751689" y="4675751"/>
            <a:ext cx="62865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8">
            <a:extLst>
              <a:ext uri="{FF2B5EF4-FFF2-40B4-BE49-F238E27FC236}">
                <a16:creationId xmlns:a16="http://schemas.microsoft.com/office/drawing/2014/main" id="{D0125E65-5D6A-9053-CE4D-59532FC9C1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45" t="27681" r="9320" b="68575"/>
          <a:stretch>
            <a:fillRect/>
          </a:stretch>
        </p:blipFill>
        <p:spPr bwMode="auto">
          <a:xfrm>
            <a:off x="6506218" y="2983027"/>
            <a:ext cx="641351" cy="370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8">
            <a:extLst>
              <a:ext uri="{FF2B5EF4-FFF2-40B4-BE49-F238E27FC236}">
                <a16:creationId xmlns:a16="http://schemas.microsoft.com/office/drawing/2014/main" id="{FADA96A5-6738-A1FA-9CC4-1B2DB3970C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50" t="9914" r="18848" b="31853"/>
          <a:stretch>
            <a:fillRect/>
          </a:stretch>
        </p:blipFill>
        <p:spPr bwMode="auto">
          <a:xfrm>
            <a:off x="3873322" y="3019874"/>
            <a:ext cx="66675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8">
            <a:extLst>
              <a:ext uri="{FF2B5EF4-FFF2-40B4-BE49-F238E27FC236}">
                <a16:creationId xmlns:a16="http://schemas.microsoft.com/office/drawing/2014/main" id="{E78FF677-2117-70F8-BFD2-9244F7ACF8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50" t="9914" r="18848" b="31853"/>
          <a:stretch>
            <a:fillRect/>
          </a:stretch>
        </p:blipFill>
        <p:spPr bwMode="auto">
          <a:xfrm>
            <a:off x="3090080" y="4602510"/>
            <a:ext cx="66675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8">
            <a:extLst>
              <a:ext uri="{FF2B5EF4-FFF2-40B4-BE49-F238E27FC236}">
                <a16:creationId xmlns:a16="http://schemas.microsoft.com/office/drawing/2014/main" id="{D4A196B8-DBA1-C007-C840-B625C60E6B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99" t="15559" r="2464" b="21971"/>
          <a:stretch>
            <a:fillRect/>
          </a:stretch>
        </p:blipFill>
        <p:spPr bwMode="auto">
          <a:xfrm>
            <a:off x="1279505" y="4616112"/>
            <a:ext cx="592138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8">
            <a:extLst>
              <a:ext uri="{FF2B5EF4-FFF2-40B4-BE49-F238E27FC236}">
                <a16:creationId xmlns:a16="http://schemas.microsoft.com/office/drawing/2014/main" id="{FDB24F91-E9C1-3178-2327-4BEC2E6E6D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99" t="15559" r="2464" b="21971"/>
          <a:stretch>
            <a:fillRect/>
          </a:stretch>
        </p:blipFill>
        <p:spPr bwMode="auto">
          <a:xfrm>
            <a:off x="2170343" y="4616112"/>
            <a:ext cx="592138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8">
            <a:extLst>
              <a:ext uri="{FF2B5EF4-FFF2-40B4-BE49-F238E27FC236}">
                <a16:creationId xmlns:a16="http://schemas.microsoft.com/office/drawing/2014/main" id="{FD9552F8-D979-D092-8C2E-A973DF3199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2" t="7794" r="36359" b="22060"/>
          <a:stretch>
            <a:fillRect/>
          </a:stretch>
        </p:blipFill>
        <p:spPr bwMode="auto">
          <a:xfrm>
            <a:off x="2937077" y="3023906"/>
            <a:ext cx="6175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7410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N4 BE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37388" y="-1618855"/>
              <a:ext cx="3278663" cy="2033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LỰA CHỌN</a:t>
              </a:r>
            </a:p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VÀ BIỂU DIỄN</a:t>
              </a:r>
            </a:p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CÁC BÀI HÁT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316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5" name="Text Box 10">
            <a:extLst>
              <a:ext uri="{FF2B5EF4-FFF2-40B4-BE49-F238E27FC236}">
                <a16:creationId xmlns:a16="http://schemas.microsoft.com/office/drawing/2014/main" id="{E831147B-70E6-B05F-6140-85AA26709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404" y="4077072"/>
            <a:ext cx="10729192" cy="101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6000" b="1" dirty="0">
                <a:solidFill>
                  <a:srgbClr val="FF0000"/>
                </a:solidFill>
                <a:latin typeface="Cambria" pitchFamily="18" charset="0"/>
              </a:rPr>
              <a:t>ĐÁNH GIÁ CUỐI NĂM</a:t>
            </a:r>
          </a:p>
        </p:txBody>
      </p:sp>
      <p:pic>
        <p:nvPicPr>
          <p:cNvPr id="6" name="Picture 21">
            <a:extLst>
              <a:ext uri="{FF2B5EF4-FFF2-40B4-BE49-F238E27FC236}">
                <a16:creationId xmlns:a16="http://schemas.microsoft.com/office/drawing/2014/main" id="{C1CE5F25-2FBE-AC64-B282-234E408C66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76" y="332656"/>
            <a:ext cx="11089232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20860" y="-1481192"/>
              <a:ext cx="3311721" cy="1857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TIÊU CHÍ</a:t>
              </a:r>
            </a:p>
            <a:p>
              <a:pPr algn="ctr"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ĐÁNH GIÁ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46372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2DEA66F-CE1E-D8A1-D61A-4B943BB350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533552"/>
              </p:ext>
            </p:extLst>
          </p:nvPr>
        </p:nvGraphicFramePr>
        <p:xfrm>
          <a:off x="407368" y="188640"/>
          <a:ext cx="11161240" cy="6035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61240">
                  <a:extLst>
                    <a:ext uri="{9D8B030D-6E8A-4147-A177-3AD203B41FA5}">
                      <a16:colId xmlns:a16="http://schemas.microsoft.com/office/drawing/2014/main" val="894624530"/>
                    </a:ext>
                  </a:extLst>
                </a:gridCol>
              </a:tblGrid>
              <a:tr h="435133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Mức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1: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endParaRPr lang="vi-VN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11176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nhớ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Đón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xuân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Đẹp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mãi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tuổi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thơ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Con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non,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Hè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vui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quá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indent="11176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Nhớ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dáng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âm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sắc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Vi-ô-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lông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vi-VN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11176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nốt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Đô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Rê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Mi,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Pha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Son, La, Si, Đô2.</a:t>
                      </a:r>
                      <a:endParaRPr lang="vi-VN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Mức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2: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Hiểu</a:t>
                      </a:r>
                      <a:endParaRPr lang="vi-VN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11176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nêu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).</a:t>
                      </a:r>
                      <a:endParaRPr lang="vi-VN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11176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3, 4.</a:t>
                      </a:r>
                      <a:endParaRPr lang="vi-VN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11176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gõ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nhịp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điệu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cơ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chân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tay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đùi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…)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đệm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vi-VN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Mức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3: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Vận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sáng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vi-VN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11176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âm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nhịp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điệu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sáng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nét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mặt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cơ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hay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họa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diễn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thêm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vi-VN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11176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gõ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đệm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phách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nhịp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cầu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thay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đổi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sắc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hay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trò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vi-VN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11176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lộ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xúc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âm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trước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vi-VN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11176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chia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sẻ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giúp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đỡ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cùng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hoàn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nhiệm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vụ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vi-VN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38" marR="35438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27293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49283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28492" y="-1137034"/>
              <a:ext cx="4273693" cy="115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TIẾN HÀNH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KIỂM TRA - ĐÁNH GIÁ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9477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7B362E-5D59-4CD2-2315-BB34C8C6F4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1280150"/>
            <a:ext cx="10297144" cy="4922044"/>
          </a:xfrm>
          <a:prstGeom prst="rect">
            <a:avLst/>
          </a:prstGeom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9436" y="352981"/>
            <a:ext cx="10009112" cy="927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5400" b="1" dirty="0">
                <a:solidFill>
                  <a:srgbClr val="FF0000"/>
                </a:solidFill>
                <a:latin typeface="Cambria" pitchFamily="18" charset="0"/>
              </a:rPr>
              <a:t>TỔNG KẾT CUỐI NĂM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EE2C12-ABA1-F18F-E23F-DC5A4E38A0BC}"/>
              </a:ext>
            </a:extLst>
          </p:cNvPr>
          <p:cNvSpPr txBox="1"/>
          <p:nvPr/>
        </p:nvSpPr>
        <p:spPr>
          <a:xfrm>
            <a:off x="1127448" y="1622705"/>
            <a:ext cx="9865096" cy="44401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dung: 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(4 </a:t>
            </a:r>
            <a:r>
              <a:rPr lang="en-US" sz="28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chủ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vi-VN" sz="2800" b="1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11760" algn="just">
              <a:lnSpc>
                <a:spcPct val="115000"/>
              </a:lnSpc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vi-VN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Hát: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Đón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xuân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Đẹp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mãi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tuổi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thơ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Con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chim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non,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Hè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vui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vi-VN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90170" algn="just">
              <a:lnSpc>
                <a:spcPct val="115000"/>
              </a:lnSpc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</a:t>
            </a:r>
            <a:r>
              <a:rPr lang="vi-VN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Đọc nhạc: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4.</a:t>
            </a:r>
            <a:endParaRPr lang="vi-VN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90170" algn="just">
              <a:lnSpc>
                <a:spcPct val="115000"/>
              </a:lnSpc>
              <a:spcAft>
                <a:spcPts val="800"/>
              </a:spcAft>
            </a:pPr>
            <a:r>
              <a:rPr lang="en-US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Nhạc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cụ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tấu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bằng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cụ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gõ</a:t>
            </a:r>
            <a:endParaRPr lang="vi-VN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90170" algn="just">
              <a:lnSpc>
                <a:spcPct val="115000"/>
              </a:lnSpc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Nghe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nhạc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Mùa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xuân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ơi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Ước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mơ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hồng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Van-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xơ</a:t>
            </a:r>
            <a:r>
              <a:rPr lang="en-US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Pha-vơ-rít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vi-VN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+</a:t>
            </a:r>
            <a:r>
              <a:rPr lang="vi-VN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Thường thức âm nhạc: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Giới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thiệu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đàn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vi-ô-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lông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heo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âm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nhạc</a:t>
            </a:r>
            <a:endParaRPr lang="vi-VN" sz="2800" dirty="0"/>
          </a:p>
        </p:txBody>
      </p:sp>
    </p:spTree>
    <p:extLst>
      <p:ext uri="{BB962C8B-B14F-4D97-AF65-F5344CB8AC3E}">
        <p14:creationId xmlns:p14="http://schemas.microsoft.com/office/powerpoint/2010/main" val="352486748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29904" y="1988840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1+2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896" y="2707652"/>
            <a:ext cx="3263492" cy="3263492"/>
          </a:xfrm>
          <a:prstGeom prst="rect">
            <a:avLst/>
          </a:prstGeom>
        </p:spPr>
      </p:pic>
      <p:pic>
        <p:nvPicPr>
          <p:cNvPr id="8" name="Picture 21">
            <a:extLst>
              <a:ext uri="{FF2B5EF4-FFF2-40B4-BE49-F238E27FC236}">
                <a16:creationId xmlns:a16="http://schemas.microsoft.com/office/drawing/2014/main" id="{15D5EE67-095A-01A3-F62E-9E64D4546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959" y="18498"/>
            <a:ext cx="6873297" cy="148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391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53093" y="1988840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1+2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2" name="Picture 21">
            <a:extLst>
              <a:ext uri="{FF2B5EF4-FFF2-40B4-BE49-F238E27FC236}">
                <a16:creationId xmlns:a16="http://schemas.microsoft.com/office/drawing/2014/main" id="{2E214E9F-1C56-9C69-2BDB-A35A97F53F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959" y="18498"/>
            <a:ext cx="6873297" cy="148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1313384"/>
            <a:ext cx="10009112" cy="4779912"/>
            <a:chOff x="7968208" y="-2264516"/>
            <a:chExt cx="9217024" cy="4569065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264516"/>
              <a:ext cx="9217024" cy="4569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95589" y="-1082528"/>
              <a:ext cx="3895951" cy="1680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BODY</a:t>
              </a:r>
            </a:p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PERCUSSION</a:t>
              </a:r>
            </a:p>
          </p:txBody>
        </p:sp>
      </p:grpSp>
      <p:pic>
        <p:nvPicPr>
          <p:cNvPr id="2" name="Picture 13">
            <a:extLst>
              <a:ext uri="{FF2B5EF4-FFF2-40B4-BE49-F238E27FC236}">
                <a16:creationId xmlns:a16="http://schemas.microsoft.com/office/drawing/2014/main" id="{97D488BF-7054-D91F-0608-99040A1D10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" t="1076" r="41414" b="74462"/>
          <a:stretch/>
        </p:blipFill>
        <p:spPr bwMode="auto">
          <a:xfrm>
            <a:off x="911424" y="332655"/>
            <a:ext cx="3312368" cy="1104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7369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nline Media 1" title="BODY PERCUSSION - 3">
            <a:hlinkClick r:id="" action="ppaction://media"/>
            <a:extLst>
              <a:ext uri="{FF2B5EF4-FFF2-40B4-BE49-F238E27FC236}">
                <a16:creationId xmlns:a16="http://schemas.microsoft.com/office/drawing/2014/main" id="{85EF8E16-4735-1718-5FBB-5FA44F1A92D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890158" y="260648"/>
            <a:ext cx="10441160" cy="597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93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1444" y="3933056"/>
            <a:ext cx="10009112" cy="101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6000" b="1" dirty="0">
                <a:solidFill>
                  <a:srgbClr val="FF0000"/>
                </a:solidFill>
                <a:latin typeface="Cambria" pitchFamily="18" charset="0"/>
              </a:rPr>
              <a:t>ÔN TẬP CUỐI NĂM</a:t>
            </a:r>
          </a:p>
        </p:txBody>
      </p:sp>
      <p:pic>
        <p:nvPicPr>
          <p:cNvPr id="8" name="Picture 13">
            <a:extLst>
              <a:ext uri="{FF2B5EF4-FFF2-40B4-BE49-F238E27FC236}">
                <a16:creationId xmlns:a16="http://schemas.microsoft.com/office/drawing/2014/main" id="{B4CB904D-487E-7557-0FE5-9F490778F6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84672" y="-1137034"/>
              <a:ext cx="4184096" cy="115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VỖ TAY HOẶC GÕ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THEO HÌNH TIẾT TẤU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574AF2-CBAD-4D09-B3AC-428D8ECCB2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1741789"/>
            <a:ext cx="11233248" cy="446040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C940DA2-AE26-CAFB-2AD4-6D80EB0A207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93" t="18500" r="42776" b="75200"/>
          <a:stretch/>
        </p:blipFill>
        <p:spPr>
          <a:xfrm>
            <a:off x="623392" y="409145"/>
            <a:ext cx="7560840" cy="1261353"/>
          </a:xfrm>
          <a:prstGeom prst="rect">
            <a:avLst/>
          </a:prstGeom>
        </p:spPr>
      </p:pic>
      <p:pic>
        <p:nvPicPr>
          <p:cNvPr id="4" name="Picture 23">
            <a:extLst>
              <a:ext uri="{FF2B5EF4-FFF2-40B4-BE49-F238E27FC236}">
                <a16:creationId xmlns:a16="http://schemas.microsoft.com/office/drawing/2014/main" id="{F6C9AB19-1DD9-3C4B-34DB-00100FBCF3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47" y="2697491"/>
            <a:ext cx="10585176" cy="2555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8902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31836" y="-1481192"/>
              <a:ext cx="4289766" cy="1974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200" b="1" dirty="0">
                  <a:latin typeface="Cambria" pitchFamily="18" charset="0"/>
                  <a:cs typeface="Times New Roman" pitchFamily="18" charset="0"/>
                </a:rPr>
                <a:t>NGHE VÀ CẢM NHẬN SAU</a:t>
              </a:r>
            </a:p>
            <a:p>
              <a:pPr algn="ctr" eaLnBrk="1" hangingPunct="1"/>
              <a:r>
                <a:rPr lang="en-US" sz="3200" b="1" dirty="0">
                  <a:latin typeface="Cambria" pitchFamily="18" charset="0"/>
                  <a:cs typeface="Times New Roman" pitchFamily="18" charset="0"/>
                </a:rPr>
                <a:t>KHI NGHE TÁC PHẨM</a:t>
              </a:r>
            </a:p>
            <a:p>
              <a:pPr algn="ctr" eaLnBrk="1" hangingPunct="1"/>
              <a:r>
                <a:rPr lang="en-US" sz="3200" b="1" i="1" dirty="0">
                  <a:solidFill>
                    <a:srgbClr val="1713CB"/>
                  </a:solidFill>
                  <a:latin typeface="Cambria" pitchFamily="18" charset="0"/>
                  <a:cs typeface="Times New Roman" pitchFamily="18" charset="0"/>
                </a:rPr>
                <a:t>MÙA XUÂN ƠI </a:t>
              </a:r>
              <a:r>
                <a:rPr lang="en-US" sz="3200" b="1" dirty="0">
                  <a:latin typeface="Cambria" pitchFamily="18" charset="0"/>
                  <a:cs typeface="Times New Roman" pitchFamily="18" charset="0"/>
                </a:rPr>
                <a:t>VÀ</a:t>
              </a:r>
              <a:br>
                <a:rPr lang="en-US" sz="3200" b="1" i="1" dirty="0">
                  <a:solidFill>
                    <a:srgbClr val="1713CB"/>
                  </a:solidFill>
                  <a:latin typeface="Cambria" pitchFamily="18" charset="0"/>
                  <a:cs typeface="Times New Roman" pitchFamily="18" charset="0"/>
                </a:rPr>
              </a:br>
              <a:r>
                <a:rPr lang="en-US" sz="3200" b="1" i="1" dirty="0">
                  <a:solidFill>
                    <a:srgbClr val="1713CB"/>
                  </a:solidFill>
                  <a:latin typeface="Cambria" pitchFamily="18" charset="0"/>
                  <a:cs typeface="Times New Roman" pitchFamily="18" charset="0"/>
                </a:rPr>
                <a:t>VAN-XƠ PHA-VÔ-RÍT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7035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3" name="Picture 6" descr="Wooden hanging board. Wood empty signboard on rope, vintage blank bill By  WinWin_artlab | TheHungryJPEG.com">
            <a:extLst>
              <a:ext uri="{FF2B5EF4-FFF2-40B4-BE49-F238E27FC236}">
                <a16:creationId xmlns:a16="http://schemas.microsoft.com/office/drawing/2014/main" id="{C481B19D-D011-5CFE-AAFF-134AC7854C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8" t="7142" r="8184" b="19599"/>
          <a:stretch/>
        </p:blipFill>
        <p:spPr bwMode="auto">
          <a:xfrm>
            <a:off x="8760296" y="233224"/>
            <a:ext cx="2813560" cy="1471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757AD27-47A2-0E65-353D-17F99C1294B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79776" y="1756854"/>
            <a:ext cx="5550178" cy="2294228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34A95BDA-D000-18E4-3F44-5840F1D730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12182062-D1A4-EBBF-4217-42DEA869A5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22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E2AF0B-CE07-4D4B-80FD-493FFE4F4F8B}"/>
              </a:ext>
            </a:extLst>
          </p:cNvPr>
          <p:cNvSpPr/>
          <p:nvPr/>
        </p:nvSpPr>
        <p:spPr>
          <a:xfrm>
            <a:off x="9066675" y="807236"/>
            <a:ext cx="218200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NGHE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B2C3F1E-F999-C554-69FD-D36A76D20AA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429680"/>
            <a:ext cx="5710900" cy="6252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19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alse favorit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8063</TotalTime>
  <Words>537</Words>
  <Application>Microsoft Office PowerPoint</Application>
  <PresentationFormat>Widescreen</PresentationFormat>
  <Paragraphs>53</Paragraphs>
  <Slides>19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658</cp:revision>
  <dcterms:created xsi:type="dcterms:W3CDTF">2010-04-30T18:19:48Z</dcterms:created>
  <dcterms:modified xsi:type="dcterms:W3CDTF">2024-04-05T07:17:00Z</dcterms:modified>
</cp:coreProperties>
</file>