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69" r:id="rId3"/>
    <p:sldId id="273" r:id="rId4"/>
    <p:sldId id="270" r:id="rId5"/>
    <p:sldId id="258" r:id="rId6"/>
    <p:sldId id="272" r:id="rId7"/>
    <p:sldId id="274" r:id="rId8"/>
    <p:sldId id="275" r:id="rId9"/>
    <p:sldId id="276" r:id="rId10"/>
    <p:sldId id="277" r:id="rId11"/>
    <p:sldId id="278" r:id="rId12"/>
    <p:sldId id="279" r:id="rId13"/>
    <p:sldId id="262" r:id="rId14"/>
    <p:sldId id="280" r:id="rId15"/>
    <p:sldId id="281" r:id="rId16"/>
    <p:sldId id="282" r:id="rId17"/>
    <p:sldId id="283" r:id="rId18"/>
    <p:sldId id="284" r:id="rId19"/>
    <p:sldId id="286" r:id="rId20"/>
    <p:sldId id="287" r:id="rId21"/>
    <p:sldId id="288" r:id="rId22"/>
    <p:sldId id="289" r:id="rId23"/>
    <p:sldId id="290" r:id="rId24"/>
    <p:sldId id="285" r:id="rId25"/>
    <p:sldId id="291" r:id="rId26"/>
    <p:sldId id="271" r:id="rId27"/>
    <p:sldId id="293" r:id="rId28"/>
  </p:sldIdLst>
  <p:sldSz cx="18288000" cy="10287000"/>
  <p:notesSz cx="6858000" cy="9144000"/>
  <p:embeddedFontLs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E937146-3E90-4553-ADD7-C965E3DD33D3}">
          <p14:sldIdLst>
            <p14:sldId id="269"/>
            <p14:sldId id="273"/>
            <p14:sldId id="270"/>
            <p14:sldId id="258"/>
            <p14:sldId id="272"/>
            <p14:sldId id="274"/>
            <p14:sldId id="275"/>
            <p14:sldId id="276"/>
            <p14:sldId id="277"/>
            <p14:sldId id="278"/>
            <p14:sldId id="279"/>
            <p14:sldId id="262"/>
            <p14:sldId id="280"/>
            <p14:sldId id="281"/>
            <p14:sldId id="282"/>
            <p14:sldId id="283"/>
            <p14:sldId id="284"/>
            <p14:sldId id="286"/>
            <p14:sldId id="287"/>
            <p14:sldId id="288"/>
            <p14:sldId id="289"/>
            <p14:sldId id="290"/>
            <p14:sldId id="285"/>
            <p14:sldId id="291"/>
            <p14:sldId id="271"/>
            <p14:sldId id="29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F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5" d="100"/>
          <a:sy n="45" d="100"/>
        </p:scale>
        <p:origin x="81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4D8E4-2BF8-4051-BD63-BE640630F6F5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A9339-ADF3-46F9-BB90-05D92E53D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539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BA9339-ADF3-46F9-BB90-05D92E53DDC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089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BA9339-ADF3-46F9-BB90-05D92E53DDC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45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371600"/>
              <a:t>3/30/2023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36267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070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>
    <p:fade/>
  </p:transition>
  <p:txStyles>
    <p:titleStyle>
      <a:lvl1pPr algn="ctr" defTabSz="91444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17" indent="-342917" algn="l" defTabSz="91444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88" indent="-285765" algn="l" defTabSz="914445" rtl="0" eaLnBrk="1" latinLnBrk="0" hangingPunct="1">
        <a:spcBef>
          <a:spcPct val="20000"/>
        </a:spcBef>
        <a:buFont typeface="Arial" pitchFamily="34" charset="0"/>
        <a:buChar char="–"/>
        <a:defRPr sz="280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2" algn="l" defTabSz="91444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2" algn="l" defTabSz="91444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4" indent="-228612" algn="l" defTabSz="91444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2" algn="l" defTabSz="91444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2" algn="l" defTabSz="91444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2" algn="l" defTabSz="91444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5" indent="-228612" algn="l" defTabSz="91444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5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2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1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48.svg"/><Relationship Id="rId5" Type="http://schemas.openxmlformats.org/officeDocument/2006/relationships/image" Target="../media/image18.svg"/><Relationship Id="rId10" Type="http://schemas.openxmlformats.org/officeDocument/2006/relationships/image" Target="../media/image47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8.svg"/><Relationship Id="rId3" Type="http://schemas.openxmlformats.org/officeDocument/2006/relationships/image" Target="../media/image44.svg"/><Relationship Id="rId7" Type="http://schemas.openxmlformats.org/officeDocument/2006/relationships/image" Target="../media/image56.svg"/><Relationship Id="rId12" Type="http://schemas.openxmlformats.org/officeDocument/2006/relationships/image" Target="../media/image1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image" Target="../media/image22.svg"/><Relationship Id="rId5" Type="http://schemas.openxmlformats.org/officeDocument/2006/relationships/image" Target="../media/image16.svg"/><Relationship Id="rId15" Type="http://schemas.openxmlformats.org/officeDocument/2006/relationships/image" Target="../media/image58.sv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svg"/><Relationship Id="rId14" Type="http://schemas.openxmlformats.org/officeDocument/2006/relationships/image" Target="../media/image5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60.svg"/><Relationship Id="rId5" Type="http://schemas.openxmlformats.org/officeDocument/2006/relationships/image" Target="../media/image18.svg"/><Relationship Id="rId10" Type="http://schemas.openxmlformats.org/officeDocument/2006/relationships/image" Target="../media/image59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60.svg"/><Relationship Id="rId5" Type="http://schemas.openxmlformats.org/officeDocument/2006/relationships/image" Target="../media/image18.svg"/><Relationship Id="rId10" Type="http://schemas.openxmlformats.org/officeDocument/2006/relationships/image" Target="../media/image59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60.svg"/><Relationship Id="rId5" Type="http://schemas.openxmlformats.org/officeDocument/2006/relationships/image" Target="../media/image18.svg"/><Relationship Id="rId10" Type="http://schemas.openxmlformats.org/officeDocument/2006/relationships/image" Target="../media/image59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6.svg"/><Relationship Id="rId18" Type="http://schemas.openxmlformats.org/officeDocument/2006/relationships/image" Target="../media/image47.pn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12" Type="http://schemas.openxmlformats.org/officeDocument/2006/relationships/image" Target="../media/image35.png"/><Relationship Id="rId17" Type="http://schemas.openxmlformats.org/officeDocument/2006/relationships/image" Target="../media/image40.svg"/><Relationship Id="rId2" Type="http://schemas.openxmlformats.org/officeDocument/2006/relationships/image" Target="../media/image23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svg"/><Relationship Id="rId5" Type="http://schemas.openxmlformats.org/officeDocument/2006/relationships/image" Target="../media/image26.svg"/><Relationship Id="rId15" Type="http://schemas.openxmlformats.org/officeDocument/2006/relationships/image" Target="../media/image38.svg"/><Relationship Id="rId10" Type="http://schemas.openxmlformats.org/officeDocument/2006/relationships/image" Target="../media/image31.png"/><Relationship Id="rId19" Type="http://schemas.openxmlformats.org/officeDocument/2006/relationships/image" Target="../media/image48.svg"/><Relationship Id="rId4" Type="http://schemas.openxmlformats.org/officeDocument/2006/relationships/image" Target="../media/image25.png"/><Relationship Id="rId9" Type="http://schemas.openxmlformats.org/officeDocument/2006/relationships/image" Target="../media/image30.svg"/><Relationship Id="rId1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3" Type="http://schemas.microsoft.com/office/2007/relationships/media" Target="../media/media2.mp3"/><Relationship Id="rId7" Type="http://schemas.openxmlformats.org/officeDocument/2006/relationships/image" Target="../media/image6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1.pn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65.svg"/><Relationship Id="rId4" Type="http://schemas.openxmlformats.org/officeDocument/2006/relationships/audio" Target="../media/media2.mp3"/><Relationship Id="rId9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3" Type="http://schemas.microsoft.com/office/2007/relationships/media" Target="../media/media2.mp3"/><Relationship Id="rId7" Type="http://schemas.openxmlformats.org/officeDocument/2006/relationships/image" Target="../media/image6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1.pn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65.svg"/><Relationship Id="rId4" Type="http://schemas.openxmlformats.org/officeDocument/2006/relationships/audio" Target="../media/media2.mp3"/><Relationship Id="rId9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3" Type="http://schemas.microsoft.com/office/2007/relationships/media" Target="../media/media2.mp3"/><Relationship Id="rId7" Type="http://schemas.openxmlformats.org/officeDocument/2006/relationships/image" Target="../media/image6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1.pn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65.svg"/><Relationship Id="rId4" Type="http://schemas.openxmlformats.org/officeDocument/2006/relationships/audio" Target="../media/media2.mp3"/><Relationship Id="rId9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3" Type="http://schemas.microsoft.com/office/2007/relationships/media" Target="../media/media2.mp3"/><Relationship Id="rId7" Type="http://schemas.openxmlformats.org/officeDocument/2006/relationships/image" Target="../media/image6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1.pn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65.svg"/><Relationship Id="rId4" Type="http://schemas.openxmlformats.org/officeDocument/2006/relationships/audio" Target="../media/media2.mp3"/><Relationship Id="rId9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3" Type="http://schemas.microsoft.com/office/2007/relationships/media" Target="../media/media2.mp3"/><Relationship Id="rId7" Type="http://schemas.openxmlformats.org/officeDocument/2006/relationships/image" Target="../media/image6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1.pn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65.svg"/><Relationship Id="rId4" Type="http://schemas.openxmlformats.org/officeDocument/2006/relationships/audio" Target="../media/media2.mp3"/><Relationship Id="rId9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image" Target="../media/image67.sv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svg"/><Relationship Id="rId5" Type="http://schemas.openxmlformats.org/officeDocument/2006/relationships/image" Target="../media/image69.png"/><Relationship Id="rId10" Type="http://schemas.openxmlformats.org/officeDocument/2006/relationships/image" Target="../media/image74.sv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svg"/><Relationship Id="rId18" Type="http://schemas.openxmlformats.org/officeDocument/2006/relationships/image" Target="../media/image39.pn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12" Type="http://schemas.openxmlformats.org/officeDocument/2006/relationships/image" Target="../media/image33.png"/><Relationship Id="rId17" Type="http://schemas.openxmlformats.org/officeDocument/2006/relationships/image" Target="../media/image38.svg"/><Relationship Id="rId2" Type="http://schemas.openxmlformats.org/officeDocument/2006/relationships/image" Target="../media/image23.png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svg"/><Relationship Id="rId5" Type="http://schemas.openxmlformats.org/officeDocument/2006/relationships/image" Target="../media/image26.svg"/><Relationship Id="rId15" Type="http://schemas.openxmlformats.org/officeDocument/2006/relationships/image" Target="../media/image36.svg"/><Relationship Id="rId10" Type="http://schemas.openxmlformats.org/officeDocument/2006/relationships/image" Target="../media/image31.png"/><Relationship Id="rId19" Type="http://schemas.openxmlformats.org/officeDocument/2006/relationships/image" Target="../media/image40.svg"/><Relationship Id="rId4" Type="http://schemas.openxmlformats.org/officeDocument/2006/relationships/image" Target="../media/image25.png"/><Relationship Id="rId9" Type="http://schemas.openxmlformats.org/officeDocument/2006/relationships/image" Target="../media/image30.svg"/><Relationship Id="rId1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16.svg"/><Relationship Id="rId3" Type="http://schemas.openxmlformats.org/officeDocument/2006/relationships/image" Target="../media/image42.svg"/><Relationship Id="rId7" Type="http://schemas.openxmlformats.org/officeDocument/2006/relationships/image" Target="../media/image36.svg"/><Relationship Id="rId12" Type="http://schemas.openxmlformats.org/officeDocument/2006/relationships/image" Target="../media/image1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6.svg"/><Relationship Id="rId5" Type="http://schemas.openxmlformats.org/officeDocument/2006/relationships/image" Target="../media/image34.svg"/><Relationship Id="rId10" Type="http://schemas.openxmlformats.org/officeDocument/2006/relationships/image" Target="../media/image45.png"/><Relationship Id="rId4" Type="http://schemas.openxmlformats.org/officeDocument/2006/relationships/image" Target="../media/image33.png"/><Relationship Id="rId9" Type="http://schemas.openxmlformats.org/officeDocument/2006/relationships/image" Target="../media/image4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6.svg"/><Relationship Id="rId18" Type="http://schemas.openxmlformats.org/officeDocument/2006/relationships/image" Target="../media/image47.pn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12" Type="http://schemas.openxmlformats.org/officeDocument/2006/relationships/image" Target="../media/image35.png"/><Relationship Id="rId17" Type="http://schemas.openxmlformats.org/officeDocument/2006/relationships/image" Target="../media/image40.svg"/><Relationship Id="rId2" Type="http://schemas.openxmlformats.org/officeDocument/2006/relationships/image" Target="../media/image23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svg"/><Relationship Id="rId5" Type="http://schemas.openxmlformats.org/officeDocument/2006/relationships/image" Target="../media/image26.svg"/><Relationship Id="rId15" Type="http://schemas.openxmlformats.org/officeDocument/2006/relationships/image" Target="../media/image38.svg"/><Relationship Id="rId10" Type="http://schemas.openxmlformats.org/officeDocument/2006/relationships/image" Target="../media/image31.png"/><Relationship Id="rId19" Type="http://schemas.openxmlformats.org/officeDocument/2006/relationships/image" Target="../media/image48.svg"/><Relationship Id="rId4" Type="http://schemas.openxmlformats.org/officeDocument/2006/relationships/image" Target="../media/image25.png"/><Relationship Id="rId9" Type="http://schemas.openxmlformats.org/officeDocument/2006/relationships/image" Target="../media/image30.svg"/><Relationship Id="rId14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5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12" Type="http://schemas.openxmlformats.org/officeDocument/2006/relationships/image" Target="../media/image5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microsoft.com/office/2007/relationships/hdphoto" Target="../media/hdphoto1.wdp"/><Relationship Id="rId5" Type="http://schemas.openxmlformats.org/officeDocument/2006/relationships/image" Target="../media/image18.svg"/><Relationship Id="rId10" Type="http://schemas.openxmlformats.org/officeDocument/2006/relationships/image" Target="../media/image49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10" Type="http://schemas.openxmlformats.org/officeDocument/2006/relationships/image" Target="../media/image52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10" Type="http://schemas.openxmlformats.org/officeDocument/2006/relationships/image" Target="../media/image53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10" Type="http://schemas.openxmlformats.org/officeDocument/2006/relationships/image" Target="../media/image54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192392" y="3025399"/>
            <a:ext cx="15903216" cy="3118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200" b="1">
                <a:solidFill>
                  <a:srgbClr val="4721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MỪNG CÁC EM </a:t>
            </a:r>
          </a:p>
          <a:p>
            <a:pPr algn="ctr">
              <a:lnSpc>
                <a:spcPct val="150000"/>
              </a:lnSpc>
            </a:pPr>
            <a:r>
              <a:rPr lang="en-US" sz="7200" b="1">
                <a:solidFill>
                  <a:srgbClr val="4721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 VỚI BÀI HỌC NGÀY HÔM NAY!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304318" flipH="1">
            <a:off x="13930153" y="1216438"/>
            <a:ext cx="1563939" cy="173771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2051174">
            <a:off x="4483783" y="7812978"/>
            <a:ext cx="1249396" cy="138821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5400000">
            <a:off x="13938232" y="234968"/>
            <a:ext cx="4584735" cy="41148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7296456">
            <a:off x="-1640360" y="7071492"/>
            <a:ext cx="4750130" cy="41148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642343">
            <a:off x="-2514013" y="-40474"/>
            <a:ext cx="7315200" cy="311810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2700000">
            <a:off x="-1978280" y="-1506485"/>
            <a:ext cx="4177462" cy="41148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691535">
            <a:off x="15855125" y="7071492"/>
            <a:ext cx="2808351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486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28009">
            <a:off x="16376030" y="7973846"/>
            <a:ext cx="2808351" cy="4114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426100">
            <a:off x="16393948" y="345704"/>
            <a:ext cx="1332787" cy="110954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791204">
            <a:off x="393709" y="8413024"/>
            <a:ext cx="1179663" cy="9820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9384444">
            <a:off x="-159013" y="-855974"/>
            <a:ext cx="2032223" cy="33660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590966">
            <a:off x="-645030" y="-80530"/>
            <a:ext cx="2460369" cy="103950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D06AFE-D309-1955-00FC-17BE0D082703}"/>
              </a:ext>
            </a:extLst>
          </p:cNvPr>
          <p:cNvSpPr txBox="1"/>
          <p:nvPr/>
        </p:nvSpPr>
        <p:spPr>
          <a:xfrm>
            <a:off x="4419600" y="591744"/>
            <a:ext cx="9448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 chơi “Vua đánh máy”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85CEAE-14CA-0B5F-8A3C-26512526D4CF}"/>
              </a:ext>
            </a:extLst>
          </p:cNvPr>
          <p:cNvSpPr txBox="1"/>
          <p:nvPr/>
        </p:nvSpPr>
        <p:spPr>
          <a:xfrm>
            <a:off x="2630606" y="1943100"/>
            <a:ext cx="1302678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Em hãy gõ câu ca dao (gõ có dấu) sau đây: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F032EF6-3C3A-7331-AB46-0C8EAE4D12A5}"/>
              </a:ext>
            </a:extLst>
          </p:cNvPr>
          <p:cNvSpPr/>
          <p:nvPr/>
        </p:nvSpPr>
        <p:spPr>
          <a:xfrm>
            <a:off x="555562" y="4372158"/>
            <a:ext cx="6970594" cy="398368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Quê hương là chùm khế ngọt,</a:t>
            </a:r>
          </a:p>
          <a:p>
            <a:pPr algn="just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Cho con trèo hái mỗi ngày.</a:t>
            </a:r>
          </a:p>
          <a:p>
            <a:pPr algn="just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Quê hương là đường đi học,</a:t>
            </a:r>
          </a:p>
          <a:p>
            <a:pPr algn="just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Con về rợp bướm vàng bay.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5BC7BEE-B74F-1EFE-ED4A-77681336AEA2}"/>
              </a:ext>
            </a:extLst>
          </p:cNvPr>
          <p:cNvSpPr/>
          <p:nvPr/>
        </p:nvSpPr>
        <p:spPr>
          <a:xfrm>
            <a:off x="8136000" y="5906800"/>
            <a:ext cx="978408" cy="914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51597E5-37DB-288D-A4C4-4EE7DF04B797}"/>
              </a:ext>
            </a:extLst>
          </p:cNvPr>
          <p:cNvSpPr/>
          <p:nvPr/>
        </p:nvSpPr>
        <p:spPr>
          <a:xfrm>
            <a:off x="9525000" y="4372158"/>
            <a:ext cx="8254046" cy="398368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 Quee huowng laf chufm khees ngojt</a:t>
            </a:r>
            <a:r>
              <a:rPr lang="en-US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vi-VN" sz="3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 Cho con trefo hasi mooxi ngafy</a:t>
            </a:r>
            <a:r>
              <a:rPr lang="en-US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 Quee huowng laf dduowng ddi hojc</a:t>
            </a:r>
            <a:r>
              <a:rPr lang="en-US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vi-VN" sz="36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 Con veef rowpj buowms vanfg bay.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7B03FB-56C3-B6FA-E073-F53D0888ED33}"/>
              </a:ext>
            </a:extLst>
          </p:cNvPr>
          <p:cNvSpPr txBox="1"/>
          <p:nvPr/>
        </p:nvSpPr>
        <p:spPr>
          <a:xfrm>
            <a:off x="10261123" y="3493816"/>
            <a:ext cx="678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gõ: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F78DD2A-0E52-4BB7-4645-A2F0E1193B93}"/>
              </a:ext>
            </a:extLst>
          </p:cNvPr>
          <p:cNvSpPr txBox="1"/>
          <p:nvPr/>
        </p:nvSpPr>
        <p:spPr>
          <a:xfrm>
            <a:off x="649959" y="3597277"/>
            <a:ext cx="678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Văn bản gõ: </a:t>
            </a:r>
          </a:p>
        </p:txBody>
      </p:sp>
    </p:spTree>
    <p:extLst>
      <p:ext uri="{BB962C8B-B14F-4D97-AF65-F5344CB8AC3E}">
        <p14:creationId xmlns:p14="http://schemas.microsoft.com/office/powerpoint/2010/main" val="329478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3" grpId="0" animBg="1"/>
      <p:bldP spid="14" grpId="0" animBg="1"/>
      <p:bldP spid="15" grpId="0" animBg="1"/>
      <p:bldP spid="16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28009">
            <a:off x="16376030" y="7973846"/>
            <a:ext cx="2808351" cy="4114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426100">
            <a:off x="16393948" y="345704"/>
            <a:ext cx="1332787" cy="110954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791204">
            <a:off x="393709" y="8413024"/>
            <a:ext cx="1179663" cy="9820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9384444">
            <a:off x="-159013" y="-855974"/>
            <a:ext cx="2032223" cy="33660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590966">
            <a:off x="-645030" y="-80530"/>
            <a:ext cx="2460369" cy="10395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992E99-984D-C40F-E74B-1400FAA6D7C5}"/>
              </a:ext>
            </a:extLst>
          </p:cNvPr>
          <p:cNvSpPr txBox="1"/>
          <p:nvPr/>
        </p:nvSpPr>
        <p:spPr>
          <a:xfrm>
            <a:off x="4648200" y="1613052"/>
            <a:ext cx="8991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LƯU Ý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F2DEAA1-4135-138B-FBC3-1859AEA86C74}"/>
              </a:ext>
            </a:extLst>
          </p:cNvPr>
          <p:cNvGrpSpPr/>
          <p:nvPr/>
        </p:nvGrpSpPr>
        <p:grpSpPr>
          <a:xfrm>
            <a:off x="342900" y="3009641"/>
            <a:ext cx="17602200" cy="4893333"/>
            <a:chOff x="276077" y="2804956"/>
            <a:chExt cx="17602200" cy="4893333"/>
          </a:xfrm>
        </p:grpSpPr>
        <p:pic>
          <p:nvPicPr>
            <p:cNvPr id="11" name="Picture 13">
              <a:extLst>
                <a:ext uri="{FF2B5EF4-FFF2-40B4-BE49-F238E27FC236}">
                  <a16:creationId xmlns:a16="http://schemas.microsoft.com/office/drawing/2014/main" id="{808AF175-187C-9864-CD02-EBA7AB294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alphaModFix amt="42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276077" y="2804956"/>
              <a:ext cx="17602200" cy="4893333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8A1AEED-3948-456B-CA13-9DED7CB80B25}"/>
                </a:ext>
              </a:extLst>
            </p:cNvPr>
            <p:cNvSpPr txBox="1"/>
            <p:nvPr/>
          </p:nvSpPr>
          <p:spPr>
            <a:xfrm>
              <a:off x="1104900" y="3060710"/>
              <a:ext cx="16078200" cy="40626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Khi em gõ với bảng hỗ trợ gõ tiếng Việt Telex: </a:t>
              </a:r>
            </a:p>
            <a:p>
              <a:pPr marL="571500" indent="-57150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Khi gõ dấu thanh tiếng Việt, em có thể gõ phím dấu thanh ở cuối từ. Ví dụ: </a:t>
              </a:r>
              <a:r>
                <a:rPr lang="en-US" sz="400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Quee huowng laf chumf khees ngotj</a:t>
              </a:r>
            </a:p>
            <a:p>
              <a:pPr marL="571500" indent="-57150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Để gõ chữ hoa, em nhấn giữ phím Shift đồng thời gõ phím chữ.</a:t>
              </a:r>
            </a:p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202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3172315" y="8517534"/>
            <a:ext cx="5541229" cy="207796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3206581">
            <a:off x="15855124" y="-1854417"/>
            <a:ext cx="2808351" cy="41148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9951637">
            <a:off x="-2548452" y="8314315"/>
            <a:ext cx="5096904" cy="328113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9384444">
            <a:off x="-159013" y="-855974"/>
            <a:ext cx="2032223" cy="33660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590966">
            <a:off x="-645030" y="-80530"/>
            <a:ext cx="2460369" cy="1039506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A5404FB-08AE-E3DB-425B-5DF762EB396E}"/>
              </a:ext>
            </a:extLst>
          </p:cNvPr>
          <p:cNvGrpSpPr/>
          <p:nvPr/>
        </p:nvGrpSpPr>
        <p:grpSpPr>
          <a:xfrm>
            <a:off x="4150105" y="872039"/>
            <a:ext cx="10269294" cy="1584733"/>
            <a:chOff x="4150105" y="872039"/>
            <a:chExt cx="10269294" cy="1584733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 rot="7426100">
              <a:off x="13320911" y="1281600"/>
              <a:ext cx="1198896" cy="99808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 rot="7791204">
              <a:off x="4051308" y="1375906"/>
              <a:ext cx="1179663" cy="982069"/>
            </a:xfrm>
            <a:prstGeom prst="rect">
              <a:avLst/>
            </a:prstGeom>
          </p:spPr>
        </p:pic>
        <p:sp>
          <p:nvSpPr>
            <p:cNvPr id="15" name="TextBox 15"/>
            <p:cNvSpPr txBox="1"/>
            <p:nvPr/>
          </p:nvSpPr>
          <p:spPr>
            <a:xfrm>
              <a:off x="4229869" y="872039"/>
              <a:ext cx="9828262" cy="13678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2430"/>
                </a:lnSpc>
              </a:pPr>
              <a:r>
                <a:rPr lang="en-US" sz="5000" b="1">
                  <a:solidFill>
                    <a:srgbClr val="47215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HỘP KIẾN THỨC 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92F4904-A908-AF82-6184-630E68FF76BC}"/>
              </a:ext>
            </a:extLst>
          </p:cNvPr>
          <p:cNvGrpSpPr/>
          <p:nvPr/>
        </p:nvGrpSpPr>
        <p:grpSpPr>
          <a:xfrm>
            <a:off x="857098" y="3403343"/>
            <a:ext cx="7886936" cy="4564629"/>
            <a:chOff x="1452612" y="3467100"/>
            <a:chExt cx="7886936" cy="4564629"/>
          </a:xfrm>
        </p:grpSpPr>
        <p:pic>
          <p:nvPicPr>
            <p:cNvPr id="20" name="Picture 4">
              <a:extLst>
                <a:ext uri="{FF2B5EF4-FFF2-40B4-BE49-F238E27FC236}">
                  <a16:creationId xmlns:a16="http://schemas.microsoft.com/office/drawing/2014/main" id="{1D714396-F4F9-0DB0-C68C-5D23A8FE22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alphaModFix amt="44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1452612" y="3467100"/>
              <a:ext cx="7886936" cy="4564629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F76C0C9-CE43-8CF5-0F75-277A7279A162}"/>
                </a:ext>
              </a:extLst>
            </p:cNvPr>
            <p:cNvSpPr txBox="1"/>
            <p:nvPr/>
          </p:nvSpPr>
          <p:spPr>
            <a:xfrm>
              <a:off x="2667000" y="4364916"/>
              <a:ext cx="6063853" cy="27629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vi-VN" sz="4000"/>
                <a:t>Để gõ được văn bản tiếng Việt cần có phần mềm gõ tiếng Việt</a:t>
              </a:r>
              <a:endParaRPr lang="en-US" sz="400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C7BF66F-92DB-65BF-63F4-F07023F53C6A}"/>
              </a:ext>
            </a:extLst>
          </p:cNvPr>
          <p:cNvGrpSpPr/>
          <p:nvPr/>
        </p:nvGrpSpPr>
        <p:grpSpPr>
          <a:xfrm>
            <a:off x="9372363" y="3422394"/>
            <a:ext cx="7886936" cy="4564629"/>
            <a:chOff x="1452612" y="3467100"/>
            <a:chExt cx="7886936" cy="4564629"/>
          </a:xfrm>
        </p:grpSpPr>
        <p:pic>
          <p:nvPicPr>
            <p:cNvPr id="25" name="Picture 4">
              <a:extLst>
                <a:ext uri="{FF2B5EF4-FFF2-40B4-BE49-F238E27FC236}">
                  <a16:creationId xmlns:a16="http://schemas.microsoft.com/office/drawing/2014/main" id="{E113D4F8-3C10-41E7-8B3E-E255BFF226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alphaModFix amt="44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1452612" y="3467100"/>
              <a:ext cx="7886936" cy="4564629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29D2E13-C4E8-CCFC-013B-50CDBA9E4E80}"/>
                </a:ext>
              </a:extLst>
            </p:cNvPr>
            <p:cNvSpPr txBox="1"/>
            <p:nvPr/>
          </p:nvSpPr>
          <p:spPr>
            <a:xfrm>
              <a:off x="2933553" y="4367946"/>
              <a:ext cx="5600314" cy="27629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vi-VN" sz="4000"/>
                <a:t>Có hai kiểu gõ tiếng Việt phổ biến là TELEX và VNI</a:t>
              </a:r>
              <a:endParaRPr lang="en-US" sz="4000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28009">
            <a:off x="16376030" y="7973846"/>
            <a:ext cx="2808351" cy="4114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426100">
            <a:off x="16393948" y="345704"/>
            <a:ext cx="1332787" cy="110954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791204">
            <a:off x="-4677" y="9246561"/>
            <a:ext cx="1179663" cy="9820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9384444">
            <a:off x="-159013" y="-855974"/>
            <a:ext cx="2032223" cy="33660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590966">
            <a:off x="-645030" y="-80530"/>
            <a:ext cx="2460369" cy="103950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8B38A0-7DE0-BAEB-328F-FD4E6100DEA5}"/>
              </a:ext>
            </a:extLst>
          </p:cNvPr>
          <p:cNvSpPr txBox="1"/>
          <p:nvPr/>
        </p:nvSpPr>
        <p:spPr>
          <a:xfrm>
            <a:off x="5410200" y="827026"/>
            <a:ext cx="7467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CỦNG CỐ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D38C28-A487-465C-4986-3292FBF6DEDD}"/>
              </a:ext>
            </a:extLst>
          </p:cNvPr>
          <p:cNvSpPr txBox="1"/>
          <p:nvPr/>
        </p:nvSpPr>
        <p:spPr>
          <a:xfrm>
            <a:off x="4046562" y="2068145"/>
            <a:ext cx="101948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i="1">
                <a:latin typeface="Arial" panose="020B0604020202020204" pitchFamily="34" charset="0"/>
                <a:cs typeface="Arial" panose="020B0604020202020204" pitchFamily="34" charset="0"/>
              </a:rPr>
              <a:t>1. Những phát biểu nào sau đây là đúng?</a:t>
            </a:r>
          </a:p>
        </p:txBody>
      </p:sp>
      <p:pic>
        <p:nvPicPr>
          <p:cNvPr id="14" name="Picture 7">
            <a:extLst>
              <a:ext uri="{FF2B5EF4-FFF2-40B4-BE49-F238E27FC236}">
                <a16:creationId xmlns:a16="http://schemas.microsoft.com/office/drawing/2014/main" id="{EE24363C-8B3F-80FF-FC09-B8D31A8BA53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1734800" y="4007893"/>
            <a:ext cx="6373312" cy="6030746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D574F0E-BE05-AC3A-A207-05F453FFDE61}"/>
              </a:ext>
            </a:extLst>
          </p:cNvPr>
          <p:cNvSpPr/>
          <p:nvPr/>
        </p:nvSpPr>
        <p:spPr>
          <a:xfrm>
            <a:off x="1143000" y="3322938"/>
            <a:ext cx="10744200" cy="17752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A. Để gõ được tiếng Việt, máy tính cần phải được cài phần mềm hỗ trợ gõ tiếng Việt.</a:t>
            </a:r>
            <a:endParaRPr lang="en-US" sz="3600">
              <a:solidFill>
                <a:schemeClr val="tx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9AC6AAC-9572-EE7F-961F-99B068F112BD}"/>
              </a:ext>
            </a:extLst>
          </p:cNvPr>
          <p:cNvSpPr/>
          <p:nvPr/>
        </p:nvSpPr>
        <p:spPr>
          <a:xfrm>
            <a:off x="1143000" y="5442412"/>
            <a:ext cx="10744200" cy="17752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B. Để gõ chữ hoa, em nhấn phím Shift đồng thời gõ phím chữ.</a:t>
            </a:r>
            <a:endParaRPr lang="en-US" sz="3600">
              <a:solidFill>
                <a:schemeClr val="tx1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7CAF762-E144-7EE8-4DF8-D1359B69A08A}"/>
              </a:ext>
            </a:extLst>
          </p:cNvPr>
          <p:cNvSpPr/>
          <p:nvPr/>
        </p:nvSpPr>
        <p:spPr>
          <a:xfrm>
            <a:off x="1143000" y="7661328"/>
            <a:ext cx="10744200" cy="17752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C. Có thể gõ phím dấu tiếng Việt theo kiểu Telex ở vị trí bất kì của từ.</a:t>
            </a:r>
            <a:endParaRPr lang="en-US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86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5" grpId="0" animBg="1"/>
      <p:bldP spid="15" grpId="1" animBg="1"/>
      <p:bldP spid="16" grpId="0" animBg="1"/>
      <p:bldP spid="16" grpId="1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28009">
            <a:off x="16376030" y="7973846"/>
            <a:ext cx="2808351" cy="4114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426100">
            <a:off x="16393948" y="345704"/>
            <a:ext cx="1332787" cy="110954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791204">
            <a:off x="-4677" y="9246561"/>
            <a:ext cx="1179663" cy="9820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9384444">
            <a:off x="-159013" y="-855974"/>
            <a:ext cx="2032223" cy="33660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590966">
            <a:off x="-645030" y="-80530"/>
            <a:ext cx="2460369" cy="103950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8B38A0-7DE0-BAEB-328F-FD4E6100DEA5}"/>
              </a:ext>
            </a:extLst>
          </p:cNvPr>
          <p:cNvSpPr txBox="1"/>
          <p:nvPr/>
        </p:nvSpPr>
        <p:spPr>
          <a:xfrm>
            <a:off x="5410200" y="827026"/>
            <a:ext cx="7467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CỦNG CỐ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D38C28-A487-465C-4986-3292FBF6DEDD}"/>
              </a:ext>
            </a:extLst>
          </p:cNvPr>
          <p:cNvSpPr txBox="1"/>
          <p:nvPr/>
        </p:nvSpPr>
        <p:spPr>
          <a:xfrm>
            <a:off x="2461866" y="1987656"/>
            <a:ext cx="14782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4000" b="1" i="1">
                <a:cs typeface="Arial" panose="020B0604020202020204" pitchFamily="34" charset="0"/>
              </a:rPr>
              <a:t>2. Để có từ </a:t>
            </a:r>
            <a:r>
              <a:rPr lang="vi-VN" sz="4000" b="1" i="1">
                <a:solidFill>
                  <a:srgbClr val="FF0000"/>
                </a:solidFill>
                <a:cs typeface="Arial" panose="020B0604020202020204" pitchFamily="34" charset="0"/>
              </a:rPr>
              <a:t>quê hương</a:t>
            </a:r>
            <a:r>
              <a:rPr lang="vi-VN" sz="4000" b="1" i="1">
                <a:cs typeface="Arial" panose="020B0604020202020204" pitchFamily="34" charset="0"/>
              </a:rPr>
              <a:t>, em sẽ gõ như thế nào kiểu Telex?</a:t>
            </a:r>
            <a:endParaRPr lang="en-US" sz="4000" b="1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7">
            <a:extLst>
              <a:ext uri="{FF2B5EF4-FFF2-40B4-BE49-F238E27FC236}">
                <a16:creationId xmlns:a16="http://schemas.microsoft.com/office/drawing/2014/main" id="{EE24363C-8B3F-80FF-FC09-B8D31A8BA53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1734800" y="4007893"/>
            <a:ext cx="6373312" cy="6030746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D574F0E-BE05-AC3A-A207-05F453FFDE61}"/>
              </a:ext>
            </a:extLst>
          </p:cNvPr>
          <p:cNvSpPr/>
          <p:nvPr/>
        </p:nvSpPr>
        <p:spPr>
          <a:xfrm>
            <a:off x="2209800" y="3322938"/>
            <a:ext cx="9677400" cy="17752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A. quee huong</a:t>
            </a:r>
            <a:endParaRPr lang="en-US" sz="3600">
              <a:solidFill>
                <a:schemeClr val="tx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9AC6AAC-9572-EE7F-961F-99B068F112BD}"/>
              </a:ext>
            </a:extLst>
          </p:cNvPr>
          <p:cNvSpPr/>
          <p:nvPr/>
        </p:nvSpPr>
        <p:spPr>
          <a:xfrm>
            <a:off x="2209800" y="5442412"/>
            <a:ext cx="9677400" cy="17752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B. quee huwowng</a:t>
            </a:r>
            <a:endParaRPr lang="en-US" sz="3600">
              <a:solidFill>
                <a:schemeClr val="tx1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7CAF762-E144-7EE8-4DF8-D1359B69A08A}"/>
              </a:ext>
            </a:extLst>
          </p:cNvPr>
          <p:cNvSpPr/>
          <p:nvPr/>
        </p:nvSpPr>
        <p:spPr>
          <a:xfrm>
            <a:off x="2209800" y="7661328"/>
            <a:ext cx="9677400" cy="17752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C. que huwowng</a:t>
            </a:r>
            <a:endParaRPr lang="en-US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08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5" grpId="0" animBg="1"/>
      <p:bldP spid="16" grpId="0" animBg="1"/>
      <p:bldP spid="16" grpId="1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28009">
            <a:off x="16376030" y="7973846"/>
            <a:ext cx="2808351" cy="4114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426100">
            <a:off x="16393948" y="345704"/>
            <a:ext cx="1332787" cy="110954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791204">
            <a:off x="-4677" y="9246561"/>
            <a:ext cx="1179663" cy="9820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9384444">
            <a:off x="-159013" y="-855974"/>
            <a:ext cx="2032223" cy="33660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590966">
            <a:off x="-645030" y="-80530"/>
            <a:ext cx="2460369" cy="103950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8B38A0-7DE0-BAEB-328F-FD4E6100DEA5}"/>
              </a:ext>
            </a:extLst>
          </p:cNvPr>
          <p:cNvSpPr txBox="1"/>
          <p:nvPr/>
        </p:nvSpPr>
        <p:spPr>
          <a:xfrm>
            <a:off x="5410200" y="827026"/>
            <a:ext cx="7467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CỦNG CỐ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1D38C28-A487-465C-4986-3292FBF6DEDD}"/>
              </a:ext>
            </a:extLst>
          </p:cNvPr>
          <p:cNvSpPr txBox="1"/>
          <p:nvPr/>
        </p:nvSpPr>
        <p:spPr>
          <a:xfrm>
            <a:off x="2461866" y="1987656"/>
            <a:ext cx="14782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4000" b="1" i="1">
                <a:cs typeface="Arial" panose="020B0604020202020204" pitchFamily="34" charset="0"/>
              </a:rPr>
              <a:t>2. Để có từ </a:t>
            </a:r>
            <a:r>
              <a:rPr lang="vi-VN" sz="4000" b="1" i="1">
                <a:solidFill>
                  <a:srgbClr val="FF0000"/>
                </a:solidFill>
                <a:cs typeface="Arial" panose="020B0604020202020204" pitchFamily="34" charset="0"/>
              </a:rPr>
              <a:t>quê hương</a:t>
            </a:r>
            <a:r>
              <a:rPr lang="vi-VN" sz="4000" b="1" i="1">
                <a:cs typeface="Arial" panose="020B0604020202020204" pitchFamily="34" charset="0"/>
              </a:rPr>
              <a:t>, em sẽ gõ như thế nào kiểu Telex?</a:t>
            </a:r>
            <a:endParaRPr lang="en-US" sz="4000" b="1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7">
            <a:extLst>
              <a:ext uri="{FF2B5EF4-FFF2-40B4-BE49-F238E27FC236}">
                <a16:creationId xmlns:a16="http://schemas.microsoft.com/office/drawing/2014/main" id="{EE24363C-8B3F-80FF-FC09-B8D31A8BA53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1734800" y="4007893"/>
            <a:ext cx="6373312" cy="6030746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D574F0E-BE05-AC3A-A207-05F453FFDE61}"/>
              </a:ext>
            </a:extLst>
          </p:cNvPr>
          <p:cNvSpPr/>
          <p:nvPr/>
        </p:nvSpPr>
        <p:spPr>
          <a:xfrm>
            <a:off x="2209800" y="3322938"/>
            <a:ext cx="9677400" cy="17752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A. quee huong</a:t>
            </a:r>
            <a:endParaRPr lang="en-US" sz="3600">
              <a:solidFill>
                <a:schemeClr val="tx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9AC6AAC-9572-EE7F-961F-99B068F112BD}"/>
              </a:ext>
            </a:extLst>
          </p:cNvPr>
          <p:cNvSpPr/>
          <p:nvPr/>
        </p:nvSpPr>
        <p:spPr>
          <a:xfrm>
            <a:off x="2209800" y="5442412"/>
            <a:ext cx="9677400" cy="17752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B. quee huwowng</a:t>
            </a:r>
            <a:endParaRPr lang="en-US" sz="3600">
              <a:solidFill>
                <a:schemeClr val="tx1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7CAF762-E144-7EE8-4DF8-D1359B69A08A}"/>
              </a:ext>
            </a:extLst>
          </p:cNvPr>
          <p:cNvSpPr/>
          <p:nvPr/>
        </p:nvSpPr>
        <p:spPr>
          <a:xfrm>
            <a:off x="2209800" y="7661328"/>
            <a:ext cx="9677400" cy="17752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3600">
                <a:solidFill>
                  <a:schemeClr val="tx1"/>
                </a:solidFill>
              </a:rPr>
              <a:t>C. que huwowng</a:t>
            </a:r>
            <a:endParaRPr lang="en-US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34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5" grpId="0" animBg="1"/>
      <p:bldP spid="16" grpId="0" animBg="1"/>
      <p:bldP spid="16" grpId="1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3669862">
            <a:off x="15232828" y="3458205"/>
            <a:ext cx="1547416" cy="145650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3360312">
            <a:off x="5462467" y="1558050"/>
            <a:ext cx="1323060" cy="179674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4059860">
            <a:off x="2074346" y="7098805"/>
            <a:ext cx="1547416" cy="145650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3004502">
            <a:off x="-3228623" y="7228601"/>
            <a:ext cx="7464515" cy="318175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5585570">
            <a:off x="-1175818" y="6762076"/>
            <a:ext cx="4603972" cy="41148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7537267">
            <a:off x="16121481" y="7829047"/>
            <a:ext cx="3438803" cy="285850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-10274677">
            <a:off x="14838891" y="-1421750"/>
            <a:ext cx="6416842" cy="411480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14414765" y="-280900"/>
            <a:ext cx="4469153" cy="150275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8">
            <a:alphaModFix amt="4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2848054" y="3679710"/>
            <a:ext cx="11900768" cy="3170403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1798254" y="2243348"/>
            <a:ext cx="14000368" cy="53118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>
                <a:solidFill>
                  <a:srgbClr val="4721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 2.</a:t>
            </a:r>
          </a:p>
          <a:p>
            <a:pPr algn="ctr">
              <a:lnSpc>
                <a:spcPct val="150000"/>
              </a:lnSpc>
            </a:pPr>
            <a:r>
              <a:rPr lang="en-US" sz="8000" b="1">
                <a:solidFill>
                  <a:srgbClr val="4721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 HÀNH TẠO VĂN BẢN TRÊN TRANG CHIẾU </a:t>
            </a:r>
          </a:p>
        </p:txBody>
      </p:sp>
    </p:spTree>
    <p:extLst>
      <p:ext uri="{BB962C8B-B14F-4D97-AF65-F5344CB8AC3E}">
        <p14:creationId xmlns:p14="http://schemas.microsoft.com/office/powerpoint/2010/main" val="1794223262"/>
      </p:ext>
    </p:extLst>
  </p:cSld>
  <p:clrMapOvr>
    <a:masterClrMapping/>
  </p:clrMapOvr>
  <p:transition spd="slow">
    <p:comb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28009">
            <a:off x="16376030" y="7973846"/>
            <a:ext cx="2808351" cy="4114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426100">
            <a:off x="16393948" y="345704"/>
            <a:ext cx="1332787" cy="110954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791204">
            <a:off x="-4677" y="9246561"/>
            <a:ext cx="1179663" cy="9820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9384444">
            <a:off x="-159013" y="-855974"/>
            <a:ext cx="2032223" cy="33660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590966">
            <a:off x="-645030" y="-80530"/>
            <a:ext cx="2460369" cy="10395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FC708A-639E-D95E-4B35-8D0567EEE623}"/>
              </a:ext>
            </a:extLst>
          </p:cNvPr>
          <p:cNvSpPr txBox="1"/>
          <p:nvPr/>
        </p:nvSpPr>
        <p:spPr>
          <a:xfrm>
            <a:off x="4991100" y="668688"/>
            <a:ext cx="8305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 HIỆN NHIỆM VỤ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219557-1370-2041-0FD0-B07CEA842C59}"/>
              </a:ext>
            </a:extLst>
          </p:cNvPr>
          <p:cNvSpPr txBox="1"/>
          <p:nvPr/>
        </p:nvSpPr>
        <p:spPr>
          <a:xfrm>
            <a:off x="1493436" y="1507323"/>
            <a:ext cx="15301125" cy="1839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4000">
                <a:solidFill>
                  <a:srgbClr val="FF0000"/>
                </a:solidFill>
              </a:rPr>
              <a:t>a</a:t>
            </a:r>
            <a:r>
              <a:rPr lang="en-US" sz="4000">
                <a:solidFill>
                  <a:srgbClr val="FF0000"/>
                </a:solidFill>
              </a:rPr>
              <a:t>. </a:t>
            </a:r>
            <a:r>
              <a:rPr lang="vi-VN" sz="4000">
                <a:solidFill>
                  <a:srgbClr val="FF0000"/>
                </a:solidFill>
              </a:rPr>
              <a:t>Tạo bài trình chiếu có chủ đề giới thiệu về cảnh đẹp địa phương em với gợi ý sau:</a:t>
            </a:r>
            <a:endParaRPr lang="en-US" sz="4000">
              <a:solidFill>
                <a:srgbClr val="FF0000"/>
              </a:solidFill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4484841C-71ED-0171-A9CE-A1B319F67A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187516"/>
              </p:ext>
            </p:extLst>
          </p:nvPr>
        </p:nvGraphicFramePr>
        <p:xfrm>
          <a:off x="2629358" y="3545092"/>
          <a:ext cx="13029280" cy="4523024"/>
        </p:xfrm>
        <a:graphic>
          <a:graphicData uri="http://schemas.openxmlformats.org/drawingml/2006/table">
            <a:tbl>
              <a:tblPr firstRow="1" firstCol="1" bandRow="1"/>
              <a:tblGrid>
                <a:gridCol w="6514640">
                  <a:extLst>
                    <a:ext uri="{9D8B030D-6E8A-4147-A177-3AD203B41FA5}">
                      <a16:colId xmlns:a16="http://schemas.microsoft.com/office/drawing/2014/main" val="1432696141"/>
                    </a:ext>
                  </a:extLst>
                </a:gridCol>
                <a:gridCol w="6514640">
                  <a:extLst>
                    <a:ext uri="{9D8B030D-6E8A-4147-A177-3AD203B41FA5}">
                      <a16:colId xmlns:a16="http://schemas.microsoft.com/office/drawing/2014/main" val="1574689639"/>
                    </a:ext>
                  </a:extLst>
                </a:gridCol>
              </a:tblGrid>
              <a:tr h="178886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500" b="1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Trang 1: </a:t>
                      </a:r>
                      <a:r>
                        <a:rPr lang="vi-VN" sz="35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Tiêu đề, học tên, lớp.</a:t>
                      </a:r>
                      <a:endParaRPr lang="en-US" sz="35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500" b="1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Trang 2: </a:t>
                      </a:r>
                      <a:r>
                        <a:rPr lang="vi-VN" sz="35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Liệt kê danh sách một số địa danh</a:t>
                      </a:r>
                      <a:endParaRPr lang="en-US" sz="35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293604"/>
                  </a:ext>
                </a:extLst>
              </a:tr>
              <a:tr h="273416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3500" b="1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Trang 3: </a:t>
                      </a:r>
                      <a:r>
                        <a:rPr lang="vi-VN" sz="35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Một hình ảnh về phong cảnh quê hương, có chú thích cho hình ảnh.</a:t>
                      </a:r>
                      <a:endParaRPr lang="en-US" sz="35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3500" b="1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Trang 4: </a:t>
                      </a:r>
                      <a:r>
                        <a:rPr lang="fr-FR" sz="3500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Lời mời đến thăm.</a:t>
                      </a:r>
                      <a:endParaRPr lang="en-US" sz="3500" i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3580185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D456316A-E4A5-2F74-000A-7FA000426EF8}"/>
              </a:ext>
            </a:extLst>
          </p:cNvPr>
          <p:cNvSpPr txBox="1"/>
          <p:nvPr/>
        </p:nvSpPr>
        <p:spPr>
          <a:xfrm>
            <a:off x="1493436" y="8256044"/>
            <a:ext cx="15301125" cy="1843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Lưu tệp trình chiếu vào thư mục mà em đã tạo ở bài 5 và thoát ra khỏi phần mềm </a:t>
            </a:r>
          </a:p>
        </p:txBody>
      </p:sp>
    </p:spTree>
    <p:extLst>
      <p:ext uri="{BB962C8B-B14F-4D97-AF65-F5344CB8AC3E}">
        <p14:creationId xmlns:p14="http://schemas.microsoft.com/office/powerpoint/2010/main" val="26368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>
            <a:extLst>
              <a:ext uri="{FF2B5EF4-FFF2-40B4-BE49-F238E27FC236}">
                <a16:creationId xmlns:a16="http://schemas.microsoft.com/office/drawing/2014/main" id="{A19ECB77-B032-4E88-B15F-FDAE0101D1A8}"/>
              </a:ext>
            </a:extLst>
          </p:cNvPr>
          <p:cNvSpPr txBox="1"/>
          <p:nvPr/>
        </p:nvSpPr>
        <p:spPr>
          <a:xfrm>
            <a:off x="4543538" y="855904"/>
            <a:ext cx="9200925" cy="9446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914445">
              <a:lnSpc>
                <a:spcPts val="8001"/>
              </a:lnSpc>
              <a:spcBef>
                <a:spcPct val="0"/>
              </a:spcBef>
            </a:pPr>
            <a:r>
              <a:rPr lang="en-US" sz="6000" b="1" spc="-8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 CHƠI TRẮC NGHIỆM</a:t>
            </a:r>
          </a:p>
        </p:txBody>
      </p:sp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1821872" y="2098965"/>
            <a:ext cx="14644256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lnSpc>
                <a:spcPct val="150000"/>
              </a:lnSpc>
            </a:pPr>
            <a:r>
              <a:rPr lang="vi-VN" sz="4500" b="1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1. </a:t>
            </a:r>
            <a:r>
              <a:rPr lang="vi-VN" sz="45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 có từ </a:t>
            </a:r>
            <a:r>
              <a:rPr lang="vi-VN" sz="4500" b="1" noProof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khiêm tốn</a:t>
            </a:r>
            <a:r>
              <a:rPr lang="vi-VN" sz="45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em sẽ gõ như thế nào theo kiểu Telex?</a:t>
            </a:r>
          </a:p>
        </p:txBody>
      </p:sp>
      <p:sp>
        <p:nvSpPr>
          <p:cNvPr id="5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1821872" y="5548747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khieem toons 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1821872" y="8000998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khiem toonr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9663545" y="5548747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khieem toonr 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663544" y="8000998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khieem toonf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63544" y="-955900"/>
            <a:ext cx="731045" cy="731045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7224647" y="5989401"/>
            <a:ext cx="1279569" cy="111374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5190943" y="5955722"/>
            <a:ext cx="1275183" cy="1136072"/>
          </a:xfrm>
          <a:prstGeom prst="rect">
            <a:avLst/>
          </a:prstGeom>
        </p:spPr>
      </p:pic>
      <p:pic>
        <p:nvPicPr>
          <p:cNvPr id="12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5190943" y="8430487"/>
            <a:ext cx="1275183" cy="1136072"/>
          </a:xfrm>
          <a:prstGeom prst="rect">
            <a:avLst/>
          </a:prstGeom>
        </p:spPr>
      </p:pic>
      <p:pic>
        <p:nvPicPr>
          <p:cNvPr id="13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7229033" y="8430487"/>
            <a:ext cx="1275183" cy="1136072"/>
          </a:xfrm>
          <a:prstGeom prst="rect">
            <a:avLst/>
          </a:prstGeom>
        </p:spPr>
      </p:pic>
      <p:pic>
        <p:nvPicPr>
          <p:cNvPr id="4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53838" y="-955900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7984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1821872" y="1165515"/>
            <a:ext cx="14644256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lnSpc>
                <a:spcPct val="150000"/>
              </a:lnSpc>
            </a:pPr>
            <a:r>
              <a:rPr lang="vi-VN" sz="4800" b="1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2. </a:t>
            </a:r>
            <a:r>
              <a:rPr lang="vi-VN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 gõ </a:t>
            </a:r>
            <a:r>
              <a:rPr lang="vi-VN" sz="4800" b="1" noProof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tieengs Vieetj </a:t>
            </a:r>
            <a:r>
              <a:rPr lang="vi-VN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 kiểu Telex  cho em từ nào?</a:t>
            </a:r>
          </a:p>
        </p:txBody>
      </p:sp>
      <p:sp>
        <p:nvSpPr>
          <p:cNvPr id="5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1821875" y="7067548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tiếng Việt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1821872" y="4615297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Tiếng Việt 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9663545" y="4615297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tiếng việt 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663544" y="7067548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Tiếng việt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63544" y="-955900"/>
            <a:ext cx="731045" cy="731045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7224650" y="7508202"/>
            <a:ext cx="1279569" cy="111374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5190943" y="5022272"/>
            <a:ext cx="1275183" cy="1136072"/>
          </a:xfrm>
          <a:prstGeom prst="rect">
            <a:avLst/>
          </a:prstGeom>
        </p:spPr>
      </p:pic>
      <p:pic>
        <p:nvPicPr>
          <p:cNvPr id="12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5190943" y="7497037"/>
            <a:ext cx="1275183" cy="1136072"/>
          </a:xfrm>
          <a:prstGeom prst="rect">
            <a:avLst/>
          </a:prstGeom>
        </p:spPr>
      </p:pic>
      <p:pic>
        <p:nvPicPr>
          <p:cNvPr id="13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7229036" y="5022272"/>
            <a:ext cx="1275183" cy="1136072"/>
          </a:xfrm>
          <a:prstGeom prst="rect">
            <a:avLst/>
          </a:prstGeom>
        </p:spPr>
      </p:pic>
      <p:pic>
        <p:nvPicPr>
          <p:cNvPr id="4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53838" y="-955900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3707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28009">
            <a:off x="16376030" y="7973846"/>
            <a:ext cx="2808351" cy="4114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426100">
            <a:off x="16683995" y="325765"/>
            <a:ext cx="1198896" cy="99808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791204">
            <a:off x="267266" y="8772739"/>
            <a:ext cx="1179663" cy="9820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9384444">
            <a:off x="-159013" y="-855974"/>
            <a:ext cx="2032223" cy="33660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590966">
            <a:off x="-645030" y="-80530"/>
            <a:ext cx="2460369" cy="103950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AF55D1C-98A4-CFDE-71F1-5EEB6BAB391F}"/>
              </a:ext>
            </a:extLst>
          </p:cNvPr>
          <p:cNvSpPr txBox="1"/>
          <p:nvPr/>
        </p:nvSpPr>
        <p:spPr>
          <a:xfrm>
            <a:off x="4991100" y="437855"/>
            <a:ext cx="830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 ĐỘNG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E17623-B6CB-9015-6692-6FA6178FEE41}"/>
              </a:ext>
            </a:extLst>
          </p:cNvPr>
          <p:cNvSpPr txBox="1"/>
          <p:nvPr/>
        </p:nvSpPr>
        <p:spPr>
          <a:xfrm>
            <a:off x="1530978" y="1863569"/>
            <a:ext cx="15226044" cy="2019064"/>
          </a:xfrm>
          <a:prstGeom prst="round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Quan sát hai trang trình chiếu sau và so sánh nội dung trình chiếu nào rõ nghĩa hơn? 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AF0C578-85FA-92AD-861D-E74353E63D82}"/>
              </a:ext>
            </a:extLst>
          </p:cNvPr>
          <p:cNvGrpSpPr/>
          <p:nvPr/>
        </p:nvGrpSpPr>
        <p:grpSpPr>
          <a:xfrm>
            <a:off x="1456562" y="4439066"/>
            <a:ext cx="15374875" cy="2984598"/>
            <a:chOff x="1617725" y="5048122"/>
            <a:chExt cx="15374875" cy="2984598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4261433-CA8E-700D-92A2-117894301B0F}"/>
                </a:ext>
              </a:extLst>
            </p:cNvPr>
            <p:cNvSpPr/>
            <p:nvPr/>
          </p:nvSpPr>
          <p:spPr>
            <a:xfrm>
              <a:off x="1617725" y="5048122"/>
              <a:ext cx="7086600" cy="13716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Canh dep que huong 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183E444-9705-77B7-792D-5FD59BDBB115}"/>
                </a:ext>
              </a:extLst>
            </p:cNvPr>
            <p:cNvSpPr/>
            <p:nvPr/>
          </p:nvSpPr>
          <p:spPr>
            <a:xfrm>
              <a:off x="9906000" y="5048122"/>
              <a:ext cx="7086600" cy="13716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Cảnh đẹp quê hương 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17572B1-1897-C53E-332A-42C2E88F9D4F}"/>
                </a:ext>
              </a:extLst>
            </p:cNvPr>
            <p:cNvSpPr txBox="1"/>
            <p:nvPr/>
          </p:nvSpPr>
          <p:spPr>
            <a:xfrm>
              <a:off x="4741925" y="6556807"/>
              <a:ext cx="838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8706731-F2E0-2FE6-C72B-311B24BF7C83}"/>
                </a:ext>
              </a:extLst>
            </p:cNvPr>
            <p:cNvSpPr txBox="1"/>
            <p:nvPr/>
          </p:nvSpPr>
          <p:spPr>
            <a:xfrm>
              <a:off x="13464085" y="6556807"/>
              <a:ext cx="838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84B77D4-9904-8BEE-6588-8AC00F5E60E7}"/>
                </a:ext>
              </a:extLst>
            </p:cNvPr>
            <p:cNvSpPr txBox="1"/>
            <p:nvPr/>
          </p:nvSpPr>
          <p:spPr>
            <a:xfrm>
              <a:off x="4287075" y="7401778"/>
              <a:ext cx="9713849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>
                  <a:latin typeface="Arial" panose="020B0604020202020204" pitchFamily="34" charset="0"/>
                  <a:cs typeface="Arial" panose="020B0604020202020204" pitchFamily="34" charset="0"/>
                </a:rPr>
                <a:t>Hình 24. </a:t>
              </a:r>
              <a:r>
                <a:rPr lang="en-US" sz="3500">
                  <a:latin typeface="Arial" panose="020B0604020202020204" pitchFamily="34" charset="0"/>
                  <a:cs typeface="Arial" panose="020B0604020202020204" pitchFamily="34" charset="0"/>
                </a:rPr>
                <a:t>Nội dung trên hai trang trình chiếu  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ADC6A9C-0C31-8BB9-790D-CFFCD8F213C3}"/>
              </a:ext>
            </a:extLst>
          </p:cNvPr>
          <p:cNvGrpSpPr/>
          <p:nvPr/>
        </p:nvGrpSpPr>
        <p:grpSpPr>
          <a:xfrm>
            <a:off x="1457201" y="8191500"/>
            <a:ext cx="13401799" cy="919873"/>
            <a:chOff x="1457201" y="8191500"/>
            <a:chExt cx="13401799" cy="919873"/>
          </a:xfrm>
        </p:grpSpPr>
        <p:sp>
          <p:nvSpPr>
            <p:cNvPr id="28" name="Arrow: Right 27">
              <a:extLst>
                <a:ext uri="{FF2B5EF4-FFF2-40B4-BE49-F238E27FC236}">
                  <a16:creationId xmlns:a16="http://schemas.microsoft.com/office/drawing/2014/main" id="{4CF02D8A-A14B-AF58-0EEC-6108B8503F8D}"/>
                </a:ext>
              </a:extLst>
            </p:cNvPr>
            <p:cNvSpPr/>
            <p:nvPr/>
          </p:nvSpPr>
          <p:spPr>
            <a:xfrm>
              <a:off x="1457201" y="8191500"/>
              <a:ext cx="914400" cy="919873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9A12663-A09C-92DA-959E-090836D54E63}"/>
                </a:ext>
              </a:extLst>
            </p:cNvPr>
            <p:cNvSpPr txBox="1"/>
            <p:nvPr/>
          </p:nvSpPr>
          <p:spPr>
            <a:xfrm>
              <a:off x="2967082" y="8295282"/>
              <a:ext cx="1189191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Nội dung của trang trình chiếu b rõ nghĩa hơn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386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1821872" y="1165515"/>
            <a:ext cx="14644256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lnSpc>
                <a:spcPct val="150000"/>
              </a:lnSpc>
            </a:pPr>
            <a:r>
              <a:rPr lang="vi-VN" sz="4800" b="1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3. </a:t>
            </a:r>
            <a:r>
              <a:rPr lang="vi-VN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 gõ </a:t>
            </a:r>
            <a:r>
              <a:rPr lang="vi-VN" sz="4800" b="1" noProof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ma8c5 d9ep5 </a:t>
            </a:r>
            <a:r>
              <a:rPr lang="vi-VN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 kiểu VNI cho ta từ nào?</a:t>
            </a:r>
          </a:p>
        </p:txBody>
      </p:sp>
      <p:sp>
        <p:nvSpPr>
          <p:cNvPr id="5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9663544" y="4615297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mặc đẹp 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1821872" y="4615297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mặc đep 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1821872" y="7076198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mậc đẹp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663544" y="7067548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Mặc đẹp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63544" y="-955900"/>
            <a:ext cx="731045" cy="731045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5076643" y="5055951"/>
            <a:ext cx="1279569" cy="111374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7229036" y="7497037"/>
            <a:ext cx="1275183" cy="1136072"/>
          </a:xfrm>
          <a:prstGeom prst="rect">
            <a:avLst/>
          </a:prstGeom>
        </p:spPr>
      </p:pic>
      <p:pic>
        <p:nvPicPr>
          <p:cNvPr id="12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5190943" y="7497037"/>
            <a:ext cx="1275183" cy="1136072"/>
          </a:xfrm>
          <a:prstGeom prst="rect">
            <a:avLst/>
          </a:prstGeom>
        </p:spPr>
      </p:pic>
      <p:pic>
        <p:nvPicPr>
          <p:cNvPr id="13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7229036" y="5022272"/>
            <a:ext cx="1275183" cy="1136072"/>
          </a:xfrm>
          <a:prstGeom prst="rect">
            <a:avLst/>
          </a:prstGeom>
        </p:spPr>
      </p:pic>
      <p:pic>
        <p:nvPicPr>
          <p:cNvPr id="4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53838" y="-955900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2540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1821872" y="1165515"/>
            <a:ext cx="14644256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lnSpc>
                <a:spcPct val="150000"/>
              </a:lnSpc>
            </a:pPr>
            <a:r>
              <a:rPr lang="vi-VN" sz="4800" b="1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4. </a:t>
            </a:r>
            <a:r>
              <a:rPr lang="vi-VN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 có từ </a:t>
            </a:r>
            <a:r>
              <a:rPr lang="vi-VN" sz="4800" b="1" noProof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thật thà</a:t>
            </a:r>
            <a:r>
              <a:rPr lang="vi-VN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em gõ như thế nào theo kiểu VNI?</a:t>
            </a:r>
          </a:p>
        </p:txBody>
      </p:sp>
      <p:sp>
        <p:nvSpPr>
          <p:cNvPr id="5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9663544" y="7076198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tha6t5 tha2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1821872" y="4615297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tha8t tha2 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1821872" y="7076198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tha8t5 tha2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663544" y="4615295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tha6t tha2 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63544" y="-955900"/>
            <a:ext cx="731045" cy="731045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5190943" y="7519367"/>
            <a:ext cx="1279569" cy="111374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7229036" y="7497037"/>
            <a:ext cx="1275183" cy="1136072"/>
          </a:xfrm>
          <a:prstGeom prst="rect">
            <a:avLst/>
          </a:prstGeom>
        </p:spPr>
      </p:pic>
      <p:pic>
        <p:nvPicPr>
          <p:cNvPr id="12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5190943" y="5022271"/>
            <a:ext cx="1275183" cy="1136072"/>
          </a:xfrm>
          <a:prstGeom prst="rect">
            <a:avLst/>
          </a:prstGeom>
        </p:spPr>
      </p:pic>
      <p:pic>
        <p:nvPicPr>
          <p:cNvPr id="13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7229036" y="5022272"/>
            <a:ext cx="1275183" cy="1136072"/>
          </a:xfrm>
          <a:prstGeom prst="rect">
            <a:avLst/>
          </a:prstGeom>
        </p:spPr>
      </p:pic>
      <p:pic>
        <p:nvPicPr>
          <p:cNvPr id="4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53838" y="-955900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6594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âu hỏi">
            <a:extLst>
              <a:ext uri="{FF2B5EF4-FFF2-40B4-BE49-F238E27FC236}">
                <a16:creationId xmlns:a16="http://schemas.microsoft.com/office/drawing/2014/main" id="{4ADFFF1A-F500-CC57-185E-00F4826D0836}"/>
              </a:ext>
            </a:extLst>
          </p:cNvPr>
          <p:cNvSpPr/>
          <p:nvPr/>
        </p:nvSpPr>
        <p:spPr>
          <a:xfrm>
            <a:off x="1821872" y="1165515"/>
            <a:ext cx="14644256" cy="2992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pt-BR" sz="4800" b="1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5. </a:t>
            </a:r>
            <a:r>
              <a:rPr lang="pt-BR" sz="48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 gõ chữ hoa, em có thể</a:t>
            </a:r>
            <a:endParaRPr lang="vi-VN" sz="48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Đáp án đúng">
            <a:extLst>
              <a:ext uri="{FF2B5EF4-FFF2-40B4-BE49-F238E27FC236}">
                <a16:creationId xmlns:a16="http://schemas.microsoft.com/office/drawing/2014/main" id="{8B66CBE4-2DB9-BCF7-D1C4-281B894BFE17}"/>
              </a:ext>
            </a:extLst>
          </p:cNvPr>
          <p:cNvSpPr/>
          <p:nvPr/>
        </p:nvSpPr>
        <p:spPr>
          <a:xfrm>
            <a:off x="9663544" y="4615297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39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s-ES" sz="39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 án A, B đúng</a:t>
            </a:r>
            <a:endParaRPr lang="vi-VN" sz="39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Đáp án sai 1">
            <a:extLst>
              <a:ext uri="{FF2B5EF4-FFF2-40B4-BE49-F238E27FC236}">
                <a16:creationId xmlns:a16="http://schemas.microsoft.com/office/drawing/2014/main" id="{3FCD9830-5FD1-BD44-878B-228BD96CE996}"/>
              </a:ext>
            </a:extLst>
          </p:cNvPr>
          <p:cNvSpPr/>
          <p:nvPr/>
        </p:nvSpPr>
        <p:spPr>
          <a:xfrm>
            <a:off x="1821872" y="4615297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39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Bật phím Caps Lock.</a:t>
            </a:r>
            <a:endParaRPr lang="vi-VN" sz="39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Đáp án sai 2">
            <a:extLst>
              <a:ext uri="{FF2B5EF4-FFF2-40B4-BE49-F238E27FC236}">
                <a16:creationId xmlns:a16="http://schemas.microsoft.com/office/drawing/2014/main" id="{6A919885-0285-0403-1E09-FA94D8BC080B}"/>
              </a:ext>
            </a:extLst>
          </p:cNvPr>
          <p:cNvSpPr/>
          <p:nvPr/>
        </p:nvSpPr>
        <p:spPr>
          <a:xfrm>
            <a:off x="1821872" y="7076198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lnSpc>
                <a:spcPct val="150000"/>
              </a:lnSpc>
            </a:pPr>
            <a:r>
              <a:rPr lang="en-US" sz="39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Nhấn phím Shift đồng thời gõ phím chữ.</a:t>
            </a:r>
            <a:endParaRPr lang="vi-VN" sz="39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Đáp án sai 3">
            <a:extLst>
              <a:ext uri="{FF2B5EF4-FFF2-40B4-BE49-F238E27FC236}">
                <a16:creationId xmlns:a16="http://schemas.microsoft.com/office/drawing/2014/main" id="{2E7D83A4-3758-8699-4DD0-010A80780539}"/>
              </a:ext>
            </a:extLst>
          </p:cNvPr>
          <p:cNvSpPr/>
          <p:nvPr/>
        </p:nvSpPr>
        <p:spPr>
          <a:xfrm>
            <a:off x="9663544" y="7067548"/>
            <a:ext cx="6802583" cy="199505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en-US" sz="39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s-ES" sz="3900" noProof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 án A, B sai.</a:t>
            </a:r>
            <a:endParaRPr lang="vi-VN" sz="3900" noProof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Correct sound effect and wrong sound effect (mp3cut.net)">
            <a:hlinkClick r:id="" action="ppaction://media"/>
            <a:extLst>
              <a:ext uri="{FF2B5EF4-FFF2-40B4-BE49-F238E27FC236}">
                <a16:creationId xmlns:a16="http://schemas.microsoft.com/office/drawing/2014/main" id="{5A2AB5BE-5BE4-FB71-44F9-94D2D0B0C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63544" y="-955900"/>
            <a:ext cx="731045" cy="731045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31EA41D2-9796-7E4F-2882-9DC49D5A8C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5076643" y="5055951"/>
            <a:ext cx="1279569" cy="111374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31FD67-694B-8D1E-89C7-5C3C61578F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7229036" y="7497037"/>
            <a:ext cx="1275183" cy="1136072"/>
          </a:xfrm>
          <a:prstGeom prst="rect">
            <a:avLst/>
          </a:prstGeom>
        </p:spPr>
      </p:pic>
      <p:pic>
        <p:nvPicPr>
          <p:cNvPr id="12" name="Picture 10">
            <a:extLst>
              <a:ext uri="{FF2B5EF4-FFF2-40B4-BE49-F238E27FC236}">
                <a16:creationId xmlns:a16="http://schemas.microsoft.com/office/drawing/2014/main" id="{A47525BE-8DC6-1E4E-AED4-3C6DAB364A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5190943" y="7497037"/>
            <a:ext cx="1275183" cy="1136072"/>
          </a:xfrm>
          <a:prstGeom prst="rect">
            <a:avLst/>
          </a:prstGeom>
        </p:spPr>
      </p:pic>
      <p:pic>
        <p:nvPicPr>
          <p:cNvPr id="13" name="Picture 10">
            <a:extLst>
              <a:ext uri="{FF2B5EF4-FFF2-40B4-BE49-F238E27FC236}">
                <a16:creationId xmlns:a16="http://schemas.microsoft.com/office/drawing/2014/main" id="{65C423E0-743C-7316-FEF3-4CE8613F3E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7229036" y="5022272"/>
            <a:ext cx="1275183" cy="1136072"/>
          </a:xfrm>
          <a:prstGeom prst="rect">
            <a:avLst/>
          </a:prstGeom>
        </p:spPr>
      </p:pic>
      <p:pic>
        <p:nvPicPr>
          <p:cNvPr id="4" name="Correct sound effect and wrong sound effect (mp3cut.net) (1)">
            <a:hlinkClick r:id="" action="ppaction://media"/>
            <a:extLst>
              <a:ext uri="{FF2B5EF4-FFF2-40B4-BE49-F238E27FC236}">
                <a16:creationId xmlns:a16="http://schemas.microsoft.com/office/drawing/2014/main" id="{8D0C2BA9-FCBA-B751-461E-B7A7077430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53838" y="-955900"/>
            <a:ext cx="731045" cy="73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764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694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8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828009">
            <a:off x="16376030" y="7973846"/>
            <a:ext cx="2808351" cy="4114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7426100">
            <a:off x="16393948" y="345704"/>
            <a:ext cx="1332787" cy="110954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7791204">
            <a:off x="-4677" y="9246561"/>
            <a:ext cx="1179663" cy="9820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9384444">
            <a:off x="-159013" y="-855974"/>
            <a:ext cx="2032223" cy="33660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1590966">
            <a:off x="-645030" y="-80530"/>
            <a:ext cx="2460369" cy="103950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745F0CF-814A-7441-E235-E52588B5B784}"/>
              </a:ext>
            </a:extLst>
          </p:cNvPr>
          <p:cNvSpPr txBox="1"/>
          <p:nvPr/>
        </p:nvSpPr>
        <p:spPr>
          <a:xfrm>
            <a:off x="5905500" y="571500"/>
            <a:ext cx="647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4F484DD-71CD-1AAB-586C-956D0FABBABB}"/>
              </a:ext>
            </a:extLst>
          </p:cNvPr>
          <p:cNvSpPr/>
          <p:nvPr/>
        </p:nvSpPr>
        <p:spPr>
          <a:xfrm>
            <a:off x="1098269" y="2027588"/>
            <a:ext cx="16091461" cy="28194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 b="1">
                <a:solidFill>
                  <a:schemeClr val="tx1"/>
                </a:solidFill>
              </a:rPr>
              <a:t>Bài tập 2. </a:t>
            </a:r>
            <a:r>
              <a:rPr lang="vi-VN" sz="4000">
                <a:solidFill>
                  <a:schemeClr val="tx1"/>
                </a:solidFill>
              </a:rPr>
              <a:t>Em hãy tạo bốn trang chiếu với chủ đề giới thiệu trường em theo gợi ý sau:</a:t>
            </a:r>
            <a:endParaRPr lang="en-US" sz="4000">
              <a:solidFill>
                <a:schemeClr val="tx1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3DDC486-5BBB-EADB-AF14-648577D498D6}"/>
              </a:ext>
            </a:extLst>
          </p:cNvPr>
          <p:cNvGrpSpPr/>
          <p:nvPr/>
        </p:nvGrpSpPr>
        <p:grpSpPr>
          <a:xfrm>
            <a:off x="568161" y="5143500"/>
            <a:ext cx="17151675" cy="2927706"/>
            <a:chOff x="628047" y="5628450"/>
            <a:chExt cx="17151675" cy="292770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FC2AC22-3488-A066-1FA9-18CE28C8C6B7}"/>
                </a:ext>
              </a:extLst>
            </p:cNvPr>
            <p:cNvSpPr/>
            <p:nvPr/>
          </p:nvSpPr>
          <p:spPr>
            <a:xfrm>
              <a:off x="628047" y="5628452"/>
              <a:ext cx="3987522" cy="19451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r>
                <a:rPr lang="en-US"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Tên trường </a:t>
              </a:r>
            </a:p>
            <a:p>
              <a:pPr algn="just">
                <a:lnSpc>
                  <a:spcPct val="150000"/>
                </a:lnSpc>
              </a:pPr>
              <a:r>
                <a:rPr lang="en-US"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Địa chỉ 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CFD61B7-BB99-0DE1-CD03-D91C158F8430}"/>
                </a:ext>
              </a:extLst>
            </p:cNvPr>
            <p:cNvSpPr/>
            <p:nvPr/>
          </p:nvSpPr>
          <p:spPr>
            <a:xfrm>
              <a:off x="5019582" y="5628451"/>
              <a:ext cx="3987522" cy="19451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Ảnh trường 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5181326-3837-6BFC-13C9-B7309AE3C9D0}"/>
                </a:ext>
              </a:extLst>
            </p:cNvPr>
            <p:cNvSpPr/>
            <p:nvPr/>
          </p:nvSpPr>
          <p:spPr>
            <a:xfrm>
              <a:off x="9411117" y="5628450"/>
              <a:ext cx="3987522" cy="19451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 động </a:t>
              </a:r>
            </a:p>
            <a:p>
              <a:pPr algn="ctr">
                <a:lnSpc>
                  <a:spcPct val="150000"/>
                </a:lnSpc>
              </a:pPr>
              <a:r>
                <a:rPr lang="en-US"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văn nghệ 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6EB9EEB-1E43-FFCE-5DA6-52BD20BB4E1B}"/>
                </a:ext>
              </a:extLst>
            </p:cNvPr>
            <p:cNvSpPr/>
            <p:nvPr/>
          </p:nvSpPr>
          <p:spPr>
            <a:xfrm>
              <a:off x="13792200" y="5628450"/>
              <a:ext cx="3987522" cy="19451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Tình cảm của em với trường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D930CAC-EDA3-5440-9C93-A02AA32F7E52}"/>
                </a:ext>
              </a:extLst>
            </p:cNvPr>
            <p:cNvSpPr txBox="1"/>
            <p:nvPr/>
          </p:nvSpPr>
          <p:spPr>
            <a:xfrm>
              <a:off x="857098" y="8002158"/>
              <a:ext cx="31242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>
                  <a:latin typeface="Arial" panose="020B0604020202020204" pitchFamily="34" charset="0"/>
                  <a:cs typeface="Arial" panose="020B0604020202020204" pitchFamily="34" charset="0"/>
                </a:rPr>
                <a:t>Tranh 1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FCBBB08-93D0-39EC-BBDD-C428C35E6EED}"/>
                </a:ext>
              </a:extLst>
            </p:cNvPr>
            <p:cNvSpPr txBox="1"/>
            <p:nvPr/>
          </p:nvSpPr>
          <p:spPr>
            <a:xfrm>
              <a:off x="5288582" y="8002158"/>
              <a:ext cx="31242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>
                  <a:latin typeface="Arial" panose="020B0604020202020204" pitchFamily="34" charset="0"/>
                  <a:cs typeface="Arial" panose="020B0604020202020204" pitchFamily="34" charset="0"/>
                </a:rPr>
                <a:t>Tranh 2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A311D84-B433-2442-EC84-327F7521F5AC}"/>
                </a:ext>
              </a:extLst>
            </p:cNvPr>
            <p:cNvSpPr txBox="1"/>
            <p:nvPr/>
          </p:nvSpPr>
          <p:spPr>
            <a:xfrm>
              <a:off x="9974883" y="8002158"/>
              <a:ext cx="31242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>
                  <a:latin typeface="Arial" panose="020B0604020202020204" pitchFamily="34" charset="0"/>
                  <a:cs typeface="Arial" panose="020B0604020202020204" pitchFamily="34" charset="0"/>
                </a:rPr>
                <a:t>Tranh 3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FD3AE9A-C61C-C077-5291-AD8D98E3DD64}"/>
                </a:ext>
              </a:extLst>
            </p:cNvPr>
            <p:cNvSpPr txBox="1"/>
            <p:nvPr/>
          </p:nvSpPr>
          <p:spPr>
            <a:xfrm>
              <a:off x="14363699" y="7996555"/>
              <a:ext cx="31242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>
                  <a:latin typeface="Arial" panose="020B0604020202020204" pitchFamily="34" charset="0"/>
                  <a:cs typeface="Arial" panose="020B0604020202020204" pitchFamily="34" charset="0"/>
                </a:rPr>
                <a:t>Tranh 4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8C1EB203-D913-BDDC-4236-53552EC16A54}"/>
              </a:ext>
            </a:extLst>
          </p:cNvPr>
          <p:cNvSpPr txBox="1"/>
          <p:nvPr/>
        </p:nvSpPr>
        <p:spPr>
          <a:xfrm>
            <a:off x="568161" y="8530103"/>
            <a:ext cx="160879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</a:t>
            </a: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Lưu tệp với tên </a:t>
            </a:r>
            <a:r>
              <a:rPr lang="en-US" sz="400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Truong em </a:t>
            </a: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vào thư mục của em đã tạo từ Bài 5</a:t>
            </a:r>
          </a:p>
        </p:txBody>
      </p:sp>
    </p:spTree>
    <p:extLst>
      <p:ext uri="{BB962C8B-B14F-4D97-AF65-F5344CB8AC3E}">
        <p14:creationId xmlns:p14="http://schemas.microsoft.com/office/powerpoint/2010/main" val="192661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828009">
            <a:off x="16376030" y="7973846"/>
            <a:ext cx="2808351" cy="4114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7426100">
            <a:off x="16393948" y="345704"/>
            <a:ext cx="1332787" cy="110954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7791204">
            <a:off x="-4677" y="9246561"/>
            <a:ext cx="1179663" cy="9820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9384444">
            <a:off x="-159013" y="-855974"/>
            <a:ext cx="2032223" cy="33660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1590966">
            <a:off x="-645030" y="-80530"/>
            <a:ext cx="2460369" cy="103950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745F0CF-814A-7441-E235-E52588B5B784}"/>
              </a:ext>
            </a:extLst>
          </p:cNvPr>
          <p:cNvSpPr txBox="1"/>
          <p:nvPr/>
        </p:nvSpPr>
        <p:spPr>
          <a:xfrm>
            <a:off x="5905500" y="571500"/>
            <a:ext cx="647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 DỤNG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4F484DD-71CD-1AAB-586C-956D0FABBABB}"/>
              </a:ext>
            </a:extLst>
          </p:cNvPr>
          <p:cNvSpPr/>
          <p:nvPr/>
        </p:nvSpPr>
        <p:spPr>
          <a:xfrm>
            <a:off x="1098269" y="2027588"/>
            <a:ext cx="16091461" cy="28194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>
                <a:solidFill>
                  <a:schemeClr val="tx1"/>
                </a:solidFill>
              </a:rPr>
              <a:t>Em hãy tạo bài trình chiếu gồm 4 trang để giới thiệu về môn thể thao mà em yêu thích theo gợi ý sau:</a:t>
            </a:r>
            <a:endParaRPr lang="en-US" sz="4000">
              <a:solidFill>
                <a:schemeClr val="tx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55F3E61-F41E-4E51-7993-EDB3042A6AB1}"/>
              </a:ext>
            </a:extLst>
          </p:cNvPr>
          <p:cNvGrpSpPr/>
          <p:nvPr/>
        </p:nvGrpSpPr>
        <p:grpSpPr>
          <a:xfrm>
            <a:off x="568161" y="5143500"/>
            <a:ext cx="17151675" cy="2927706"/>
            <a:chOff x="628047" y="5628450"/>
            <a:chExt cx="17151675" cy="292770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E9E7433-FE6F-DB6B-612D-59258C5CABD4}"/>
                </a:ext>
              </a:extLst>
            </p:cNvPr>
            <p:cNvSpPr/>
            <p:nvPr/>
          </p:nvSpPr>
          <p:spPr>
            <a:xfrm>
              <a:off x="628047" y="5628452"/>
              <a:ext cx="3987522" cy="19451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r>
                <a:rPr lang="en-US"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Tên môn thể thao 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F700C94-CD89-4871-3A82-0E4ECEF706B3}"/>
                </a:ext>
              </a:extLst>
            </p:cNvPr>
            <p:cNvSpPr/>
            <p:nvPr/>
          </p:nvSpPr>
          <p:spPr>
            <a:xfrm>
              <a:off x="5019582" y="5628451"/>
              <a:ext cx="3987522" cy="19451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35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Hình ảnh minh họa của môn thể thao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896FEC2-263D-8558-A8E7-2EC134E50BE1}"/>
                </a:ext>
              </a:extLst>
            </p:cNvPr>
            <p:cNvSpPr/>
            <p:nvPr/>
          </p:nvSpPr>
          <p:spPr>
            <a:xfrm>
              <a:off x="9411117" y="5628450"/>
              <a:ext cx="3987522" cy="19451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Cách chơi 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ED4EC36-518E-68E8-15B0-763B0D3F0967}"/>
                </a:ext>
              </a:extLst>
            </p:cNvPr>
            <p:cNvSpPr/>
            <p:nvPr/>
          </p:nvSpPr>
          <p:spPr>
            <a:xfrm>
              <a:off x="13792200" y="5628450"/>
              <a:ext cx="3987522" cy="19451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Lợi ích khi chơi môn thể thao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C229C78-BEA8-91C8-C110-B4704D06E42B}"/>
                </a:ext>
              </a:extLst>
            </p:cNvPr>
            <p:cNvSpPr txBox="1"/>
            <p:nvPr/>
          </p:nvSpPr>
          <p:spPr>
            <a:xfrm>
              <a:off x="857098" y="8002158"/>
              <a:ext cx="31242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>
                  <a:latin typeface="Arial" panose="020B0604020202020204" pitchFamily="34" charset="0"/>
                  <a:cs typeface="Arial" panose="020B0604020202020204" pitchFamily="34" charset="0"/>
                </a:rPr>
                <a:t>Tranh 1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707BAE0-3D7C-71A7-7726-B120B7B1E5D0}"/>
                </a:ext>
              </a:extLst>
            </p:cNvPr>
            <p:cNvSpPr txBox="1"/>
            <p:nvPr/>
          </p:nvSpPr>
          <p:spPr>
            <a:xfrm>
              <a:off x="5288582" y="8002158"/>
              <a:ext cx="31242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>
                  <a:latin typeface="Arial" panose="020B0604020202020204" pitchFamily="34" charset="0"/>
                  <a:cs typeface="Arial" panose="020B0604020202020204" pitchFamily="34" charset="0"/>
                </a:rPr>
                <a:t>Tranh 2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5DBE2D1-55A7-B7BD-8669-F33E13A7BAFF}"/>
                </a:ext>
              </a:extLst>
            </p:cNvPr>
            <p:cNvSpPr txBox="1"/>
            <p:nvPr/>
          </p:nvSpPr>
          <p:spPr>
            <a:xfrm>
              <a:off x="9974883" y="8002158"/>
              <a:ext cx="31242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>
                  <a:latin typeface="Arial" panose="020B0604020202020204" pitchFamily="34" charset="0"/>
                  <a:cs typeface="Arial" panose="020B0604020202020204" pitchFamily="34" charset="0"/>
                </a:rPr>
                <a:t>Tranh 3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B4FA71A-C455-A774-893F-E351F51C2F4E}"/>
                </a:ext>
              </a:extLst>
            </p:cNvPr>
            <p:cNvSpPr txBox="1"/>
            <p:nvPr/>
          </p:nvSpPr>
          <p:spPr>
            <a:xfrm>
              <a:off x="14363699" y="7996555"/>
              <a:ext cx="31242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>
                  <a:latin typeface="Arial" panose="020B0604020202020204" pitchFamily="34" charset="0"/>
                  <a:cs typeface="Arial" panose="020B0604020202020204" pitchFamily="34" charset="0"/>
                </a:rPr>
                <a:t>Tranh 4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E3A0DCFB-8360-6CB8-93C2-2F19D6AEEBFB}"/>
              </a:ext>
            </a:extLst>
          </p:cNvPr>
          <p:cNvSpPr txBox="1"/>
          <p:nvPr/>
        </p:nvSpPr>
        <p:spPr>
          <a:xfrm>
            <a:off x="568161" y="8530103"/>
            <a:ext cx="160879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</a:t>
            </a: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Lưu tệp với tên </a:t>
            </a:r>
            <a:r>
              <a:rPr lang="en-US" sz="400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thao </a:t>
            </a: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vào thư mục của em đã tạo từ Bài 5</a:t>
            </a:r>
          </a:p>
        </p:txBody>
      </p:sp>
    </p:spTree>
    <p:extLst>
      <p:ext uri="{BB962C8B-B14F-4D97-AF65-F5344CB8AC3E}">
        <p14:creationId xmlns:p14="http://schemas.microsoft.com/office/powerpoint/2010/main" val="411056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580352">
            <a:off x="17136952" y="7593137"/>
            <a:ext cx="1501902" cy="41148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897519" y="-584883"/>
            <a:ext cx="2723562" cy="294968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-546114" y="8078131"/>
            <a:ext cx="3149628" cy="3251229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985923" y="1305075"/>
            <a:ext cx="14316154" cy="1194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60"/>
              </a:lnSpc>
            </a:pPr>
            <a:r>
              <a:rPr lang="en-US" sz="6000" b="1">
                <a:solidFill>
                  <a:srgbClr val="4721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VỀ NHÀ 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7774574">
            <a:off x="-675316" y="-462399"/>
            <a:ext cx="3098388" cy="2982198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266A56DF-C150-6FD7-27AD-92A6DEC61C21}"/>
              </a:ext>
            </a:extLst>
          </p:cNvPr>
          <p:cNvGrpSpPr/>
          <p:nvPr/>
        </p:nvGrpSpPr>
        <p:grpSpPr>
          <a:xfrm>
            <a:off x="2081202" y="3624595"/>
            <a:ext cx="6384096" cy="4564629"/>
            <a:chOff x="2081202" y="3876072"/>
            <a:chExt cx="6384096" cy="4564629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9" cstate="print">
              <a:alphaModFix amt="44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2081202" y="3876072"/>
              <a:ext cx="6384096" cy="4564629"/>
            </a:xfrm>
            <a:prstGeom prst="rect">
              <a:avLst/>
            </a:prstGeom>
          </p:spPr>
        </p:pic>
        <p:sp>
          <p:nvSpPr>
            <p:cNvPr id="9" name="TextBox 9"/>
            <p:cNvSpPr txBox="1"/>
            <p:nvPr/>
          </p:nvSpPr>
          <p:spPr>
            <a:xfrm>
              <a:off x="2648525" y="4723251"/>
              <a:ext cx="5249449" cy="26559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4000">
                  <a:solidFill>
                    <a:srgbClr val="47215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Ôn tập lại nội dung chính bài học ngày hôm nay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E9ED057-8AC6-3DDD-BEA0-3FCBA86B3DCB}"/>
              </a:ext>
            </a:extLst>
          </p:cNvPr>
          <p:cNvGrpSpPr/>
          <p:nvPr/>
        </p:nvGrpSpPr>
        <p:grpSpPr>
          <a:xfrm>
            <a:off x="9822702" y="3618340"/>
            <a:ext cx="6384096" cy="4564629"/>
            <a:chOff x="9822702" y="3768897"/>
            <a:chExt cx="6384096" cy="4564629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9" cstate="print">
              <a:alphaModFix amt="44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9822702" y="3768897"/>
              <a:ext cx="6384096" cy="4564629"/>
            </a:xfrm>
            <a:prstGeom prst="rect">
              <a:avLst/>
            </a:prstGeom>
          </p:spPr>
        </p:pic>
        <p:sp>
          <p:nvSpPr>
            <p:cNvPr id="13" name="TextBox 9">
              <a:extLst>
                <a:ext uri="{FF2B5EF4-FFF2-40B4-BE49-F238E27FC236}">
                  <a16:creationId xmlns:a16="http://schemas.microsoft.com/office/drawing/2014/main" id="{5A05750A-70AA-3BA5-E3E7-C8475EDD0D31}"/>
                </a:ext>
              </a:extLst>
            </p:cNvPr>
            <p:cNvSpPr txBox="1"/>
            <p:nvPr/>
          </p:nvSpPr>
          <p:spPr>
            <a:xfrm>
              <a:off x="10509188" y="4811369"/>
              <a:ext cx="5249449" cy="26559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4000">
                  <a:solidFill>
                    <a:srgbClr val="47215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Chuẩn bị trước </a:t>
              </a:r>
              <a:r>
                <a:rPr lang="en-US" sz="4000" b="1">
                  <a:solidFill>
                    <a:srgbClr val="47215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Bài 8. Định dạng văn bản trên trang trình chiếu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97890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192392" y="3025399"/>
            <a:ext cx="15903216" cy="3118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200" b="1">
                <a:solidFill>
                  <a:srgbClr val="4721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 ƠN CÁC EM ĐÃ CHÚ Ý </a:t>
            </a:r>
          </a:p>
          <a:p>
            <a:pPr algn="ctr">
              <a:lnSpc>
                <a:spcPct val="150000"/>
              </a:lnSpc>
            </a:pPr>
            <a:r>
              <a:rPr lang="en-US" sz="7200" b="1">
                <a:solidFill>
                  <a:srgbClr val="4721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LẮNG NGHE BÀI GIẢNG!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304318" flipH="1">
            <a:off x="13930153" y="1216438"/>
            <a:ext cx="1563939" cy="173771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2051174">
            <a:off x="4483783" y="7812978"/>
            <a:ext cx="1249396" cy="138821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5400000">
            <a:off x="13938232" y="234968"/>
            <a:ext cx="4584735" cy="41148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7296456">
            <a:off x="-1640360" y="7071492"/>
            <a:ext cx="4750130" cy="41148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642343">
            <a:off x="-2514013" y="-40474"/>
            <a:ext cx="7315200" cy="311810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2700000">
            <a:off x="-1978280" y="-1506485"/>
            <a:ext cx="4177462" cy="41148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691535">
            <a:off x="15855125" y="7071492"/>
            <a:ext cx="2808351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4787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3669862">
            <a:off x="15232828" y="3458205"/>
            <a:ext cx="1547416" cy="145650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3360312">
            <a:off x="1528539" y="1023252"/>
            <a:ext cx="1323060" cy="179674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4059860">
            <a:off x="2074346" y="7098805"/>
            <a:ext cx="1547416" cy="145650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3004502">
            <a:off x="-3228623" y="7228601"/>
            <a:ext cx="7464515" cy="318175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5585570">
            <a:off x="-1175818" y="6762076"/>
            <a:ext cx="4603972" cy="411480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880406" y="1667169"/>
            <a:ext cx="14527189" cy="13919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78"/>
              </a:lnSpc>
            </a:pPr>
            <a:r>
              <a:rPr lang="en-US" sz="6500" b="1">
                <a:solidFill>
                  <a:srgbClr val="4721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CHỦ ĐỀ 5: ỨNG DỤNG TIN HỌC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6006536" y="7200900"/>
            <a:ext cx="3255836" cy="41148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-7537267">
            <a:off x="16121481" y="7829047"/>
            <a:ext cx="3438803" cy="285850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 rot="-10274677">
            <a:off x="14838891" y="-1421750"/>
            <a:ext cx="6416842" cy="411480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14414765" y="-280900"/>
            <a:ext cx="4469153" cy="1502753"/>
          </a:xfrm>
          <a:prstGeom prst="rect">
            <a:avLst/>
          </a:prstGeom>
        </p:spPr>
      </p:pic>
      <p:sp>
        <p:nvSpPr>
          <p:cNvPr id="16" name="TextBox 7">
            <a:extLst>
              <a:ext uri="{FF2B5EF4-FFF2-40B4-BE49-F238E27FC236}">
                <a16:creationId xmlns:a16="http://schemas.microsoft.com/office/drawing/2014/main" id="{FBF60CF8-0C92-CE5C-1F74-501E44CFD631}"/>
              </a:ext>
            </a:extLst>
          </p:cNvPr>
          <p:cNvSpPr txBox="1"/>
          <p:nvPr/>
        </p:nvSpPr>
        <p:spPr>
          <a:xfrm>
            <a:off x="1880405" y="4053796"/>
            <a:ext cx="14527189" cy="30387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78"/>
              </a:lnSpc>
            </a:pPr>
            <a:r>
              <a:rPr lang="en-US" sz="8000" b="1">
                <a:latin typeface="Arial" panose="020B0604020202020204" pitchFamily="34" charset="0"/>
                <a:cs typeface="Arial" panose="020B0604020202020204" pitchFamily="34" charset="0"/>
              </a:rPr>
              <a:t>BÀI 7. </a:t>
            </a:r>
          </a:p>
          <a:p>
            <a:pPr algn="ctr">
              <a:lnSpc>
                <a:spcPts val="12478"/>
              </a:lnSpc>
            </a:pPr>
            <a:r>
              <a:rPr lang="en-US" sz="8000" b="1">
                <a:latin typeface="Arial" panose="020B0604020202020204" pitchFamily="34" charset="0"/>
                <a:cs typeface="Arial" panose="020B0604020202020204" pitchFamily="34" charset="0"/>
              </a:rPr>
              <a:t>TẠO BÀI TRÌNH CHIẾU </a:t>
            </a:r>
          </a:p>
        </p:txBody>
      </p:sp>
    </p:spTree>
    <p:extLst>
      <p:ext uri="{BB962C8B-B14F-4D97-AF65-F5344CB8AC3E}">
        <p14:creationId xmlns:p14="http://schemas.microsoft.com/office/powerpoint/2010/main" val="4122882831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2530213">
            <a:off x="1919178" y="940640"/>
            <a:ext cx="1312278" cy="109247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2530213">
            <a:off x="14063691" y="534227"/>
            <a:ext cx="1634091" cy="136038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4433350">
            <a:off x="-1390799" y="7897104"/>
            <a:ext cx="3255836" cy="41148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3103917">
            <a:off x="-1425000" y="8723574"/>
            <a:ext cx="3438803" cy="285850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3172315" y="8517534"/>
            <a:ext cx="5541229" cy="207796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1838226">
            <a:off x="-1317218" y="-399657"/>
            <a:ext cx="2525781" cy="2320562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3206581">
            <a:off x="15855124" y="-1854417"/>
            <a:ext cx="2808351" cy="4114800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1880406" y="657985"/>
            <a:ext cx="14527189" cy="13774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78"/>
              </a:lnSpc>
            </a:pPr>
            <a:r>
              <a:rPr lang="en-US" sz="6000" b="1">
                <a:solidFill>
                  <a:srgbClr val="4721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BÀI HỌC 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FF6B85B-2ED7-0603-E3CE-E2978FFFBC50}"/>
              </a:ext>
            </a:extLst>
          </p:cNvPr>
          <p:cNvGrpSpPr/>
          <p:nvPr/>
        </p:nvGrpSpPr>
        <p:grpSpPr>
          <a:xfrm>
            <a:off x="2209800" y="3202074"/>
            <a:ext cx="13733129" cy="1690669"/>
            <a:chOff x="2180550" y="2778872"/>
            <a:chExt cx="13283625" cy="1690669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FB32F68E-D8DE-6FBB-62E7-5D7576D79E26}"/>
                </a:ext>
              </a:extLst>
            </p:cNvPr>
            <p:cNvSpPr/>
            <p:nvPr/>
          </p:nvSpPr>
          <p:spPr>
            <a:xfrm>
              <a:off x="2823825" y="2778872"/>
              <a:ext cx="12640350" cy="1690669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0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Gõ chữ tiếng Việt 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7EED0C32-A50A-792A-3638-45F059607384}"/>
                </a:ext>
              </a:extLst>
            </p:cNvPr>
            <p:cNvSpPr/>
            <p:nvPr/>
          </p:nvSpPr>
          <p:spPr>
            <a:xfrm>
              <a:off x="2180550" y="3048747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84B45A6-6583-9AFA-4259-F112FA429C47}"/>
              </a:ext>
            </a:extLst>
          </p:cNvPr>
          <p:cNvGrpSpPr/>
          <p:nvPr/>
        </p:nvGrpSpPr>
        <p:grpSpPr>
          <a:xfrm>
            <a:off x="2176462" y="5891845"/>
            <a:ext cx="13766467" cy="1690669"/>
            <a:chOff x="2180550" y="2778872"/>
            <a:chExt cx="13766467" cy="1690669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8BFCD698-46DD-AC44-24FC-F2F209DD540A}"/>
                </a:ext>
              </a:extLst>
            </p:cNvPr>
            <p:cNvSpPr/>
            <p:nvPr/>
          </p:nvSpPr>
          <p:spPr>
            <a:xfrm>
              <a:off x="2823825" y="2778872"/>
              <a:ext cx="13123192" cy="1690669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0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Thực hành tạo văn bản trên trang chiếu </a:t>
              </a: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D27A85D-8136-ACA5-3783-2118AFE115FC}"/>
                </a:ext>
              </a:extLst>
            </p:cNvPr>
            <p:cNvSpPr/>
            <p:nvPr/>
          </p:nvSpPr>
          <p:spPr>
            <a:xfrm>
              <a:off x="2180550" y="3048747"/>
              <a:ext cx="1219200" cy="1219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3669862">
            <a:off x="15232828" y="3458205"/>
            <a:ext cx="1547416" cy="145650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3360312">
            <a:off x="5462467" y="1558050"/>
            <a:ext cx="1323060" cy="179674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4059860">
            <a:off x="2074346" y="7098805"/>
            <a:ext cx="1547416" cy="145650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3004502">
            <a:off x="-3228623" y="7228601"/>
            <a:ext cx="7464515" cy="318175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5585570">
            <a:off x="-1175818" y="6762076"/>
            <a:ext cx="4603972" cy="41148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7537267">
            <a:off x="16121481" y="7829047"/>
            <a:ext cx="3438803" cy="285850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-10274677">
            <a:off x="14838891" y="-1421750"/>
            <a:ext cx="6416842" cy="411480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14414765" y="-280900"/>
            <a:ext cx="4469153" cy="150275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8">
            <a:alphaModFix amt="4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2848054" y="3679710"/>
            <a:ext cx="11900768" cy="3170403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2077832" y="2161648"/>
            <a:ext cx="13441212" cy="34651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>
                <a:solidFill>
                  <a:srgbClr val="4721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 1.</a:t>
            </a:r>
          </a:p>
          <a:p>
            <a:pPr algn="ctr">
              <a:lnSpc>
                <a:spcPct val="150000"/>
              </a:lnSpc>
            </a:pPr>
            <a:r>
              <a:rPr lang="en-US" sz="8000" b="1">
                <a:solidFill>
                  <a:srgbClr val="47215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GÕ CHỮ TIẾNG VIỆT </a:t>
            </a:r>
          </a:p>
        </p:txBody>
      </p:sp>
    </p:spTree>
    <p:extLst>
      <p:ext uri="{BB962C8B-B14F-4D97-AF65-F5344CB8AC3E}">
        <p14:creationId xmlns:p14="http://schemas.microsoft.com/office/powerpoint/2010/main" val="950031225"/>
      </p:ext>
    </p:extLst>
  </p:cSld>
  <p:clrMapOvr>
    <a:masterClrMapping/>
  </p:clrMapOvr>
  <p:transition spd="slow">
    <p:comb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28009">
            <a:off x="16376030" y="7973846"/>
            <a:ext cx="2808351" cy="4114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426100">
            <a:off x="16683995" y="325765"/>
            <a:ext cx="1198896" cy="99808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791204">
            <a:off x="267266" y="8772739"/>
            <a:ext cx="1179663" cy="9820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9384444">
            <a:off x="-159013" y="-855974"/>
            <a:ext cx="2032223" cy="33660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590966">
            <a:off x="-645030" y="-80530"/>
            <a:ext cx="2460369" cy="103950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AF55D1C-98A4-CFDE-71F1-5EEB6BAB391F}"/>
              </a:ext>
            </a:extLst>
          </p:cNvPr>
          <p:cNvSpPr txBox="1"/>
          <p:nvPr/>
        </p:nvSpPr>
        <p:spPr>
          <a:xfrm>
            <a:off x="3790950" y="972276"/>
            <a:ext cx="107061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 số phần mềm hỗ trợ gõ tiếng Việt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574B44A-6F03-8C96-2DA3-CD920D1826D2}"/>
              </a:ext>
            </a:extLst>
          </p:cNvPr>
          <p:cNvGrpSpPr/>
          <p:nvPr/>
        </p:nvGrpSpPr>
        <p:grpSpPr>
          <a:xfrm>
            <a:off x="800100" y="3092930"/>
            <a:ext cx="16687800" cy="5780883"/>
            <a:chOff x="1121395" y="2625292"/>
            <a:chExt cx="16687800" cy="5780883"/>
          </a:xfrm>
        </p:grpSpPr>
        <p:pic>
          <p:nvPicPr>
            <p:cNvPr id="1026" name="Picture 2" descr="EVKey 3.3.8 - Công cụ gõ Tiếng Việt cải tiến từ Unikey">
              <a:extLst>
                <a:ext uri="{FF2B5EF4-FFF2-40B4-BE49-F238E27FC236}">
                  <a16:creationId xmlns:a16="http://schemas.microsoft.com/office/drawing/2014/main" id="{9209242C-09B8-57F5-6858-948486B952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>
                          <a14:foregroundMark x1="23438" y1="75000" x2="23438" y2="75000"/>
                          <a14:foregroundMark x1="77865" y1="30990" x2="77865" y2="3099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65795" y="2625292"/>
              <a:ext cx="4343400" cy="4343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ướng dẫn chi tiết cách tải và sử dụng Unikey - Gõ Tiếng Việt">
              <a:extLst>
                <a:ext uri="{FF2B5EF4-FFF2-40B4-BE49-F238E27FC236}">
                  <a16:creationId xmlns:a16="http://schemas.microsoft.com/office/drawing/2014/main" id="{255A06A3-4C9F-0E59-B824-80335B59AE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1395" y="2701492"/>
              <a:ext cx="4458007" cy="4458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Tải VietKey Mới Nhất - Phần mềm gõ Tiếng Việt cho Windows">
              <a:extLst>
                <a:ext uri="{FF2B5EF4-FFF2-40B4-BE49-F238E27FC236}">
                  <a16:creationId xmlns:a16="http://schemas.microsoft.com/office/drawing/2014/main" id="{A6F72C5E-73E4-7A31-2D72-69D78F5207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8395" y="2853892"/>
              <a:ext cx="4038600" cy="4038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FE5B42C7-E6E1-8C0C-4632-007676D5D610}"/>
                </a:ext>
              </a:extLst>
            </p:cNvPr>
            <p:cNvSpPr txBox="1"/>
            <p:nvPr/>
          </p:nvSpPr>
          <p:spPr>
            <a:xfrm>
              <a:off x="1121395" y="7698289"/>
              <a:ext cx="42553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Unikey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B54048A-00BA-7CAD-9140-E759E761B10D}"/>
                </a:ext>
              </a:extLst>
            </p:cNvPr>
            <p:cNvSpPr txBox="1"/>
            <p:nvPr/>
          </p:nvSpPr>
          <p:spPr>
            <a:xfrm>
              <a:off x="7381633" y="7698289"/>
              <a:ext cx="42553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Vietkey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E1FC231-E606-64EA-E229-F8A3EC6A4B4C}"/>
                </a:ext>
              </a:extLst>
            </p:cNvPr>
            <p:cNvSpPr txBox="1"/>
            <p:nvPr/>
          </p:nvSpPr>
          <p:spPr>
            <a:xfrm>
              <a:off x="13509814" y="7698289"/>
              <a:ext cx="42553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EVkey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671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28009">
            <a:off x="16376030" y="7973846"/>
            <a:ext cx="2808351" cy="4114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426100">
            <a:off x="16683995" y="325765"/>
            <a:ext cx="1198896" cy="99808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791204">
            <a:off x="267266" y="8772739"/>
            <a:ext cx="1179663" cy="9820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9384444">
            <a:off x="-159013" y="-855974"/>
            <a:ext cx="2032223" cy="33660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590966">
            <a:off x="-645030" y="-80530"/>
            <a:ext cx="2460369" cy="103950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AF55D1C-98A4-CFDE-71F1-5EEB6BAB391F}"/>
              </a:ext>
            </a:extLst>
          </p:cNvPr>
          <p:cNvSpPr txBox="1"/>
          <p:nvPr/>
        </p:nvSpPr>
        <p:spPr>
          <a:xfrm>
            <a:off x="3790950" y="977976"/>
            <a:ext cx="107061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 kiểu gõ tiếng Việt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1B5298-4B92-6E69-173F-F3DDA8C4211C}"/>
              </a:ext>
            </a:extLst>
          </p:cNvPr>
          <p:cNvSpPr txBox="1"/>
          <p:nvPr/>
        </p:nvSpPr>
        <p:spPr>
          <a:xfrm>
            <a:off x="606763" y="2528804"/>
            <a:ext cx="5843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Kiểu gõ telex: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7BCB57-33E1-7B2F-57D6-CCB69E9C83E1}"/>
              </a:ext>
            </a:extLst>
          </p:cNvPr>
          <p:cNvSpPr txBox="1"/>
          <p:nvPr/>
        </p:nvSpPr>
        <p:spPr>
          <a:xfrm>
            <a:off x="857097" y="7767386"/>
            <a:ext cx="15144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Ví dụ: </a:t>
            </a: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Để gõ từ “</a:t>
            </a:r>
            <a:r>
              <a:rPr lang="en-US" sz="400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 chơi</a:t>
            </a: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” em gõ “</a:t>
            </a:r>
            <a:r>
              <a:rPr lang="en-US" sz="400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ddi chowi</a:t>
            </a: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C5CB67B-8B5B-1928-DC89-6BB3E936F88F}"/>
              </a:ext>
            </a:extLst>
          </p:cNvPr>
          <p:cNvGrpSpPr/>
          <p:nvPr/>
        </p:nvGrpSpPr>
        <p:grpSpPr>
          <a:xfrm>
            <a:off x="585154" y="4002689"/>
            <a:ext cx="17238915" cy="3200255"/>
            <a:chOff x="585154" y="4002689"/>
            <a:chExt cx="17238915" cy="320025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3A632F4-C46F-B446-E6D8-D326B1C4D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54" y="4002689"/>
              <a:ext cx="17238915" cy="2281621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095FF65-711F-3744-CF10-FD740A2AC1D0}"/>
                </a:ext>
              </a:extLst>
            </p:cNvPr>
            <p:cNvSpPr txBox="1"/>
            <p:nvPr/>
          </p:nvSpPr>
          <p:spPr>
            <a:xfrm>
              <a:off x="3571875" y="6572002"/>
              <a:ext cx="1114425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Bảng 1. </a:t>
              </a:r>
              <a:r>
                <a:rPr lang="en-US" sz="350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Gõ chữ tiếng Việt kiểu telex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826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28009">
            <a:off x="16376030" y="7973846"/>
            <a:ext cx="2808351" cy="4114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426100">
            <a:off x="16683995" y="325765"/>
            <a:ext cx="1198896" cy="99808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791204">
            <a:off x="26829" y="9028493"/>
            <a:ext cx="1179663" cy="9820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9384444">
            <a:off x="-159013" y="-855974"/>
            <a:ext cx="2032223" cy="33660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590966">
            <a:off x="-645030" y="-80530"/>
            <a:ext cx="2460369" cy="103950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AF55D1C-98A4-CFDE-71F1-5EEB6BAB391F}"/>
              </a:ext>
            </a:extLst>
          </p:cNvPr>
          <p:cNvSpPr txBox="1"/>
          <p:nvPr/>
        </p:nvSpPr>
        <p:spPr>
          <a:xfrm>
            <a:off x="3790950" y="977976"/>
            <a:ext cx="107061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 kiểu gõ tiếng Việt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1B5298-4B92-6E69-173F-F3DDA8C4211C}"/>
              </a:ext>
            </a:extLst>
          </p:cNvPr>
          <p:cNvSpPr txBox="1"/>
          <p:nvPr/>
        </p:nvSpPr>
        <p:spPr>
          <a:xfrm>
            <a:off x="606762" y="2528804"/>
            <a:ext cx="69370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Gõ thanh, dấu kiểu telex: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7BCB57-33E1-7B2F-57D6-CCB69E9C83E1}"/>
              </a:ext>
            </a:extLst>
          </p:cNvPr>
          <p:cNvSpPr txBox="1"/>
          <p:nvPr/>
        </p:nvSpPr>
        <p:spPr>
          <a:xfrm>
            <a:off x="990600" y="7379659"/>
            <a:ext cx="16059303" cy="182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Ví dụ: </a:t>
            </a: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Để gõ từ “</a:t>
            </a:r>
            <a:r>
              <a:rPr lang="en-US" sz="400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Uống nước nhớ nguồn</a:t>
            </a: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” em gõ “</a:t>
            </a:r>
            <a:r>
              <a:rPr lang="en-US" sz="400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Uoosng nuwowsc nhows nguoofn</a:t>
            </a: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EA95498-40E1-7776-231F-9567E73B4E63}"/>
              </a:ext>
            </a:extLst>
          </p:cNvPr>
          <p:cNvGrpSpPr/>
          <p:nvPr/>
        </p:nvGrpSpPr>
        <p:grpSpPr>
          <a:xfrm>
            <a:off x="541290" y="3891713"/>
            <a:ext cx="17238915" cy="3101578"/>
            <a:chOff x="581741" y="4101366"/>
            <a:chExt cx="17238915" cy="310157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3A632F4-C46F-B446-E6D8-D326B1C4D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1741" y="4101366"/>
              <a:ext cx="17238915" cy="2084268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9E865BA-8792-EE7B-99E8-E95F47BD5EFE}"/>
                </a:ext>
              </a:extLst>
            </p:cNvPr>
            <p:cNvSpPr txBox="1"/>
            <p:nvPr/>
          </p:nvSpPr>
          <p:spPr>
            <a:xfrm>
              <a:off x="3571875" y="6572002"/>
              <a:ext cx="1114425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Bảng 2. </a:t>
              </a:r>
              <a:r>
                <a:rPr lang="en-US" sz="350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Gõ thanh trong tiếng Việt kiểu telex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623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28009">
            <a:off x="16376030" y="7973846"/>
            <a:ext cx="2808351" cy="41148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426100">
            <a:off x="16393948" y="345704"/>
            <a:ext cx="1332787" cy="110954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791204">
            <a:off x="393709" y="8413024"/>
            <a:ext cx="1179663" cy="9820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9384444">
            <a:off x="-159013" y="-855974"/>
            <a:ext cx="2032223" cy="33660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590966">
            <a:off x="-645030" y="-80530"/>
            <a:ext cx="2460369" cy="103950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AF55D1C-98A4-CFDE-71F1-5EEB6BAB391F}"/>
              </a:ext>
            </a:extLst>
          </p:cNvPr>
          <p:cNvSpPr txBox="1"/>
          <p:nvPr/>
        </p:nvSpPr>
        <p:spPr>
          <a:xfrm>
            <a:off x="3790950" y="977976"/>
            <a:ext cx="107061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 kiểu gõ tiếng Việt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1B5298-4B92-6E69-173F-F3DDA8C4211C}"/>
              </a:ext>
            </a:extLst>
          </p:cNvPr>
          <p:cNvSpPr txBox="1"/>
          <p:nvPr/>
        </p:nvSpPr>
        <p:spPr>
          <a:xfrm>
            <a:off x="606762" y="2466251"/>
            <a:ext cx="69370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Gõ tiếng Việt kiểu VNI: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929EA5C-DE3B-2581-E95A-0512DF89AF47}"/>
              </a:ext>
            </a:extLst>
          </p:cNvPr>
          <p:cNvGrpSpPr/>
          <p:nvPr/>
        </p:nvGrpSpPr>
        <p:grpSpPr>
          <a:xfrm>
            <a:off x="1227658" y="4070025"/>
            <a:ext cx="15832684" cy="3790563"/>
            <a:chOff x="1103909" y="3448582"/>
            <a:chExt cx="15832684" cy="379056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A3B14A0-8415-E3BD-D9E5-9A121222CD92}"/>
                </a:ext>
              </a:extLst>
            </p:cNvPr>
            <p:cNvSpPr txBox="1"/>
            <p:nvPr/>
          </p:nvSpPr>
          <p:spPr>
            <a:xfrm>
              <a:off x="3790950" y="6608203"/>
              <a:ext cx="1114425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Bảng 3. </a:t>
              </a:r>
              <a:r>
                <a:rPr lang="en-US" sz="350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Gõ chữ và thanh trong tiếng Việt kiểu VNI</a:t>
              </a: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E696ECD-28F6-56D5-CB51-B50B9253E0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103909" y="3448582"/>
              <a:ext cx="15832684" cy="315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277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1000</Words>
  <Application>Microsoft Office PowerPoint</Application>
  <PresentationFormat>Custom</PresentationFormat>
  <Paragraphs>135</Paragraphs>
  <Slides>26</Slides>
  <Notes>2</Notes>
  <HiddenSlides>0</HiddenSlides>
  <MMClips>10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Wingdings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Purple Playful Portofolio Design Presentation</dc:title>
  <cp:lastModifiedBy>Thảo Đào</cp:lastModifiedBy>
  <cp:revision>5</cp:revision>
  <dcterms:created xsi:type="dcterms:W3CDTF">2006-08-16T00:00:00Z</dcterms:created>
  <dcterms:modified xsi:type="dcterms:W3CDTF">2023-03-30T03:08:04Z</dcterms:modified>
  <dc:identifier>DAFbK3F-20w</dc:identifier>
</cp:coreProperties>
</file>