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0" r:id="rId2"/>
    <p:sldId id="263" r:id="rId3"/>
    <p:sldId id="292" r:id="rId4"/>
    <p:sldId id="256" r:id="rId5"/>
    <p:sldId id="275" r:id="rId6"/>
    <p:sldId id="282" r:id="rId7"/>
    <p:sldId id="293" r:id="rId8"/>
    <p:sldId id="257" r:id="rId9"/>
    <p:sldId id="277" r:id="rId10"/>
    <p:sldId id="278" r:id="rId11"/>
    <p:sldId id="273" r:id="rId12"/>
    <p:sldId id="279" r:id="rId13"/>
    <p:sldId id="268" r:id="rId14"/>
    <p:sldId id="283" r:id="rId15"/>
    <p:sldId id="280" r:id="rId16"/>
    <p:sldId id="284" r:id="rId17"/>
    <p:sldId id="285" r:id="rId18"/>
    <p:sldId id="286" r:id="rId19"/>
    <p:sldId id="287" r:id="rId20"/>
    <p:sldId id="288" r:id="rId21"/>
    <p:sldId id="270" r:id="rId22"/>
    <p:sldId id="291" r:id="rId23"/>
  </p:sldIdLst>
  <p:sldSz cx="18288000" cy="102870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3FD7202-72E4-42D4-A96B-2F80F33E37A7}">
          <p14:sldIdLst>
            <p14:sldId id="260"/>
            <p14:sldId id="263"/>
            <p14:sldId id="292"/>
            <p14:sldId id="256"/>
            <p14:sldId id="275"/>
            <p14:sldId id="282"/>
            <p14:sldId id="293"/>
            <p14:sldId id="257"/>
            <p14:sldId id="277"/>
            <p14:sldId id="278"/>
            <p14:sldId id="273"/>
            <p14:sldId id="279"/>
            <p14:sldId id="268"/>
            <p14:sldId id="283"/>
            <p14:sldId id="280"/>
            <p14:sldId id="284"/>
            <p14:sldId id="285"/>
            <p14:sldId id="286"/>
            <p14:sldId id="287"/>
            <p14:sldId id="288"/>
            <p14:sldId id="270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C3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5" d="100"/>
          <a:sy n="45" d="100"/>
        </p:scale>
        <p:origin x="64" y="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42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7" Type="http://schemas.openxmlformats.org/officeDocument/2006/relationships/image" Target="../media/image49.sv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svg"/><Relationship Id="rId4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10.svg"/><Relationship Id="rId5" Type="http://schemas.openxmlformats.org/officeDocument/2006/relationships/image" Target="../media/image20.svg"/><Relationship Id="rId10" Type="http://schemas.openxmlformats.org/officeDocument/2006/relationships/image" Target="../media/image9.png"/><Relationship Id="rId4" Type="http://schemas.openxmlformats.org/officeDocument/2006/relationships/image" Target="../media/image19.png"/><Relationship Id="rId9" Type="http://schemas.openxmlformats.org/officeDocument/2006/relationships/image" Target="../media/image24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.svg"/><Relationship Id="rId7" Type="http://schemas.openxmlformats.org/officeDocument/2006/relationships/image" Target="../media/image1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Relationship Id="rId9" Type="http://schemas.openxmlformats.org/officeDocument/2006/relationships/image" Target="../media/image28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7" Type="http://schemas.openxmlformats.org/officeDocument/2006/relationships/image" Target="../media/image10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0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6706865">
            <a:off x="-2708358" y="3594902"/>
            <a:ext cx="22146455" cy="260268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14883" y="772166"/>
            <a:ext cx="15544800" cy="641844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2100683" y="1785769"/>
            <a:ext cx="14086633" cy="31186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ct val="150000"/>
              </a:lnSpc>
              <a:spcBef>
                <a:spcPct val="0"/>
              </a:spcBef>
            </a:pPr>
            <a:r>
              <a:rPr lang="en-US" sz="7200" b="1">
                <a:solidFill>
                  <a:srgbClr val="53A2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CHÀO MỪNG CÁC EM ĐẾN VỚI BÀI HỌC NGÀY HÔM NAY!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191584" y="4421041"/>
            <a:ext cx="3683310" cy="541663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777397" y="4237921"/>
            <a:ext cx="1959836" cy="541663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768370" flipH="1">
            <a:off x="574397" y="389630"/>
            <a:ext cx="930025" cy="1111986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934288">
            <a:off x="16917535" y="2780342"/>
            <a:ext cx="944696" cy="11295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eelOff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CF35070-506E-1C85-6ED4-8688B5CEFF27}"/>
              </a:ext>
            </a:extLst>
          </p:cNvPr>
          <p:cNvSpPr/>
          <p:nvPr/>
        </p:nvSpPr>
        <p:spPr>
          <a:xfrm>
            <a:off x="-304800" y="8953500"/>
            <a:ext cx="18897600" cy="1663382"/>
          </a:xfrm>
          <a:prstGeom prst="rect">
            <a:avLst/>
          </a:prstGeom>
          <a:solidFill>
            <a:srgbClr val="A1C3F8"/>
          </a:solidFill>
          <a:ln>
            <a:solidFill>
              <a:srgbClr val="A1C3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3D3616-AB67-EF93-8C0C-C6ABEC95836F}"/>
              </a:ext>
            </a:extLst>
          </p:cNvPr>
          <p:cNvSpPr txBox="1"/>
          <p:nvPr/>
        </p:nvSpPr>
        <p:spPr>
          <a:xfrm>
            <a:off x="1466850" y="571500"/>
            <a:ext cx="15354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Giao diện của dải lệnh Transitions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F7DE6B-8F1B-E4E9-FA2B-2A84901C8C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3"/>
          <a:stretch/>
        </p:blipFill>
        <p:spPr>
          <a:xfrm>
            <a:off x="1287438" y="1591232"/>
            <a:ext cx="13363718" cy="7367745"/>
          </a:xfrm>
          <a:prstGeom prst="rect">
            <a:avLst/>
          </a:prstGeom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ECDAC75B-4AC0-E0F3-1CE4-A6257CCD82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4651156" y="5313738"/>
            <a:ext cx="3155760" cy="4973262"/>
          </a:xfrm>
          <a:prstGeom prst="rect">
            <a:avLst/>
          </a:prstGeom>
        </p:spPr>
      </p:pic>
      <p:pic>
        <p:nvPicPr>
          <p:cNvPr id="12" name="Picture 7">
            <a:extLst>
              <a:ext uri="{FF2B5EF4-FFF2-40B4-BE49-F238E27FC236}">
                <a16:creationId xmlns:a16="http://schemas.microsoft.com/office/drawing/2014/main" id="{4056F061-796C-30C5-D184-74A122E9CC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51305" r="74364"/>
          <a:stretch>
            <a:fillRect/>
          </a:stretch>
        </p:blipFill>
        <p:spPr>
          <a:xfrm>
            <a:off x="13081119" y="8431482"/>
            <a:ext cx="1350355" cy="188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03940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0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6706865">
            <a:off x="-2708358" y="3594902"/>
            <a:ext cx="22146455" cy="260268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618461" y="1028700"/>
            <a:ext cx="10997332" cy="6418443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4555314" y="1833115"/>
            <a:ext cx="9123626" cy="4292352"/>
            <a:chOff x="0" y="-67328"/>
            <a:chExt cx="12164835" cy="5723136"/>
          </a:xfrm>
        </p:grpSpPr>
        <p:sp>
          <p:nvSpPr>
            <p:cNvPr id="5" name="TextBox 5"/>
            <p:cNvSpPr txBox="1"/>
            <p:nvPr/>
          </p:nvSpPr>
          <p:spPr>
            <a:xfrm>
              <a:off x="0" y="-67328"/>
              <a:ext cx="12164835" cy="17139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12037"/>
                </a:lnSpc>
                <a:spcBef>
                  <a:spcPct val="0"/>
                </a:spcBef>
              </a:pPr>
              <a:r>
                <a:rPr lang="en-US" sz="4500" b="1">
                  <a:solidFill>
                    <a:srgbClr val="53A27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HỘP KIẾN THỨC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597861" y="2095004"/>
              <a:ext cx="11566974" cy="356080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vi-VN" sz="4000">
                  <a:solidFill>
                    <a:srgbClr val="262A55"/>
                  </a:solidFill>
                </a:rPr>
                <a:t>Em có thể thêm hiệu ứng chuyển trang để bài trình chiếu ấn tượng và hấp dẫn hơn.</a:t>
              </a:r>
              <a:endParaRPr lang="en-US" sz="4000">
                <a:solidFill>
                  <a:srgbClr val="262A55"/>
                </a:solidFill>
              </a:endParaRPr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191584" y="4421041"/>
            <a:ext cx="3683310" cy="541663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777397" y="4237921"/>
            <a:ext cx="1959836" cy="541663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768370" flipH="1">
            <a:off x="2366916" y="1446198"/>
            <a:ext cx="930025" cy="1111986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934288">
            <a:off x="14999992" y="4013267"/>
            <a:ext cx="944696" cy="112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877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CF35070-506E-1C85-6ED4-8688B5CEFF27}"/>
              </a:ext>
            </a:extLst>
          </p:cNvPr>
          <p:cNvSpPr/>
          <p:nvPr/>
        </p:nvSpPr>
        <p:spPr>
          <a:xfrm>
            <a:off x="-304800" y="8953500"/>
            <a:ext cx="18897600" cy="1663382"/>
          </a:xfrm>
          <a:prstGeom prst="rect">
            <a:avLst/>
          </a:prstGeom>
          <a:solidFill>
            <a:srgbClr val="A1C3F8"/>
          </a:solidFill>
          <a:ln>
            <a:solidFill>
              <a:srgbClr val="A1C3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3D3616-AB67-EF93-8C0C-C6ABEC95836F}"/>
              </a:ext>
            </a:extLst>
          </p:cNvPr>
          <p:cNvSpPr txBox="1"/>
          <p:nvPr/>
        </p:nvSpPr>
        <p:spPr>
          <a:xfrm>
            <a:off x="1466850" y="571500"/>
            <a:ext cx="153543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HỎI CỦNG CỐ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52A52F-E385-5D26-2F91-08270B99444A}"/>
              </a:ext>
            </a:extLst>
          </p:cNvPr>
          <p:cNvSpPr txBox="1"/>
          <p:nvPr/>
        </p:nvSpPr>
        <p:spPr>
          <a:xfrm>
            <a:off x="3274325" y="1578114"/>
            <a:ext cx="117393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4000" b="1" i="1"/>
              <a:t>Mỗi phát biểu dưới đây </a:t>
            </a:r>
            <a:r>
              <a:rPr lang="vi-VN" sz="4000" b="1" i="1">
                <a:solidFill>
                  <a:srgbClr val="FF0000"/>
                </a:solidFill>
              </a:rPr>
              <a:t>đúng</a:t>
            </a:r>
            <a:r>
              <a:rPr lang="vi-VN" sz="4000" b="1" i="1"/>
              <a:t> hay </a:t>
            </a:r>
            <a:r>
              <a:rPr lang="vi-VN" sz="4000" b="1" i="1">
                <a:solidFill>
                  <a:srgbClr val="FF0000"/>
                </a:solidFill>
              </a:rPr>
              <a:t>sai</a:t>
            </a:r>
            <a:r>
              <a:rPr lang="vi-VN" sz="4000" b="1" i="1"/>
              <a:t>?</a:t>
            </a:r>
            <a:endParaRPr lang="en-US" sz="4000" b="1" i="1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8848041-2D7D-8DBE-B9CA-99D9715C3CB8}"/>
              </a:ext>
            </a:extLst>
          </p:cNvPr>
          <p:cNvSpPr/>
          <p:nvPr/>
        </p:nvSpPr>
        <p:spPr>
          <a:xfrm>
            <a:off x="1466850" y="2445849"/>
            <a:ext cx="12420600" cy="1905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a) Mỗi trang chiếu có thể có nhiều kiểu hiệu ứng chuyển trang.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59A70E0-9D33-969D-E648-DFC618C62E8B}"/>
              </a:ext>
            </a:extLst>
          </p:cNvPr>
          <p:cNvSpPr/>
          <p:nvPr/>
        </p:nvSpPr>
        <p:spPr>
          <a:xfrm>
            <a:off x="1466850" y="4637584"/>
            <a:ext cx="12420600" cy="1905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b) Trong một bài trình chiếu có thể có nhiều hiệu ứng chuyển trang khác nhau.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6A655F8-6F11-A1CB-92B5-C885502F9D63}"/>
              </a:ext>
            </a:extLst>
          </p:cNvPr>
          <p:cNvSpPr/>
          <p:nvPr/>
        </p:nvSpPr>
        <p:spPr>
          <a:xfrm>
            <a:off x="1466850" y="6803886"/>
            <a:ext cx="12420600" cy="1905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c) Hiệu ứng chuyển trang giúp cho bài trình chiếu thuyết trình sinh động và hấp dẫn hơn.</a:t>
            </a:r>
            <a:endParaRPr lang="en-US" sz="40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7">
            <a:extLst>
              <a:ext uri="{FF2B5EF4-FFF2-40B4-BE49-F238E27FC236}">
                <a16:creationId xmlns:a16="http://schemas.microsoft.com/office/drawing/2014/main" id="{990AEC77-4592-F312-FC8E-56EDE06DCE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3639800" y="3186116"/>
            <a:ext cx="4648200" cy="7201436"/>
          </a:xfrm>
          <a:prstGeom prst="rect">
            <a:avLst/>
          </a:prstGeom>
        </p:spPr>
      </p:pic>
      <p:pic>
        <p:nvPicPr>
          <p:cNvPr id="15" name="Graphic 14" descr="Close with solid fill">
            <a:extLst>
              <a:ext uri="{FF2B5EF4-FFF2-40B4-BE49-F238E27FC236}">
                <a16:creationId xmlns:a16="http://schemas.microsoft.com/office/drawing/2014/main" id="{D2A38CF7-E05F-A8BC-7819-F9412FA6F3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7200" y="2941149"/>
            <a:ext cx="914400" cy="914400"/>
          </a:xfrm>
          <a:prstGeom prst="rect">
            <a:avLst/>
          </a:prstGeom>
        </p:spPr>
      </p:pic>
      <p:pic>
        <p:nvPicPr>
          <p:cNvPr id="17" name="Graphic 16" descr="Checkmark with solid fill">
            <a:extLst>
              <a:ext uri="{FF2B5EF4-FFF2-40B4-BE49-F238E27FC236}">
                <a16:creationId xmlns:a16="http://schemas.microsoft.com/office/drawing/2014/main" id="{8FC7B2A7-F05D-EF9F-9603-E86C88F19D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2366" y="5032924"/>
            <a:ext cx="914400" cy="914400"/>
          </a:xfrm>
          <a:prstGeom prst="rect">
            <a:avLst/>
          </a:prstGeom>
        </p:spPr>
      </p:pic>
      <p:pic>
        <p:nvPicPr>
          <p:cNvPr id="18" name="Graphic 17" descr="Checkmark with solid fill">
            <a:extLst>
              <a:ext uri="{FF2B5EF4-FFF2-40B4-BE49-F238E27FC236}">
                <a16:creationId xmlns:a16="http://schemas.microsoft.com/office/drawing/2014/main" id="{FB029CE2-97F7-FA16-2071-E6E08E0C55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2366" y="741028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082842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4834148" y="-4117011"/>
            <a:ext cx="9150895" cy="8810773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981200" y="2833781"/>
            <a:ext cx="14325599" cy="4619438"/>
            <a:chOff x="-7275793" y="2117"/>
            <a:chExt cx="19100798" cy="6159251"/>
          </a:xfrm>
        </p:grpSpPr>
        <p:sp>
          <p:nvSpPr>
            <p:cNvPr id="4" name="TextBox 4"/>
            <p:cNvSpPr txBox="1"/>
            <p:nvPr/>
          </p:nvSpPr>
          <p:spPr>
            <a:xfrm>
              <a:off x="-3854220" y="2117"/>
              <a:ext cx="12257650" cy="14721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40"/>
                </a:lnSpc>
              </a:pPr>
              <a:r>
                <a:rPr lang="en-US" sz="7200" b="1">
                  <a:solidFill>
                    <a:srgbClr val="53A27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PHẦN 2.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-7275793" y="2118637"/>
              <a:ext cx="19100798" cy="40427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7000" b="1">
                  <a:solidFill>
                    <a:srgbClr val="262A5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THỰC HÀNH TẠO HIỆU ỨNG CHUYỂN TRANG 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2524263">
            <a:off x="12021519" y="1895280"/>
            <a:ext cx="1992123" cy="139448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7480614">
            <a:off x="2565425" y="7359747"/>
            <a:ext cx="1756796" cy="1229757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7CAD8221-E2FF-0FF7-3BDC-E9BD0B9A13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163800" y="6090934"/>
            <a:ext cx="9150895" cy="8810773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CF35070-506E-1C85-6ED4-8688B5CEFF27}"/>
              </a:ext>
            </a:extLst>
          </p:cNvPr>
          <p:cNvSpPr/>
          <p:nvPr/>
        </p:nvSpPr>
        <p:spPr>
          <a:xfrm>
            <a:off x="-304800" y="8953500"/>
            <a:ext cx="18897600" cy="1663382"/>
          </a:xfrm>
          <a:prstGeom prst="rect">
            <a:avLst/>
          </a:prstGeom>
          <a:solidFill>
            <a:srgbClr val="A1C3F8"/>
          </a:solidFill>
          <a:ln>
            <a:solidFill>
              <a:srgbClr val="A1C3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87E46AB-19CA-6C3F-F690-4AFE90984EEB}"/>
              </a:ext>
            </a:extLst>
          </p:cNvPr>
          <p:cNvGrpSpPr/>
          <p:nvPr/>
        </p:nvGrpSpPr>
        <p:grpSpPr>
          <a:xfrm>
            <a:off x="-152400" y="266700"/>
            <a:ext cx="6210371" cy="1518872"/>
            <a:chOff x="-152400" y="281795"/>
            <a:chExt cx="6210371" cy="151887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E0617B1-39FE-0854-7DC8-08A9E5819A1D}"/>
                </a:ext>
              </a:extLst>
            </p:cNvPr>
            <p:cNvSpPr/>
            <p:nvPr/>
          </p:nvSpPr>
          <p:spPr>
            <a:xfrm>
              <a:off x="-152400" y="495299"/>
              <a:ext cx="5410200" cy="109186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id="{D9E3B971-F969-FEC4-C92A-5C6680D806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4457629" y="281795"/>
              <a:ext cx="1600342" cy="1518872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40D3D3F-96BF-AA3B-12F0-D1140EC9CD2F}"/>
                </a:ext>
              </a:extLst>
            </p:cNvPr>
            <p:cNvSpPr txBox="1"/>
            <p:nvPr/>
          </p:nvSpPr>
          <p:spPr>
            <a:xfrm>
              <a:off x="780642" y="687287"/>
              <a:ext cx="339171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>
                  <a:latin typeface="Arial" panose="020B0604020202020204" pitchFamily="34" charset="0"/>
                  <a:cs typeface="Arial" panose="020B0604020202020204" pitchFamily="34" charset="0"/>
                </a:rPr>
                <a:t>NHIỆM VỤ 1</a:t>
              </a:r>
            </a:p>
          </p:txBody>
        </p: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25658D5-F938-ACA0-CCFE-E3C16E312EAE}"/>
              </a:ext>
            </a:extLst>
          </p:cNvPr>
          <p:cNvSpPr/>
          <p:nvPr/>
        </p:nvSpPr>
        <p:spPr>
          <a:xfrm>
            <a:off x="847521" y="2095500"/>
            <a:ext cx="16592958" cy="24384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>
                <a:solidFill>
                  <a:schemeClr val="tx1"/>
                </a:solidFill>
              </a:rPr>
              <a:t>Hãy mở tệp </a:t>
            </a:r>
            <a:r>
              <a:rPr lang="vi-VN" sz="4000">
                <a:solidFill>
                  <a:schemeClr val="accent6">
                    <a:lumMod val="75000"/>
                  </a:schemeClr>
                </a:solidFill>
              </a:rPr>
              <a:t>Canh đep que huong </a:t>
            </a:r>
            <a:r>
              <a:rPr lang="vi-VN" sz="4000">
                <a:solidFill>
                  <a:schemeClr val="tx1"/>
                </a:solidFill>
              </a:rPr>
              <a:t>đã lưu ở Bài 8 và thêm các hiệu ứng chuyển trang theo những yêu cầu sau và lưu lại tệp trình chiếu.</a:t>
            </a:r>
            <a:endParaRPr lang="en-US" sz="4000">
              <a:solidFill>
                <a:schemeClr val="tx1"/>
              </a:solidFill>
            </a:endParaRPr>
          </a:p>
        </p:txBody>
      </p:sp>
      <p:graphicFrame>
        <p:nvGraphicFramePr>
          <p:cNvPr id="19" name="Table 19">
            <a:extLst>
              <a:ext uri="{FF2B5EF4-FFF2-40B4-BE49-F238E27FC236}">
                <a16:creationId xmlns:a16="http://schemas.microsoft.com/office/drawing/2014/main" id="{957E7770-A423-DFDD-5F7A-0BF44FD8947A}"/>
              </a:ext>
            </a:extLst>
          </p:cNvPr>
          <p:cNvGraphicFramePr>
            <a:graphicFrameLocks noGrp="1"/>
          </p:cNvGraphicFramePr>
          <p:nvPr/>
        </p:nvGraphicFramePr>
        <p:xfrm>
          <a:off x="1992416" y="5042557"/>
          <a:ext cx="14303168" cy="3532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51584">
                  <a:extLst>
                    <a:ext uri="{9D8B030D-6E8A-4147-A177-3AD203B41FA5}">
                      <a16:colId xmlns:a16="http://schemas.microsoft.com/office/drawing/2014/main" val="2409526473"/>
                    </a:ext>
                  </a:extLst>
                </a:gridCol>
                <a:gridCol w="7151584">
                  <a:extLst>
                    <a:ext uri="{9D8B030D-6E8A-4147-A177-3AD203B41FA5}">
                      <a16:colId xmlns:a16="http://schemas.microsoft.com/office/drawing/2014/main" val="2614065752"/>
                    </a:ext>
                  </a:extLst>
                </a:gridCol>
              </a:tblGrid>
              <a:tr h="176635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Trang 1: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Dùng hiệu ứng chuyển trang Push.</a:t>
                      </a:r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Trang 2: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Dùng hiệu ứng chuyển trang Flip.</a:t>
                      </a:r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3650069"/>
                  </a:ext>
                </a:extLst>
              </a:tr>
              <a:tr h="176635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Trang 3: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Dùng hiệu ứng chuyển trang Shape.</a:t>
                      </a:r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Trang 4: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Dùng hiệu ứng chuyển trang Box. </a:t>
                      </a:r>
                    </a:p>
                  </a:txBody>
                  <a:tcPr>
                    <a:lnL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5009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9607254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CF35070-506E-1C85-6ED4-8688B5CEFF27}"/>
              </a:ext>
            </a:extLst>
          </p:cNvPr>
          <p:cNvSpPr/>
          <p:nvPr/>
        </p:nvSpPr>
        <p:spPr>
          <a:xfrm>
            <a:off x="-304800" y="8953500"/>
            <a:ext cx="18897600" cy="1663382"/>
          </a:xfrm>
          <a:prstGeom prst="rect">
            <a:avLst/>
          </a:prstGeom>
          <a:solidFill>
            <a:srgbClr val="A1C3F8"/>
          </a:solidFill>
          <a:ln>
            <a:solidFill>
              <a:srgbClr val="A1C3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A97C75-EAAF-F34C-9B33-F1C97763A323}"/>
              </a:ext>
            </a:extLst>
          </p:cNvPr>
          <p:cNvSpPr txBox="1"/>
          <p:nvPr/>
        </p:nvSpPr>
        <p:spPr>
          <a:xfrm>
            <a:off x="4876800" y="495300"/>
            <a:ext cx="8534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 DẪN THỰC HIỆN 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0C2E613-547F-0655-330B-46BAC498B6AA}"/>
              </a:ext>
            </a:extLst>
          </p:cNvPr>
          <p:cNvGrpSpPr/>
          <p:nvPr/>
        </p:nvGrpSpPr>
        <p:grpSpPr>
          <a:xfrm>
            <a:off x="1524000" y="2063679"/>
            <a:ext cx="12906233" cy="1143000"/>
            <a:chOff x="1524000" y="2808534"/>
            <a:chExt cx="12906233" cy="1143000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AC8AE27-2B0B-B2F1-2EA3-2173BD167812}"/>
                </a:ext>
              </a:extLst>
            </p:cNvPr>
            <p:cNvSpPr/>
            <p:nvPr/>
          </p:nvSpPr>
          <p:spPr>
            <a:xfrm>
              <a:off x="1524000" y="2808534"/>
              <a:ext cx="1143000" cy="11430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E533ED0-1394-D6AF-A7BD-E4ABFD0A7C51}"/>
                </a:ext>
              </a:extLst>
            </p:cNvPr>
            <p:cNvSpPr txBox="1"/>
            <p:nvPr/>
          </p:nvSpPr>
          <p:spPr>
            <a:xfrm>
              <a:off x="3429000" y="3026091"/>
              <a:ext cx="1100123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>
                  <a:latin typeface="Arial" panose="020B0604020202020204" pitchFamily="34" charset="0"/>
                  <a:cs typeface="Arial" panose="020B0604020202020204" pitchFamily="34" charset="0"/>
                </a:rPr>
                <a:t>Khởi động phần mềm trình chiếu 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FC0A97E-1D64-3057-FB0D-C658AD4768D0}"/>
              </a:ext>
            </a:extLst>
          </p:cNvPr>
          <p:cNvGrpSpPr/>
          <p:nvPr/>
        </p:nvGrpSpPr>
        <p:grpSpPr>
          <a:xfrm>
            <a:off x="1524000" y="4430766"/>
            <a:ext cx="12906233" cy="1143000"/>
            <a:chOff x="1524000" y="2808534"/>
            <a:chExt cx="12906233" cy="1143000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3891AADA-9AF7-B873-89C0-D6DEE10D72AC}"/>
                </a:ext>
              </a:extLst>
            </p:cNvPr>
            <p:cNvSpPr/>
            <p:nvPr/>
          </p:nvSpPr>
          <p:spPr>
            <a:xfrm>
              <a:off x="1524000" y="2808534"/>
              <a:ext cx="1143000" cy="11430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9E84591-F65D-AC67-ECEB-0B172B11484A}"/>
                </a:ext>
              </a:extLst>
            </p:cNvPr>
            <p:cNvSpPr txBox="1"/>
            <p:nvPr/>
          </p:nvSpPr>
          <p:spPr>
            <a:xfrm>
              <a:off x="3429000" y="3026091"/>
              <a:ext cx="1100123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>
                  <a:latin typeface="Arial" panose="020B0604020202020204" pitchFamily="34" charset="0"/>
                  <a:cs typeface="Arial" panose="020B0604020202020204" pitchFamily="34" charset="0"/>
                </a:rPr>
                <a:t>File</a:t>
              </a:r>
              <a:r>
                <a:rPr lang="en-US" sz="4000">
                  <a:latin typeface="Arial" panose="020B0604020202020204" pitchFamily="34" charset="0"/>
                  <a:cs typeface="Arial" panose="020B0604020202020204" pitchFamily="34" charset="0"/>
                </a:rPr>
                <a:t> → </a:t>
              </a:r>
              <a:r>
                <a:rPr lang="en-US" sz="4000" b="1">
                  <a:latin typeface="Arial" panose="020B0604020202020204" pitchFamily="34" charset="0"/>
                  <a:cs typeface="Arial" panose="020B0604020202020204" pitchFamily="34" charset="0"/>
                </a:rPr>
                <a:t>Open</a:t>
              </a:r>
              <a:r>
                <a:rPr lang="en-US" sz="4000">
                  <a:latin typeface="Arial" panose="020B0604020202020204" pitchFamily="34" charset="0"/>
                  <a:cs typeface="Arial" panose="020B0604020202020204" pitchFamily="34" charset="0"/>
                </a:rPr>
                <a:t> → </a:t>
              </a:r>
              <a:r>
                <a:rPr lang="en-US" sz="400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Canh dep que huong</a:t>
              </a:r>
              <a:r>
                <a:rPr lang="en-US" sz="400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34019C5-F5A1-CBDD-017A-F207BF40F269}"/>
              </a:ext>
            </a:extLst>
          </p:cNvPr>
          <p:cNvGrpSpPr/>
          <p:nvPr/>
        </p:nvGrpSpPr>
        <p:grpSpPr>
          <a:xfrm>
            <a:off x="1524000" y="6114489"/>
            <a:ext cx="16306800" cy="1824923"/>
            <a:chOff x="1524000" y="2467572"/>
            <a:chExt cx="16306800" cy="1824923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F641E852-EC66-92E4-43D0-DC60729BB875}"/>
                </a:ext>
              </a:extLst>
            </p:cNvPr>
            <p:cNvSpPr/>
            <p:nvPr/>
          </p:nvSpPr>
          <p:spPr>
            <a:xfrm>
              <a:off x="1524000" y="2808534"/>
              <a:ext cx="1143000" cy="11430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263D5C0-2DEB-0448-2B1A-933E061D2E2D}"/>
                </a:ext>
              </a:extLst>
            </p:cNvPr>
            <p:cNvSpPr txBox="1"/>
            <p:nvPr/>
          </p:nvSpPr>
          <p:spPr>
            <a:xfrm>
              <a:off x="3429000" y="2467572"/>
              <a:ext cx="14401800" cy="1824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4000">
                  <a:latin typeface="Arial" panose="020B0604020202020204" pitchFamily="34" charset="0"/>
                  <a:cs typeface="Arial" panose="020B0604020202020204" pitchFamily="34" charset="0"/>
                </a:rPr>
                <a:t>Thực hiện chọn hiệu ứng chuyển trang cho các trang trình chiếu tại lệnh </a:t>
              </a:r>
              <a:r>
                <a:rPr lang="en-US" sz="4000" b="1">
                  <a:latin typeface="Arial" panose="020B0604020202020204" pitchFamily="34" charset="0"/>
                  <a:cs typeface="Arial" panose="020B0604020202020204" pitchFamily="34" charset="0"/>
                </a:rPr>
                <a:t>Transitions</a:t>
              </a:r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7994266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CF35070-506E-1C85-6ED4-8688B5CEFF27}"/>
              </a:ext>
            </a:extLst>
          </p:cNvPr>
          <p:cNvSpPr/>
          <p:nvPr/>
        </p:nvSpPr>
        <p:spPr>
          <a:xfrm>
            <a:off x="-304800" y="8953500"/>
            <a:ext cx="18897600" cy="1663382"/>
          </a:xfrm>
          <a:prstGeom prst="rect">
            <a:avLst/>
          </a:prstGeom>
          <a:solidFill>
            <a:srgbClr val="A1C3F8"/>
          </a:solidFill>
          <a:ln>
            <a:solidFill>
              <a:srgbClr val="A1C3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34019C5-F5A1-CBDD-017A-F207BF40F269}"/>
              </a:ext>
            </a:extLst>
          </p:cNvPr>
          <p:cNvGrpSpPr/>
          <p:nvPr/>
        </p:nvGrpSpPr>
        <p:grpSpPr>
          <a:xfrm>
            <a:off x="1219200" y="1181100"/>
            <a:ext cx="16306800" cy="1824923"/>
            <a:chOff x="1524000" y="2467572"/>
            <a:chExt cx="16306800" cy="1824923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F641E852-EC66-92E4-43D0-DC60729BB875}"/>
                </a:ext>
              </a:extLst>
            </p:cNvPr>
            <p:cNvSpPr/>
            <p:nvPr/>
          </p:nvSpPr>
          <p:spPr>
            <a:xfrm>
              <a:off x="1524000" y="2808534"/>
              <a:ext cx="1143000" cy="11430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263D5C0-2DEB-0448-2B1A-933E061D2E2D}"/>
                </a:ext>
              </a:extLst>
            </p:cNvPr>
            <p:cNvSpPr txBox="1"/>
            <p:nvPr/>
          </p:nvSpPr>
          <p:spPr>
            <a:xfrm>
              <a:off x="3429000" y="2467572"/>
              <a:ext cx="14401800" cy="1824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4000">
                  <a:latin typeface="Arial" panose="020B0604020202020204" pitchFamily="34" charset="0"/>
                  <a:cs typeface="Arial" panose="020B0604020202020204" pitchFamily="34" charset="0"/>
                </a:rPr>
                <a:t>Nhấn </a:t>
              </a:r>
              <a:r>
                <a:rPr lang="en-US" sz="4000" b="1">
                  <a:latin typeface="Arial" panose="020B0604020202020204" pitchFamily="34" charset="0"/>
                  <a:cs typeface="Arial" panose="020B0604020202020204" pitchFamily="34" charset="0"/>
                </a:rPr>
                <a:t>F5</a:t>
              </a:r>
              <a:r>
                <a:rPr lang="en-US" sz="4000">
                  <a:latin typeface="Arial" panose="020B0604020202020204" pitchFamily="34" charset="0"/>
                  <a:cs typeface="Arial" panose="020B0604020202020204" pitchFamily="34" charset="0"/>
                </a:rPr>
                <a:t> (nút lệnh trình chiếu) để trình chiếu và xem các hiệu ứng chuyển trang.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07AD9EA-0F02-07E3-F5AB-14CA031225C3}"/>
              </a:ext>
            </a:extLst>
          </p:cNvPr>
          <p:cNvGrpSpPr/>
          <p:nvPr/>
        </p:nvGrpSpPr>
        <p:grpSpPr>
          <a:xfrm>
            <a:off x="3339694" y="3648891"/>
            <a:ext cx="11963400" cy="2461888"/>
            <a:chOff x="3429000" y="2493020"/>
            <a:chExt cx="11963400" cy="246188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E84D5117-12AD-2626-06BA-589EAA7CFA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0" y="2493020"/>
              <a:ext cx="11153433" cy="1447800"/>
            </a:xfrm>
            <a:prstGeom prst="rect">
              <a:avLst/>
            </a:prstGeom>
          </p:spPr>
        </p:pic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75C434D-551B-D013-CA45-3358FE84D289}"/>
                </a:ext>
              </a:extLst>
            </p:cNvPr>
            <p:cNvSpPr/>
            <p:nvPr/>
          </p:nvSpPr>
          <p:spPr>
            <a:xfrm>
              <a:off x="9461906" y="4094328"/>
              <a:ext cx="1456303" cy="624088"/>
            </a:xfrm>
            <a:custGeom>
              <a:avLst/>
              <a:gdLst>
                <a:gd name="connsiteX0" fmla="*/ 9640 w 1456303"/>
                <a:gd name="connsiteY0" fmla="*/ 0 h 624088"/>
                <a:gd name="connsiteX1" fmla="*/ 214357 w 1456303"/>
                <a:gd name="connsiteY1" fmla="*/ 573206 h 624088"/>
                <a:gd name="connsiteX2" fmla="*/ 1456303 w 1456303"/>
                <a:gd name="connsiteY2" fmla="*/ 559559 h 624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303" h="624088">
                  <a:moveTo>
                    <a:pt x="9640" y="0"/>
                  </a:moveTo>
                  <a:cubicBezTo>
                    <a:pt x="-8557" y="239973"/>
                    <a:pt x="-26753" y="479946"/>
                    <a:pt x="214357" y="573206"/>
                  </a:cubicBezTo>
                  <a:cubicBezTo>
                    <a:pt x="455467" y="666466"/>
                    <a:pt x="955885" y="613012"/>
                    <a:pt x="1456303" y="559559"/>
                  </a:cubicBezTo>
                </a:path>
              </a:pathLst>
            </a:custGeom>
            <a:noFill/>
            <a:ln w="57150">
              <a:solidFill>
                <a:schemeClr val="accent6">
                  <a:lumMod val="75000"/>
                </a:schemeClr>
              </a:solidFill>
              <a:headEnd type="arrow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BBE95A1-6463-E582-04C9-97CC74EFEFBB}"/>
                </a:ext>
              </a:extLst>
            </p:cNvPr>
            <p:cNvSpPr txBox="1"/>
            <p:nvPr/>
          </p:nvSpPr>
          <p:spPr>
            <a:xfrm>
              <a:off x="11125200" y="4308577"/>
              <a:ext cx="4267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Nút lệnh trình chiếu </a:t>
              </a: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2FB5C4DA-6BF3-23C2-FF5B-07E7E1B22552}"/>
                </a:ext>
              </a:extLst>
            </p:cNvPr>
            <p:cNvSpPr/>
            <p:nvPr/>
          </p:nvSpPr>
          <p:spPr>
            <a:xfrm>
              <a:off x="8915400" y="3100681"/>
              <a:ext cx="914400" cy="9144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461D36A-04A1-D041-CC74-1923B7384F83}"/>
              </a:ext>
            </a:extLst>
          </p:cNvPr>
          <p:cNvGrpSpPr/>
          <p:nvPr/>
        </p:nvGrpSpPr>
        <p:grpSpPr>
          <a:xfrm>
            <a:off x="1219200" y="6592458"/>
            <a:ext cx="16306800" cy="1143000"/>
            <a:chOff x="1524000" y="2808534"/>
            <a:chExt cx="16306800" cy="114300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A151855-C2A9-4EA9-3E46-5EE9749101EB}"/>
                </a:ext>
              </a:extLst>
            </p:cNvPr>
            <p:cNvSpPr/>
            <p:nvPr/>
          </p:nvSpPr>
          <p:spPr>
            <a:xfrm>
              <a:off x="1524000" y="2808534"/>
              <a:ext cx="1143000" cy="11430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156E8F0-9409-92F4-AFA7-CDAB212BFD7C}"/>
                </a:ext>
              </a:extLst>
            </p:cNvPr>
            <p:cNvSpPr txBox="1"/>
            <p:nvPr/>
          </p:nvSpPr>
          <p:spPr>
            <a:xfrm>
              <a:off x="3429000" y="2929237"/>
              <a:ext cx="14401800" cy="901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vi-VN" sz="4000">
                  <a:latin typeface="Arial" panose="020B0604020202020204" pitchFamily="34" charset="0"/>
                  <a:cs typeface="Arial" panose="020B0604020202020204" pitchFamily="34" charset="0"/>
                </a:rPr>
                <a:t>Nháy chuột vào nút lệnh Save để lưu tệp.</a:t>
              </a:r>
              <a:endParaRPr lang="en-US" sz="4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0083675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CF35070-506E-1C85-6ED4-8688B5CEFF27}"/>
              </a:ext>
            </a:extLst>
          </p:cNvPr>
          <p:cNvSpPr/>
          <p:nvPr/>
        </p:nvSpPr>
        <p:spPr>
          <a:xfrm>
            <a:off x="-304800" y="8953500"/>
            <a:ext cx="18897600" cy="1663382"/>
          </a:xfrm>
          <a:prstGeom prst="rect">
            <a:avLst/>
          </a:prstGeom>
          <a:solidFill>
            <a:srgbClr val="A1C3F8"/>
          </a:solidFill>
          <a:ln>
            <a:solidFill>
              <a:srgbClr val="A1C3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870C22-50E4-D487-BD2D-F5429A8C392B}"/>
              </a:ext>
            </a:extLst>
          </p:cNvPr>
          <p:cNvSpPr txBox="1"/>
          <p:nvPr/>
        </p:nvSpPr>
        <p:spPr>
          <a:xfrm>
            <a:off x="4838700" y="419100"/>
            <a:ext cx="861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080559-64D4-FF59-82DB-BD3B70D1154C}"/>
              </a:ext>
            </a:extLst>
          </p:cNvPr>
          <p:cNvSpPr txBox="1"/>
          <p:nvPr/>
        </p:nvSpPr>
        <p:spPr>
          <a:xfrm>
            <a:off x="1352550" y="1562100"/>
            <a:ext cx="15582900" cy="1824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b="1" i="1" u="sng">
                <a:latin typeface="Arial" panose="020B0604020202020204" pitchFamily="34" charset="0"/>
                <a:cs typeface="Arial" panose="020B0604020202020204" pitchFamily="34" charset="0"/>
              </a:rPr>
              <a:t>Bài tập 1. </a:t>
            </a:r>
            <a:r>
              <a:rPr lang="en-US" sz="4000" b="1" i="1">
                <a:latin typeface="Arial" panose="020B0604020202020204" pitchFamily="34" charset="0"/>
                <a:cs typeface="Arial" panose="020B0604020202020204" pitchFamily="34" charset="0"/>
              </a:rPr>
              <a:t>Các nút lệnh của </a:t>
            </a:r>
            <a:r>
              <a:rPr lang="en-US" sz="40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 ứng chuyển trang </a:t>
            </a:r>
            <a:r>
              <a:rPr lang="en-US" sz="4000" b="1" i="1">
                <a:latin typeface="Arial" panose="020B0604020202020204" pitchFamily="34" charset="0"/>
                <a:cs typeface="Arial" panose="020B0604020202020204" pitchFamily="34" charset="0"/>
              </a:rPr>
              <a:t>nằm trên dải lệnh nào?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C06BAC4-EDCA-C53F-BBAC-FF25A8101F53}"/>
              </a:ext>
            </a:extLst>
          </p:cNvPr>
          <p:cNvSpPr/>
          <p:nvPr/>
        </p:nvSpPr>
        <p:spPr>
          <a:xfrm>
            <a:off x="1352550" y="4229100"/>
            <a:ext cx="6553200" cy="15240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Design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94C6A00-8F58-0A0A-545B-B90E0DF03A1E}"/>
              </a:ext>
            </a:extLst>
          </p:cNvPr>
          <p:cNvSpPr/>
          <p:nvPr/>
        </p:nvSpPr>
        <p:spPr>
          <a:xfrm>
            <a:off x="1352550" y="6595177"/>
            <a:ext cx="6553200" cy="15240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Animations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04BAD36-FB71-8003-F1A8-EDCF32ECCB76}"/>
              </a:ext>
            </a:extLst>
          </p:cNvPr>
          <p:cNvSpPr/>
          <p:nvPr/>
        </p:nvSpPr>
        <p:spPr>
          <a:xfrm>
            <a:off x="9906000" y="4229100"/>
            <a:ext cx="6553200" cy="15240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Home 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6EEEDD7-CFD9-4C65-BE86-A9247FF44290}"/>
              </a:ext>
            </a:extLst>
          </p:cNvPr>
          <p:cNvSpPr/>
          <p:nvPr/>
        </p:nvSpPr>
        <p:spPr>
          <a:xfrm>
            <a:off x="9906000" y="6595177"/>
            <a:ext cx="6553200" cy="15240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Transitions</a:t>
            </a:r>
          </a:p>
        </p:txBody>
      </p:sp>
    </p:spTree>
    <p:extLst>
      <p:ext uri="{BB962C8B-B14F-4D97-AF65-F5344CB8AC3E}">
        <p14:creationId xmlns:p14="http://schemas.microsoft.com/office/powerpoint/2010/main" val="3739394603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 animBg="1"/>
      <p:bldP spid="15" grpId="0" animBg="1"/>
      <p:bldP spid="16" grpId="0" animBg="1"/>
      <p:bldP spid="17" grpId="0" animBg="1"/>
      <p:bldP spid="1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CF35070-506E-1C85-6ED4-8688B5CEFF27}"/>
              </a:ext>
            </a:extLst>
          </p:cNvPr>
          <p:cNvSpPr/>
          <p:nvPr/>
        </p:nvSpPr>
        <p:spPr>
          <a:xfrm>
            <a:off x="-304800" y="8953500"/>
            <a:ext cx="18897600" cy="1663382"/>
          </a:xfrm>
          <a:prstGeom prst="rect">
            <a:avLst/>
          </a:prstGeom>
          <a:solidFill>
            <a:srgbClr val="A1C3F8"/>
          </a:solidFill>
          <a:ln>
            <a:solidFill>
              <a:srgbClr val="A1C3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870C22-50E4-D487-BD2D-F5429A8C392B}"/>
              </a:ext>
            </a:extLst>
          </p:cNvPr>
          <p:cNvSpPr txBox="1"/>
          <p:nvPr/>
        </p:nvSpPr>
        <p:spPr>
          <a:xfrm>
            <a:off x="4838700" y="419100"/>
            <a:ext cx="861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080559-64D4-FF59-82DB-BD3B70D1154C}"/>
              </a:ext>
            </a:extLst>
          </p:cNvPr>
          <p:cNvSpPr txBox="1"/>
          <p:nvPr/>
        </p:nvSpPr>
        <p:spPr>
          <a:xfrm>
            <a:off x="1352550" y="1477373"/>
            <a:ext cx="15582900" cy="901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b="1" i="1" u="sng">
                <a:latin typeface="Arial" panose="020B0604020202020204" pitchFamily="34" charset="0"/>
                <a:cs typeface="Arial" panose="020B0604020202020204" pitchFamily="34" charset="0"/>
              </a:rPr>
              <a:t>Bài tập 2.</a:t>
            </a:r>
            <a:r>
              <a:rPr lang="en-US" sz="4000" b="1" i="1">
                <a:latin typeface="Arial" panose="020B0604020202020204" pitchFamily="34" charset="0"/>
                <a:cs typeface="Arial" panose="020B0604020202020204" pitchFamily="34" charset="0"/>
              </a:rPr>
              <a:t> Em hãy thực hành các nhiệm vụ sau: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51B083-3E31-BD0F-AE1C-2F3DFE4D3BEB}"/>
              </a:ext>
            </a:extLst>
          </p:cNvPr>
          <p:cNvSpPr txBox="1"/>
          <p:nvPr/>
        </p:nvSpPr>
        <p:spPr>
          <a:xfrm>
            <a:off x="568539" y="2742809"/>
            <a:ext cx="17754600" cy="901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a. Tạo bốn trang trình chiếu theo gợi ý sau đây để giới thiệu Hồ Hoàn Kiếm: 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E2E435E-78BA-F0AD-FAC9-7A20058869DB}"/>
              </a:ext>
            </a:extLst>
          </p:cNvPr>
          <p:cNvGrpSpPr/>
          <p:nvPr/>
        </p:nvGrpSpPr>
        <p:grpSpPr>
          <a:xfrm>
            <a:off x="184261" y="4179317"/>
            <a:ext cx="17893320" cy="3776590"/>
            <a:chOff x="184261" y="4179317"/>
            <a:chExt cx="17893320" cy="377659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A047B3A-816A-9583-84F2-4CE0DFCE53E9}"/>
                </a:ext>
              </a:extLst>
            </p:cNvPr>
            <p:cNvGrpSpPr/>
            <p:nvPr/>
          </p:nvGrpSpPr>
          <p:grpSpPr>
            <a:xfrm>
              <a:off x="184261" y="4179317"/>
              <a:ext cx="4343400" cy="2945004"/>
              <a:chOff x="1581150" y="3979460"/>
              <a:chExt cx="4343400" cy="2945004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B0652C93-83F2-F308-D497-42DED72E4373}"/>
                  </a:ext>
                </a:extLst>
              </p:cNvPr>
              <p:cNvSpPr/>
              <p:nvPr/>
            </p:nvSpPr>
            <p:spPr>
              <a:xfrm>
                <a:off x="1581150" y="3979460"/>
                <a:ext cx="4343400" cy="2945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6F6623ED-A781-3919-02B8-4A315905A9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597166" y="4908203"/>
                <a:ext cx="2349468" cy="1814872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0185BAD-87BC-EBA5-4BE5-3A37A8A16D0C}"/>
                  </a:ext>
                </a:extLst>
              </p:cNvPr>
              <p:cNvSpPr txBox="1"/>
              <p:nvPr/>
            </p:nvSpPr>
            <p:spPr>
              <a:xfrm>
                <a:off x="1809750" y="4165169"/>
                <a:ext cx="388620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000" b="1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Hồ Hoàn Kiếm 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2ECAA50C-8895-0459-26A0-254685ABD90C}"/>
                </a:ext>
              </a:extLst>
            </p:cNvPr>
            <p:cNvGrpSpPr/>
            <p:nvPr/>
          </p:nvGrpSpPr>
          <p:grpSpPr>
            <a:xfrm>
              <a:off x="4707618" y="4179317"/>
              <a:ext cx="4343400" cy="2945004"/>
              <a:chOff x="5943600" y="4000500"/>
              <a:chExt cx="4343400" cy="2945004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90035F92-4E2E-6628-CD88-A987F8169D70}"/>
                  </a:ext>
                </a:extLst>
              </p:cNvPr>
              <p:cNvGrpSpPr/>
              <p:nvPr/>
            </p:nvGrpSpPr>
            <p:grpSpPr>
              <a:xfrm>
                <a:off x="5943600" y="4000500"/>
                <a:ext cx="4343400" cy="2945004"/>
                <a:chOff x="1581150" y="3979460"/>
                <a:chExt cx="4343400" cy="2945004"/>
              </a:xfrm>
            </p:grpSpPr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AEB75A8C-6DC3-8862-0CEC-2D0D4EA1DA03}"/>
                    </a:ext>
                  </a:extLst>
                </p:cNvPr>
                <p:cNvSpPr/>
                <p:nvPr/>
              </p:nvSpPr>
              <p:spPr>
                <a:xfrm>
                  <a:off x="1581150" y="3979460"/>
                  <a:ext cx="4343400" cy="294500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CC0786CE-956B-83C1-D1CA-E400BCD01D06}"/>
                    </a:ext>
                  </a:extLst>
                </p:cNvPr>
                <p:cNvSpPr txBox="1"/>
                <p:nvPr/>
              </p:nvSpPr>
              <p:spPr>
                <a:xfrm>
                  <a:off x="1809750" y="4165169"/>
                  <a:ext cx="3886200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3000" b="1">
                      <a:solidFill>
                        <a:schemeClr val="accent5">
                          <a:lumMod val="7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Thông tin </a:t>
                  </a:r>
                </a:p>
              </p:txBody>
            </p:sp>
          </p:grp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34E275F-DD9D-59FE-9B83-8942250A88F5}"/>
                  </a:ext>
                </a:extLst>
              </p:cNvPr>
              <p:cNvSpPr txBox="1"/>
              <p:nvPr/>
            </p:nvSpPr>
            <p:spPr>
              <a:xfrm>
                <a:off x="6057900" y="4948554"/>
                <a:ext cx="4114800" cy="17523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Font typeface="Wingdings" panose="05000000000000000000" pitchFamily="2" charset="2"/>
                  <a:buChar char="Ø"/>
                </a:pPr>
                <a:r>
                  <a:rPr lang="en-US" sz="2500">
                    <a:latin typeface="Arial" panose="020B0604020202020204" pitchFamily="34" charset="0"/>
                    <a:cs typeface="Arial" panose="020B0604020202020204" pitchFamily="34" charset="0"/>
                  </a:rPr>
                  <a:t>Tên gọi khác: Hồ Gươm </a:t>
                </a:r>
              </a:p>
              <a:p>
                <a:pPr marL="342900" indent="-342900">
                  <a:lnSpc>
                    <a:spcPct val="150000"/>
                  </a:lnSpc>
                  <a:buFont typeface="Wingdings" panose="05000000000000000000" pitchFamily="2" charset="2"/>
                  <a:buChar char="Ø"/>
                </a:pPr>
                <a:r>
                  <a:rPr lang="en-US" sz="2500">
                    <a:latin typeface="Arial" panose="020B0604020202020204" pitchFamily="34" charset="0"/>
                    <a:cs typeface="Arial" panose="020B0604020202020204" pitchFamily="34" charset="0"/>
                  </a:rPr>
                  <a:t>Tọa lạc ngay trung tâm thủ đô Hà Nội </a:t>
                </a: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D7920618-34AC-72A4-625E-FBF8FBA8C009}"/>
                </a:ext>
              </a:extLst>
            </p:cNvPr>
            <p:cNvGrpSpPr/>
            <p:nvPr/>
          </p:nvGrpSpPr>
          <p:grpSpPr>
            <a:xfrm>
              <a:off x="9217239" y="4179317"/>
              <a:ext cx="4343400" cy="2945004"/>
              <a:chOff x="7391400" y="6518467"/>
              <a:chExt cx="4343400" cy="2945004"/>
            </a:xfrm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817C2013-5C53-68E8-D4B9-8849E513083C}"/>
                  </a:ext>
                </a:extLst>
              </p:cNvPr>
              <p:cNvGrpSpPr/>
              <p:nvPr/>
            </p:nvGrpSpPr>
            <p:grpSpPr>
              <a:xfrm>
                <a:off x="7391400" y="6518467"/>
                <a:ext cx="4343400" cy="2945004"/>
                <a:chOff x="1581150" y="3979460"/>
                <a:chExt cx="4343400" cy="2945004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86D18B50-03FA-BCC5-A646-6A22C16F98CA}"/>
                    </a:ext>
                  </a:extLst>
                </p:cNvPr>
                <p:cNvSpPr/>
                <p:nvPr/>
              </p:nvSpPr>
              <p:spPr>
                <a:xfrm>
                  <a:off x="1581150" y="3979460"/>
                  <a:ext cx="4343400" cy="294500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A33C6C2E-C9D3-5B7D-5FEF-8A479838AE2B}"/>
                    </a:ext>
                  </a:extLst>
                </p:cNvPr>
                <p:cNvSpPr txBox="1"/>
                <p:nvPr/>
              </p:nvSpPr>
              <p:spPr>
                <a:xfrm>
                  <a:off x="1809750" y="4165169"/>
                  <a:ext cx="3886200" cy="4770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500" b="1">
                      <a:solidFill>
                        <a:schemeClr val="accent5">
                          <a:lumMod val="7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Những điểm đến nổi bật </a:t>
                  </a:r>
                </a:p>
              </p:txBody>
            </p:sp>
          </p:grp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96B35E8-6C52-D927-24B6-0E5CC14ABCD6}"/>
                  </a:ext>
                </a:extLst>
              </p:cNvPr>
              <p:cNvSpPr txBox="1"/>
              <p:nvPr/>
            </p:nvSpPr>
            <p:spPr>
              <a:xfrm>
                <a:off x="7538113" y="7466521"/>
                <a:ext cx="2895600" cy="17523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2500">
                    <a:latin typeface="Arial" panose="020B0604020202020204" pitchFamily="34" charset="0"/>
                    <a:cs typeface="Arial" panose="020B0604020202020204" pitchFamily="34" charset="0"/>
                  </a:rPr>
                  <a:t>Đền Ngọc Sơn</a:t>
                </a:r>
              </a:p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2500">
                    <a:latin typeface="Arial" panose="020B0604020202020204" pitchFamily="34" charset="0"/>
                    <a:cs typeface="Arial" panose="020B0604020202020204" pitchFamily="34" charset="0"/>
                  </a:rPr>
                  <a:t>Cầu Thê Húc</a:t>
                </a:r>
              </a:p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2500">
                    <a:latin typeface="Arial" panose="020B0604020202020204" pitchFamily="34" charset="0"/>
                    <a:cs typeface="Arial" panose="020B0604020202020204" pitchFamily="34" charset="0"/>
                  </a:rPr>
                  <a:t>Tháp Bút </a:t>
                </a:r>
              </a:p>
            </p:txBody>
          </p:sp>
          <p:pic>
            <p:nvPicPr>
              <p:cNvPr id="1026" name="Picture 2" descr="Đài Nghiên - Tháp Bút | Biểu tượng nền văn hiến nước nhà">
                <a:extLst>
                  <a:ext uri="{FF2B5EF4-FFF2-40B4-BE49-F238E27FC236}">
                    <a16:creationId xmlns:a16="http://schemas.microsoft.com/office/drawing/2014/main" id="{721781F2-C286-B7F1-762E-5138428FA33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735" t="8023" r="30313" b="13857"/>
              <a:stretch/>
            </p:blipFill>
            <p:spPr bwMode="auto">
              <a:xfrm>
                <a:off x="10287000" y="7304351"/>
                <a:ext cx="1102925" cy="20301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1FC7DA7B-548A-DE95-A1E3-E9B795366FAF}"/>
                </a:ext>
              </a:extLst>
            </p:cNvPr>
            <p:cNvGrpSpPr/>
            <p:nvPr/>
          </p:nvGrpSpPr>
          <p:grpSpPr>
            <a:xfrm>
              <a:off x="13734181" y="4179317"/>
              <a:ext cx="4343400" cy="2945004"/>
              <a:chOff x="1581150" y="3979460"/>
              <a:chExt cx="4343400" cy="2945004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3F28CF20-5D03-1BCC-071F-3BE613FDA181}"/>
                  </a:ext>
                </a:extLst>
              </p:cNvPr>
              <p:cNvSpPr/>
              <p:nvPr/>
            </p:nvSpPr>
            <p:spPr>
              <a:xfrm>
                <a:off x="1581150" y="3979460"/>
                <a:ext cx="4343400" cy="294500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0C0E3507-38C4-D934-23C4-0E811D6F093C}"/>
                  </a:ext>
                </a:extLst>
              </p:cNvPr>
              <p:cNvSpPr txBox="1"/>
              <p:nvPr/>
            </p:nvSpPr>
            <p:spPr>
              <a:xfrm>
                <a:off x="1747371" y="4692608"/>
                <a:ext cx="4114800" cy="13917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3000" b="1">
                    <a:solidFill>
                      <a:schemeClr val="accent5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Mời các bạn đến thăm Hồ Hoàn Kiếm!</a:t>
                </a:r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13B1E35-738F-1CFB-DFFF-28D3DDBC4280}"/>
                </a:ext>
              </a:extLst>
            </p:cNvPr>
            <p:cNvSpPr txBox="1"/>
            <p:nvPr/>
          </p:nvSpPr>
          <p:spPr>
            <a:xfrm>
              <a:off x="831961" y="7368696"/>
              <a:ext cx="3048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>
                  <a:latin typeface="Arial" panose="020B0604020202020204" pitchFamily="34" charset="0"/>
                  <a:cs typeface="Arial" panose="020B0604020202020204" pitchFamily="34" charset="0"/>
                </a:rPr>
                <a:t>Trang 1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6A93C4A-1F06-9E8C-07F0-4DF6C14D9875}"/>
                </a:ext>
              </a:extLst>
            </p:cNvPr>
            <p:cNvSpPr txBox="1"/>
            <p:nvPr/>
          </p:nvSpPr>
          <p:spPr>
            <a:xfrm>
              <a:off x="5355318" y="7401909"/>
              <a:ext cx="3048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>
                  <a:latin typeface="Arial" panose="020B0604020202020204" pitchFamily="34" charset="0"/>
                  <a:cs typeface="Arial" panose="020B0604020202020204" pitchFamily="34" charset="0"/>
                </a:rPr>
                <a:t>Trang 2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C2E748A-A7C6-A02A-065C-5DCC7678A4B5}"/>
                </a:ext>
              </a:extLst>
            </p:cNvPr>
            <p:cNvSpPr txBox="1"/>
            <p:nvPr/>
          </p:nvSpPr>
          <p:spPr>
            <a:xfrm>
              <a:off x="9864939" y="7367958"/>
              <a:ext cx="3048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>
                  <a:latin typeface="Arial" panose="020B0604020202020204" pitchFamily="34" charset="0"/>
                  <a:cs typeface="Arial" panose="020B0604020202020204" pitchFamily="34" charset="0"/>
                </a:rPr>
                <a:t>Trang 3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746A6C9-0D12-5613-D88F-C2CB4A23A5AB}"/>
                </a:ext>
              </a:extLst>
            </p:cNvPr>
            <p:cNvSpPr txBox="1"/>
            <p:nvPr/>
          </p:nvSpPr>
          <p:spPr>
            <a:xfrm>
              <a:off x="14433802" y="7401909"/>
              <a:ext cx="3048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>
                  <a:latin typeface="Arial" panose="020B0604020202020204" pitchFamily="34" charset="0"/>
                  <a:cs typeface="Arial" panose="020B0604020202020204" pitchFamily="34" charset="0"/>
                </a:rPr>
                <a:t>Trang 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876527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CF35070-506E-1C85-6ED4-8688B5CEFF27}"/>
              </a:ext>
            </a:extLst>
          </p:cNvPr>
          <p:cNvSpPr/>
          <p:nvPr/>
        </p:nvSpPr>
        <p:spPr>
          <a:xfrm>
            <a:off x="-304800" y="8953500"/>
            <a:ext cx="18897600" cy="1663382"/>
          </a:xfrm>
          <a:prstGeom prst="rect">
            <a:avLst/>
          </a:prstGeom>
          <a:solidFill>
            <a:srgbClr val="A1C3F8"/>
          </a:solidFill>
          <a:ln>
            <a:solidFill>
              <a:srgbClr val="A1C3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870C22-50E4-D487-BD2D-F5429A8C392B}"/>
              </a:ext>
            </a:extLst>
          </p:cNvPr>
          <p:cNvSpPr txBox="1"/>
          <p:nvPr/>
        </p:nvSpPr>
        <p:spPr>
          <a:xfrm>
            <a:off x="4838700" y="419100"/>
            <a:ext cx="861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080559-64D4-FF59-82DB-BD3B70D1154C}"/>
              </a:ext>
            </a:extLst>
          </p:cNvPr>
          <p:cNvSpPr txBox="1"/>
          <p:nvPr/>
        </p:nvSpPr>
        <p:spPr>
          <a:xfrm>
            <a:off x="1352550" y="1477373"/>
            <a:ext cx="15582900" cy="901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b="1" i="1" u="sng">
                <a:latin typeface="Arial" panose="020B0604020202020204" pitchFamily="34" charset="0"/>
                <a:cs typeface="Arial" panose="020B0604020202020204" pitchFamily="34" charset="0"/>
              </a:rPr>
              <a:t>Bài tập 2.</a:t>
            </a:r>
            <a:r>
              <a:rPr lang="en-US" sz="4000" b="1" i="1">
                <a:latin typeface="Arial" panose="020B0604020202020204" pitchFamily="34" charset="0"/>
                <a:cs typeface="Arial" panose="020B0604020202020204" pitchFamily="34" charset="0"/>
              </a:rPr>
              <a:t> Em hãy thực hành các nhiệm vụ sau: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51B083-3E31-BD0F-AE1C-2F3DFE4D3BEB}"/>
              </a:ext>
            </a:extLst>
          </p:cNvPr>
          <p:cNvSpPr txBox="1"/>
          <p:nvPr/>
        </p:nvSpPr>
        <p:spPr>
          <a:xfrm>
            <a:off x="838200" y="2742809"/>
            <a:ext cx="15697200" cy="901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b. Tạo hiệu ứng cho các trang chiếu theo yêu cầu sau: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8C798CF-E086-1CD6-A417-FF37E82108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730491"/>
              </p:ext>
            </p:extLst>
          </p:nvPr>
        </p:nvGraphicFramePr>
        <p:xfrm>
          <a:off x="1295400" y="4073003"/>
          <a:ext cx="15697200" cy="3208116"/>
        </p:xfrm>
        <a:graphic>
          <a:graphicData uri="http://schemas.openxmlformats.org/drawingml/2006/table">
            <a:tbl>
              <a:tblPr firstRow="1" firstCol="1" bandRow="1"/>
              <a:tblGrid>
                <a:gridCol w="7847021">
                  <a:extLst>
                    <a:ext uri="{9D8B030D-6E8A-4147-A177-3AD203B41FA5}">
                      <a16:colId xmlns:a16="http://schemas.microsoft.com/office/drawing/2014/main" val="3321271153"/>
                    </a:ext>
                  </a:extLst>
                </a:gridCol>
                <a:gridCol w="7850179">
                  <a:extLst>
                    <a:ext uri="{9D8B030D-6E8A-4147-A177-3AD203B41FA5}">
                      <a16:colId xmlns:a16="http://schemas.microsoft.com/office/drawing/2014/main" val="1349621601"/>
                    </a:ext>
                  </a:extLst>
                </a:gridCol>
              </a:tblGrid>
              <a:tr h="1604058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b="1" i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Trang 1: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i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Dùng hiệu ứng chuyển trang Wipe.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b="1" i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Trang 2: 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i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Dùng hiệu ứng chuyển trang Rotate.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1429867"/>
                  </a:ext>
                </a:extLst>
              </a:tr>
              <a:tr h="1604058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b="1" i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Trang 3: 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i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Dùng hiệu ứng chuyển trang Zoom.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b="1" i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Trang 4: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500" i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Dùng hiệu ứng chuyển trang Pan.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248766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D1C337-0D33-79CB-D608-3975C975C49F}"/>
              </a:ext>
            </a:extLst>
          </p:cNvPr>
          <p:cNvSpPr txBox="1"/>
          <p:nvPr/>
        </p:nvSpPr>
        <p:spPr>
          <a:xfrm>
            <a:off x="838200" y="7886700"/>
            <a:ext cx="169354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4000"/>
              <a:t>c</a:t>
            </a:r>
            <a:r>
              <a:rPr lang="en-US" sz="4000"/>
              <a:t>.</a:t>
            </a:r>
            <a:r>
              <a:rPr lang="vi-VN" sz="4000"/>
              <a:t> Lưu tệp với tên </a:t>
            </a:r>
            <a:r>
              <a:rPr lang="vi-VN" sz="4000">
                <a:solidFill>
                  <a:schemeClr val="accent6">
                    <a:lumMod val="75000"/>
                  </a:schemeClr>
                </a:solidFill>
              </a:rPr>
              <a:t>Ho Hoan Kiem </a:t>
            </a:r>
            <a:r>
              <a:rPr lang="vi-VN" sz="4000"/>
              <a:t>vào thư mục tên của em đã tạo ở Bài 5.</a:t>
            </a:r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4686375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CF35070-506E-1C85-6ED4-8688B5CEFF27}"/>
              </a:ext>
            </a:extLst>
          </p:cNvPr>
          <p:cNvSpPr/>
          <p:nvPr/>
        </p:nvSpPr>
        <p:spPr>
          <a:xfrm>
            <a:off x="-304800" y="8953500"/>
            <a:ext cx="18897600" cy="1663382"/>
          </a:xfrm>
          <a:prstGeom prst="rect">
            <a:avLst/>
          </a:prstGeom>
          <a:solidFill>
            <a:srgbClr val="A1C3F8"/>
          </a:solidFill>
          <a:ln>
            <a:solidFill>
              <a:srgbClr val="A1C3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Hình ảnh quê hương - Tổng hợp hình ảnh quê hương đẹp nhất">
            <a:extLst>
              <a:ext uri="{FF2B5EF4-FFF2-40B4-BE49-F238E27FC236}">
                <a16:creationId xmlns:a16="http://schemas.microsoft.com/office/drawing/2014/main" id="{2E511CC1-E71E-28A1-EEF4-A4ADE83CA0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952" y="-342029"/>
            <a:ext cx="8683388" cy="5755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ình ảnh quê hương Việt Nam tuyệt đẹp">
            <a:extLst>
              <a:ext uri="{FF2B5EF4-FFF2-40B4-BE49-F238E27FC236}">
                <a16:creationId xmlns:a16="http://schemas.microsoft.com/office/drawing/2014/main" id="{D5A961D7-5336-EEFB-0AF4-AF3A9332DE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1848" y="-1285235"/>
            <a:ext cx="10058400" cy="669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Ngây Ngất&quot; Hình Ảnh Đẹp Về Làng Quê Việt Nam Đẹp Như Tranh">
            <a:extLst>
              <a:ext uri="{FF2B5EF4-FFF2-40B4-BE49-F238E27FC236}">
                <a16:creationId xmlns:a16="http://schemas.microsoft.com/office/drawing/2014/main" id="{82ED9FC3-4254-EA1C-3C44-D2593C8ECD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3060" y="5413816"/>
            <a:ext cx="9083202" cy="5520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30+ Hình ảnh quê hương thanh bình, ảnh đồng quê đẹp nhất - META.vn">
            <a:extLst>
              <a:ext uri="{FF2B5EF4-FFF2-40B4-BE49-F238E27FC236}">
                <a16:creationId xmlns:a16="http://schemas.microsoft.com/office/drawing/2014/main" id="{C3A05E3A-08CD-A7D3-B383-283954A78F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8436" y="5405286"/>
            <a:ext cx="10276764" cy="6294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mb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CF35070-506E-1C85-6ED4-8688B5CEFF27}"/>
              </a:ext>
            </a:extLst>
          </p:cNvPr>
          <p:cNvSpPr/>
          <p:nvPr/>
        </p:nvSpPr>
        <p:spPr>
          <a:xfrm>
            <a:off x="-304800" y="8953500"/>
            <a:ext cx="18897600" cy="1663382"/>
          </a:xfrm>
          <a:prstGeom prst="rect">
            <a:avLst/>
          </a:prstGeom>
          <a:solidFill>
            <a:srgbClr val="A1C3F8"/>
          </a:solidFill>
          <a:ln>
            <a:solidFill>
              <a:srgbClr val="A1C3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CD7CE3-E803-66DE-A026-96341EB57089}"/>
              </a:ext>
            </a:extLst>
          </p:cNvPr>
          <p:cNvSpPr txBox="1"/>
          <p:nvPr/>
        </p:nvSpPr>
        <p:spPr>
          <a:xfrm>
            <a:off x="5257800" y="576072"/>
            <a:ext cx="7772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 DỤNG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B28CA0-AB20-9AAC-9DE6-14C6BC0A1BAD}"/>
              </a:ext>
            </a:extLst>
          </p:cNvPr>
          <p:cNvSpPr/>
          <p:nvPr/>
        </p:nvSpPr>
        <p:spPr>
          <a:xfrm>
            <a:off x="990600" y="1879937"/>
            <a:ext cx="16306800" cy="1905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>
                <a:solidFill>
                  <a:schemeClr val="tx1"/>
                </a:solidFill>
              </a:rPr>
              <a:t>1. Mở lại tệp </a:t>
            </a:r>
            <a:r>
              <a:rPr lang="vi-VN" sz="4000">
                <a:solidFill>
                  <a:schemeClr val="accent2">
                    <a:lumMod val="75000"/>
                  </a:schemeClr>
                </a:solidFill>
              </a:rPr>
              <a:t>The thao </a:t>
            </a:r>
            <a:r>
              <a:rPr lang="vi-VN" sz="4000">
                <a:solidFill>
                  <a:schemeClr val="tx1"/>
                </a:solidFill>
              </a:rPr>
              <a:t>em đã lưu ở phần Vận d</a:t>
            </a:r>
            <a:r>
              <a: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ụ</a:t>
            </a:r>
            <a:r>
              <a:rPr lang="vi-VN" sz="4000">
                <a:solidFill>
                  <a:schemeClr val="tx1"/>
                </a:solidFill>
              </a:rPr>
              <a:t>ng Bài 8, rồi chọn hiệu ứng chuyển trang theo ý muốn và lưu lại tệp trình chiếu.</a:t>
            </a:r>
            <a:endParaRPr lang="en-US" sz="4000">
              <a:solidFill>
                <a:schemeClr val="tx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B6FF5D7-78D8-FF52-2778-427E925D9C62}"/>
              </a:ext>
            </a:extLst>
          </p:cNvPr>
          <p:cNvSpPr/>
          <p:nvPr/>
        </p:nvSpPr>
        <p:spPr>
          <a:xfrm>
            <a:off x="990600" y="4464218"/>
            <a:ext cx="16306800" cy="1905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000">
                <a:solidFill>
                  <a:schemeClr val="tx1"/>
                </a:solidFill>
              </a:rPr>
              <a:t>2. Em hãy tìm hiểu thêm chức năng của nút lệnh </a:t>
            </a:r>
            <a:r>
              <a:rPr lang="vi-VN" sz="4000" b="1" i="1">
                <a:solidFill>
                  <a:schemeClr val="accent2">
                    <a:lumMod val="75000"/>
                  </a:schemeClr>
                </a:solidFill>
              </a:rPr>
              <a:t>Effect Options </a:t>
            </a:r>
            <a:r>
              <a:rPr lang="vi-VN" sz="4000">
                <a:solidFill>
                  <a:schemeClr val="tx1"/>
                </a:solidFill>
              </a:rPr>
              <a:t>khi tạo hiệu ứng chuyển trang.</a:t>
            </a:r>
            <a:endParaRPr lang="en-US" sz="4000">
              <a:solidFill>
                <a:schemeClr val="tx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39251DC-6295-894C-4780-3659F9376218}"/>
              </a:ext>
            </a:extLst>
          </p:cNvPr>
          <p:cNvGrpSpPr/>
          <p:nvPr/>
        </p:nvGrpSpPr>
        <p:grpSpPr>
          <a:xfrm>
            <a:off x="2590800" y="7187863"/>
            <a:ext cx="13106400" cy="1219200"/>
            <a:chOff x="3048000" y="7200942"/>
            <a:chExt cx="13106400" cy="1219200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05860F44-A0F7-7E77-6869-94ACE1234005}"/>
                </a:ext>
              </a:extLst>
            </p:cNvPr>
            <p:cNvSpPr/>
            <p:nvPr/>
          </p:nvSpPr>
          <p:spPr>
            <a:xfrm>
              <a:off x="3048000" y="7200942"/>
              <a:ext cx="4038600" cy="12192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Effect Options </a:t>
              </a: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76F57E9-3FD5-07FA-F94C-1341B85766B2}"/>
                </a:ext>
              </a:extLst>
            </p:cNvPr>
            <p:cNvSpPr/>
            <p:nvPr/>
          </p:nvSpPr>
          <p:spPr>
            <a:xfrm>
              <a:off x="9906000" y="7200942"/>
              <a:ext cx="6248400" cy="12192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Đổi hướng chuyển động</a:t>
              </a:r>
            </a:p>
          </p:txBody>
        </p:sp>
        <p:sp>
          <p:nvSpPr>
            <p:cNvPr id="12" name="Arrow: Right 11">
              <a:extLst>
                <a:ext uri="{FF2B5EF4-FFF2-40B4-BE49-F238E27FC236}">
                  <a16:creationId xmlns:a16="http://schemas.microsoft.com/office/drawing/2014/main" id="{9143B998-DEAE-06B6-B890-5074B8F11367}"/>
                </a:ext>
              </a:extLst>
            </p:cNvPr>
            <p:cNvSpPr/>
            <p:nvPr/>
          </p:nvSpPr>
          <p:spPr>
            <a:xfrm>
              <a:off x="8007096" y="7436671"/>
              <a:ext cx="978408" cy="747742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96404817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228600" y="-571500"/>
            <a:ext cx="19002781" cy="110907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08E7E273-910D-EE39-9848-5591A5F83410}"/>
              </a:ext>
            </a:extLst>
          </p:cNvPr>
          <p:cNvSpPr txBox="1"/>
          <p:nvPr/>
        </p:nvSpPr>
        <p:spPr>
          <a:xfrm>
            <a:off x="5257800" y="723900"/>
            <a:ext cx="7772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CỦNG CỐ DẶN DÒ </a:t>
            </a:r>
          </a:p>
        </p:txBody>
      </p:sp>
      <p:pic>
        <p:nvPicPr>
          <p:cNvPr id="23" name="Picture 2">
            <a:extLst>
              <a:ext uri="{FF2B5EF4-FFF2-40B4-BE49-F238E27FC236}">
                <a16:creationId xmlns:a16="http://schemas.microsoft.com/office/drawing/2014/main" id="{F190AD29-3CC9-4FA7-BAFB-20A356C78F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73612" y="7658100"/>
            <a:ext cx="3444941" cy="2455302"/>
          </a:xfrm>
          <a:prstGeom prst="rect">
            <a:avLst/>
          </a:prstGeom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CEC0935-DE2A-F621-B4B5-94BB5A2C6ADA}"/>
              </a:ext>
            </a:extLst>
          </p:cNvPr>
          <p:cNvSpPr/>
          <p:nvPr/>
        </p:nvSpPr>
        <p:spPr>
          <a:xfrm>
            <a:off x="1355404" y="3292987"/>
            <a:ext cx="7162800" cy="370898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 tập lại nội dung chính bài học ngày hôm nay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F7542BC-EE03-BFBB-21A9-6DA7B3D26165}"/>
              </a:ext>
            </a:extLst>
          </p:cNvPr>
          <p:cNvSpPr/>
          <p:nvPr/>
        </p:nvSpPr>
        <p:spPr>
          <a:xfrm>
            <a:off x="10058400" y="3289006"/>
            <a:ext cx="7162800" cy="370898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Chuẩn bị trước </a:t>
            </a:r>
            <a:r>
              <a:rPr lang="vi-VN" sz="4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10: Phần mềm soạn thảo văn bản</a:t>
            </a:r>
            <a:endParaRPr lang="en-US" sz="4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reveal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0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6706865">
            <a:off x="-2708358" y="3594902"/>
            <a:ext cx="22146455" cy="260268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14883" y="772166"/>
            <a:ext cx="15544800" cy="641844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2100683" y="1785769"/>
            <a:ext cx="14086633" cy="31186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ct val="150000"/>
              </a:lnSpc>
              <a:spcBef>
                <a:spcPct val="0"/>
              </a:spcBef>
            </a:pPr>
            <a:r>
              <a:rPr lang="en-US" sz="7200" b="1">
                <a:solidFill>
                  <a:srgbClr val="53A2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 ƠN CÁC EM ĐÃ CHÚ Ý LẮNG NGHE BÀI GIẢNG!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191584" y="4421041"/>
            <a:ext cx="3683310" cy="541663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777397" y="4237921"/>
            <a:ext cx="1959836" cy="541663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768370" flipH="1">
            <a:off x="574397" y="389630"/>
            <a:ext cx="930025" cy="1111986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934288">
            <a:off x="16917535" y="2780342"/>
            <a:ext cx="944696" cy="112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0572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CF35070-506E-1C85-6ED4-8688B5CEFF27}"/>
              </a:ext>
            </a:extLst>
          </p:cNvPr>
          <p:cNvSpPr/>
          <p:nvPr/>
        </p:nvSpPr>
        <p:spPr>
          <a:xfrm>
            <a:off x="-304800" y="8953500"/>
            <a:ext cx="18897600" cy="1663382"/>
          </a:xfrm>
          <a:prstGeom prst="rect">
            <a:avLst/>
          </a:prstGeom>
          <a:solidFill>
            <a:srgbClr val="A1C3F8"/>
          </a:solidFill>
          <a:ln>
            <a:solidFill>
              <a:srgbClr val="A1C3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9E763C-2C46-C8BC-2340-978348A4475F}"/>
              </a:ext>
            </a:extLst>
          </p:cNvPr>
          <p:cNvSpPr txBox="1"/>
          <p:nvPr/>
        </p:nvSpPr>
        <p:spPr>
          <a:xfrm>
            <a:off x="5105400" y="723900"/>
            <a:ext cx="8077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KHỞI ĐỘNG </a:t>
            </a: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685A2FBE-A909-8C4F-25A9-911A32BBA4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76200" y="2019300"/>
            <a:ext cx="6709415" cy="906677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E0E4A04-3E7C-E53E-CA70-F2BA8D08E2A6}"/>
              </a:ext>
            </a:extLst>
          </p:cNvPr>
          <p:cNvSpPr/>
          <p:nvPr/>
        </p:nvSpPr>
        <p:spPr>
          <a:xfrm>
            <a:off x="6633215" y="2987778"/>
            <a:ext cx="10844687" cy="166338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thấy bài trình chiếu trên có gì đặc biệt? 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7182BC8C-3CF9-B9B7-2500-BFA65C32074D}"/>
              </a:ext>
            </a:extLst>
          </p:cNvPr>
          <p:cNvSpPr/>
          <p:nvPr/>
        </p:nvSpPr>
        <p:spPr>
          <a:xfrm>
            <a:off x="5739287" y="5895970"/>
            <a:ext cx="1018464" cy="8382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189853-F02E-FB19-B418-4B8E8E90C98F}"/>
              </a:ext>
            </a:extLst>
          </p:cNvPr>
          <p:cNvSpPr txBox="1"/>
          <p:nvPr/>
        </p:nvSpPr>
        <p:spPr>
          <a:xfrm>
            <a:off x="7467600" y="5143500"/>
            <a:ext cx="8727542" cy="1839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4000"/>
              <a:t>Các trang chiếu xuất hiện với những chuyển động ấn tượng và lạ mắt.</a:t>
            </a:r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2341958898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AB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6145774" y="5936120"/>
            <a:ext cx="30579547" cy="1528977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308233" y="621062"/>
            <a:ext cx="18516600" cy="903535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9633" y="3086770"/>
            <a:ext cx="2151064" cy="4909066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2434617" y="876300"/>
            <a:ext cx="12725400" cy="6073246"/>
            <a:chOff x="0" y="0"/>
            <a:chExt cx="1366503" cy="9151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366503" cy="915172"/>
            </a:xfrm>
            <a:custGeom>
              <a:avLst/>
              <a:gdLst/>
              <a:ahLst/>
              <a:cxnLst/>
              <a:rect l="l" t="t" r="r" b="b"/>
              <a:pathLst>
                <a:path w="1366503" h="915172">
                  <a:moveTo>
                    <a:pt x="1242043" y="915172"/>
                  </a:moveTo>
                  <a:lnTo>
                    <a:pt x="124460" y="915172"/>
                  </a:lnTo>
                  <a:cubicBezTo>
                    <a:pt x="55880" y="915172"/>
                    <a:pt x="0" y="859292"/>
                    <a:pt x="0" y="790712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242043" y="0"/>
                  </a:lnTo>
                  <a:cubicBezTo>
                    <a:pt x="1310623" y="0"/>
                    <a:pt x="1366503" y="55880"/>
                    <a:pt x="1366503" y="124460"/>
                  </a:cubicBezTo>
                  <a:lnTo>
                    <a:pt x="1366503" y="790712"/>
                  </a:lnTo>
                  <a:cubicBezTo>
                    <a:pt x="1366503" y="859292"/>
                    <a:pt x="1310623" y="915172"/>
                    <a:pt x="1242043" y="915172"/>
                  </a:cubicBezTo>
                  <a:close/>
                </a:path>
              </a:pathLst>
            </a:custGeom>
            <a:solidFill>
              <a:srgbClr val="FFD0DA"/>
            </a:solid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5390991" y="3249715"/>
            <a:ext cx="6663910" cy="444664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204400">
            <a:off x="15879536" y="645825"/>
            <a:ext cx="864175" cy="1033252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953414" flipH="1">
            <a:off x="1120098" y="1379052"/>
            <a:ext cx="895712" cy="1070960"/>
          </a:xfrm>
          <a:prstGeom prst="rect">
            <a:avLst/>
          </a:prstGeom>
        </p:spPr>
      </p:pic>
      <p:sp>
        <p:nvSpPr>
          <p:cNvPr id="14" name="TextBox 5">
            <a:extLst>
              <a:ext uri="{FF2B5EF4-FFF2-40B4-BE49-F238E27FC236}">
                <a16:creationId xmlns:a16="http://schemas.microsoft.com/office/drawing/2014/main" id="{73428CD5-A730-3F1C-EE4B-08EBAC7DEE77}"/>
              </a:ext>
            </a:extLst>
          </p:cNvPr>
          <p:cNvSpPr txBox="1"/>
          <p:nvPr/>
        </p:nvSpPr>
        <p:spPr>
          <a:xfrm>
            <a:off x="2164359" y="2048638"/>
            <a:ext cx="13179782" cy="31186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200" b="1">
                <a:solidFill>
                  <a:srgbClr val="262A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9: </a:t>
            </a:r>
          </a:p>
          <a:p>
            <a:pPr algn="ctr">
              <a:lnSpc>
                <a:spcPct val="150000"/>
              </a:lnSpc>
            </a:pPr>
            <a:r>
              <a:rPr lang="en-US" sz="7200" b="1">
                <a:solidFill>
                  <a:srgbClr val="262A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 ỨNG CHUYỂN TRANG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0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26448">
            <a:off x="-6616444" y="-2866865"/>
            <a:ext cx="24834868" cy="26026817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811131" y="1482905"/>
            <a:ext cx="7511300" cy="906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559"/>
              </a:lnSpc>
            </a:pPr>
            <a:r>
              <a:rPr lang="en-US" sz="6000" b="1">
                <a:solidFill>
                  <a:srgbClr val="FA7A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 DUNG BÀI HỌC 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3424870" y="1531387"/>
            <a:ext cx="3691555" cy="749208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790614" flipH="1">
            <a:off x="12078036" y="924308"/>
            <a:ext cx="934381" cy="111719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1311576" flipH="1">
            <a:off x="16429545" y="3148575"/>
            <a:ext cx="841522" cy="1006168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485D9AF7-5F4E-DF8F-C218-1DFFA3C6D5FF}"/>
              </a:ext>
            </a:extLst>
          </p:cNvPr>
          <p:cNvGrpSpPr/>
          <p:nvPr/>
        </p:nvGrpSpPr>
        <p:grpSpPr>
          <a:xfrm>
            <a:off x="228600" y="3395309"/>
            <a:ext cx="10729215" cy="1066800"/>
            <a:chOff x="-981027" y="3695700"/>
            <a:chExt cx="10729215" cy="1066800"/>
          </a:xfrm>
        </p:grpSpPr>
        <p:sp>
          <p:nvSpPr>
            <p:cNvPr id="6" name="TextBox 6"/>
            <p:cNvSpPr txBox="1"/>
            <p:nvPr/>
          </p:nvSpPr>
          <p:spPr>
            <a:xfrm>
              <a:off x="844015" y="4029142"/>
              <a:ext cx="8904173" cy="49218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5000" b="1">
                  <a:solidFill>
                    <a:srgbClr val="262A5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Tạo hiệu ứng chuyển trang </a:t>
              </a: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61F0B2D4-CFBF-D13D-67DA-76A87A9F6CE2}"/>
                </a:ext>
              </a:extLst>
            </p:cNvPr>
            <p:cNvSpPr/>
            <p:nvPr/>
          </p:nvSpPr>
          <p:spPr>
            <a:xfrm>
              <a:off x="-981027" y="3695700"/>
              <a:ext cx="1066800" cy="106680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DE8C2C1-00E8-DD2F-0921-302E319EB8CA}"/>
              </a:ext>
            </a:extLst>
          </p:cNvPr>
          <p:cNvGrpSpPr/>
          <p:nvPr/>
        </p:nvGrpSpPr>
        <p:grpSpPr>
          <a:xfrm>
            <a:off x="228600" y="5744660"/>
            <a:ext cx="13785053" cy="1066800"/>
            <a:chOff x="-981027" y="3695700"/>
            <a:chExt cx="13785053" cy="1066800"/>
          </a:xfrm>
        </p:grpSpPr>
        <p:sp>
          <p:nvSpPr>
            <p:cNvPr id="13" name="TextBox 6">
              <a:extLst>
                <a:ext uri="{FF2B5EF4-FFF2-40B4-BE49-F238E27FC236}">
                  <a16:creationId xmlns:a16="http://schemas.microsoft.com/office/drawing/2014/main" id="{52EDEF65-4CAA-EB1F-1010-6BB9D124E739}"/>
                </a:ext>
              </a:extLst>
            </p:cNvPr>
            <p:cNvSpPr txBox="1"/>
            <p:nvPr/>
          </p:nvSpPr>
          <p:spPr>
            <a:xfrm>
              <a:off x="844015" y="4029142"/>
              <a:ext cx="11960011" cy="49218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640"/>
                </a:lnSpc>
              </a:pPr>
              <a:r>
                <a:rPr lang="en-US" sz="5000" b="1">
                  <a:solidFill>
                    <a:srgbClr val="262A5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Thực hành tạo hiệu ứng chuyển trang 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79C1606-C06E-FD92-2E11-2A6E047A06DE}"/>
                </a:ext>
              </a:extLst>
            </p:cNvPr>
            <p:cNvSpPr/>
            <p:nvPr/>
          </p:nvSpPr>
          <p:spPr>
            <a:xfrm>
              <a:off x="-981027" y="3695700"/>
              <a:ext cx="1066800" cy="106680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pic>
        <p:nvPicPr>
          <p:cNvPr id="15" name="Picture 7">
            <a:extLst>
              <a:ext uri="{FF2B5EF4-FFF2-40B4-BE49-F238E27FC236}">
                <a16:creationId xmlns:a16="http://schemas.microsoft.com/office/drawing/2014/main" id="{D51E4B4A-3CB7-47AB-9719-D13C50A335F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t="51305" r="74364"/>
          <a:stretch>
            <a:fillRect/>
          </a:stretch>
        </p:blipFill>
        <p:spPr>
          <a:xfrm>
            <a:off x="228600" y="7619488"/>
            <a:ext cx="1811131" cy="2527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30849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4834148" y="-4117011"/>
            <a:ext cx="9150895" cy="8810773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981200" y="3191956"/>
            <a:ext cx="14325599" cy="3003612"/>
            <a:chOff x="-7275793" y="2117"/>
            <a:chExt cx="19100798" cy="4004816"/>
          </a:xfrm>
        </p:grpSpPr>
        <p:sp>
          <p:nvSpPr>
            <p:cNvPr id="4" name="TextBox 4"/>
            <p:cNvSpPr txBox="1"/>
            <p:nvPr/>
          </p:nvSpPr>
          <p:spPr>
            <a:xfrm>
              <a:off x="-3854220" y="2117"/>
              <a:ext cx="12257650" cy="14721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640"/>
                </a:lnSpc>
              </a:pPr>
              <a:r>
                <a:rPr lang="en-US" sz="7200" b="1">
                  <a:solidFill>
                    <a:srgbClr val="53A27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PHẦN 1.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-7275793" y="2118637"/>
              <a:ext cx="19100798" cy="188829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7000" b="1">
                  <a:solidFill>
                    <a:srgbClr val="262A5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TẠO HIỆU ỨNG CHUYỂN TRANG 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2524263">
            <a:off x="12021519" y="1895280"/>
            <a:ext cx="1992123" cy="139448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7480614">
            <a:off x="2565425" y="7359747"/>
            <a:ext cx="1756796" cy="1229757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7CAD8221-E2FF-0FF7-3BDC-E9BD0B9A13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163800" y="6090934"/>
            <a:ext cx="9150895" cy="88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091837"/>
      </p:ext>
    </p:extLst>
  </p:cSld>
  <p:clrMapOvr>
    <a:masterClrMapping/>
  </p:clrMapOvr>
  <p:transition spd="med">
    <p:circl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CF35070-506E-1C85-6ED4-8688B5CEFF27}"/>
              </a:ext>
            </a:extLst>
          </p:cNvPr>
          <p:cNvSpPr/>
          <p:nvPr/>
        </p:nvSpPr>
        <p:spPr>
          <a:xfrm>
            <a:off x="-304800" y="8953500"/>
            <a:ext cx="18897600" cy="1663382"/>
          </a:xfrm>
          <a:prstGeom prst="rect">
            <a:avLst/>
          </a:prstGeom>
          <a:solidFill>
            <a:srgbClr val="A1C3F8"/>
          </a:solidFill>
          <a:ln>
            <a:solidFill>
              <a:srgbClr val="A1C3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09293AF-0D1D-B3A1-E97B-FB0C39A52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042" y="4200980"/>
            <a:ext cx="13326177" cy="44577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9CE45F9-EBBD-5B70-BFEB-671F3A1F0FCB}"/>
              </a:ext>
            </a:extLst>
          </p:cNvPr>
          <p:cNvSpPr txBox="1"/>
          <p:nvPr/>
        </p:nvSpPr>
        <p:spPr>
          <a:xfrm>
            <a:off x="1600200" y="1181100"/>
            <a:ext cx="15415862" cy="2748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THẢO LUẬN NHÓM</a:t>
            </a:r>
          </a:p>
          <a:p>
            <a:pPr algn="just">
              <a:lnSpc>
                <a:spcPct val="150000"/>
              </a:lnSpc>
            </a:pP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Em hãy quan sát thầy cô trình chiếu và nhận xét về cách chuyển tiếp giữa các trang chiếu</a:t>
            </a:r>
          </a:p>
        </p:txBody>
      </p:sp>
    </p:spTree>
    <p:extLst>
      <p:ext uri="{BB962C8B-B14F-4D97-AF65-F5344CB8AC3E}">
        <p14:creationId xmlns:p14="http://schemas.microsoft.com/office/powerpoint/2010/main" val="2713717607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0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4267200" y="-1215160"/>
            <a:ext cx="15678716" cy="9150669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5698762" y="1352384"/>
            <a:ext cx="11425237" cy="9103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500" b="1">
                <a:solidFill>
                  <a:srgbClr val="262A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 dụng của hiệu ứng chuyển trang 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939654" y="3006232"/>
            <a:ext cx="6709415" cy="906677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768370">
            <a:off x="2780893" y="1912163"/>
            <a:ext cx="948535" cy="113411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30A6D94-274D-3714-F1A5-CD1BDEAF452E}"/>
              </a:ext>
            </a:extLst>
          </p:cNvPr>
          <p:cNvSpPr txBox="1"/>
          <p:nvPr/>
        </p:nvSpPr>
        <p:spPr>
          <a:xfrm>
            <a:off x="6248400" y="3006232"/>
            <a:ext cx="990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Làm cho bài trình chiếu trở nên hấp dẫn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4EA3F1E-FF88-2420-1CF8-2FF51E8790AE}"/>
              </a:ext>
            </a:extLst>
          </p:cNvPr>
          <p:cNvSpPr txBox="1"/>
          <p:nvPr/>
        </p:nvSpPr>
        <p:spPr>
          <a:xfrm>
            <a:off x="6248400" y="4421326"/>
            <a:ext cx="990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Thu hút sự chú ý của người xem 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CF35070-506E-1C85-6ED4-8688B5CEFF27}"/>
              </a:ext>
            </a:extLst>
          </p:cNvPr>
          <p:cNvSpPr/>
          <p:nvPr/>
        </p:nvSpPr>
        <p:spPr>
          <a:xfrm>
            <a:off x="-304800" y="8953500"/>
            <a:ext cx="18897600" cy="1663382"/>
          </a:xfrm>
          <a:prstGeom prst="rect">
            <a:avLst/>
          </a:prstGeom>
          <a:solidFill>
            <a:srgbClr val="A1C3F8"/>
          </a:solidFill>
          <a:ln>
            <a:solidFill>
              <a:srgbClr val="A1C3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A16E61E-16A3-8070-51E5-2843E353F7F2}"/>
              </a:ext>
            </a:extLst>
          </p:cNvPr>
          <p:cNvGrpSpPr/>
          <p:nvPr/>
        </p:nvGrpSpPr>
        <p:grpSpPr>
          <a:xfrm>
            <a:off x="-152400" y="266700"/>
            <a:ext cx="6858142" cy="1518872"/>
            <a:chOff x="-152400" y="281795"/>
            <a:chExt cx="6858142" cy="151887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EA14E9C-36E2-108F-458A-0C57B7B09246}"/>
                </a:ext>
              </a:extLst>
            </p:cNvPr>
            <p:cNvSpPr/>
            <p:nvPr/>
          </p:nvSpPr>
          <p:spPr>
            <a:xfrm>
              <a:off x="-152400" y="495299"/>
              <a:ext cx="6096000" cy="109186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416D547E-395B-2207-B72C-967EE5367E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5105400" y="281795"/>
              <a:ext cx="1600342" cy="151887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75DFB7E-C386-714E-7B57-BDE92AD9E7E3}"/>
                </a:ext>
              </a:extLst>
            </p:cNvPr>
            <p:cNvSpPr txBox="1"/>
            <p:nvPr/>
          </p:nvSpPr>
          <p:spPr>
            <a:xfrm>
              <a:off x="418284" y="687287"/>
              <a:ext cx="470076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>
                  <a:latin typeface="Arial" panose="020B0604020202020204" pitchFamily="34" charset="0"/>
                  <a:cs typeface="Arial" panose="020B0604020202020204" pitchFamily="34" charset="0"/>
                </a:rPr>
                <a:t>HOẠT ĐỘNG ĐỌC 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CA3D3616-AB67-EF93-8C0C-C6ABEC95836F}"/>
              </a:ext>
            </a:extLst>
          </p:cNvPr>
          <p:cNvSpPr txBox="1"/>
          <p:nvPr/>
        </p:nvSpPr>
        <p:spPr>
          <a:xfrm>
            <a:off x="1466850" y="1977560"/>
            <a:ext cx="15354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 tạo hiệu ứng chuyển trang em thực hiện các bước sau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228DC79-87B6-4EF4-9F09-04FB20D26D81}"/>
              </a:ext>
            </a:extLst>
          </p:cNvPr>
          <p:cNvGrpSpPr/>
          <p:nvPr/>
        </p:nvGrpSpPr>
        <p:grpSpPr>
          <a:xfrm>
            <a:off x="1515470" y="3442892"/>
            <a:ext cx="15634932" cy="1143000"/>
            <a:chOff x="1510068" y="3371105"/>
            <a:chExt cx="15634932" cy="114300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CB26711-A267-0434-AD8A-83D4F2B6CBB5}"/>
                </a:ext>
              </a:extLst>
            </p:cNvPr>
            <p:cNvSpPr/>
            <p:nvPr/>
          </p:nvSpPr>
          <p:spPr>
            <a:xfrm>
              <a:off x="1510068" y="3371105"/>
              <a:ext cx="1143000" cy="114300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674F804-F62E-911D-771E-EEEEEA67296B}"/>
                </a:ext>
              </a:extLst>
            </p:cNvPr>
            <p:cNvSpPr txBox="1"/>
            <p:nvPr/>
          </p:nvSpPr>
          <p:spPr>
            <a:xfrm>
              <a:off x="3200400" y="3588662"/>
              <a:ext cx="13944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>
                  <a:latin typeface="Arial" panose="020B0604020202020204" pitchFamily="34" charset="0"/>
                  <a:cs typeface="Arial" panose="020B0604020202020204" pitchFamily="34" charset="0"/>
                </a:rPr>
                <a:t>Chọn trang chiếu muốn tạo hiệu ứng 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3D2B3FF-E5E7-62F0-1037-396D756ACC65}"/>
              </a:ext>
            </a:extLst>
          </p:cNvPr>
          <p:cNvGrpSpPr/>
          <p:nvPr/>
        </p:nvGrpSpPr>
        <p:grpSpPr>
          <a:xfrm>
            <a:off x="1510068" y="5143500"/>
            <a:ext cx="15634932" cy="1824923"/>
            <a:chOff x="1510068" y="2853844"/>
            <a:chExt cx="15634932" cy="1824923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3865CB1-2B23-CEC2-C9AF-1A193D8B64BE}"/>
                </a:ext>
              </a:extLst>
            </p:cNvPr>
            <p:cNvSpPr/>
            <p:nvPr/>
          </p:nvSpPr>
          <p:spPr>
            <a:xfrm>
              <a:off x="1510068" y="3371105"/>
              <a:ext cx="1143000" cy="114300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187CDAF-C608-09FE-2FD9-1DFBEB8FDA04}"/>
                </a:ext>
              </a:extLst>
            </p:cNvPr>
            <p:cNvSpPr txBox="1"/>
            <p:nvPr/>
          </p:nvSpPr>
          <p:spPr>
            <a:xfrm>
              <a:off x="3200400" y="2853844"/>
              <a:ext cx="13944600" cy="1824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4000">
                  <a:latin typeface="Arial" panose="020B0604020202020204" pitchFamily="34" charset="0"/>
                  <a:cs typeface="Arial" panose="020B0604020202020204" pitchFamily="34" charset="0"/>
                </a:rPr>
                <a:t>Chọn một hiệu ứng chuyển trang trên nhóm lệnh </a:t>
              </a:r>
              <a:r>
                <a:rPr lang="en-US" sz="4000" b="1">
                  <a:latin typeface="Arial" panose="020B0604020202020204" pitchFamily="34" charset="0"/>
                  <a:cs typeface="Arial" panose="020B0604020202020204" pitchFamily="34" charset="0"/>
                </a:rPr>
                <a:t>Transition to This Slide</a:t>
              </a:r>
              <a:r>
                <a:rPr lang="en-US" sz="4000">
                  <a:latin typeface="Arial" panose="020B0604020202020204" pitchFamily="34" charset="0"/>
                  <a:cs typeface="Arial" panose="020B0604020202020204" pitchFamily="34" charset="0"/>
                </a:rPr>
                <a:t> của dải lệnh </a:t>
              </a:r>
              <a:r>
                <a:rPr lang="en-US" sz="4000" b="1">
                  <a:latin typeface="Arial" panose="020B0604020202020204" pitchFamily="34" charset="0"/>
                  <a:cs typeface="Arial" panose="020B0604020202020204" pitchFamily="34" charset="0"/>
                </a:rPr>
                <a:t>Transitions</a:t>
              </a:r>
            </a:p>
          </p:txBody>
        </p:sp>
      </p:grpSp>
      <p:pic>
        <p:nvPicPr>
          <p:cNvPr id="22" name="Picture 6">
            <a:extLst>
              <a:ext uri="{FF2B5EF4-FFF2-40B4-BE49-F238E27FC236}">
                <a16:creationId xmlns:a16="http://schemas.microsoft.com/office/drawing/2014/main" id="{BD9AE889-DC7E-66CF-D212-FC5C7F31CF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3258800" y="6524354"/>
            <a:ext cx="4301381" cy="297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813732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719</Words>
  <Application>Microsoft Office PowerPoint</Application>
  <PresentationFormat>Custom</PresentationFormat>
  <Paragraphs>99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Calibri</vt:lpstr>
      <vt:lpstr>Wingdings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Xanh dương và Hồng Người Được tô màu Hình minh họa Nội quy Lớp học và Quy tắc ứng xử Trực tuyến Bản thuyết trình Giáo dục</dc:title>
  <cp:lastModifiedBy>Thảo Đào</cp:lastModifiedBy>
  <cp:revision>7</cp:revision>
  <dcterms:created xsi:type="dcterms:W3CDTF">2006-08-16T00:00:00Z</dcterms:created>
  <dcterms:modified xsi:type="dcterms:W3CDTF">2023-04-04T01:51:51Z</dcterms:modified>
  <dc:identifier>DAFeoz3Neho</dc:identifier>
</cp:coreProperties>
</file>