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78" r:id="rId2"/>
  </p:sldMasterIdLst>
  <p:notesMasterIdLst>
    <p:notesMasterId r:id="rId36"/>
  </p:notesMasterIdLst>
  <p:sldIdLst>
    <p:sldId id="4152" r:id="rId3"/>
    <p:sldId id="4189" r:id="rId4"/>
    <p:sldId id="4247" r:id="rId5"/>
    <p:sldId id="4219" r:id="rId6"/>
    <p:sldId id="4220" r:id="rId7"/>
    <p:sldId id="4194" r:id="rId8"/>
    <p:sldId id="4193" r:id="rId9"/>
    <p:sldId id="4195" r:id="rId10"/>
    <p:sldId id="4190" r:id="rId11"/>
    <p:sldId id="4241" r:id="rId12"/>
    <p:sldId id="4221" r:id="rId13"/>
    <p:sldId id="4242" r:id="rId14"/>
    <p:sldId id="4218" r:id="rId15"/>
    <p:sldId id="4222" r:id="rId16"/>
    <p:sldId id="4202" r:id="rId17"/>
    <p:sldId id="4170" r:id="rId18"/>
    <p:sldId id="4205" r:id="rId19"/>
    <p:sldId id="4240" r:id="rId20"/>
    <p:sldId id="4224" r:id="rId21"/>
    <p:sldId id="4225" r:id="rId22"/>
    <p:sldId id="4226" r:id="rId23"/>
    <p:sldId id="4227" r:id="rId24"/>
    <p:sldId id="4228" r:id="rId25"/>
    <p:sldId id="4229" r:id="rId26"/>
    <p:sldId id="4243" r:id="rId27"/>
    <p:sldId id="4244" r:id="rId28"/>
    <p:sldId id="4245" r:id="rId29"/>
    <p:sldId id="4232" r:id="rId30"/>
    <p:sldId id="4233" r:id="rId31"/>
    <p:sldId id="4235" r:id="rId32"/>
    <p:sldId id="4236" r:id="rId33"/>
    <p:sldId id="4238" r:id="rId34"/>
    <p:sldId id="4246" r:id="rId35"/>
  </p:sldIdLst>
  <p:sldSz cx="12192000" cy="6858000"/>
  <p:notesSz cx="6858000" cy="9144000"/>
  <p:embeddedFontLst>
    <p:embeddedFont>
      <p:font typeface="Calibri" panose="020F0502020204030204" pitchFamily="34" charset="0"/>
      <p:regular r:id="rId37"/>
      <p:bold r:id="rId38"/>
      <p:italic r:id="rId39"/>
      <p:boldItalic r:id="rId40"/>
    </p:embeddedFont>
    <p:embeddedFont>
      <p:font typeface="Calibri Light" panose="020F0302020204030204" pitchFamily="34" charset="0"/>
      <p:regular r:id="rId41"/>
      <p:italic r:id="rId42"/>
    </p:embeddedFont>
    <p:embeddedFont>
      <p:font typeface="Roboto" panose="02000000000000000000" pitchFamily="2" charset="0"/>
      <p:regular r:id="rId43"/>
      <p:bold r:id="rId44"/>
      <p:italic r:id="rId45"/>
      <p:boldItalic r:id="rId46"/>
    </p:embeddedFont>
    <p:embeddedFont>
      <p:font typeface="Roboto Black" panose="02000000000000000000" pitchFamily="2" charset="0"/>
      <p:bold r:id="rId47"/>
      <p:boldItalic r:id="rId48"/>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17070"/>
    <a:srgbClr val="F1A13E"/>
    <a:srgbClr val="EE1AD5"/>
    <a:srgbClr val="D0DF5D"/>
    <a:srgbClr val="F5A06B"/>
    <a:srgbClr val="FCAF19"/>
    <a:srgbClr val="D9CC26"/>
    <a:srgbClr val="55CBF1"/>
    <a:srgbClr val="1BB78E"/>
    <a:srgbClr val="31B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601" autoAdjust="0"/>
  </p:normalViewPr>
  <p:slideViewPr>
    <p:cSldViewPr snapToGrid="0">
      <p:cViewPr varScale="1">
        <p:scale>
          <a:sx n="102" d="100"/>
          <a:sy n="102" d="100"/>
        </p:scale>
        <p:origin x="954" y="108"/>
      </p:cViewPr>
      <p:guideLst/>
    </p:cSldViewPr>
  </p:slideViewPr>
  <p:notesTextViewPr>
    <p:cViewPr>
      <p:scale>
        <a:sx n="125" d="100"/>
        <a:sy n="125"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8.fntdata"/><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8.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cho HS thực hiện các động tác. </a:t>
            </a:r>
            <a:r>
              <a:rPr lang="en-US"/>
              <a:t>GV nêu</a:t>
            </a:r>
            <a:r>
              <a:rPr lang="en-US" baseline="0"/>
              <a:t> cách chơi cho HS nắm được. Cho mỗi nhóm chơi 1 lần.</a:t>
            </a:r>
          </a:p>
          <a:p>
            <a:r>
              <a:rPr lang="en-US"/>
              <a:t>GV n</a:t>
            </a:r>
            <a:r>
              <a:rPr lang="vi-VN"/>
              <a:t>hận xét phần chơi của các nhóm. Chúc mừng các nhóm làm đúng</a:t>
            </a:r>
            <a:r>
              <a:rPr lang="en-US"/>
              <a:t>.</a:t>
            </a:r>
          </a:p>
        </p:txBody>
      </p:sp>
      <p:sp>
        <p:nvSpPr>
          <p:cNvPr id="4" name="Slide Number Placeholder 3"/>
          <p:cNvSpPr>
            <a:spLocks noGrp="1"/>
          </p:cNvSpPr>
          <p:nvPr>
            <p:ph type="sldNum" sz="quarter" idx="10"/>
          </p:nvPr>
        </p:nvSpPr>
        <p:spPr/>
        <p:txBody>
          <a:bodyPr/>
          <a:lstStyle/>
          <a:p>
            <a:fld id="{EBEB516E-07DC-497B-9789-361D47A843FC}" type="slidenum">
              <a:rPr lang="vi-VN" smtClean="0"/>
              <a:t>2</a:t>
            </a:fld>
            <a:endParaRPr lang="vi-VN"/>
          </a:p>
        </p:txBody>
      </p:sp>
    </p:spTree>
    <p:extLst>
      <p:ext uri="{BB962C8B-B14F-4D97-AF65-F5344CB8AC3E}">
        <p14:creationId xmlns:p14="http://schemas.microsoft.com/office/powerpoint/2010/main" val="2109590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Thực hiện</a:t>
            </a:r>
            <a:r>
              <a:rPr lang="en-US" baseline="0">
                <a:latin typeface="Times New Roman" panose="02020603050405020304" pitchFamily="18" charset="0"/>
                <a:cs typeface="Times New Roman" panose="02020603050405020304" pitchFamily="18" charset="0"/>
              </a:rPr>
              <a:t> tương tự như rau</a:t>
            </a:r>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EBEB516E-07DC-497B-9789-361D47A843FC}" type="slidenum">
              <a:rPr lang="vi-VN" smtClean="0"/>
              <a:t>12</a:t>
            </a:fld>
            <a:endParaRPr lang="vi-VN"/>
          </a:p>
        </p:txBody>
      </p:sp>
    </p:spTree>
    <p:extLst>
      <p:ext uri="{BB962C8B-B14F-4D97-AF65-F5344CB8AC3E}">
        <p14:creationId xmlns:p14="http://schemas.microsoft.com/office/powerpoint/2010/main" val="39558555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2.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13</a:t>
            </a:fld>
            <a:endParaRPr lang="vi-VN"/>
          </a:p>
        </p:txBody>
      </p:sp>
    </p:spTree>
    <p:extLst>
      <p:ext uri="{BB962C8B-B14F-4D97-AF65-F5344CB8AC3E}">
        <p14:creationId xmlns:p14="http://schemas.microsoft.com/office/powerpoint/2010/main" val="20850367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phân</a:t>
            </a:r>
            <a:r>
              <a:rPr lang="en-US" baseline="0">
                <a:latin typeface="Times New Roman" panose="02020603050405020304" pitchFamily="18" charset="0"/>
                <a:cs typeface="Times New Roman" panose="02020603050405020304" pitchFamily="18" charset="0"/>
              </a:rPr>
              <a:t> tích vì sao cặp hình vuông 4-4 nối với cặp so sánh số 4=4 (vì hình 4 hình vuông vàng tương ứng bằng 4 hình vuông xanh).</a:t>
            </a:r>
          </a:p>
          <a:p>
            <a:r>
              <a:rPr lang="en-US" baseline="0">
                <a:latin typeface="Times New Roman" panose="02020603050405020304" pitchFamily="18" charset="0"/>
                <a:cs typeface="Times New Roman" panose="02020603050405020304" pitchFamily="18" charset="0"/>
              </a:rPr>
              <a:t>Sau khi cho HS nối hình xong, GV yêu cầu HS nói rõ vì sao chọn nối 2 cặp thẻ đó.</a:t>
            </a:r>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EBEB516E-07DC-497B-9789-361D47A843FC}" type="slidenum">
              <a:rPr lang="vi-VN" smtClean="0"/>
              <a:t>14</a:t>
            </a:fld>
            <a:endParaRPr lang="vi-VN"/>
          </a:p>
        </p:txBody>
      </p:sp>
    </p:spTree>
    <p:extLst>
      <p:ext uri="{BB962C8B-B14F-4D97-AF65-F5344CB8AC3E}">
        <p14:creationId xmlns:p14="http://schemas.microsoft.com/office/powerpoint/2010/main" val="3324223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yêu</a:t>
            </a:r>
            <a:r>
              <a:rPr lang="en-US" baseline="0"/>
              <a:t> cầu HS chuẩn bị dụng cụ và vật liệu cho buổi học sau</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15</a:t>
            </a:fld>
            <a:endParaRPr lang="vi-VN"/>
          </a:p>
        </p:txBody>
      </p:sp>
    </p:spTree>
    <p:extLst>
      <p:ext uri="{BB962C8B-B14F-4D97-AF65-F5344CB8AC3E}">
        <p14:creationId xmlns:p14="http://schemas.microsoft.com/office/powerpoint/2010/main" val="18611944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56748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và</a:t>
            </a:r>
            <a:r>
              <a:rPr lang="en-US" baseline="0"/>
              <a:t> HS cùng hát</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18</a:t>
            </a:fld>
            <a:endParaRPr lang="vi-VN"/>
          </a:p>
        </p:txBody>
      </p:sp>
    </p:spTree>
    <p:extLst>
      <p:ext uri="{BB962C8B-B14F-4D97-AF65-F5344CB8AC3E}">
        <p14:creationId xmlns:p14="http://schemas.microsoft.com/office/powerpoint/2010/main" val="2893769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effectLst/>
              </a:rPr>
              <a:t>GV cho HS thảo luận nhóm để đưa ra ý tưởng của nhóm, hỗ trợ nếu nhóm gặp khó khăn trong việc thể hiện ý tưởng. GV chiếu tiêu chí sản phẩm và yêu cầu nội dung thảo luận của học sinh bám sát với các tiêu chí đó</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054561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Times New Roman" panose="02020603050405020304" pitchFamily="18" charset="0"/>
                <a:ea typeface="Calibri" panose="020F0502020204030204" pitchFamily="34" charset="0"/>
              </a:rPr>
              <a:t>GV mời đại diện nhóm chia sẻ ý tưởng. GV đưa ra các câu hỏi gợi ý</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342061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gợi ý để HS tưởng tượng ra sản phẩm của nhóm, các ý tưởng để làm </a:t>
            </a:r>
            <a:r>
              <a:rPr lang="en-US">
                <a:latin typeface="Times New Roman" panose="02020603050405020304" pitchFamily="18" charset="0"/>
                <a:cs typeface="Times New Roman" panose="02020603050405020304" pitchFamily="18" charset="0"/>
              </a:rPr>
              <a:t>sản</a:t>
            </a:r>
            <a:r>
              <a:rPr lang="en-US" baseline="0">
                <a:latin typeface="Times New Roman" panose="02020603050405020304" pitchFamily="18" charset="0"/>
                <a:cs typeface="Times New Roman" panose="02020603050405020304" pitchFamily="18" charset="0"/>
              </a:rPr>
              <a:t> phẩm</a:t>
            </a:r>
            <a:r>
              <a:rPr lang="vi-VN">
                <a:latin typeface="Times New Roman" panose="02020603050405020304" pitchFamily="18" charset="0"/>
                <a:cs typeface="Times New Roman" panose="02020603050405020304" pitchFamily="18" charset="0"/>
              </a:rPr>
              <a:t> theo các tiêu chí đề ra nhưng lại thể hiện được phong cách, sự thông minh và cá tính riêng của nhóm, gợi ý để HS nghĩ đến trang trí để có sự khác biệt, sáng tạo riêng</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9360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yêu</a:t>
            </a:r>
            <a:r>
              <a:rPr lang="en-US" dirty="0"/>
              <a:t> </a:t>
            </a:r>
            <a:r>
              <a:rPr lang="en-US" dirty="0" err="1"/>
              <a:t>cầu</a:t>
            </a:r>
            <a:r>
              <a:rPr lang="en-US" dirty="0"/>
              <a:t> </a:t>
            </a:r>
            <a:r>
              <a:rPr lang="en-US" dirty="0" err="1"/>
              <a:t>nhóm</a:t>
            </a:r>
            <a:r>
              <a:rPr lang="en-US" dirty="0"/>
              <a:t> HS </a:t>
            </a:r>
            <a:r>
              <a:rPr lang="en-US" dirty="0" err="1"/>
              <a:t>kiểm</a:t>
            </a:r>
            <a:r>
              <a:rPr lang="en-US" dirty="0"/>
              <a:t> </a:t>
            </a:r>
            <a:r>
              <a:rPr lang="en-US" dirty="0" err="1"/>
              <a:t>tra</a:t>
            </a:r>
            <a:r>
              <a:rPr lang="en-US" dirty="0"/>
              <a:t> </a:t>
            </a:r>
            <a:r>
              <a:rPr lang="en-US" dirty="0" err="1"/>
              <a:t>lại</a:t>
            </a:r>
            <a:r>
              <a:rPr lang="en-US" dirty="0"/>
              <a:t> </a:t>
            </a:r>
            <a:r>
              <a:rPr lang="en-US" dirty="0" err="1"/>
              <a:t>các</a:t>
            </a:r>
            <a:r>
              <a:rPr lang="en-US" dirty="0"/>
              <a:t> </a:t>
            </a:r>
            <a:r>
              <a:rPr lang="en-US" dirty="0" err="1"/>
              <a:t>nguyên</a:t>
            </a:r>
            <a:r>
              <a:rPr lang="en-US" dirty="0"/>
              <a:t>, </a:t>
            </a:r>
            <a:r>
              <a:rPr lang="en-US" dirty="0" err="1"/>
              <a:t>vật</a:t>
            </a:r>
            <a:r>
              <a:rPr lang="en-US" dirty="0"/>
              <a:t> </a:t>
            </a:r>
            <a:r>
              <a:rPr lang="en-US" dirty="0" err="1"/>
              <a:t>liệu</a:t>
            </a:r>
            <a:r>
              <a:rPr lang="en-US" dirty="0"/>
              <a:t> </a:t>
            </a:r>
            <a:r>
              <a:rPr lang="en-US" dirty="0" err="1"/>
              <a:t>của</a:t>
            </a:r>
            <a:r>
              <a:rPr lang="en-US" dirty="0"/>
              <a:t> </a:t>
            </a:r>
            <a:r>
              <a:rPr lang="en-US" dirty="0" err="1"/>
              <a:t>nhóm</a:t>
            </a:r>
            <a:r>
              <a:rPr lang="en-US" dirty="0"/>
              <a:t> </a:t>
            </a:r>
            <a:r>
              <a:rPr lang="en-US" dirty="0" err="1"/>
              <a:t>theo</a:t>
            </a:r>
            <a:r>
              <a:rPr lang="en-US" dirty="0"/>
              <a:t> </a:t>
            </a:r>
            <a:r>
              <a:rPr lang="en-US" dirty="0" err="1"/>
              <a:t>phiếu</a:t>
            </a:r>
            <a:r>
              <a:rPr lang="en-US" dirty="0"/>
              <a:t> </a:t>
            </a:r>
            <a:r>
              <a:rPr lang="en-US" dirty="0" err="1"/>
              <a:t>học</a:t>
            </a:r>
            <a:r>
              <a:rPr lang="en-US" dirty="0"/>
              <a:t> </a:t>
            </a:r>
            <a:r>
              <a:rPr lang="en-US" dirty="0" err="1"/>
              <a:t>tập</a:t>
            </a:r>
            <a:r>
              <a:rPr lang="en-US" dirty="0"/>
              <a:t>, </a:t>
            </a:r>
            <a:r>
              <a:rPr lang="en-US" dirty="0" err="1"/>
              <a:t>nếu</a:t>
            </a:r>
            <a:r>
              <a:rPr lang="en-US" dirty="0"/>
              <a:t> </a:t>
            </a:r>
            <a:r>
              <a:rPr lang="en-US" dirty="0" err="1"/>
              <a:t>có</a:t>
            </a:r>
            <a:r>
              <a:rPr lang="en-US" dirty="0"/>
              <a:t> </a:t>
            </a:r>
            <a:r>
              <a:rPr lang="en-US" dirty="0" err="1"/>
              <a:t>khác</a:t>
            </a:r>
            <a:r>
              <a:rPr lang="en-US" dirty="0"/>
              <a:t> </a:t>
            </a:r>
            <a:r>
              <a:rPr lang="en-US" dirty="0" err="1"/>
              <a:t>thì</a:t>
            </a:r>
            <a:r>
              <a:rPr lang="en-US" dirty="0"/>
              <a:t> </a:t>
            </a:r>
            <a:r>
              <a:rPr lang="en-US" dirty="0" err="1"/>
              <a:t>bổ</a:t>
            </a:r>
            <a:r>
              <a:rPr lang="en-US" dirty="0"/>
              <a:t> sung </a:t>
            </a:r>
            <a:r>
              <a:rPr lang="en-US" dirty="0" err="1"/>
              <a:t>vào</a:t>
            </a:r>
            <a:r>
              <a:rPr lang="en-US" dirty="0"/>
              <a:t> </a:t>
            </a:r>
            <a:r>
              <a:rPr lang="en-US" dirty="0" err="1"/>
              <a:t>phiếu</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26776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và nêu ý kiến xem 2 bạn đang làm gì, sau đó mới chuyển đến nội dung 1 bạn hỏi. Sau khi có câu hỏi, mời 1 Hs trả lời, đề nghị bạn khác nhận xét câu trả lời của bạn, sau đó mới chiếu đến câu trả lời của bạn trong tranh</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4</a:t>
            </a:fld>
            <a:endParaRPr lang="vi-VN"/>
          </a:p>
        </p:txBody>
      </p:sp>
    </p:spTree>
    <p:extLst>
      <p:ext uri="{BB962C8B-B14F-4D97-AF65-F5344CB8AC3E}">
        <p14:creationId xmlns:p14="http://schemas.microsoft.com/office/powerpoint/2010/main" val="22687459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cho</a:t>
            </a:r>
            <a:r>
              <a:rPr lang="en-US" dirty="0"/>
              <a:t> HS </a:t>
            </a:r>
            <a:r>
              <a:rPr lang="en-US" dirty="0" err="1"/>
              <a:t>quan</a:t>
            </a:r>
            <a:r>
              <a:rPr lang="en-US" dirty="0"/>
              <a:t> </a:t>
            </a:r>
            <a:r>
              <a:rPr lang="en-US" dirty="0" err="1"/>
              <a:t>sát</a:t>
            </a:r>
            <a:r>
              <a:rPr lang="en-US" dirty="0"/>
              <a:t> </a:t>
            </a:r>
            <a:r>
              <a:rPr lang="en-US" dirty="0" err="1"/>
              <a:t>một</a:t>
            </a:r>
            <a:r>
              <a:rPr lang="en-US" dirty="0"/>
              <a:t> </a:t>
            </a:r>
            <a:r>
              <a:rPr lang="en-US" dirty="0" err="1"/>
              <a:t>số</a:t>
            </a:r>
            <a:r>
              <a:rPr lang="en-US" dirty="0"/>
              <a:t> </a:t>
            </a:r>
            <a:r>
              <a:rPr lang="en-US" dirty="0" err="1"/>
              <a:t>mẫu</a:t>
            </a:r>
            <a:r>
              <a:rPr lang="en-US" dirty="0"/>
              <a:t> </a:t>
            </a:r>
            <a:r>
              <a:rPr lang="en-US" dirty="0" err="1"/>
              <a:t>trên</a:t>
            </a:r>
            <a:r>
              <a:rPr lang="en-US" dirty="0"/>
              <a:t>, </a:t>
            </a:r>
            <a:r>
              <a:rPr lang="en-US" dirty="0" err="1"/>
              <a:t>cho</a:t>
            </a:r>
            <a:r>
              <a:rPr lang="en-US" dirty="0"/>
              <a:t> HS </a:t>
            </a:r>
            <a:r>
              <a:rPr lang="en-US" dirty="0" err="1"/>
              <a:t>trình</a:t>
            </a:r>
            <a:r>
              <a:rPr lang="en-US" dirty="0"/>
              <a:t> </a:t>
            </a:r>
            <a:r>
              <a:rPr lang="en-US" dirty="0" err="1"/>
              <a:t>bày</a:t>
            </a:r>
            <a:r>
              <a:rPr lang="en-US" dirty="0"/>
              <a:t> </a:t>
            </a:r>
            <a:r>
              <a:rPr lang="en-US" dirty="0" err="1"/>
              <a:t>mẫu</a:t>
            </a:r>
            <a:r>
              <a:rPr lang="en-US" dirty="0"/>
              <a:t> </a:t>
            </a:r>
            <a:r>
              <a:rPr lang="en-US" dirty="0" err="1"/>
              <a:t>của</a:t>
            </a:r>
            <a:r>
              <a:rPr lang="en-US" dirty="0"/>
              <a:t> </a:t>
            </a:r>
            <a:r>
              <a:rPr lang="en-US" dirty="0" err="1"/>
              <a:t>nhóm</a:t>
            </a:r>
            <a:r>
              <a:rPr lang="en-US" dirty="0"/>
              <a:t> </a:t>
            </a:r>
            <a:r>
              <a:rPr lang="en-US" dirty="0" err="1"/>
              <a:t>mình</a:t>
            </a:r>
            <a:r>
              <a:rPr lang="en-US" dirty="0"/>
              <a:t>. </a:t>
            </a:r>
            <a:r>
              <a:rPr lang="en-US" dirty="0" err="1"/>
              <a:t>Các</a:t>
            </a:r>
            <a:r>
              <a:rPr lang="en-US" dirty="0"/>
              <a:t> </a:t>
            </a:r>
            <a:r>
              <a:rPr lang="en-US" dirty="0" err="1"/>
              <a:t>nhóm</a:t>
            </a:r>
            <a:r>
              <a:rPr lang="en-US" dirty="0"/>
              <a:t> </a:t>
            </a:r>
            <a:r>
              <a:rPr lang="en-US" dirty="0" err="1"/>
              <a:t>khác</a:t>
            </a:r>
            <a:r>
              <a:rPr lang="en-US" dirty="0"/>
              <a:t> </a:t>
            </a:r>
            <a:r>
              <a:rPr lang="en-US" dirty="0" err="1"/>
              <a:t>đặt</a:t>
            </a:r>
            <a:r>
              <a:rPr lang="en-US" dirty="0"/>
              <a:t> </a:t>
            </a:r>
            <a:r>
              <a:rPr lang="en-US" dirty="0" err="1"/>
              <a:t>câu</a:t>
            </a:r>
            <a:r>
              <a:rPr lang="en-US" dirty="0"/>
              <a:t> </a:t>
            </a:r>
            <a:r>
              <a:rPr lang="en-US" dirty="0" err="1"/>
              <a:t>hỏi</a:t>
            </a:r>
            <a:r>
              <a:rPr lang="en-US" dirty="0"/>
              <a:t> </a:t>
            </a:r>
            <a:r>
              <a:rPr lang="en-US" dirty="0" err="1"/>
              <a:t>nếu</a:t>
            </a:r>
            <a:r>
              <a:rPr lang="en-US" dirty="0"/>
              <a:t> </a:t>
            </a:r>
            <a:r>
              <a:rPr lang="en-US" dirty="0" err="1"/>
              <a:t>có</a:t>
            </a:r>
            <a:r>
              <a:rPr lang="en-US" dirty="0"/>
              <a:t> </a:t>
            </a:r>
            <a:r>
              <a:rPr lang="en-US" dirty="0" err="1"/>
              <a:t>thắc</a:t>
            </a:r>
            <a:r>
              <a:rPr lang="en-US" dirty="0"/>
              <a:t> </a:t>
            </a:r>
            <a:r>
              <a:rPr lang="en-US" dirty="0" err="1"/>
              <a:t>mắc</a:t>
            </a:r>
            <a:r>
              <a:rPr lang="en-US" dirty="0"/>
              <a:t> </a:t>
            </a:r>
            <a:r>
              <a:rPr lang="en-US" dirty="0" err="1"/>
              <a:t>hoặc</a:t>
            </a:r>
            <a:r>
              <a:rPr lang="en-US" dirty="0"/>
              <a:t> </a:t>
            </a:r>
            <a:r>
              <a:rPr lang="en-US" dirty="0" err="1"/>
              <a:t>góp</a:t>
            </a:r>
            <a:r>
              <a:rPr lang="en-US" dirty="0"/>
              <a:t> ý</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0686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142678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Bước</a:t>
            </a:r>
            <a:r>
              <a:rPr lang="en-US" baseline="0">
                <a:latin typeface="Times New Roman" panose="02020603050405020304" pitchFamily="18" charset="0"/>
                <a:cs typeface="Times New Roman" panose="02020603050405020304" pitchFamily="18" charset="0"/>
              </a:rPr>
              <a:t> này nếu HS chưa hiểu rõ, GV làm mẫu và đến từng bàn hướng dẫn HS</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604716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 có thể vẽ rồi cắt hình tùy thích</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982755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cho HS chơi,</a:t>
            </a:r>
            <a:r>
              <a:rPr lang="en-US" baseline="0">
                <a:latin typeface="Times New Roman" panose="02020603050405020304" pitchFamily="18" charset="0"/>
                <a:cs typeface="Times New Roman" panose="02020603050405020304" pitchFamily="18" charset="0"/>
              </a:rPr>
              <a:t> thử xoay thanh làm dấu, chơi vài lượt</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774125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cho HS kiểm</a:t>
            </a:r>
            <a:r>
              <a:rPr lang="en-US" baseline="0">
                <a:latin typeface="Times New Roman" panose="02020603050405020304" pitchFamily="18" charset="0"/>
                <a:cs typeface="Times New Roman" panose="02020603050405020304" pitchFamily="18" charset="0"/>
              </a:rPr>
              <a:t> tra sản phẩm so với tiêu chí để điều chỉnh, hoàn thiện sản phẩm. Hướng dẫn HS vẽ ý tưởng và thực hiện</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0638838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tổ chức cho các nhóm trình bày, giới thiệu </a:t>
            </a:r>
            <a:r>
              <a:rPr lang="en-US">
                <a:latin typeface="Times New Roman" panose="02020603050405020304" pitchFamily="18" charset="0"/>
                <a:cs typeface="Times New Roman" panose="02020603050405020304" pitchFamily="18" charset="0"/>
              </a:rPr>
              <a:t>sản</a:t>
            </a:r>
            <a:r>
              <a:rPr lang="en-US" baseline="0">
                <a:latin typeface="Times New Roman" panose="02020603050405020304" pitchFamily="18" charset="0"/>
                <a:cs typeface="Times New Roman" panose="02020603050405020304" pitchFamily="18" charset="0"/>
              </a:rPr>
              <a:t> phẩm </a:t>
            </a:r>
            <a:r>
              <a:rPr lang="vi-VN">
                <a:latin typeface="Times New Roman" panose="02020603050405020304" pitchFamily="18" charset="0"/>
                <a:cs typeface="Times New Roman" panose="02020603050405020304" pitchFamily="18" charset="0"/>
              </a:rPr>
              <a:t>của nhóm mình.</a:t>
            </a:r>
          </a:p>
          <a:p>
            <a:r>
              <a:rPr lang="vi-VN">
                <a:latin typeface="Times New Roman" panose="02020603050405020304" pitchFamily="18" charset="0"/>
                <a:cs typeface="Times New Roman" panose="02020603050405020304" pitchFamily="18" charset="0"/>
              </a:rPr>
              <a:t>Khuyến khích HS trình bày rõ: sản phẩm gồm những bộ phận nào, cách làm, lưu ý khi thực hiện, những khó khăn khi làm sản phẩm và cách khắc phục của nhóm</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542302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nêu</a:t>
            </a:r>
            <a:r>
              <a:rPr lang="en-US" baseline="0">
                <a:latin typeface="Times New Roman" panose="02020603050405020304" pitchFamily="18" charset="0"/>
                <a:cs typeface="Times New Roman" panose="02020603050405020304" pitchFamily="18" charset="0"/>
              </a:rPr>
              <a:t> luật chơi, cho HS các đội lên chơi</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841518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nêu</a:t>
            </a:r>
            <a:r>
              <a:rPr lang="en-US" baseline="0">
                <a:latin typeface="Times New Roman" panose="02020603050405020304" pitchFamily="18" charset="0"/>
                <a:cs typeface="Times New Roman" panose="02020603050405020304" pitchFamily="18" charset="0"/>
              </a:rPr>
              <a:t> luật chơi, gọi từng HS lên so sánh số để tìm đường đi. Mỗi lần HS tìm đúng đường, GV bấm chuột cho Thỏ di chuyển. Khi Thỏ về đến nhà, Gv bấm chuột để hiện ra đường đi của bạn Thỏ, từ đó tổng kết trò chơi</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126125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94833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cho HS quan sát</a:t>
            </a:r>
            <a:r>
              <a:rPr lang="en-US" baseline="0"/>
              <a:t> và nêu ý kiến xem 2 bạn đang làm gì, sau đó mới chuyển đến nội dung 1 bạn hỏi. Sau khi có câu hỏi, mời 1 Hs trả lời, đề nghị bạn khác nhận xét câu trả lời của bạn, sau đó mới chiếu đến câu trả lời của bạn trong tranh</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5</a:t>
            </a:fld>
            <a:endParaRPr lang="vi-VN"/>
          </a:p>
        </p:txBody>
      </p:sp>
    </p:spTree>
    <p:extLst>
      <p:ext uri="{BB962C8B-B14F-4D97-AF65-F5344CB8AC3E}">
        <p14:creationId xmlns:p14="http://schemas.microsoft.com/office/powerpoint/2010/main" val="3912875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04009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đặt</a:t>
            </a:r>
            <a:r>
              <a:rPr lang="en-US" baseline="0"/>
              <a:t> câu hỏi cho HS trả lời, sau đó giới thiệu dụng cụ học tập và các thành phần cấu tạo. GV mở rộng bằng cách giới thiệu các loại vật liệu có thể sử dụng để tạo ra dụng cụ. Ví dụ: Bảng có thể sử dụng bìa màu, bìa carton, tấm xốp… thanh làm dấu có thể dùng que tính, ống hút, que gỗ, cắt giấy bìa, thước kẻ… hình biểu diễn có thể làm hình vuông, tròn, tam giác hoặc bất cứ hình gì em thích. Có thể dùng hình có sẵn hoặc vẽ, tô màu, cắt lấy hình</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6</a:t>
            </a:fld>
            <a:endParaRPr lang="vi-VN"/>
          </a:p>
        </p:txBody>
      </p:sp>
    </p:spTree>
    <p:extLst>
      <p:ext uri="{BB962C8B-B14F-4D97-AF65-F5344CB8AC3E}">
        <p14:creationId xmlns:p14="http://schemas.microsoft.com/office/powerpoint/2010/main" val="2363013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a:t>
            </a:r>
            <a:r>
              <a:rPr lang="vi-VN"/>
              <a:t>Em có thể làm được dụng cụ như vậy không?</a:t>
            </a:r>
            <a:r>
              <a:rPr lang="en-US"/>
              <a:t> Em có</a:t>
            </a:r>
            <a:r>
              <a:rPr lang="en-US" baseline="0"/>
              <a:t> muốn có bộ dụng cụ để học, chơi cùng các bạn không? Cùng học bài hôm nay để làm nhé</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7</a:t>
            </a:fld>
            <a:endParaRPr lang="vi-VN"/>
          </a:p>
        </p:txBody>
      </p:sp>
    </p:spTree>
    <p:extLst>
      <p:ext uri="{BB962C8B-B14F-4D97-AF65-F5344CB8AC3E}">
        <p14:creationId xmlns:p14="http://schemas.microsoft.com/office/powerpoint/2010/main" val="4041121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1.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8</a:t>
            </a:fld>
            <a:endParaRPr lang="vi-VN"/>
          </a:p>
        </p:txBody>
      </p:sp>
    </p:spTree>
    <p:extLst>
      <p:ext uri="{BB962C8B-B14F-4D97-AF65-F5344CB8AC3E}">
        <p14:creationId xmlns:p14="http://schemas.microsoft.com/office/powerpoint/2010/main" val="2327433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cho HS</a:t>
            </a:r>
            <a:r>
              <a:rPr lang="en-US" baseline="0">
                <a:latin typeface="Times New Roman" panose="02020603050405020304" pitchFamily="18" charset="0"/>
                <a:cs typeface="Times New Roman" panose="02020603050405020304" pitchFamily="18" charset="0"/>
              </a:rPr>
              <a:t> đếm số lượng cây rau ở mỗi hàng, trả lời 1 con số, bạn khác nhận xét bạn trả lời đúng hay chưa? Chúng ta cùng so sánh số lượng rau ở mỗi hàng nhé</a:t>
            </a:r>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EBEB516E-07DC-497B-9789-361D47A843FC}" type="slidenum">
              <a:rPr lang="vi-VN" smtClean="0"/>
              <a:t>9</a:t>
            </a:fld>
            <a:endParaRPr lang="vi-VN"/>
          </a:p>
        </p:txBody>
      </p:sp>
    </p:spTree>
    <p:extLst>
      <p:ext uri="{BB962C8B-B14F-4D97-AF65-F5344CB8AC3E}">
        <p14:creationId xmlns:p14="http://schemas.microsoft.com/office/powerpoint/2010/main" val="1491954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có thể nêu câu hỏi: con đã so sánh như thế nào? (nối 1 cây rau hàng trên với 1 cây rau hàng dưới thấy thừa ra 1 cây rau ở hàng dưới, </a:t>
            </a:r>
            <a:r>
              <a:rPr lang="en-US">
                <a:latin typeface="Times New Roman" panose="02020603050405020304" pitchFamily="18" charset="0"/>
                <a:cs typeface="Times New Roman" panose="02020603050405020304" pitchFamily="18" charset="0"/>
              </a:rPr>
              <a:t>4</a:t>
            </a:r>
            <a:r>
              <a:rPr lang="vi-VN">
                <a:latin typeface="Times New Roman" panose="02020603050405020304" pitchFamily="18" charset="0"/>
                <a:cs typeface="Times New Roman" panose="02020603050405020304" pitchFamily="18" charset="0"/>
              </a:rPr>
              <a:t> cây rau ít hơn </a:t>
            </a:r>
            <a:r>
              <a:rPr lang="en-US">
                <a:latin typeface="Times New Roman" panose="02020603050405020304" pitchFamily="18" charset="0"/>
                <a:cs typeface="Times New Roman" panose="02020603050405020304" pitchFamily="18" charset="0"/>
              </a:rPr>
              <a:t>5</a:t>
            </a:r>
            <a:r>
              <a:rPr lang="vi-VN">
                <a:latin typeface="Times New Roman" panose="02020603050405020304" pitchFamily="18" charset="0"/>
                <a:cs typeface="Times New Roman" panose="02020603050405020304" pitchFamily="18" charset="0"/>
              </a:rPr>
              <a:t> cây rau nên có </a:t>
            </a:r>
            <a:r>
              <a:rPr lang="en-US">
                <a:latin typeface="Times New Roman" panose="02020603050405020304" pitchFamily="18" charset="0"/>
                <a:cs typeface="Times New Roman" panose="02020603050405020304" pitchFamily="18" charset="0"/>
              </a:rPr>
              <a:t>4</a:t>
            </a:r>
            <a:r>
              <a:rPr lang="vi-VN">
                <a:latin typeface="Times New Roman" panose="02020603050405020304" pitchFamily="18" charset="0"/>
                <a:cs typeface="Times New Roman" panose="02020603050405020304" pitchFamily="18" charset="0"/>
              </a:rPr>
              <a:t> &lt; </a:t>
            </a:r>
            <a:r>
              <a:rPr lang="en-US">
                <a:latin typeface="Times New Roman" panose="02020603050405020304" pitchFamily="18" charset="0"/>
                <a:cs typeface="Times New Roman" panose="02020603050405020304" pitchFamily="18" charset="0"/>
              </a:rPr>
              <a:t>5</a:t>
            </a:r>
            <a:r>
              <a:rPr lang="vi-VN">
                <a:latin typeface="Times New Roman" panose="02020603050405020304" pitchFamily="18" charset="0"/>
                <a:cs typeface="Times New Roman" panose="02020603050405020304" pitchFamily="18" charset="0"/>
              </a:rPr>
              <a:t>; </a:t>
            </a:r>
            <a:r>
              <a:rPr lang="en-US">
                <a:latin typeface="Times New Roman" panose="02020603050405020304" pitchFamily="18" charset="0"/>
                <a:cs typeface="Times New Roman" panose="02020603050405020304" pitchFamily="18" charset="0"/>
              </a:rPr>
              <a:t>5</a:t>
            </a:r>
            <a:r>
              <a:rPr lang="vi-VN">
                <a:latin typeface="Times New Roman" panose="02020603050405020304" pitchFamily="18" charset="0"/>
                <a:cs typeface="Times New Roman" panose="02020603050405020304" pitchFamily="18" charset="0"/>
              </a:rPr>
              <a:t> &gt; </a:t>
            </a:r>
            <a:r>
              <a:rPr lang="en-US">
                <a:latin typeface="Times New Roman" panose="02020603050405020304" pitchFamily="18" charset="0"/>
                <a:cs typeface="Times New Roman" panose="02020603050405020304" pitchFamily="18" charset="0"/>
              </a:rPr>
              <a:t>4</a:t>
            </a:r>
            <a:r>
              <a:rPr lang="vi-VN">
                <a:latin typeface="Times New Roman" panose="02020603050405020304" pitchFamily="18" charset="0"/>
                <a:cs typeface="Times New Roman" panose="02020603050405020304" pitchFamily="18" charset="0"/>
              </a:rPr>
              <a:t>)</a:t>
            </a:r>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EBEB516E-07DC-497B-9789-361D47A843FC}" type="slidenum">
              <a:rPr lang="vi-VN" smtClean="0"/>
              <a:t>10</a:t>
            </a:fld>
            <a:endParaRPr lang="vi-VN"/>
          </a:p>
        </p:txBody>
      </p:sp>
    </p:spTree>
    <p:extLst>
      <p:ext uri="{BB962C8B-B14F-4D97-AF65-F5344CB8AC3E}">
        <p14:creationId xmlns:p14="http://schemas.microsoft.com/office/powerpoint/2010/main" val="31618112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Thực hiện</a:t>
            </a:r>
            <a:r>
              <a:rPr lang="en-US" baseline="0">
                <a:latin typeface="Times New Roman" panose="02020603050405020304" pitchFamily="18" charset="0"/>
                <a:cs typeface="Times New Roman" panose="02020603050405020304" pitchFamily="18" charset="0"/>
              </a:rPr>
              <a:t> tương tự như rau</a:t>
            </a:r>
            <a:endParaRPr lang="en-US">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EBEB516E-07DC-497B-9789-361D47A843FC}" type="slidenum">
              <a:rPr lang="vi-VN" smtClean="0"/>
              <a:t>11</a:t>
            </a:fld>
            <a:endParaRPr lang="vi-VN"/>
          </a:p>
        </p:txBody>
      </p:sp>
    </p:spTree>
    <p:extLst>
      <p:ext uri="{BB962C8B-B14F-4D97-AF65-F5344CB8AC3E}">
        <p14:creationId xmlns:p14="http://schemas.microsoft.com/office/powerpoint/2010/main" val="4131655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2377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218607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584989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36795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52005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920688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792817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57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052547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24731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6004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1763775"/>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7.png"/><Relationship Id="rId7"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6.png"/><Relationship Id="rId5" Type="http://schemas.openxmlformats.org/officeDocument/2006/relationships/image" Target="../media/image4.png"/><Relationship Id="rId4" Type="http://schemas.openxmlformats.org/officeDocument/2006/relationships/notesSlide" Target="../notesSlides/notesSlide15.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17.png"/><Relationship Id="rId7"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12.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9.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image" Target="../media/image35.jpeg"/><Relationship Id="rId4" Type="http://schemas.openxmlformats.org/officeDocument/2006/relationships/image" Target="../media/image41.jpe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44.png"/><Relationship Id="rId4"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8.png"/><Relationship Id="rId7"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1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27.jpeg"/><Relationship Id="rId9" Type="http://schemas.openxmlformats.org/officeDocument/2006/relationships/image" Target="../media/image52.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7.xml"/><Relationship Id="rId1" Type="http://schemas.openxmlformats.org/officeDocument/2006/relationships/slideLayout" Target="../slideLayouts/slideLayout12.xml"/><Relationship Id="rId5" Type="http://schemas.openxmlformats.org/officeDocument/2006/relationships/image" Target="../media/image52.png"/><Relationship Id="rId4" Type="http://schemas.openxmlformats.org/officeDocument/2006/relationships/image" Target="../media/image43.png"/></Relationships>
</file>

<file path=ppt/slides/_rels/slide31.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55.png"/><Relationship Id="rId4"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9.xml"/><Relationship Id="rId1" Type="http://schemas.openxmlformats.org/officeDocument/2006/relationships/slideLayout" Target="../slideLayouts/slideLayout12.xml"/><Relationship Id="rId5" Type="http://schemas.openxmlformats.org/officeDocument/2006/relationships/image" Target="../media/image58.png"/><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24.png"/><Relationship Id="rId4" Type="http://schemas.openxmlformats.org/officeDocument/2006/relationships/image" Target="../media/image23.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5216186" y="979395"/>
            <a:ext cx="1281320"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BÀI 2</a:t>
            </a:r>
          </a:p>
        </p:txBody>
      </p:sp>
      <p:sp>
        <p:nvSpPr>
          <p:cNvPr id="7" name="TextBox 6"/>
          <p:cNvSpPr txBox="1"/>
          <p:nvPr/>
        </p:nvSpPr>
        <p:spPr>
          <a:xfrm>
            <a:off x="1417791" y="2546891"/>
            <a:ext cx="8480674" cy="1938992"/>
          </a:xfrm>
          <a:prstGeom prst="rect">
            <a:avLst/>
          </a:prstGeom>
          <a:noFill/>
        </p:spPr>
        <p:txBody>
          <a:bodyPr wrap="square" rtlCol="0">
            <a:spAutoFit/>
          </a:bodyPr>
          <a:lstStyle/>
          <a:p>
            <a:pPr lvl="0" algn="ctr">
              <a:defRPr/>
            </a:pPr>
            <a:r>
              <a:rPr lang="en-US" altLang="zh-CN" sz="6000" b="1">
                <a:solidFill>
                  <a:srgbClr val="0070C0"/>
                </a:solidFill>
                <a:latin typeface="Roboto Black" panose="02000000000000000000" pitchFamily="2" charset="0"/>
                <a:ea typeface="Roboto Black" panose="02000000000000000000" pitchFamily="2" charset="0"/>
              </a:rPr>
              <a:t>DỤNG CỤ SO SÁNH SỐ TRONG PHẠM VI 10</a:t>
            </a:r>
            <a:endParaRPr kumimoji="0" lang="en-US" altLang="zh-CN" sz="60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endParaRPr>
          </a:p>
        </p:txBody>
      </p:sp>
      <p:grpSp>
        <p:nvGrpSpPr>
          <p:cNvPr id="22" name="Group 21"/>
          <p:cNvGrpSpPr/>
          <p:nvPr/>
        </p:nvGrpSpPr>
        <p:grpSpPr>
          <a:xfrm>
            <a:off x="3084709" y="5097341"/>
            <a:ext cx="1094612" cy="1011423"/>
            <a:chOff x="6678202" y="4890499"/>
            <a:chExt cx="1094612" cy="1011423"/>
          </a:xfrm>
        </p:grpSpPr>
        <p:sp>
          <p:nvSpPr>
            <p:cNvPr id="21" name="Oval 20"/>
            <p:cNvSpPr/>
            <p:nvPr/>
          </p:nvSpPr>
          <p:spPr>
            <a:xfrm>
              <a:off x="6678202" y="4890499"/>
              <a:ext cx="1011423" cy="1011423"/>
            </a:xfrm>
            <a:prstGeom prst="ellipse">
              <a:avLst/>
            </a:prstGeom>
            <a:solidFill>
              <a:srgbClr val="31BE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5B1500B4-2A13-B105-884B-9C3A22343CC6}"/>
                </a:ext>
              </a:extLst>
            </p:cNvPr>
            <p:cNvSpPr txBox="1"/>
            <p:nvPr/>
          </p:nvSpPr>
          <p:spPr>
            <a:xfrm>
              <a:off x="6714724" y="516537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Tiết 1</a:t>
              </a:r>
            </a:p>
          </p:txBody>
        </p:sp>
      </p:gr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417791" cy="979395"/>
          </a:xfrm>
          <a:prstGeom prst="rect">
            <a:avLst/>
          </a:prstGeom>
        </p:spPr>
      </p:pic>
    </p:spTree>
    <p:extLst>
      <p:ext uri="{BB962C8B-B14F-4D97-AF65-F5344CB8AC3E}">
        <p14:creationId xmlns:p14="http://schemas.microsoft.com/office/powerpoint/2010/main" val="171523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575980" y="341526"/>
            <a:ext cx="6996956" cy="523220"/>
          </a:xfrm>
          <a:prstGeom prst="rect">
            <a:avLst/>
          </a:prstGeom>
          <a:noFill/>
        </p:spPr>
        <p:txBody>
          <a:bodyPr wrap="square" rtlCol="0">
            <a:spAutoFit/>
          </a:bodyPr>
          <a:lstStyle/>
          <a:p>
            <a:pPr lvl="0" algn="ctr">
              <a:defRPr/>
            </a:pPr>
            <a:r>
              <a:rPr lang="en-US" altLang="zh-CN" sz="2800" b="1">
                <a:solidFill>
                  <a:srgbClr val="0070C0"/>
                </a:solidFill>
                <a:latin typeface="Roboto" panose="02000000000000000000" pitchFamily="2" charset="0"/>
                <a:ea typeface="Roboto" panose="02000000000000000000" pitchFamily="2" charset="0"/>
              </a:rPr>
              <a:t>SO SÁNH HAI SỐ TRONG PHẠM VI 10</a:t>
            </a:r>
            <a:endParaRPr kumimoji="0" lang="en-US" altLang="zh-CN" sz="28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42" name="TextBox 41"/>
          <p:cNvSpPr txBox="1"/>
          <p:nvPr/>
        </p:nvSpPr>
        <p:spPr>
          <a:xfrm>
            <a:off x="3527549" y="4924457"/>
            <a:ext cx="410966" cy="1015663"/>
          </a:xfrm>
          <a:prstGeom prst="rect">
            <a:avLst/>
          </a:prstGeom>
          <a:noFill/>
        </p:spPr>
        <p:txBody>
          <a:bodyPr wrap="square" rtlCol="0">
            <a:spAutoFit/>
          </a:bodyPr>
          <a:lstStyle/>
          <a:p>
            <a:pPr lvl="0" algn="just">
              <a:defRPr/>
            </a:pPr>
            <a:r>
              <a:rPr lang="en-US" altLang="zh-CN" sz="6000" b="1">
                <a:solidFill>
                  <a:srgbClr val="FF0000"/>
                </a:solidFill>
                <a:latin typeface="Roboto" panose="02000000000000000000" pitchFamily="2" charset="0"/>
                <a:ea typeface="Roboto" panose="02000000000000000000" pitchFamily="2" charset="0"/>
              </a:rPr>
              <a:t>&lt;</a:t>
            </a:r>
            <a:endParaRPr kumimoji="0" lang="en-US" altLang="zh-CN" sz="60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987265" y="2050028"/>
            <a:ext cx="996696" cy="1051560"/>
          </a:xfrm>
          <a:prstGeom prst="rect">
            <a:avLst/>
          </a:prstGeom>
        </p:spPr>
      </p:pic>
      <p:pic>
        <p:nvPicPr>
          <p:cNvPr id="21" name="Picture 20"/>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289633" y="2050028"/>
            <a:ext cx="996696" cy="1051560"/>
          </a:xfrm>
          <a:prstGeom prst="rect">
            <a:avLst/>
          </a:prstGeom>
        </p:spPr>
      </p:pic>
      <p:pic>
        <p:nvPicPr>
          <p:cNvPr id="24" name="Picture 23"/>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592001" y="2050028"/>
            <a:ext cx="996696" cy="1051560"/>
          </a:xfrm>
          <a:prstGeom prst="rect">
            <a:avLst/>
          </a:prstGeom>
        </p:spPr>
      </p:pic>
      <p:pic>
        <p:nvPicPr>
          <p:cNvPr id="25" name="Picture 2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894370" y="2050028"/>
            <a:ext cx="996696" cy="1051560"/>
          </a:xfrm>
          <a:prstGeom prst="rect">
            <a:avLst/>
          </a:prstGeom>
        </p:spPr>
      </p:pic>
      <p:pic>
        <p:nvPicPr>
          <p:cNvPr id="26" name="Picture 2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987265" y="3380562"/>
            <a:ext cx="996696" cy="1051560"/>
          </a:xfrm>
          <a:prstGeom prst="rect">
            <a:avLst/>
          </a:prstGeom>
        </p:spPr>
      </p:pic>
      <p:pic>
        <p:nvPicPr>
          <p:cNvPr id="27" name="Picture 2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289633" y="3380562"/>
            <a:ext cx="996696" cy="1051560"/>
          </a:xfrm>
          <a:prstGeom prst="rect">
            <a:avLst/>
          </a:prstGeom>
        </p:spPr>
      </p:pic>
      <p:pic>
        <p:nvPicPr>
          <p:cNvPr id="28" name="Picture 2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592001" y="3380562"/>
            <a:ext cx="996696" cy="1051560"/>
          </a:xfrm>
          <a:prstGeom prst="rect">
            <a:avLst/>
          </a:prstGeom>
        </p:spPr>
      </p:pic>
      <p:pic>
        <p:nvPicPr>
          <p:cNvPr id="32" name="Picture 3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894370" y="3380562"/>
            <a:ext cx="996696" cy="1051560"/>
          </a:xfrm>
          <a:prstGeom prst="rect">
            <a:avLst/>
          </a:prstGeom>
        </p:spPr>
      </p:pic>
      <p:pic>
        <p:nvPicPr>
          <p:cNvPr id="33" name="Picture 3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221812" y="3380562"/>
            <a:ext cx="996696" cy="1051560"/>
          </a:xfrm>
          <a:prstGeom prst="rect">
            <a:avLst/>
          </a:prstGeom>
        </p:spPr>
      </p:pic>
      <p:sp>
        <p:nvSpPr>
          <p:cNvPr id="34" name="TextBox 33"/>
          <p:cNvSpPr txBox="1"/>
          <p:nvPr/>
        </p:nvSpPr>
        <p:spPr>
          <a:xfrm>
            <a:off x="679028" y="2423051"/>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trên</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5" name="TextBox 34"/>
          <p:cNvSpPr txBox="1"/>
          <p:nvPr/>
        </p:nvSpPr>
        <p:spPr>
          <a:xfrm>
            <a:off x="679028" y="3679588"/>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dưới</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6" name="TextBox 35"/>
          <p:cNvSpPr txBox="1"/>
          <p:nvPr/>
        </p:nvSpPr>
        <p:spPr>
          <a:xfrm>
            <a:off x="977712" y="1166727"/>
            <a:ext cx="8027432"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Sử dụng các dấu &gt;, &lt;, = để so sánh số rau ở 2 hàng:</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7" name="TextBox 36"/>
          <p:cNvSpPr txBox="1"/>
          <p:nvPr/>
        </p:nvSpPr>
        <p:spPr>
          <a:xfrm>
            <a:off x="2847565" y="5175283"/>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4</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43" name="Rounded Rectangle 42"/>
          <p:cNvSpPr/>
          <p:nvPr/>
        </p:nvSpPr>
        <p:spPr>
          <a:xfrm>
            <a:off x="2757844" y="5189139"/>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43"/>
          <p:cNvSpPr/>
          <p:nvPr/>
        </p:nvSpPr>
        <p:spPr>
          <a:xfrm flipV="1">
            <a:off x="4221695" y="5171512"/>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4331072" y="5171512"/>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5</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46" name="TextBox 45"/>
          <p:cNvSpPr txBox="1"/>
          <p:nvPr/>
        </p:nvSpPr>
        <p:spPr>
          <a:xfrm>
            <a:off x="6686140" y="5125937"/>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5</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47" name="Rounded Rectangle 46"/>
          <p:cNvSpPr/>
          <p:nvPr/>
        </p:nvSpPr>
        <p:spPr>
          <a:xfrm>
            <a:off x="6596419" y="5139793"/>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ounded Rectangle 47"/>
          <p:cNvSpPr/>
          <p:nvPr/>
        </p:nvSpPr>
        <p:spPr>
          <a:xfrm flipV="1">
            <a:off x="8060270" y="5122166"/>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8169647" y="5122166"/>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4</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50" name="TextBox 49"/>
          <p:cNvSpPr txBox="1"/>
          <p:nvPr/>
        </p:nvSpPr>
        <p:spPr>
          <a:xfrm>
            <a:off x="7359738" y="4878236"/>
            <a:ext cx="410966" cy="1015663"/>
          </a:xfrm>
          <a:prstGeom prst="rect">
            <a:avLst/>
          </a:prstGeom>
          <a:noFill/>
        </p:spPr>
        <p:txBody>
          <a:bodyPr wrap="square" rtlCol="0">
            <a:spAutoFit/>
          </a:bodyPr>
          <a:lstStyle/>
          <a:p>
            <a:pPr lvl="0" algn="just">
              <a:defRPr/>
            </a:pPr>
            <a:r>
              <a:rPr lang="en-US" altLang="zh-CN" sz="6000" b="1">
                <a:solidFill>
                  <a:srgbClr val="FF0000"/>
                </a:solidFill>
                <a:latin typeface="Roboto" panose="02000000000000000000" pitchFamily="2" charset="0"/>
                <a:ea typeface="Roboto" panose="02000000000000000000" pitchFamily="2" charset="0"/>
              </a:rPr>
              <a:t>&gt;</a:t>
            </a:r>
            <a:endParaRPr kumimoji="0" lang="en-US" altLang="zh-CN" sz="60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51" name="TextBox 50"/>
          <p:cNvSpPr txBox="1"/>
          <p:nvPr/>
        </p:nvSpPr>
        <p:spPr>
          <a:xfrm>
            <a:off x="2165818" y="5859456"/>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trên</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52" name="TextBox 51"/>
          <p:cNvSpPr txBox="1"/>
          <p:nvPr/>
        </p:nvSpPr>
        <p:spPr>
          <a:xfrm>
            <a:off x="3831997" y="5859456"/>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dưới</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53" name="TextBox 52"/>
          <p:cNvSpPr txBox="1"/>
          <p:nvPr/>
        </p:nvSpPr>
        <p:spPr>
          <a:xfrm>
            <a:off x="7770704" y="5859456"/>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trên</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54" name="TextBox 53"/>
          <p:cNvSpPr txBox="1"/>
          <p:nvPr/>
        </p:nvSpPr>
        <p:spPr>
          <a:xfrm>
            <a:off x="6062128" y="5859456"/>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dưới</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5" name="Picture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cxnSp>
        <p:nvCxnSpPr>
          <p:cNvPr id="9" name="Straight Arrow Connector 8"/>
          <p:cNvCxnSpPr/>
          <p:nvPr/>
        </p:nvCxnSpPr>
        <p:spPr>
          <a:xfrm>
            <a:off x="3485613" y="3067298"/>
            <a:ext cx="0" cy="418852"/>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4817596" y="3067298"/>
            <a:ext cx="0" cy="418852"/>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6143476" y="3067298"/>
            <a:ext cx="0" cy="418852"/>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7438438" y="3067298"/>
            <a:ext cx="0" cy="418852"/>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8060270" y="3101588"/>
            <a:ext cx="1447552" cy="144755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751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down)">
                                      <p:cBhvr>
                                        <p:cTn id="13" dur="500"/>
                                        <p:tgtEl>
                                          <p:spTgt spid="34"/>
                                        </p:tgtEl>
                                      </p:cBhvr>
                                    </p:animEffect>
                                  </p:childTnLst>
                                </p:cTn>
                              </p:par>
                              <p:par>
                                <p:cTn id="14" presetID="2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8"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par>
                                <p:cTn id="20" presetID="22" presetClass="entr" presetSubtype="8" fill="hold" nodeType="with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left)">
                                      <p:cBhvr>
                                        <p:cTn id="22" dur="500"/>
                                        <p:tgtEl>
                                          <p:spTgt spid="24"/>
                                        </p:tgtEl>
                                      </p:cBhvr>
                                    </p:animEffect>
                                  </p:childTnLst>
                                </p:cTn>
                              </p:par>
                              <p:par>
                                <p:cTn id="23" presetID="22" presetClass="entr" presetSubtype="8" fill="hold"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par>
                                <p:cTn id="26" presetID="22" presetClass="entr" presetSubtype="8"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down)">
                                      <p:cBhvr>
                                        <p:cTn id="31" dur="500"/>
                                        <p:tgtEl>
                                          <p:spTgt spid="35"/>
                                        </p:tgtEl>
                                      </p:cBhvr>
                                    </p:animEffect>
                                  </p:childTnLst>
                                </p:cTn>
                              </p:par>
                              <p:par>
                                <p:cTn id="32" presetID="22" presetClass="entr" presetSubtype="8" fill="hold" nodeType="with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wipe(left)">
                                      <p:cBhvr>
                                        <p:cTn id="34" dur="500"/>
                                        <p:tgtEl>
                                          <p:spTgt spid="27"/>
                                        </p:tgtEl>
                                      </p:cBhvr>
                                    </p:animEffect>
                                  </p:childTnLst>
                                </p:cTn>
                              </p:par>
                              <p:par>
                                <p:cTn id="35" presetID="22" presetClass="entr" presetSubtype="8"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par>
                                <p:cTn id="38" presetID="22" presetClass="entr" presetSubtype="8" fill="hold"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left)">
                                      <p:cBhvr>
                                        <p:cTn id="40" dur="500"/>
                                        <p:tgtEl>
                                          <p:spTgt spid="32"/>
                                        </p:tgtEl>
                                      </p:cBhvr>
                                    </p:animEffect>
                                  </p:childTnLst>
                                </p:cTn>
                              </p:par>
                              <p:par>
                                <p:cTn id="41" presetID="22" presetClass="entr" presetSubtype="8"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left)">
                                      <p:cBhvr>
                                        <p:cTn id="43" dur="500"/>
                                        <p:tgtEl>
                                          <p:spTgt spid="3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down)">
                                      <p:cBhvr>
                                        <p:cTn id="49" dur="500"/>
                                        <p:tgtEl>
                                          <p:spTgt spid="3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animEffect transition="in" filter="fade">
                                      <p:cBhvr>
                                        <p:cTn id="52" dur="500"/>
                                        <p:tgtEl>
                                          <p:spTgt spid="44"/>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wipe(down)">
                                      <p:cBhvr>
                                        <p:cTn id="55" dur="500"/>
                                        <p:tgtEl>
                                          <p:spTgt spid="45"/>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51"/>
                                        </p:tgtEl>
                                        <p:attrNameLst>
                                          <p:attrName>style.visibility</p:attrName>
                                        </p:attrNameLst>
                                      </p:cBhvr>
                                      <p:to>
                                        <p:strVal val="visible"/>
                                      </p:to>
                                    </p:set>
                                    <p:animEffect transition="in" filter="wipe(down)">
                                      <p:cBhvr>
                                        <p:cTn id="58" dur="500"/>
                                        <p:tgtEl>
                                          <p:spTgt spid="51"/>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wipe(down)">
                                      <p:cBhvr>
                                        <p:cTn id="61" dur="500"/>
                                        <p:tgtEl>
                                          <p:spTgt spid="52"/>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Effect transition="in" filter="wipe(down)">
                                      <p:cBhvr>
                                        <p:cTn id="67" dur="500"/>
                                        <p:tgtEl>
                                          <p:spTgt spid="4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49"/>
                                        </p:tgtEl>
                                        <p:attrNameLst>
                                          <p:attrName>style.visibility</p:attrName>
                                        </p:attrNameLst>
                                      </p:cBhvr>
                                      <p:to>
                                        <p:strVal val="visible"/>
                                      </p:to>
                                    </p:set>
                                    <p:animEffect transition="in" filter="wipe(down)">
                                      <p:cBhvr>
                                        <p:cTn id="73" dur="500"/>
                                        <p:tgtEl>
                                          <p:spTgt spid="49"/>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wipe(down)">
                                      <p:cBhvr>
                                        <p:cTn id="79" dur="500"/>
                                        <p:tgtEl>
                                          <p:spTgt spid="54"/>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9"/>
                                        </p:tgtEl>
                                        <p:attrNameLst>
                                          <p:attrName>style.visibility</p:attrName>
                                        </p:attrNameLst>
                                      </p:cBhvr>
                                      <p:to>
                                        <p:strVal val="visible"/>
                                      </p:to>
                                    </p:set>
                                    <p:animEffect transition="in" filter="fade">
                                      <p:cBhvr>
                                        <p:cTn id="84" dur="500"/>
                                        <p:tgtEl>
                                          <p:spTgt spid="9"/>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56"/>
                                        </p:tgtEl>
                                        <p:attrNameLst>
                                          <p:attrName>style.visibility</p:attrName>
                                        </p:attrNameLst>
                                      </p:cBhvr>
                                      <p:to>
                                        <p:strVal val="visible"/>
                                      </p:to>
                                    </p:set>
                                    <p:animEffect transition="in" filter="fade">
                                      <p:cBhvr>
                                        <p:cTn id="89" dur="500"/>
                                        <p:tgtEl>
                                          <p:spTgt spid="56"/>
                                        </p:tgtEl>
                                      </p:cBhvr>
                                    </p:animEffect>
                                  </p:childTnLst>
                                </p:cTn>
                              </p:par>
                            </p:childTnLst>
                          </p:cTn>
                        </p:par>
                      </p:childTnLst>
                    </p:cTn>
                  </p:par>
                  <p:par>
                    <p:cTn id="90" fill="hold">
                      <p:stCondLst>
                        <p:cond delay="indefinite"/>
                      </p:stCondLst>
                      <p:childTnLst>
                        <p:par>
                          <p:cTn id="91" fill="hold">
                            <p:stCondLst>
                              <p:cond delay="0"/>
                            </p:stCondLst>
                            <p:childTnLst>
                              <p:par>
                                <p:cTn id="92" presetID="10" presetClass="entr" presetSubtype="0" fill="hold" nodeType="click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500"/>
                                        <p:tgtEl>
                                          <p:spTgt spid="57"/>
                                        </p:tgtEl>
                                      </p:cBhvr>
                                    </p:animEffect>
                                  </p:childTnLst>
                                </p:cTn>
                              </p:par>
                            </p:childTnLst>
                          </p:cTn>
                        </p:par>
                      </p:childTnLst>
                    </p:cTn>
                  </p:par>
                  <p:par>
                    <p:cTn id="95" fill="hold">
                      <p:stCondLst>
                        <p:cond delay="indefinite"/>
                      </p:stCondLst>
                      <p:childTnLst>
                        <p:par>
                          <p:cTn id="96" fill="hold">
                            <p:stCondLst>
                              <p:cond delay="0"/>
                            </p:stCondLst>
                            <p:childTnLst>
                              <p:par>
                                <p:cTn id="97" presetID="10" presetClass="entr" presetSubtype="0" fill="hold" nodeType="clickEffect">
                                  <p:stCondLst>
                                    <p:cond delay="0"/>
                                  </p:stCondLst>
                                  <p:childTnLst>
                                    <p:set>
                                      <p:cBhvr>
                                        <p:cTn id="98" dur="1" fill="hold">
                                          <p:stCondLst>
                                            <p:cond delay="0"/>
                                          </p:stCondLst>
                                        </p:cTn>
                                        <p:tgtEl>
                                          <p:spTgt spid="58"/>
                                        </p:tgtEl>
                                        <p:attrNameLst>
                                          <p:attrName>style.visibility</p:attrName>
                                        </p:attrNameLst>
                                      </p:cBhvr>
                                      <p:to>
                                        <p:strVal val="visible"/>
                                      </p:to>
                                    </p:set>
                                    <p:animEffect transition="in" filter="fade">
                                      <p:cBhvr>
                                        <p:cTn id="99" dur="500"/>
                                        <p:tgtEl>
                                          <p:spTgt spid="58"/>
                                        </p:tgtEl>
                                      </p:cBhvr>
                                    </p:animEffec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grpId="0" nodeType="clickEffect">
                                  <p:stCondLst>
                                    <p:cond delay="0"/>
                                  </p:stCondLst>
                                  <p:childTnLst>
                                    <p:set>
                                      <p:cBhvr>
                                        <p:cTn id="103" dur="1" fill="hold">
                                          <p:stCondLst>
                                            <p:cond delay="0"/>
                                          </p:stCondLst>
                                        </p:cTn>
                                        <p:tgtEl>
                                          <p:spTgt spid="13"/>
                                        </p:tgtEl>
                                        <p:attrNameLst>
                                          <p:attrName>style.visibility</p:attrName>
                                        </p:attrNameLst>
                                      </p:cBhvr>
                                      <p:to>
                                        <p:strVal val="visible"/>
                                      </p:to>
                                    </p:set>
                                    <p:animEffect transition="in" filter="fade">
                                      <p:cBhvr>
                                        <p:cTn id="104" dur="500"/>
                                        <p:tgtEl>
                                          <p:spTgt spid="13"/>
                                        </p:tgtEl>
                                      </p:cBhvr>
                                    </p:animEffect>
                                  </p:childTnLst>
                                </p:cTn>
                              </p:par>
                              <p:par>
                                <p:cTn id="105" presetID="26" presetClass="emph" presetSubtype="0" repeatCount="3000" fill="hold" grpId="1" nodeType="withEffect">
                                  <p:stCondLst>
                                    <p:cond delay="0"/>
                                  </p:stCondLst>
                                  <p:childTnLst>
                                    <p:animEffect transition="out" filter="fade">
                                      <p:cBhvr>
                                        <p:cTn id="106" dur="1000" tmFilter="0, 0; .2, .5; .8, .5; 1, 0"/>
                                        <p:tgtEl>
                                          <p:spTgt spid="13"/>
                                        </p:tgtEl>
                                      </p:cBhvr>
                                    </p:animEffect>
                                    <p:animScale>
                                      <p:cBhvr>
                                        <p:cTn id="107" dur="500" autoRev="1" fill="hold"/>
                                        <p:tgtEl>
                                          <p:spTgt spid="13"/>
                                        </p:tgtEl>
                                      </p:cBhvr>
                                      <p:by x="105000" y="105000"/>
                                    </p:animScale>
                                  </p:childTnLst>
                                </p:cTn>
                              </p:par>
                            </p:childTnLst>
                          </p:cTn>
                        </p:par>
                      </p:childTnLst>
                    </p:cTn>
                  </p:par>
                  <p:par>
                    <p:cTn id="108" fill="hold">
                      <p:stCondLst>
                        <p:cond delay="indefinite"/>
                      </p:stCondLst>
                      <p:childTnLst>
                        <p:par>
                          <p:cTn id="109" fill="hold">
                            <p:stCondLst>
                              <p:cond delay="0"/>
                            </p:stCondLst>
                            <p:childTnLst>
                              <p:par>
                                <p:cTn id="110" presetID="22" presetClass="entr" presetSubtype="4" fill="hold" grpId="0" nodeType="clickEffect">
                                  <p:stCondLst>
                                    <p:cond delay="0"/>
                                  </p:stCondLst>
                                  <p:childTnLst>
                                    <p:set>
                                      <p:cBhvr>
                                        <p:cTn id="111" dur="1" fill="hold">
                                          <p:stCondLst>
                                            <p:cond delay="0"/>
                                          </p:stCondLst>
                                        </p:cTn>
                                        <p:tgtEl>
                                          <p:spTgt spid="42"/>
                                        </p:tgtEl>
                                        <p:attrNameLst>
                                          <p:attrName>style.visibility</p:attrName>
                                        </p:attrNameLst>
                                      </p:cBhvr>
                                      <p:to>
                                        <p:strVal val="visible"/>
                                      </p:to>
                                    </p:set>
                                    <p:animEffect transition="in" filter="wipe(down)">
                                      <p:cBhvr>
                                        <p:cTn id="112" dur="500"/>
                                        <p:tgtEl>
                                          <p:spTgt spid="42"/>
                                        </p:tgtEl>
                                      </p:cBhvr>
                                    </p:animEffect>
                                  </p:childTnLst>
                                </p:cTn>
                              </p:par>
                            </p:childTnLst>
                          </p:cTn>
                        </p:par>
                      </p:childTnLst>
                    </p:cTn>
                  </p:par>
                  <p:par>
                    <p:cTn id="113" fill="hold">
                      <p:stCondLst>
                        <p:cond delay="indefinite"/>
                      </p:stCondLst>
                      <p:childTnLst>
                        <p:par>
                          <p:cTn id="114" fill="hold">
                            <p:stCondLst>
                              <p:cond delay="0"/>
                            </p:stCondLst>
                            <p:childTnLst>
                              <p:par>
                                <p:cTn id="115" presetID="22" presetClass="entr" presetSubtype="4" fill="hold" grpId="0" nodeType="clickEffect">
                                  <p:stCondLst>
                                    <p:cond delay="0"/>
                                  </p:stCondLst>
                                  <p:childTnLst>
                                    <p:set>
                                      <p:cBhvr>
                                        <p:cTn id="116" dur="1" fill="hold">
                                          <p:stCondLst>
                                            <p:cond delay="0"/>
                                          </p:stCondLst>
                                        </p:cTn>
                                        <p:tgtEl>
                                          <p:spTgt spid="50"/>
                                        </p:tgtEl>
                                        <p:attrNameLst>
                                          <p:attrName>style.visibility</p:attrName>
                                        </p:attrNameLst>
                                      </p:cBhvr>
                                      <p:to>
                                        <p:strVal val="visible"/>
                                      </p:to>
                                    </p:set>
                                    <p:animEffect transition="in" filter="wipe(down)">
                                      <p:cBhvr>
                                        <p:cTn id="11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2" grpId="0"/>
      <p:bldP spid="34" grpId="0"/>
      <p:bldP spid="35" grpId="0"/>
      <p:bldP spid="36" grpId="0"/>
      <p:bldP spid="37" grpId="0"/>
      <p:bldP spid="43" grpId="0" animBg="1"/>
      <p:bldP spid="44" grpId="0" animBg="1"/>
      <p:bldP spid="45" grpId="0"/>
      <p:bldP spid="46" grpId="0"/>
      <p:bldP spid="47" grpId="0" animBg="1"/>
      <p:bldP spid="48" grpId="0" animBg="1"/>
      <p:bldP spid="49" grpId="0"/>
      <p:bldP spid="50" grpId="0"/>
      <p:bldP spid="51" grpId="0"/>
      <p:bldP spid="52" grpId="0"/>
      <p:bldP spid="53" grpId="0"/>
      <p:bldP spid="54" grpId="0"/>
      <p:bldP spid="13" grpId="0" animBg="1"/>
      <p:bldP spid="1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0539932" y="2856488"/>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7</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2575980" y="341526"/>
            <a:ext cx="6996956" cy="523220"/>
          </a:xfrm>
          <a:prstGeom prst="rect">
            <a:avLst/>
          </a:prstGeom>
          <a:noFill/>
        </p:spPr>
        <p:txBody>
          <a:bodyPr wrap="square" rtlCol="0">
            <a:spAutoFit/>
          </a:bodyPr>
          <a:lstStyle/>
          <a:p>
            <a:pPr lvl="0" algn="ctr">
              <a:defRPr/>
            </a:pPr>
            <a:r>
              <a:rPr lang="en-US" altLang="zh-CN" sz="2800" b="1">
                <a:solidFill>
                  <a:srgbClr val="0070C0"/>
                </a:solidFill>
                <a:latin typeface="Roboto" panose="02000000000000000000" pitchFamily="2" charset="0"/>
                <a:ea typeface="Roboto" panose="02000000000000000000" pitchFamily="2" charset="0"/>
              </a:rPr>
              <a:t>SO SÁNH HAI SỐ TRONG PHẠM VI 10</a:t>
            </a:r>
            <a:endParaRPr kumimoji="0" lang="en-US" altLang="zh-CN" sz="28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2271845" y="1479980"/>
            <a:ext cx="6053005"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Hãy đếm xem có bao nhiêu bông hoa:</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8" name="Rounded Rectangle 17"/>
          <p:cNvSpPr/>
          <p:nvPr/>
        </p:nvSpPr>
        <p:spPr>
          <a:xfrm>
            <a:off x="10450211" y="2870344"/>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p:nvPr/>
        </p:nvSpPr>
        <p:spPr>
          <a:xfrm flipV="1">
            <a:off x="10450211" y="4253272"/>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10559588" y="4253272"/>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6</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996056" y="2645998"/>
            <a:ext cx="837781" cy="1051560"/>
          </a:xfrm>
          <a:prstGeom prst="rect">
            <a:avLst/>
          </a:prstGeom>
        </p:spPr>
      </p:pic>
      <p:pic>
        <p:nvPicPr>
          <p:cNvPr id="26" name="Picture 2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064586" y="4040980"/>
            <a:ext cx="837781" cy="1051560"/>
          </a:xfrm>
          <a:prstGeom prst="rect">
            <a:avLst/>
          </a:prstGeom>
        </p:spPr>
      </p:pic>
      <p:sp>
        <p:nvSpPr>
          <p:cNvPr id="34" name="TextBox 33"/>
          <p:cNvSpPr txBox="1"/>
          <p:nvPr/>
        </p:nvSpPr>
        <p:spPr>
          <a:xfrm>
            <a:off x="608362" y="3074561"/>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trên</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5" name="TextBox 34"/>
          <p:cNvSpPr txBox="1"/>
          <p:nvPr/>
        </p:nvSpPr>
        <p:spPr>
          <a:xfrm>
            <a:off x="608362" y="4325777"/>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dưới</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8" name="Picture 3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937756" y="2645998"/>
            <a:ext cx="837781" cy="1051560"/>
          </a:xfrm>
          <a:prstGeom prst="rect">
            <a:avLst/>
          </a:prstGeom>
        </p:spPr>
      </p:pic>
      <p:pic>
        <p:nvPicPr>
          <p:cNvPr id="40" name="Picture 39"/>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879456" y="2645998"/>
            <a:ext cx="837781" cy="1051560"/>
          </a:xfrm>
          <a:prstGeom prst="rect">
            <a:avLst/>
          </a:prstGeom>
        </p:spPr>
      </p:pic>
      <p:pic>
        <p:nvPicPr>
          <p:cNvPr id="55" name="Picture 5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821156" y="2645998"/>
            <a:ext cx="837781" cy="1051560"/>
          </a:xfrm>
          <a:prstGeom prst="rect">
            <a:avLst/>
          </a:prstGeom>
        </p:spPr>
      </p:pic>
      <p:pic>
        <p:nvPicPr>
          <p:cNvPr id="56" name="Picture 5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762856" y="2645998"/>
            <a:ext cx="837781" cy="1051560"/>
          </a:xfrm>
          <a:prstGeom prst="rect">
            <a:avLst/>
          </a:prstGeom>
        </p:spPr>
      </p:pic>
      <p:pic>
        <p:nvPicPr>
          <p:cNvPr id="57" name="Picture 5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704557" y="2645998"/>
            <a:ext cx="837781" cy="1051560"/>
          </a:xfrm>
          <a:prstGeom prst="rect">
            <a:avLst/>
          </a:prstGeom>
        </p:spPr>
      </p:pic>
      <p:pic>
        <p:nvPicPr>
          <p:cNvPr id="58" name="Picture 5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646259" y="2645998"/>
            <a:ext cx="837781" cy="1051560"/>
          </a:xfrm>
          <a:prstGeom prst="rect">
            <a:avLst/>
          </a:prstGeom>
        </p:spPr>
      </p:pic>
      <p:pic>
        <p:nvPicPr>
          <p:cNvPr id="59" name="Picture 5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018518" y="4040980"/>
            <a:ext cx="837781" cy="1051560"/>
          </a:xfrm>
          <a:prstGeom prst="rect">
            <a:avLst/>
          </a:prstGeom>
        </p:spPr>
      </p:pic>
      <p:pic>
        <p:nvPicPr>
          <p:cNvPr id="60" name="Picture 59"/>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972450" y="4040980"/>
            <a:ext cx="837781" cy="1051560"/>
          </a:xfrm>
          <a:prstGeom prst="rect">
            <a:avLst/>
          </a:prstGeom>
        </p:spPr>
      </p:pic>
      <p:pic>
        <p:nvPicPr>
          <p:cNvPr id="61" name="Picture 60"/>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926382" y="4040980"/>
            <a:ext cx="837781" cy="1051560"/>
          </a:xfrm>
          <a:prstGeom prst="rect">
            <a:avLst/>
          </a:prstGeom>
        </p:spPr>
      </p:pic>
      <p:pic>
        <p:nvPicPr>
          <p:cNvPr id="62" name="Picture 6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880314" y="4040980"/>
            <a:ext cx="837781" cy="1051560"/>
          </a:xfrm>
          <a:prstGeom prst="rect">
            <a:avLst/>
          </a:prstGeom>
        </p:spPr>
      </p:pic>
      <p:pic>
        <p:nvPicPr>
          <p:cNvPr id="63" name="Picture 6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834247" y="4040980"/>
            <a:ext cx="837781" cy="1051560"/>
          </a:xfrm>
          <a:prstGeom prst="rect">
            <a:avLst/>
          </a:prstGeom>
        </p:spPr>
      </p:pic>
      <p:pic>
        <p:nvPicPr>
          <p:cNvPr id="64" name="Picture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Tree>
    <p:extLst>
      <p:ext uri="{BB962C8B-B14F-4D97-AF65-F5344CB8AC3E}">
        <p14:creationId xmlns:p14="http://schemas.microsoft.com/office/powerpoint/2010/main" val="1299103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par>
                                <p:cTn id="16" presetID="22" presetClass="entr" presetSubtype="8"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22" presetClass="entr" presetSubtype="8" fill="hold" nodeType="with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par>
                                <p:cTn id="22" presetID="22" presetClass="entr" presetSubtype="8"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wipe(left)">
                                      <p:cBhvr>
                                        <p:cTn id="24" dur="500"/>
                                        <p:tgtEl>
                                          <p:spTgt spid="40"/>
                                        </p:tgtEl>
                                      </p:cBhvr>
                                    </p:animEffect>
                                  </p:childTnLst>
                                </p:cTn>
                              </p:par>
                              <p:par>
                                <p:cTn id="25" presetID="22" presetClass="entr" presetSubtype="8"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par>
                                <p:cTn id="28" presetID="22" presetClass="entr" presetSubtype="8" fill="hold"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left)">
                                      <p:cBhvr>
                                        <p:cTn id="30" dur="500"/>
                                        <p:tgtEl>
                                          <p:spTgt spid="56"/>
                                        </p:tgtEl>
                                      </p:cBhvr>
                                    </p:animEffect>
                                  </p:childTnLst>
                                </p:cTn>
                              </p:par>
                              <p:par>
                                <p:cTn id="31" presetID="22" presetClass="entr" presetSubtype="8" fill="hold"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left)">
                                      <p:cBhvr>
                                        <p:cTn id="33" dur="500"/>
                                        <p:tgtEl>
                                          <p:spTgt spid="57"/>
                                        </p:tgtEl>
                                      </p:cBhvr>
                                    </p:animEffect>
                                  </p:childTnLst>
                                </p:cTn>
                              </p:par>
                              <p:par>
                                <p:cTn id="34" presetID="22" presetClass="entr" presetSubtype="8" fill="hold" nodeType="with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left)">
                                      <p:cBhvr>
                                        <p:cTn id="36" dur="500"/>
                                        <p:tgtEl>
                                          <p:spTgt spid="5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down)">
                                      <p:cBhvr>
                                        <p:cTn id="52" dur="500"/>
                                        <p:tgtEl>
                                          <p:spTgt spid="3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childTnLst>
                                </p:cTn>
                              </p:par>
                              <p:par>
                                <p:cTn id="56" presetID="22" presetClass="entr" presetSubtype="8" fill="hold" nodeType="with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wipe(left)">
                                      <p:cBhvr>
                                        <p:cTn id="58" dur="500"/>
                                        <p:tgtEl>
                                          <p:spTgt spid="59"/>
                                        </p:tgtEl>
                                      </p:cBhvr>
                                    </p:animEffect>
                                  </p:childTnLst>
                                </p:cTn>
                              </p:par>
                              <p:par>
                                <p:cTn id="59" presetID="22" presetClass="entr" presetSubtype="8" fill="hold" nodeType="withEffect">
                                  <p:stCondLst>
                                    <p:cond delay="0"/>
                                  </p:stCondLst>
                                  <p:childTnLst>
                                    <p:set>
                                      <p:cBhvr>
                                        <p:cTn id="60" dur="1" fill="hold">
                                          <p:stCondLst>
                                            <p:cond delay="0"/>
                                          </p:stCondLst>
                                        </p:cTn>
                                        <p:tgtEl>
                                          <p:spTgt spid="60"/>
                                        </p:tgtEl>
                                        <p:attrNameLst>
                                          <p:attrName>style.visibility</p:attrName>
                                        </p:attrNameLst>
                                      </p:cBhvr>
                                      <p:to>
                                        <p:strVal val="visible"/>
                                      </p:to>
                                    </p:set>
                                    <p:animEffect transition="in" filter="wipe(left)">
                                      <p:cBhvr>
                                        <p:cTn id="61" dur="500"/>
                                        <p:tgtEl>
                                          <p:spTgt spid="60"/>
                                        </p:tgtEl>
                                      </p:cBhvr>
                                    </p:animEffect>
                                  </p:childTnLst>
                                </p:cTn>
                              </p:par>
                              <p:par>
                                <p:cTn id="62" presetID="22" presetClass="entr" presetSubtype="8" fill="hold" nodeType="withEffect">
                                  <p:stCondLst>
                                    <p:cond delay="0"/>
                                  </p:stCondLst>
                                  <p:childTnLst>
                                    <p:set>
                                      <p:cBhvr>
                                        <p:cTn id="63" dur="1" fill="hold">
                                          <p:stCondLst>
                                            <p:cond delay="0"/>
                                          </p:stCondLst>
                                        </p:cTn>
                                        <p:tgtEl>
                                          <p:spTgt spid="61"/>
                                        </p:tgtEl>
                                        <p:attrNameLst>
                                          <p:attrName>style.visibility</p:attrName>
                                        </p:attrNameLst>
                                      </p:cBhvr>
                                      <p:to>
                                        <p:strVal val="visible"/>
                                      </p:to>
                                    </p:set>
                                    <p:animEffect transition="in" filter="wipe(left)">
                                      <p:cBhvr>
                                        <p:cTn id="64" dur="500"/>
                                        <p:tgtEl>
                                          <p:spTgt spid="61"/>
                                        </p:tgtEl>
                                      </p:cBhvr>
                                    </p:animEffect>
                                  </p:childTnLst>
                                </p:cTn>
                              </p:par>
                              <p:par>
                                <p:cTn id="65" presetID="22" presetClass="entr" presetSubtype="8" fill="hold" nodeType="with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left)">
                                      <p:cBhvr>
                                        <p:cTn id="67" dur="500"/>
                                        <p:tgtEl>
                                          <p:spTgt spid="62"/>
                                        </p:tgtEl>
                                      </p:cBhvr>
                                    </p:animEffect>
                                  </p:childTnLst>
                                </p:cTn>
                              </p:par>
                              <p:par>
                                <p:cTn id="68" presetID="22" presetClass="entr" presetSubtype="8" fill="hold" nodeType="withEffect">
                                  <p:stCondLst>
                                    <p:cond delay="0"/>
                                  </p:stCondLst>
                                  <p:childTnLst>
                                    <p:set>
                                      <p:cBhvr>
                                        <p:cTn id="69" dur="1" fill="hold">
                                          <p:stCondLst>
                                            <p:cond delay="0"/>
                                          </p:stCondLst>
                                        </p:cTn>
                                        <p:tgtEl>
                                          <p:spTgt spid="63"/>
                                        </p:tgtEl>
                                        <p:attrNameLst>
                                          <p:attrName>style.visibility</p:attrName>
                                        </p:attrNameLst>
                                      </p:cBhvr>
                                      <p:to>
                                        <p:strVal val="visible"/>
                                      </p:to>
                                    </p:set>
                                    <p:animEffect transition="in" filter="wipe(left)">
                                      <p:cBhvr>
                                        <p:cTn id="70" dur="500"/>
                                        <p:tgtEl>
                                          <p:spTgt spid="63"/>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down)">
                                      <p:cBhvr>
                                        <p:cTn id="7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7" grpId="0"/>
      <p:bldP spid="18" grpId="0" animBg="1"/>
      <p:bldP spid="39" grpId="0" animBg="1"/>
      <p:bldP spid="41" grpId="0"/>
      <p:bldP spid="34" grpId="0"/>
      <p:bldP spid="3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575980" y="341526"/>
            <a:ext cx="6996956" cy="523220"/>
          </a:xfrm>
          <a:prstGeom prst="rect">
            <a:avLst/>
          </a:prstGeom>
          <a:noFill/>
        </p:spPr>
        <p:txBody>
          <a:bodyPr wrap="square" rtlCol="0">
            <a:spAutoFit/>
          </a:bodyPr>
          <a:lstStyle/>
          <a:p>
            <a:pPr lvl="0" algn="ctr">
              <a:defRPr/>
            </a:pPr>
            <a:r>
              <a:rPr lang="en-US" altLang="zh-CN" sz="2800" b="1">
                <a:solidFill>
                  <a:srgbClr val="0070C0"/>
                </a:solidFill>
                <a:latin typeface="Roboto" panose="02000000000000000000" pitchFamily="2" charset="0"/>
                <a:ea typeface="Roboto" panose="02000000000000000000" pitchFamily="2" charset="0"/>
              </a:rPr>
              <a:t>SO SÁNH HAI SỐ TRONG PHẠM VI 10</a:t>
            </a:r>
            <a:endParaRPr kumimoji="0" lang="en-US" altLang="zh-CN" sz="28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42" name="TextBox 41"/>
          <p:cNvSpPr txBox="1"/>
          <p:nvPr/>
        </p:nvSpPr>
        <p:spPr>
          <a:xfrm>
            <a:off x="3047489" y="5004467"/>
            <a:ext cx="410966" cy="1015663"/>
          </a:xfrm>
          <a:prstGeom prst="rect">
            <a:avLst/>
          </a:prstGeom>
          <a:noFill/>
        </p:spPr>
        <p:txBody>
          <a:bodyPr wrap="square" rtlCol="0">
            <a:spAutoFit/>
          </a:bodyPr>
          <a:lstStyle/>
          <a:p>
            <a:pPr lvl="0" algn="just">
              <a:defRPr/>
            </a:pPr>
            <a:r>
              <a:rPr lang="en-US" altLang="zh-CN" sz="6000" b="1">
                <a:solidFill>
                  <a:srgbClr val="FF0000"/>
                </a:solidFill>
                <a:latin typeface="Roboto" panose="02000000000000000000" pitchFamily="2" charset="0"/>
                <a:ea typeface="Roboto" panose="02000000000000000000" pitchFamily="2" charset="0"/>
              </a:rPr>
              <a:t>&gt;</a:t>
            </a:r>
            <a:endParaRPr kumimoji="0" lang="en-US" altLang="zh-CN" sz="60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586662" y="1994488"/>
            <a:ext cx="837781" cy="1051560"/>
          </a:xfrm>
          <a:prstGeom prst="rect">
            <a:avLst/>
          </a:prstGeom>
        </p:spPr>
      </p:pic>
      <p:pic>
        <p:nvPicPr>
          <p:cNvPr id="26" name="Picture 2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655192" y="3389470"/>
            <a:ext cx="837781" cy="1051560"/>
          </a:xfrm>
          <a:prstGeom prst="rect">
            <a:avLst/>
          </a:prstGeom>
        </p:spPr>
      </p:pic>
      <p:sp>
        <p:nvSpPr>
          <p:cNvPr id="34" name="TextBox 33"/>
          <p:cNvSpPr txBox="1"/>
          <p:nvPr/>
        </p:nvSpPr>
        <p:spPr>
          <a:xfrm>
            <a:off x="198968" y="2423051"/>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trên</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5" name="TextBox 34"/>
          <p:cNvSpPr txBox="1"/>
          <p:nvPr/>
        </p:nvSpPr>
        <p:spPr>
          <a:xfrm>
            <a:off x="249848" y="3675509"/>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dưới</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6" name="TextBox 35"/>
          <p:cNvSpPr txBox="1"/>
          <p:nvPr/>
        </p:nvSpPr>
        <p:spPr>
          <a:xfrm>
            <a:off x="1107098" y="1209122"/>
            <a:ext cx="8027432"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Sử dụng các dấu &gt;, &lt;, = để so sánh số hoa ở 2 hàng:</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7" name="TextBox 36"/>
          <p:cNvSpPr txBox="1"/>
          <p:nvPr/>
        </p:nvSpPr>
        <p:spPr>
          <a:xfrm>
            <a:off x="2367505" y="5255293"/>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7</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43" name="Rounded Rectangle 42"/>
          <p:cNvSpPr/>
          <p:nvPr/>
        </p:nvSpPr>
        <p:spPr>
          <a:xfrm>
            <a:off x="2277784" y="5269149"/>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43"/>
          <p:cNvSpPr/>
          <p:nvPr/>
        </p:nvSpPr>
        <p:spPr>
          <a:xfrm flipV="1">
            <a:off x="3741635" y="5251522"/>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3851012" y="5251522"/>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6</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46" name="TextBox 45"/>
          <p:cNvSpPr txBox="1"/>
          <p:nvPr/>
        </p:nvSpPr>
        <p:spPr>
          <a:xfrm>
            <a:off x="6206080" y="5205947"/>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6</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47" name="Rounded Rectangle 46"/>
          <p:cNvSpPr/>
          <p:nvPr/>
        </p:nvSpPr>
        <p:spPr>
          <a:xfrm>
            <a:off x="6116359" y="5219803"/>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ounded Rectangle 47"/>
          <p:cNvSpPr/>
          <p:nvPr/>
        </p:nvSpPr>
        <p:spPr>
          <a:xfrm flipV="1">
            <a:off x="7580210" y="5202176"/>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7689587" y="5202176"/>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7</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50" name="TextBox 49"/>
          <p:cNvSpPr txBox="1"/>
          <p:nvPr/>
        </p:nvSpPr>
        <p:spPr>
          <a:xfrm>
            <a:off x="6879678" y="4958246"/>
            <a:ext cx="410966" cy="1015663"/>
          </a:xfrm>
          <a:prstGeom prst="rect">
            <a:avLst/>
          </a:prstGeom>
          <a:noFill/>
        </p:spPr>
        <p:txBody>
          <a:bodyPr wrap="square" rtlCol="0">
            <a:spAutoFit/>
          </a:bodyPr>
          <a:lstStyle/>
          <a:p>
            <a:pPr lvl="0" algn="just">
              <a:defRPr/>
            </a:pPr>
            <a:r>
              <a:rPr lang="en-US" altLang="zh-CN" sz="6000" b="1">
                <a:solidFill>
                  <a:srgbClr val="FF0000"/>
                </a:solidFill>
                <a:latin typeface="Roboto" panose="02000000000000000000" pitchFamily="2" charset="0"/>
                <a:ea typeface="Roboto" panose="02000000000000000000" pitchFamily="2" charset="0"/>
              </a:rPr>
              <a:t>&lt;</a:t>
            </a:r>
            <a:endParaRPr kumimoji="0" lang="en-US" altLang="zh-CN" sz="60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51" name="TextBox 50"/>
          <p:cNvSpPr txBox="1"/>
          <p:nvPr/>
        </p:nvSpPr>
        <p:spPr>
          <a:xfrm>
            <a:off x="1685758" y="5939466"/>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trên</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52" name="TextBox 51"/>
          <p:cNvSpPr txBox="1"/>
          <p:nvPr/>
        </p:nvSpPr>
        <p:spPr>
          <a:xfrm>
            <a:off x="3351937" y="5939466"/>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dưới</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53" name="TextBox 52"/>
          <p:cNvSpPr txBox="1"/>
          <p:nvPr/>
        </p:nvSpPr>
        <p:spPr>
          <a:xfrm>
            <a:off x="7290644" y="5939466"/>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trên</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54" name="TextBox 53"/>
          <p:cNvSpPr txBox="1"/>
          <p:nvPr/>
        </p:nvSpPr>
        <p:spPr>
          <a:xfrm>
            <a:off x="5582068" y="5939466"/>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dưới</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8" name="Picture 3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528362" y="1994488"/>
            <a:ext cx="837781" cy="1051560"/>
          </a:xfrm>
          <a:prstGeom prst="rect">
            <a:avLst/>
          </a:prstGeom>
        </p:spPr>
      </p:pic>
      <p:pic>
        <p:nvPicPr>
          <p:cNvPr id="40" name="Picture 39"/>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470062" y="1994488"/>
            <a:ext cx="837781" cy="1051560"/>
          </a:xfrm>
          <a:prstGeom prst="rect">
            <a:avLst/>
          </a:prstGeom>
        </p:spPr>
      </p:pic>
      <p:pic>
        <p:nvPicPr>
          <p:cNvPr id="55" name="Picture 5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411762" y="1994488"/>
            <a:ext cx="837781" cy="1051560"/>
          </a:xfrm>
          <a:prstGeom prst="rect">
            <a:avLst/>
          </a:prstGeom>
        </p:spPr>
      </p:pic>
      <p:pic>
        <p:nvPicPr>
          <p:cNvPr id="56" name="Picture 5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353462" y="1994488"/>
            <a:ext cx="837781" cy="1051560"/>
          </a:xfrm>
          <a:prstGeom prst="rect">
            <a:avLst/>
          </a:prstGeom>
        </p:spPr>
      </p:pic>
      <p:pic>
        <p:nvPicPr>
          <p:cNvPr id="57" name="Picture 5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295163" y="1994488"/>
            <a:ext cx="837781" cy="1051560"/>
          </a:xfrm>
          <a:prstGeom prst="rect">
            <a:avLst/>
          </a:prstGeom>
        </p:spPr>
      </p:pic>
      <p:pic>
        <p:nvPicPr>
          <p:cNvPr id="58" name="Picture 5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236865" y="1994488"/>
            <a:ext cx="837781" cy="1051560"/>
          </a:xfrm>
          <a:prstGeom prst="rect">
            <a:avLst/>
          </a:prstGeom>
        </p:spPr>
      </p:pic>
      <p:pic>
        <p:nvPicPr>
          <p:cNvPr id="59" name="Picture 5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609124" y="3389470"/>
            <a:ext cx="837781" cy="1051560"/>
          </a:xfrm>
          <a:prstGeom prst="rect">
            <a:avLst/>
          </a:prstGeom>
        </p:spPr>
      </p:pic>
      <p:pic>
        <p:nvPicPr>
          <p:cNvPr id="60" name="Picture 59"/>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563056" y="3389470"/>
            <a:ext cx="837781" cy="1051560"/>
          </a:xfrm>
          <a:prstGeom prst="rect">
            <a:avLst/>
          </a:prstGeom>
        </p:spPr>
      </p:pic>
      <p:pic>
        <p:nvPicPr>
          <p:cNvPr id="61" name="Picture 60"/>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516988" y="3389470"/>
            <a:ext cx="837781" cy="1051560"/>
          </a:xfrm>
          <a:prstGeom prst="rect">
            <a:avLst/>
          </a:prstGeom>
        </p:spPr>
      </p:pic>
      <p:pic>
        <p:nvPicPr>
          <p:cNvPr id="62" name="Picture 6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470920" y="3389470"/>
            <a:ext cx="837781" cy="1051560"/>
          </a:xfrm>
          <a:prstGeom prst="rect">
            <a:avLst/>
          </a:prstGeom>
        </p:spPr>
      </p:pic>
      <p:pic>
        <p:nvPicPr>
          <p:cNvPr id="63" name="Picture 6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424853" y="3389470"/>
            <a:ext cx="837781" cy="1051560"/>
          </a:xfrm>
          <a:prstGeom prst="rect">
            <a:avLst/>
          </a:prstGeom>
        </p:spPr>
      </p:pic>
      <p:pic>
        <p:nvPicPr>
          <p:cNvPr id="64" name="Picture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cxnSp>
        <p:nvCxnSpPr>
          <p:cNvPr id="65" name="Straight Arrow Connector 64"/>
          <p:cNvCxnSpPr/>
          <p:nvPr/>
        </p:nvCxnSpPr>
        <p:spPr>
          <a:xfrm>
            <a:off x="3043168" y="2970618"/>
            <a:ext cx="0" cy="418852"/>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3994636" y="2970618"/>
            <a:ext cx="0" cy="418852"/>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4931896" y="2945626"/>
            <a:ext cx="0" cy="418852"/>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5941108" y="2970618"/>
            <a:ext cx="0" cy="418852"/>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69" name="Oval 68"/>
          <p:cNvSpPr/>
          <p:nvPr/>
        </p:nvSpPr>
        <p:spPr>
          <a:xfrm>
            <a:off x="8109491" y="1891034"/>
            <a:ext cx="1133266" cy="1133266"/>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0" name="Straight Arrow Connector 69"/>
          <p:cNvCxnSpPr/>
          <p:nvPr/>
        </p:nvCxnSpPr>
        <p:spPr>
          <a:xfrm>
            <a:off x="6879678" y="2970618"/>
            <a:ext cx="0" cy="418852"/>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7828368" y="2970618"/>
            <a:ext cx="0" cy="418852"/>
          </a:xfrm>
          <a:prstGeom prst="straightConnector1">
            <a:avLst/>
          </a:prstGeom>
          <a:ln w="38100">
            <a:solidFill>
              <a:srgbClr val="00B0F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5009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wipe(down)">
                                      <p:cBhvr>
                                        <p:cTn id="10" dur="500"/>
                                        <p:tgtEl>
                                          <p:spTgt spid="36"/>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down)">
                                      <p:cBhvr>
                                        <p:cTn id="13" dur="500"/>
                                        <p:tgtEl>
                                          <p:spTgt spid="34"/>
                                        </p:tgtEl>
                                      </p:cBhvr>
                                    </p:animEffect>
                                  </p:childTnLst>
                                </p:cTn>
                              </p:par>
                              <p:par>
                                <p:cTn id="14" presetID="22" presetClass="entr" presetSubtype="8"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8"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par>
                                <p:cTn id="20" presetID="22" presetClass="entr" presetSubtype="8"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left)">
                                      <p:cBhvr>
                                        <p:cTn id="22" dur="500"/>
                                        <p:tgtEl>
                                          <p:spTgt spid="40"/>
                                        </p:tgtEl>
                                      </p:cBhvr>
                                    </p:animEffect>
                                  </p:childTnLst>
                                </p:cTn>
                              </p:par>
                              <p:par>
                                <p:cTn id="23" presetID="22" presetClass="entr" presetSubtype="8"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wipe(left)">
                                      <p:cBhvr>
                                        <p:cTn id="25" dur="500"/>
                                        <p:tgtEl>
                                          <p:spTgt spid="55"/>
                                        </p:tgtEl>
                                      </p:cBhvr>
                                    </p:animEffect>
                                  </p:childTnLst>
                                </p:cTn>
                              </p:par>
                              <p:par>
                                <p:cTn id="26" presetID="22" presetClass="entr" presetSubtype="8"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wipe(left)">
                                      <p:cBhvr>
                                        <p:cTn id="28" dur="500"/>
                                        <p:tgtEl>
                                          <p:spTgt spid="56"/>
                                        </p:tgtEl>
                                      </p:cBhvr>
                                    </p:animEffect>
                                  </p:childTnLst>
                                </p:cTn>
                              </p:par>
                              <p:par>
                                <p:cTn id="29" presetID="22" presetClass="entr" presetSubtype="8"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wipe(left)">
                                      <p:cBhvr>
                                        <p:cTn id="31" dur="500"/>
                                        <p:tgtEl>
                                          <p:spTgt spid="57"/>
                                        </p:tgtEl>
                                      </p:cBhvr>
                                    </p:animEffect>
                                  </p:childTnLst>
                                </p:cTn>
                              </p:par>
                              <p:par>
                                <p:cTn id="32" presetID="22" presetClass="entr" presetSubtype="8" fill="hold"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wipe(left)">
                                      <p:cBhvr>
                                        <p:cTn id="34" dur="500"/>
                                        <p:tgtEl>
                                          <p:spTgt spid="58"/>
                                        </p:tgtEl>
                                      </p:cBhvr>
                                    </p:animEffect>
                                  </p:childTnLst>
                                </p:cTn>
                              </p:par>
                              <p:par>
                                <p:cTn id="35" presetID="22" presetClass="entr" presetSubtype="8"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left)">
                                      <p:cBhvr>
                                        <p:cTn id="37" dur="500"/>
                                        <p:tgtEl>
                                          <p:spTgt spid="26"/>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down)">
                                      <p:cBhvr>
                                        <p:cTn id="40" dur="500"/>
                                        <p:tgtEl>
                                          <p:spTgt spid="35"/>
                                        </p:tgtEl>
                                      </p:cBhvr>
                                    </p:animEffect>
                                  </p:childTnLst>
                                </p:cTn>
                              </p:par>
                              <p:par>
                                <p:cTn id="41" presetID="22" presetClass="entr" presetSubtype="8" fill="hold" nodeType="with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wipe(left)">
                                      <p:cBhvr>
                                        <p:cTn id="43" dur="500"/>
                                        <p:tgtEl>
                                          <p:spTgt spid="59"/>
                                        </p:tgtEl>
                                      </p:cBhvr>
                                    </p:animEffect>
                                  </p:childTnLst>
                                </p:cTn>
                              </p:par>
                              <p:par>
                                <p:cTn id="44" presetID="22" presetClass="entr" presetSubtype="8" fill="hold" nodeType="with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par>
                                <p:cTn id="47" presetID="22" presetClass="entr" presetSubtype="8" fill="hold" nodeType="withEffect">
                                  <p:stCondLst>
                                    <p:cond delay="0"/>
                                  </p:stCondLst>
                                  <p:childTnLst>
                                    <p:set>
                                      <p:cBhvr>
                                        <p:cTn id="48" dur="1" fill="hold">
                                          <p:stCondLst>
                                            <p:cond delay="0"/>
                                          </p:stCondLst>
                                        </p:cTn>
                                        <p:tgtEl>
                                          <p:spTgt spid="61"/>
                                        </p:tgtEl>
                                        <p:attrNameLst>
                                          <p:attrName>style.visibility</p:attrName>
                                        </p:attrNameLst>
                                      </p:cBhvr>
                                      <p:to>
                                        <p:strVal val="visible"/>
                                      </p:to>
                                    </p:set>
                                    <p:animEffect transition="in" filter="wipe(left)">
                                      <p:cBhvr>
                                        <p:cTn id="49" dur="500"/>
                                        <p:tgtEl>
                                          <p:spTgt spid="61"/>
                                        </p:tgtEl>
                                      </p:cBhvr>
                                    </p:animEffect>
                                  </p:childTnLst>
                                </p:cTn>
                              </p:par>
                              <p:par>
                                <p:cTn id="50" presetID="22" presetClass="entr" presetSubtype="8" fill="hold" nodeType="with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wipe(left)">
                                      <p:cBhvr>
                                        <p:cTn id="52" dur="500"/>
                                        <p:tgtEl>
                                          <p:spTgt spid="62"/>
                                        </p:tgtEl>
                                      </p:cBhvr>
                                    </p:animEffect>
                                  </p:childTnLst>
                                </p:cTn>
                              </p:par>
                              <p:par>
                                <p:cTn id="53" presetID="22" presetClass="entr" presetSubtype="8" fill="hold" nodeType="with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wipe(left)">
                                      <p:cBhvr>
                                        <p:cTn id="55" dur="500"/>
                                        <p:tgtEl>
                                          <p:spTgt spid="6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fade">
                                      <p:cBhvr>
                                        <p:cTn id="58" dur="500"/>
                                        <p:tgtEl>
                                          <p:spTgt spid="43"/>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wipe(down)">
                                      <p:cBhvr>
                                        <p:cTn id="61" dur="500"/>
                                        <p:tgtEl>
                                          <p:spTgt spid="37"/>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fade">
                                      <p:cBhvr>
                                        <p:cTn id="64" dur="500"/>
                                        <p:tgtEl>
                                          <p:spTgt spid="44"/>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wipe(down)">
                                      <p:cBhvr>
                                        <p:cTn id="67" dur="500"/>
                                        <p:tgtEl>
                                          <p:spTgt spid="45"/>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wipe(down)">
                                      <p:cBhvr>
                                        <p:cTn id="70" dur="500"/>
                                        <p:tgtEl>
                                          <p:spTgt spid="51"/>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wipe(down)">
                                      <p:cBhvr>
                                        <p:cTn id="73" dur="500"/>
                                        <p:tgtEl>
                                          <p:spTgt spid="5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fade">
                                      <p:cBhvr>
                                        <p:cTn id="76" dur="500"/>
                                        <p:tgtEl>
                                          <p:spTgt spid="47"/>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down)">
                                      <p:cBhvr>
                                        <p:cTn id="79" dur="500"/>
                                        <p:tgtEl>
                                          <p:spTgt spid="4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fade">
                                      <p:cBhvr>
                                        <p:cTn id="82" dur="500"/>
                                        <p:tgtEl>
                                          <p:spTgt spid="48"/>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Effect transition="in" filter="wipe(down)">
                                      <p:cBhvr>
                                        <p:cTn id="85" dur="500"/>
                                        <p:tgtEl>
                                          <p:spTgt spid="49"/>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wipe(down)">
                                      <p:cBhvr>
                                        <p:cTn id="88" dur="500"/>
                                        <p:tgtEl>
                                          <p:spTgt spid="53"/>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54"/>
                                        </p:tgtEl>
                                        <p:attrNameLst>
                                          <p:attrName>style.visibility</p:attrName>
                                        </p:attrNameLst>
                                      </p:cBhvr>
                                      <p:to>
                                        <p:strVal val="visible"/>
                                      </p:to>
                                    </p:set>
                                    <p:animEffect transition="in" filter="wipe(down)">
                                      <p:cBhvr>
                                        <p:cTn id="91" dur="500"/>
                                        <p:tgtEl>
                                          <p:spTgt spid="54"/>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65"/>
                                        </p:tgtEl>
                                        <p:attrNameLst>
                                          <p:attrName>style.visibility</p:attrName>
                                        </p:attrNameLst>
                                      </p:cBhvr>
                                      <p:to>
                                        <p:strVal val="visible"/>
                                      </p:to>
                                    </p:set>
                                    <p:animEffect transition="in" filter="fade">
                                      <p:cBhvr>
                                        <p:cTn id="96" dur="500"/>
                                        <p:tgtEl>
                                          <p:spTgt spid="65"/>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66"/>
                                        </p:tgtEl>
                                        <p:attrNameLst>
                                          <p:attrName>style.visibility</p:attrName>
                                        </p:attrNameLst>
                                      </p:cBhvr>
                                      <p:to>
                                        <p:strVal val="visible"/>
                                      </p:to>
                                    </p:set>
                                    <p:animEffect transition="in" filter="fade">
                                      <p:cBhvr>
                                        <p:cTn id="101" dur="500"/>
                                        <p:tgtEl>
                                          <p:spTgt spid="66"/>
                                        </p:tgtEl>
                                      </p:cBhvr>
                                    </p:animEffect>
                                  </p:childTnLst>
                                </p:cTn>
                              </p:par>
                            </p:childTnLst>
                          </p:cTn>
                        </p:par>
                      </p:childTnLst>
                    </p:cTn>
                  </p:par>
                  <p:par>
                    <p:cTn id="102" fill="hold">
                      <p:stCondLst>
                        <p:cond delay="indefinite"/>
                      </p:stCondLst>
                      <p:childTnLst>
                        <p:par>
                          <p:cTn id="103" fill="hold">
                            <p:stCondLst>
                              <p:cond delay="0"/>
                            </p:stCondLst>
                            <p:childTnLst>
                              <p:par>
                                <p:cTn id="104" presetID="10" presetClass="entr" presetSubtype="0" fill="hold" nodeType="clickEffect">
                                  <p:stCondLst>
                                    <p:cond delay="0"/>
                                  </p:stCondLst>
                                  <p:childTnLst>
                                    <p:set>
                                      <p:cBhvr>
                                        <p:cTn id="105" dur="1" fill="hold">
                                          <p:stCondLst>
                                            <p:cond delay="0"/>
                                          </p:stCondLst>
                                        </p:cTn>
                                        <p:tgtEl>
                                          <p:spTgt spid="67"/>
                                        </p:tgtEl>
                                        <p:attrNameLst>
                                          <p:attrName>style.visibility</p:attrName>
                                        </p:attrNameLst>
                                      </p:cBhvr>
                                      <p:to>
                                        <p:strVal val="visible"/>
                                      </p:to>
                                    </p:set>
                                    <p:animEffect transition="in" filter="fade">
                                      <p:cBhvr>
                                        <p:cTn id="106" dur="500"/>
                                        <p:tgtEl>
                                          <p:spTgt spid="67"/>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ntr" presetSubtype="0" fill="hold" nodeType="clickEffect">
                                  <p:stCondLst>
                                    <p:cond delay="0"/>
                                  </p:stCondLst>
                                  <p:childTnLst>
                                    <p:set>
                                      <p:cBhvr>
                                        <p:cTn id="110" dur="1" fill="hold">
                                          <p:stCondLst>
                                            <p:cond delay="0"/>
                                          </p:stCondLst>
                                        </p:cTn>
                                        <p:tgtEl>
                                          <p:spTgt spid="68"/>
                                        </p:tgtEl>
                                        <p:attrNameLst>
                                          <p:attrName>style.visibility</p:attrName>
                                        </p:attrNameLst>
                                      </p:cBhvr>
                                      <p:to>
                                        <p:strVal val="visible"/>
                                      </p:to>
                                    </p:set>
                                    <p:animEffect transition="in" filter="fade">
                                      <p:cBhvr>
                                        <p:cTn id="111" dur="500"/>
                                        <p:tgtEl>
                                          <p:spTgt spid="68"/>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nodeType="clickEffect">
                                  <p:stCondLst>
                                    <p:cond delay="0"/>
                                  </p:stCondLst>
                                  <p:childTnLst>
                                    <p:set>
                                      <p:cBhvr>
                                        <p:cTn id="115" dur="1" fill="hold">
                                          <p:stCondLst>
                                            <p:cond delay="0"/>
                                          </p:stCondLst>
                                        </p:cTn>
                                        <p:tgtEl>
                                          <p:spTgt spid="70"/>
                                        </p:tgtEl>
                                        <p:attrNameLst>
                                          <p:attrName>style.visibility</p:attrName>
                                        </p:attrNameLst>
                                      </p:cBhvr>
                                      <p:to>
                                        <p:strVal val="visible"/>
                                      </p:to>
                                    </p:set>
                                    <p:animEffect transition="in" filter="fade">
                                      <p:cBhvr>
                                        <p:cTn id="116" dur="500"/>
                                        <p:tgtEl>
                                          <p:spTgt spid="70"/>
                                        </p:tgtEl>
                                      </p:cBhvr>
                                    </p:animEffect>
                                  </p:childTnLst>
                                </p:cTn>
                              </p:par>
                            </p:childTnLst>
                          </p:cTn>
                        </p:par>
                      </p:childTnLst>
                    </p:cTn>
                  </p:par>
                  <p:par>
                    <p:cTn id="117" fill="hold">
                      <p:stCondLst>
                        <p:cond delay="indefinite"/>
                      </p:stCondLst>
                      <p:childTnLst>
                        <p:par>
                          <p:cTn id="118" fill="hold">
                            <p:stCondLst>
                              <p:cond delay="0"/>
                            </p:stCondLst>
                            <p:childTnLst>
                              <p:par>
                                <p:cTn id="119" presetID="10" presetClass="entr" presetSubtype="0" fill="hold" nodeType="clickEffect">
                                  <p:stCondLst>
                                    <p:cond delay="0"/>
                                  </p:stCondLst>
                                  <p:childTnLst>
                                    <p:set>
                                      <p:cBhvr>
                                        <p:cTn id="120" dur="1" fill="hold">
                                          <p:stCondLst>
                                            <p:cond delay="0"/>
                                          </p:stCondLst>
                                        </p:cTn>
                                        <p:tgtEl>
                                          <p:spTgt spid="71"/>
                                        </p:tgtEl>
                                        <p:attrNameLst>
                                          <p:attrName>style.visibility</p:attrName>
                                        </p:attrNameLst>
                                      </p:cBhvr>
                                      <p:to>
                                        <p:strVal val="visible"/>
                                      </p:to>
                                    </p:set>
                                    <p:animEffect transition="in" filter="fade">
                                      <p:cBhvr>
                                        <p:cTn id="121" dur="500"/>
                                        <p:tgtEl>
                                          <p:spTgt spid="71"/>
                                        </p:tgtEl>
                                      </p:cBhvr>
                                    </p:animEffect>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grpId="0" nodeType="clickEffect">
                                  <p:stCondLst>
                                    <p:cond delay="0"/>
                                  </p:stCondLst>
                                  <p:childTnLst>
                                    <p:set>
                                      <p:cBhvr>
                                        <p:cTn id="125" dur="1" fill="hold">
                                          <p:stCondLst>
                                            <p:cond delay="0"/>
                                          </p:stCondLst>
                                        </p:cTn>
                                        <p:tgtEl>
                                          <p:spTgt spid="69"/>
                                        </p:tgtEl>
                                        <p:attrNameLst>
                                          <p:attrName>style.visibility</p:attrName>
                                        </p:attrNameLst>
                                      </p:cBhvr>
                                      <p:to>
                                        <p:strVal val="visible"/>
                                      </p:to>
                                    </p:set>
                                    <p:animEffect transition="in" filter="fade">
                                      <p:cBhvr>
                                        <p:cTn id="126" dur="500"/>
                                        <p:tgtEl>
                                          <p:spTgt spid="69"/>
                                        </p:tgtEl>
                                      </p:cBhvr>
                                    </p:animEffect>
                                  </p:childTnLst>
                                </p:cTn>
                              </p:par>
                              <p:par>
                                <p:cTn id="127" presetID="26" presetClass="emph" presetSubtype="0" repeatCount="3000" fill="hold" grpId="1" nodeType="withEffect">
                                  <p:stCondLst>
                                    <p:cond delay="0"/>
                                  </p:stCondLst>
                                  <p:childTnLst>
                                    <p:animEffect transition="out" filter="fade">
                                      <p:cBhvr>
                                        <p:cTn id="128" dur="1000" tmFilter="0, 0; .2, .5; .8, .5; 1, 0"/>
                                        <p:tgtEl>
                                          <p:spTgt spid="69"/>
                                        </p:tgtEl>
                                      </p:cBhvr>
                                    </p:animEffect>
                                    <p:animScale>
                                      <p:cBhvr>
                                        <p:cTn id="129" dur="500" autoRev="1" fill="hold"/>
                                        <p:tgtEl>
                                          <p:spTgt spid="69"/>
                                        </p:tgtEl>
                                      </p:cBhvr>
                                      <p:by x="105000" y="105000"/>
                                    </p:animScale>
                                  </p:childTnLst>
                                </p:cTn>
                              </p:par>
                            </p:childTnLst>
                          </p:cTn>
                        </p:par>
                      </p:childTnLst>
                    </p:cTn>
                  </p:par>
                  <p:par>
                    <p:cTn id="130" fill="hold">
                      <p:stCondLst>
                        <p:cond delay="indefinite"/>
                      </p:stCondLst>
                      <p:childTnLst>
                        <p:par>
                          <p:cTn id="131" fill="hold">
                            <p:stCondLst>
                              <p:cond delay="0"/>
                            </p:stCondLst>
                            <p:childTnLst>
                              <p:par>
                                <p:cTn id="132" presetID="22" presetClass="entr" presetSubtype="4" fill="hold" grpId="0" nodeType="clickEffect">
                                  <p:stCondLst>
                                    <p:cond delay="0"/>
                                  </p:stCondLst>
                                  <p:childTnLst>
                                    <p:set>
                                      <p:cBhvr>
                                        <p:cTn id="133" dur="1" fill="hold">
                                          <p:stCondLst>
                                            <p:cond delay="0"/>
                                          </p:stCondLst>
                                        </p:cTn>
                                        <p:tgtEl>
                                          <p:spTgt spid="42"/>
                                        </p:tgtEl>
                                        <p:attrNameLst>
                                          <p:attrName>style.visibility</p:attrName>
                                        </p:attrNameLst>
                                      </p:cBhvr>
                                      <p:to>
                                        <p:strVal val="visible"/>
                                      </p:to>
                                    </p:set>
                                    <p:animEffect transition="in" filter="wipe(down)">
                                      <p:cBhvr>
                                        <p:cTn id="134" dur="500"/>
                                        <p:tgtEl>
                                          <p:spTgt spid="42"/>
                                        </p:tgtEl>
                                      </p:cBhvr>
                                    </p:animEffect>
                                  </p:childTnLst>
                                </p:cTn>
                              </p:par>
                            </p:childTnLst>
                          </p:cTn>
                        </p:par>
                      </p:childTnLst>
                    </p:cTn>
                  </p:par>
                  <p:par>
                    <p:cTn id="135" fill="hold">
                      <p:stCondLst>
                        <p:cond delay="indefinite"/>
                      </p:stCondLst>
                      <p:childTnLst>
                        <p:par>
                          <p:cTn id="136" fill="hold">
                            <p:stCondLst>
                              <p:cond delay="0"/>
                            </p:stCondLst>
                            <p:childTnLst>
                              <p:par>
                                <p:cTn id="137" presetID="22" presetClass="entr" presetSubtype="4" fill="hold" grpId="0" nodeType="clickEffect">
                                  <p:stCondLst>
                                    <p:cond delay="0"/>
                                  </p:stCondLst>
                                  <p:childTnLst>
                                    <p:set>
                                      <p:cBhvr>
                                        <p:cTn id="138" dur="1" fill="hold">
                                          <p:stCondLst>
                                            <p:cond delay="0"/>
                                          </p:stCondLst>
                                        </p:cTn>
                                        <p:tgtEl>
                                          <p:spTgt spid="50"/>
                                        </p:tgtEl>
                                        <p:attrNameLst>
                                          <p:attrName>style.visibility</p:attrName>
                                        </p:attrNameLst>
                                      </p:cBhvr>
                                      <p:to>
                                        <p:strVal val="visible"/>
                                      </p:to>
                                    </p:set>
                                    <p:animEffect transition="in" filter="wipe(down)">
                                      <p:cBhvr>
                                        <p:cTn id="13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42" grpId="0"/>
      <p:bldP spid="34" grpId="0"/>
      <p:bldP spid="35" grpId="0"/>
      <p:bldP spid="36" grpId="0"/>
      <p:bldP spid="37" grpId="0"/>
      <p:bldP spid="43" grpId="0" animBg="1"/>
      <p:bldP spid="44" grpId="0" animBg="1"/>
      <p:bldP spid="45" grpId="0"/>
      <p:bldP spid="46" grpId="0"/>
      <p:bldP spid="47" grpId="0" animBg="1"/>
      <p:bldP spid="48" grpId="0" animBg="1"/>
      <p:bldP spid="49" grpId="0"/>
      <p:bldP spid="50" grpId="0"/>
      <p:bldP spid="51" grpId="0"/>
      <p:bldP spid="52" grpId="0"/>
      <p:bldP spid="53" grpId="0"/>
      <p:bldP spid="54" grpId="0"/>
      <p:bldP spid="69" grpId="0" animBg="1"/>
      <p:bldP spid="69"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0" name="TextBox 9"/>
          <p:cNvSpPr txBox="1"/>
          <p:nvPr/>
        </p:nvSpPr>
        <p:spPr>
          <a:xfrm>
            <a:off x="3405710" y="2474767"/>
            <a:ext cx="5613162" cy="707886"/>
          </a:xfrm>
          <a:prstGeom prst="rect">
            <a:avLst/>
          </a:prstGeom>
          <a:noFill/>
        </p:spPr>
        <p:txBody>
          <a:bodyPr wrap="square" rtlCol="0">
            <a:spAutoFit/>
          </a:bodyPr>
          <a:lstStyle/>
          <a:p>
            <a:pPr lvl="0" algn="ctr">
              <a:defRPr/>
            </a:pPr>
            <a:r>
              <a:rPr lang="en-US" altLang="zh-CN" sz="4000">
                <a:solidFill>
                  <a:srgbClr val="0070C0"/>
                </a:solidFill>
                <a:latin typeface="Roboto Black" panose="02000000000000000000" pitchFamily="2" charset="0"/>
                <a:ea typeface="Roboto Black" panose="02000000000000000000" pitchFamily="2" charset="0"/>
              </a:rPr>
              <a:t>PHIẾU HỌC TẬP SỐ 2</a:t>
            </a:r>
            <a:endParaRPr lang="vi-VN" altLang="zh-CN" sz="4000">
              <a:solidFill>
                <a:srgbClr val="0070C0"/>
              </a:solidFill>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1920627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2575980" y="341526"/>
            <a:ext cx="6996956" cy="523220"/>
          </a:xfrm>
          <a:prstGeom prst="rect">
            <a:avLst/>
          </a:prstGeom>
          <a:noFill/>
        </p:spPr>
        <p:txBody>
          <a:bodyPr wrap="square" rtlCol="0">
            <a:spAutoFit/>
          </a:bodyPr>
          <a:lstStyle/>
          <a:p>
            <a:pPr lvl="0" algn="ctr">
              <a:defRPr/>
            </a:pPr>
            <a:r>
              <a:rPr lang="en-US" altLang="zh-CN" sz="2800" b="1">
                <a:solidFill>
                  <a:srgbClr val="0070C0"/>
                </a:solidFill>
                <a:latin typeface="Roboto" panose="02000000000000000000" pitchFamily="2" charset="0"/>
                <a:ea typeface="Roboto" panose="02000000000000000000" pitchFamily="2" charset="0"/>
              </a:rPr>
              <a:t>SO SÁNH HAI SỐ TRONG PHẠM VI 10</a:t>
            </a:r>
            <a:endParaRPr kumimoji="0" lang="en-US" altLang="zh-CN" sz="28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1491639" y="1154674"/>
            <a:ext cx="9577895"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Tìm cặp thẻ thích hợp (theo mẫu):</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grpSp>
        <p:nvGrpSpPr>
          <p:cNvPr id="9" name="Group 8"/>
          <p:cNvGrpSpPr/>
          <p:nvPr/>
        </p:nvGrpSpPr>
        <p:grpSpPr>
          <a:xfrm>
            <a:off x="245086" y="4780219"/>
            <a:ext cx="2686050" cy="1150562"/>
            <a:chOff x="1974521" y="5204492"/>
            <a:chExt cx="2686050" cy="1150562"/>
          </a:xfrm>
        </p:grpSpPr>
        <p:sp>
          <p:nvSpPr>
            <p:cNvPr id="7" name="Oval 6"/>
            <p:cNvSpPr/>
            <p:nvPr/>
          </p:nvSpPr>
          <p:spPr>
            <a:xfrm>
              <a:off x="1974521" y="5204492"/>
              <a:ext cx="2686050" cy="11505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3047489" y="5233067"/>
              <a:ext cx="410966" cy="1015663"/>
            </a:xfrm>
            <a:prstGeom prst="rect">
              <a:avLst/>
            </a:prstGeom>
            <a:noFill/>
          </p:spPr>
          <p:txBody>
            <a:bodyPr wrap="square" rtlCol="0">
              <a:spAutoFit/>
            </a:bodyPr>
            <a:lstStyle/>
            <a:p>
              <a:pPr lvl="0" algn="just">
                <a:defRPr/>
              </a:pPr>
              <a:r>
                <a:rPr lang="en-US" altLang="zh-CN" sz="6000" b="1">
                  <a:solidFill>
                    <a:srgbClr val="FF0000"/>
                  </a:solidFill>
                  <a:latin typeface="Roboto" panose="02000000000000000000" pitchFamily="2" charset="0"/>
                  <a:ea typeface="Roboto" panose="02000000000000000000" pitchFamily="2" charset="0"/>
                </a:rPr>
                <a:t>&lt;</a:t>
              </a:r>
              <a:endParaRPr kumimoji="0" lang="en-US" altLang="zh-CN" sz="60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37" name="TextBox 36"/>
            <p:cNvSpPr txBox="1"/>
            <p:nvPr/>
          </p:nvSpPr>
          <p:spPr>
            <a:xfrm>
              <a:off x="2367505" y="5483893"/>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1</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43" name="Rounded Rectangle 42"/>
            <p:cNvSpPr/>
            <p:nvPr/>
          </p:nvSpPr>
          <p:spPr>
            <a:xfrm>
              <a:off x="2277784" y="5497749"/>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ounded Rectangle 43"/>
            <p:cNvSpPr/>
            <p:nvPr/>
          </p:nvSpPr>
          <p:spPr>
            <a:xfrm flipV="1">
              <a:off x="3741635" y="5480122"/>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3851012" y="5480122"/>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5</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grpSp>
      <p:grpSp>
        <p:nvGrpSpPr>
          <p:cNvPr id="6" name="Group 5"/>
          <p:cNvGrpSpPr/>
          <p:nvPr/>
        </p:nvGrpSpPr>
        <p:grpSpPr>
          <a:xfrm>
            <a:off x="794427" y="2044371"/>
            <a:ext cx="1672080" cy="2164861"/>
            <a:chOff x="2003189" y="2030060"/>
            <a:chExt cx="1672080" cy="2164861"/>
          </a:xfrm>
        </p:grpSpPr>
        <p:sp>
          <p:nvSpPr>
            <p:cNvPr id="4" name="Rounded Rectangle 3"/>
            <p:cNvSpPr/>
            <p:nvPr/>
          </p:nvSpPr>
          <p:spPr>
            <a:xfrm>
              <a:off x="2003189" y="2030060"/>
              <a:ext cx="1672080" cy="2164861"/>
            </a:xfrm>
            <a:prstGeom prst="round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409688" y="3675509"/>
              <a:ext cx="296634" cy="296634"/>
            </a:xfrm>
            <a:prstGeom prst="rect">
              <a:avLst/>
            </a:prstGeom>
            <a:solidFill>
              <a:srgbClr val="F1A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p:cNvSpPr/>
            <p:nvPr/>
          </p:nvSpPr>
          <p:spPr>
            <a:xfrm>
              <a:off x="2409688" y="3314353"/>
              <a:ext cx="296634" cy="296634"/>
            </a:xfrm>
            <a:prstGeom prst="rect">
              <a:avLst/>
            </a:prstGeom>
            <a:solidFill>
              <a:srgbClr val="F1A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2409688" y="2953197"/>
              <a:ext cx="296634" cy="296634"/>
            </a:xfrm>
            <a:prstGeom prst="rect">
              <a:avLst/>
            </a:prstGeom>
            <a:solidFill>
              <a:srgbClr val="F1A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2870476" y="3670634"/>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p:cNvSpPr/>
            <p:nvPr/>
          </p:nvSpPr>
          <p:spPr>
            <a:xfrm>
              <a:off x="2870476" y="3312375"/>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2403767" y="2602959"/>
              <a:ext cx="296634" cy="296634"/>
            </a:xfrm>
            <a:prstGeom prst="rect">
              <a:avLst/>
            </a:prstGeom>
            <a:solidFill>
              <a:srgbClr val="F1A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7" name="Group 56"/>
          <p:cNvGrpSpPr/>
          <p:nvPr/>
        </p:nvGrpSpPr>
        <p:grpSpPr>
          <a:xfrm>
            <a:off x="3802310" y="2057967"/>
            <a:ext cx="1672080" cy="2164861"/>
            <a:chOff x="2003189" y="2030060"/>
            <a:chExt cx="1672080" cy="2164861"/>
          </a:xfrm>
        </p:grpSpPr>
        <p:sp>
          <p:nvSpPr>
            <p:cNvPr id="58" name="Rounded Rectangle 57"/>
            <p:cNvSpPr/>
            <p:nvPr/>
          </p:nvSpPr>
          <p:spPr>
            <a:xfrm>
              <a:off x="2003189" y="2030060"/>
              <a:ext cx="1672080" cy="2164861"/>
            </a:xfrm>
            <a:prstGeom prst="round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a:off x="2409688" y="3675509"/>
              <a:ext cx="296634" cy="296634"/>
            </a:xfrm>
            <a:prstGeom prst="rect">
              <a:avLst/>
            </a:prstGeom>
            <a:solidFill>
              <a:srgbClr val="F1A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p:cNvSpPr/>
            <p:nvPr/>
          </p:nvSpPr>
          <p:spPr>
            <a:xfrm>
              <a:off x="2409688" y="3314353"/>
              <a:ext cx="296634" cy="296634"/>
            </a:xfrm>
            <a:prstGeom prst="rect">
              <a:avLst/>
            </a:prstGeom>
            <a:solidFill>
              <a:srgbClr val="F1A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p:cNvSpPr/>
            <p:nvPr/>
          </p:nvSpPr>
          <p:spPr>
            <a:xfrm>
              <a:off x="2409688" y="2953197"/>
              <a:ext cx="296634" cy="296634"/>
            </a:xfrm>
            <a:prstGeom prst="rect">
              <a:avLst/>
            </a:prstGeom>
            <a:solidFill>
              <a:srgbClr val="F1A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a:off x="2870476" y="3670634"/>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p:cNvSpPr/>
            <p:nvPr/>
          </p:nvSpPr>
          <p:spPr>
            <a:xfrm>
              <a:off x="2870476" y="3310582"/>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2870476" y="2950530"/>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64" name="Group 63"/>
          <p:cNvGrpSpPr/>
          <p:nvPr/>
        </p:nvGrpSpPr>
        <p:grpSpPr>
          <a:xfrm>
            <a:off x="6617046" y="2035413"/>
            <a:ext cx="1672080" cy="2164861"/>
            <a:chOff x="2003189" y="2030060"/>
            <a:chExt cx="1672080" cy="2164861"/>
          </a:xfrm>
        </p:grpSpPr>
        <p:sp>
          <p:nvSpPr>
            <p:cNvPr id="65" name="Rounded Rectangle 64"/>
            <p:cNvSpPr/>
            <p:nvPr/>
          </p:nvSpPr>
          <p:spPr>
            <a:xfrm>
              <a:off x="2003189" y="2030060"/>
              <a:ext cx="1672080" cy="2164861"/>
            </a:xfrm>
            <a:prstGeom prst="round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p:cNvSpPr/>
            <p:nvPr/>
          </p:nvSpPr>
          <p:spPr>
            <a:xfrm>
              <a:off x="2409688" y="3675509"/>
              <a:ext cx="296634" cy="296634"/>
            </a:xfrm>
            <a:prstGeom prst="rect">
              <a:avLst/>
            </a:prstGeom>
            <a:solidFill>
              <a:srgbClr val="F1A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Rectangle 66"/>
            <p:cNvSpPr/>
            <p:nvPr/>
          </p:nvSpPr>
          <p:spPr>
            <a:xfrm>
              <a:off x="2409688" y="3310526"/>
              <a:ext cx="296634" cy="296634"/>
            </a:xfrm>
            <a:prstGeom prst="rect">
              <a:avLst/>
            </a:prstGeom>
            <a:solidFill>
              <a:srgbClr val="F1A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a:xfrm>
              <a:off x="2409688" y="2945542"/>
              <a:ext cx="296634" cy="296634"/>
            </a:xfrm>
            <a:prstGeom prst="rect">
              <a:avLst/>
            </a:prstGeom>
            <a:solidFill>
              <a:srgbClr val="F1A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a:off x="2870476" y="3670634"/>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2870476" y="3307276"/>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409688" y="2580558"/>
              <a:ext cx="296634" cy="296634"/>
            </a:xfrm>
            <a:prstGeom prst="rect">
              <a:avLst/>
            </a:prstGeom>
            <a:solidFill>
              <a:srgbClr val="F1A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870476" y="2943917"/>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870476" y="2580558"/>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70"/>
          <p:cNvGrpSpPr/>
          <p:nvPr/>
        </p:nvGrpSpPr>
        <p:grpSpPr>
          <a:xfrm>
            <a:off x="9501173" y="2035413"/>
            <a:ext cx="1672080" cy="2164861"/>
            <a:chOff x="2003189" y="2030060"/>
            <a:chExt cx="1672080" cy="2164861"/>
          </a:xfrm>
        </p:grpSpPr>
        <p:sp>
          <p:nvSpPr>
            <p:cNvPr id="72" name="Rounded Rectangle 71"/>
            <p:cNvSpPr/>
            <p:nvPr/>
          </p:nvSpPr>
          <p:spPr>
            <a:xfrm>
              <a:off x="2003189" y="2030060"/>
              <a:ext cx="1672080" cy="2164861"/>
            </a:xfrm>
            <a:prstGeom prst="roundRect">
              <a:avLst/>
            </a:prstGeom>
            <a:solidFill>
              <a:schemeClr val="bg1"/>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p:cNvSpPr/>
            <p:nvPr/>
          </p:nvSpPr>
          <p:spPr>
            <a:xfrm>
              <a:off x="2409688" y="3675509"/>
              <a:ext cx="296634" cy="296634"/>
            </a:xfrm>
            <a:prstGeom prst="rect">
              <a:avLst/>
            </a:prstGeom>
            <a:solidFill>
              <a:srgbClr val="F1A1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70476" y="3670634"/>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2870476" y="3311808"/>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2870476" y="2952984"/>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870476" y="2594160"/>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2870476" y="2235336"/>
              <a:ext cx="296634" cy="296634"/>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5" name="Group 84"/>
          <p:cNvGrpSpPr/>
          <p:nvPr/>
        </p:nvGrpSpPr>
        <p:grpSpPr>
          <a:xfrm>
            <a:off x="3198418" y="4780219"/>
            <a:ext cx="2686050" cy="1150562"/>
            <a:chOff x="1974521" y="5204492"/>
            <a:chExt cx="2686050" cy="1150562"/>
          </a:xfrm>
        </p:grpSpPr>
        <p:sp>
          <p:nvSpPr>
            <p:cNvPr id="86" name="Oval 85"/>
            <p:cNvSpPr/>
            <p:nvPr/>
          </p:nvSpPr>
          <p:spPr>
            <a:xfrm>
              <a:off x="1974521" y="5204492"/>
              <a:ext cx="2686050" cy="11505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p:cNvSpPr txBox="1"/>
            <p:nvPr/>
          </p:nvSpPr>
          <p:spPr>
            <a:xfrm>
              <a:off x="3047489" y="5233067"/>
              <a:ext cx="410966" cy="1015663"/>
            </a:xfrm>
            <a:prstGeom prst="rect">
              <a:avLst/>
            </a:prstGeom>
            <a:noFill/>
          </p:spPr>
          <p:txBody>
            <a:bodyPr wrap="square" rtlCol="0">
              <a:spAutoFit/>
            </a:bodyPr>
            <a:lstStyle/>
            <a:p>
              <a:pPr lvl="0" algn="just">
                <a:defRPr/>
              </a:pPr>
              <a:r>
                <a:rPr lang="en-US" altLang="zh-CN" sz="6000" b="1">
                  <a:solidFill>
                    <a:srgbClr val="FF0000"/>
                  </a:solidFill>
                  <a:latin typeface="Roboto" panose="02000000000000000000" pitchFamily="2" charset="0"/>
                  <a:ea typeface="Roboto" panose="02000000000000000000" pitchFamily="2" charset="0"/>
                </a:rPr>
                <a:t>=</a:t>
              </a:r>
              <a:endParaRPr kumimoji="0" lang="en-US" altLang="zh-CN" sz="60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88" name="TextBox 87"/>
            <p:cNvSpPr txBox="1"/>
            <p:nvPr/>
          </p:nvSpPr>
          <p:spPr>
            <a:xfrm>
              <a:off x="2367505" y="5483893"/>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4</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89" name="Rounded Rectangle 88"/>
            <p:cNvSpPr/>
            <p:nvPr/>
          </p:nvSpPr>
          <p:spPr>
            <a:xfrm>
              <a:off x="2277784" y="5497749"/>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Rounded Rectangle 89"/>
            <p:cNvSpPr/>
            <p:nvPr/>
          </p:nvSpPr>
          <p:spPr>
            <a:xfrm flipV="1">
              <a:off x="3741635" y="5480122"/>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Box 90"/>
            <p:cNvSpPr txBox="1"/>
            <p:nvPr/>
          </p:nvSpPr>
          <p:spPr>
            <a:xfrm>
              <a:off x="3851012" y="5480122"/>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4</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grpSp>
      <p:grpSp>
        <p:nvGrpSpPr>
          <p:cNvPr id="92" name="Group 91"/>
          <p:cNvGrpSpPr/>
          <p:nvPr/>
        </p:nvGrpSpPr>
        <p:grpSpPr>
          <a:xfrm>
            <a:off x="6151750" y="4780219"/>
            <a:ext cx="2686050" cy="1150562"/>
            <a:chOff x="1974521" y="5204492"/>
            <a:chExt cx="2686050" cy="1150562"/>
          </a:xfrm>
        </p:grpSpPr>
        <p:sp>
          <p:nvSpPr>
            <p:cNvPr id="93" name="Oval 92"/>
            <p:cNvSpPr/>
            <p:nvPr/>
          </p:nvSpPr>
          <p:spPr>
            <a:xfrm>
              <a:off x="1974521" y="5204492"/>
              <a:ext cx="2686050" cy="11505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4" name="TextBox 93"/>
            <p:cNvSpPr txBox="1"/>
            <p:nvPr/>
          </p:nvSpPr>
          <p:spPr>
            <a:xfrm>
              <a:off x="3047489" y="5233067"/>
              <a:ext cx="410966" cy="1015663"/>
            </a:xfrm>
            <a:prstGeom prst="rect">
              <a:avLst/>
            </a:prstGeom>
            <a:noFill/>
          </p:spPr>
          <p:txBody>
            <a:bodyPr wrap="square" rtlCol="0">
              <a:spAutoFit/>
            </a:bodyPr>
            <a:lstStyle/>
            <a:p>
              <a:pPr lvl="0" algn="just">
                <a:defRPr/>
              </a:pPr>
              <a:r>
                <a:rPr lang="en-US" altLang="zh-CN" sz="6000" b="1">
                  <a:solidFill>
                    <a:srgbClr val="FF0000"/>
                  </a:solidFill>
                  <a:latin typeface="Roboto" panose="02000000000000000000" pitchFamily="2" charset="0"/>
                  <a:ea typeface="Roboto" panose="02000000000000000000" pitchFamily="2" charset="0"/>
                </a:rPr>
                <a:t>&gt;</a:t>
              </a:r>
              <a:endParaRPr kumimoji="0" lang="en-US" altLang="zh-CN" sz="60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95" name="TextBox 94"/>
            <p:cNvSpPr txBox="1"/>
            <p:nvPr/>
          </p:nvSpPr>
          <p:spPr>
            <a:xfrm>
              <a:off x="2367505" y="5483893"/>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4</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96" name="Rounded Rectangle 95"/>
            <p:cNvSpPr/>
            <p:nvPr/>
          </p:nvSpPr>
          <p:spPr>
            <a:xfrm>
              <a:off x="2277784" y="5497749"/>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Rounded Rectangle 96"/>
            <p:cNvSpPr/>
            <p:nvPr/>
          </p:nvSpPr>
          <p:spPr>
            <a:xfrm flipV="1">
              <a:off x="3741635" y="5480122"/>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TextBox 97"/>
            <p:cNvSpPr txBox="1"/>
            <p:nvPr/>
          </p:nvSpPr>
          <p:spPr>
            <a:xfrm>
              <a:off x="3851012" y="5480122"/>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2</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grpSp>
      <p:grpSp>
        <p:nvGrpSpPr>
          <p:cNvPr id="99" name="Group 98"/>
          <p:cNvGrpSpPr/>
          <p:nvPr/>
        </p:nvGrpSpPr>
        <p:grpSpPr>
          <a:xfrm>
            <a:off x="9105083" y="4780219"/>
            <a:ext cx="2686050" cy="1150562"/>
            <a:chOff x="1974521" y="5204492"/>
            <a:chExt cx="2686050" cy="1150562"/>
          </a:xfrm>
        </p:grpSpPr>
        <p:sp>
          <p:nvSpPr>
            <p:cNvPr id="100" name="Oval 99"/>
            <p:cNvSpPr/>
            <p:nvPr/>
          </p:nvSpPr>
          <p:spPr>
            <a:xfrm>
              <a:off x="1974521" y="5204492"/>
              <a:ext cx="2686050" cy="11505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TextBox 100"/>
            <p:cNvSpPr txBox="1"/>
            <p:nvPr/>
          </p:nvSpPr>
          <p:spPr>
            <a:xfrm>
              <a:off x="3047489" y="5233067"/>
              <a:ext cx="410966" cy="1015663"/>
            </a:xfrm>
            <a:prstGeom prst="rect">
              <a:avLst/>
            </a:prstGeom>
            <a:noFill/>
          </p:spPr>
          <p:txBody>
            <a:bodyPr wrap="square" rtlCol="0">
              <a:spAutoFit/>
            </a:bodyPr>
            <a:lstStyle/>
            <a:p>
              <a:pPr lvl="0" algn="just">
                <a:defRPr/>
              </a:pPr>
              <a:r>
                <a:rPr lang="en-US" altLang="zh-CN" sz="6000" b="1">
                  <a:solidFill>
                    <a:srgbClr val="FF0000"/>
                  </a:solidFill>
                  <a:latin typeface="Roboto" panose="02000000000000000000" pitchFamily="2" charset="0"/>
                  <a:ea typeface="Roboto" panose="02000000000000000000" pitchFamily="2" charset="0"/>
                </a:rPr>
                <a:t>=</a:t>
              </a:r>
              <a:endParaRPr kumimoji="0" lang="en-US" altLang="zh-CN" sz="60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02" name="TextBox 101"/>
            <p:cNvSpPr txBox="1"/>
            <p:nvPr/>
          </p:nvSpPr>
          <p:spPr>
            <a:xfrm>
              <a:off x="2367505" y="5483893"/>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3</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103" name="Rounded Rectangle 102"/>
            <p:cNvSpPr/>
            <p:nvPr/>
          </p:nvSpPr>
          <p:spPr>
            <a:xfrm>
              <a:off x="2277784" y="5497749"/>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ounded Rectangle 103"/>
            <p:cNvSpPr/>
            <p:nvPr/>
          </p:nvSpPr>
          <p:spPr>
            <a:xfrm flipV="1">
              <a:off x="3741635" y="5480122"/>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TextBox 104"/>
            <p:cNvSpPr txBox="1"/>
            <p:nvPr/>
          </p:nvSpPr>
          <p:spPr>
            <a:xfrm>
              <a:off x="3851012" y="5480122"/>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3</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grpSp>
      <p:cxnSp>
        <p:nvCxnSpPr>
          <p:cNvPr id="11" name="Curved Connector 10"/>
          <p:cNvCxnSpPr>
            <a:stCxn id="87" idx="0"/>
            <a:endCxn id="65" idx="2"/>
          </p:cNvCxnSpPr>
          <p:nvPr/>
        </p:nvCxnSpPr>
        <p:spPr>
          <a:xfrm rot="5400000" flipH="1" flipV="1">
            <a:off x="5660717" y="3016426"/>
            <a:ext cx="608520" cy="2976217"/>
          </a:xfrm>
          <a:prstGeom prst="curvedConnector3">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urved Connector 12"/>
          <p:cNvCxnSpPr>
            <a:stCxn id="7" idx="0"/>
            <a:endCxn id="72" idx="2"/>
          </p:cNvCxnSpPr>
          <p:nvPr/>
        </p:nvCxnSpPr>
        <p:spPr>
          <a:xfrm rot="5400000" flipH="1" flipV="1">
            <a:off x="5672690" y="115696"/>
            <a:ext cx="579945" cy="8749102"/>
          </a:xfrm>
          <a:prstGeom prst="curvedConnector3">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Curved Connector 15"/>
          <p:cNvCxnSpPr>
            <a:stCxn id="94" idx="0"/>
            <a:endCxn id="4" idx="2"/>
          </p:cNvCxnSpPr>
          <p:nvPr/>
        </p:nvCxnSpPr>
        <p:spPr>
          <a:xfrm rot="16200000" flipV="1">
            <a:off x="4230553" y="1609146"/>
            <a:ext cx="599562" cy="5799734"/>
          </a:xfrm>
          <a:prstGeom prst="curvedConnector3">
            <a:avLst/>
          </a:prstGeom>
          <a:ln w="3810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Curved Connector 19"/>
          <p:cNvCxnSpPr>
            <a:stCxn id="101" idx="0"/>
            <a:endCxn id="58" idx="2"/>
          </p:cNvCxnSpPr>
          <p:nvPr/>
        </p:nvCxnSpPr>
        <p:spPr>
          <a:xfrm rot="16200000" flipV="1">
            <a:off x="7217959" y="1643219"/>
            <a:ext cx="585966" cy="5745184"/>
          </a:xfrm>
          <a:prstGeom prst="curvedConnector3">
            <a:avLst/>
          </a:prstGeom>
          <a:ln w="38100">
            <a:solidFill>
              <a:srgbClr val="E17070"/>
            </a:solidFill>
            <a:tailEnd type="triangle"/>
          </a:ln>
        </p:spPr>
        <p:style>
          <a:lnRef idx="1">
            <a:schemeClr val="accent1"/>
          </a:lnRef>
          <a:fillRef idx="0">
            <a:schemeClr val="accent1"/>
          </a:fillRef>
          <a:effectRef idx="0">
            <a:schemeClr val="accent1"/>
          </a:effectRef>
          <a:fontRef idx="minor">
            <a:schemeClr val="tx1"/>
          </a:fontRef>
        </p:style>
      </p:cxnSp>
      <p:pic>
        <p:nvPicPr>
          <p:cNvPr id="107" name="Picture 10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Tree>
    <p:extLst>
      <p:ext uri="{BB962C8B-B14F-4D97-AF65-F5344CB8AC3E}">
        <p14:creationId xmlns:p14="http://schemas.microsoft.com/office/powerpoint/2010/main" val="2184051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par>
                                <p:cTn id="11" presetID="14" presetClass="entr" presetSubtype="1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par>
                                <p:cTn id="14" presetID="14" presetClass="entr" presetSubtype="10" fill="hold" nodeType="with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randombar(horizontal)">
                                      <p:cBhvr>
                                        <p:cTn id="16" dur="500"/>
                                        <p:tgtEl>
                                          <p:spTgt spid="57"/>
                                        </p:tgtEl>
                                      </p:cBhvr>
                                    </p:animEffect>
                                  </p:childTnLst>
                                </p:cTn>
                              </p:par>
                              <p:par>
                                <p:cTn id="17" presetID="14" presetClass="entr" presetSubtype="10" fill="hold" nodeType="with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randombar(horizontal)">
                                      <p:cBhvr>
                                        <p:cTn id="19" dur="500"/>
                                        <p:tgtEl>
                                          <p:spTgt spid="64"/>
                                        </p:tgtEl>
                                      </p:cBhvr>
                                    </p:animEffect>
                                  </p:childTnLst>
                                </p:cTn>
                              </p:par>
                              <p:par>
                                <p:cTn id="20" presetID="14" presetClass="entr" presetSubtype="10" fill="hold" nodeType="withEffect">
                                  <p:stCondLst>
                                    <p:cond delay="0"/>
                                  </p:stCondLst>
                                  <p:childTnLst>
                                    <p:set>
                                      <p:cBhvr>
                                        <p:cTn id="21" dur="1" fill="hold">
                                          <p:stCondLst>
                                            <p:cond delay="0"/>
                                          </p:stCondLst>
                                        </p:cTn>
                                        <p:tgtEl>
                                          <p:spTgt spid="71"/>
                                        </p:tgtEl>
                                        <p:attrNameLst>
                                          <p:attrName>style.visibility</p:attrName>
                                        </p:attrNameLst>
                                      </p:cBhvr>
                                      <p:to>
                                        <p:strVal val="visible"/>
                                      </p:to>
                                    </p:set>
                                    <p:animEffect transition="in" filter="randombar(horizontal)">
                                      <p:cBhvr>
                                        <p:cTn id="22" dur="500"/>
                                        <p:tgtEl>
                                          <p:spTgt spid="71"/>
                                        </p:tgtEl>
                                      </p:cBhvr>
                                    </p:animEffect>
                                  </p:childTnLst>
                                </p:cTn>
                              </p:par>
                              <p:par>
                                <p:cTn id="23" presetID="22" presetClass="entr" presetSubtype="4"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nodeType="withEffect">
                                  <p:stCondLst>
                                    <p:cond delay="0"/>
                                  </p:stCondLst>
                                  <p:childTnLst>
                                    <p:set>
                                      <p:cBhvr>
                                        <p:cTn id="27" dur="1" fill="hold">
                                          <p:stCondLst>
                                            <p:cond delay="0"/>
                                          </p:stCondLst>
                                        </p:cTn>
                                        <p:tgtEl>
                                          <p:spTgt spid="85"/>
                                        </p:tgtEl>
                                        <p:attrNameLst>
                                          <p:attrName>style.visibility</p:attrName>
                                        </p:attrNameLst>
                                      </p:cBhvr>
                                      <p:to>
                                        <p:strVal val="visible"/>
                                      </p:to>
                                    </p:set>
                                    <p:animEffect transition="in" filter="wipe(down)">
                                      <p:cBhvr>
                                        <p:cTn id="28" dur="500"/>
                                        <p:tgtEl>
                                          <p:spTgt spid="85"/>
                                        </p:tgtEl>
                                      </p:cBhvr>
                                    </p:animEffect>
                                  </p:childTnLst>
                                </p:cTn>
                              </p:par>
                              <p:par>
                                <p:cTn id="29" presetID="22" presetClass="entr" presetSubtype="4" fill="hold" nodeType="withEffect">
                                  <p:stCondLst>
                                    <p:cond delay="0"/>
                                  </p:stCondLst>
                                  <p:childTnLst>
                                    <p:set>
                                      <p:cBhvr>
                                        <p:cTn id="30" dur="1" fill="hold">
                                          <p:stCondLst>
                                            <p:cond delay="0"/>
                                          </p:stCondLst>
                                        </p:cTn>
                                        <p:tgtEl>
                                          <p:spTgt spid="92"/>
                                        </p:tgtEl>
                                        <p:attrNameLst>
                                          <p:attrName>style.visibility</p:attrName>
                                        </p:attrNameLst>
                                      </p:cBhvr>
                                      <p:to>
                                        <p:strVal val="visible"/>
                                      </p:to>
                                    </p:set>
                                    <p:animEffect transition="in" filter="wipe(down)">
                                      <p:cBhvr>
                                        <p:cTn id="31" dur="500"/>
                                        <p:tgtEl>
                                          <p:spTgt spid="92"/>
                                        </p:tgtEl>
                                      </p:cBhvr>
                                    </p:animEffect>
                                  </p:childTnLst>
                                </p:cTn>
                              </p:par>
                              <p:par>
                                <p:cTn id="32" presetID="22" presetClass="entr" presetSubtype="4" fill="hold" nodeType="with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wipe(down)">
                                      <p:cBhvr>
                                        <p:cTn id="34" dur="500"/>
                                        <p:tgtEl>
                                          <p:spTgt spid="99"/>
                                        </p:tgtEl>
                                      </p:cBhvr>
                                    </p:animEffect>
                                  </p:childTnLst>
                                </p:cTn>
                              </p:par>
                              <p:par>
                                <p:cTn id="35" presetID="22" presetClass="entr" presetSubtype="4"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25248E-A0D6-AD5A-5800-9A78FC7887FD}"/>
              </a:ext>
            </a:extLst>
          </p:cNvPr>
          <p:cNvSpPr txBox="1"/>
          <p:nvPr/>
        </p:nvSpPr>
        <p:spPr>
          <a:xfrm>
            <a:off x="3447355" y="556615"/>
            <a:ext cx="5408593"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lvl="0">
              <a:defRPr/>
            </a:pPr>
            <a:r>
              <a:rPr lang="vi-VN" sz="3200">
                <a:solidFill>
                  <a:srgbClr val="0070C0"/>
                </a:solidFill>
                <a:latin typeface="Roboto Black" panose="02000000000000000000" pitchFamily="2" charset="0"/>
                <a:ea typeface="Roboto Black" panose="02000000000000000000" pitchFamily="2" charset="0"/>
              </a:rPr>
              <a:t>Chuẩn bị cho giờ học sau</a:t>
            </a:r>
            <a:endPar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endParaRPr>
          </a:p>
        </p:txBody>
      </p:sp>
      <p:sp>
        <p:nvSpPr>
          <p:cNvPr id="5" name="Rectangle: Rounded Corners 2">
            <a:extLst>
              <a:ext uri="{FF2B5EF4-FFF2-40B4-BE49-F238E27FC236}">
                <a16:creationId xmlns:a16="http://schemas.microsoft.com/office/drawing/2014/main" id="{8D375CCE-294A-4A06-B090-A5CB539AC2CB}"/>
              </a:ext>
            </a:extLst>
          </p:cNvPr>
          <p:cNvSpPr/>
          <p:nvPr/>
        </p:nvSpPr>
        <p:spPr>
          <a:xfrm>
            <a:off x="1474342" y="1685306"/>
            <a:ext cx="8991600" cy="4080757"/>
          </a:xfrm>
          <a:prstGeom prst="roundRect">
            <a:avLst>
              <a:gd name="adj" fmla="val 9417"/>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2722652" y="1936386"/>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Chuẩn bị dụng</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cụ và </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vật liệu cho buổi học sau:</a:t>
            </a:r>
          </a:p>
        </p:txBody>
      </p:sp>
      <p:sp>
        <p:nvSpPr>
          <p:cNvPr id="7" name="TextBox 6">
            <a:extLst>
              <a:ext uri="{FF2B5EF4-FFF2-40B4-BE49-F238E27FC236}">
                <a16:creationId xmlns:a16="http://schemas.microsoft.com/office/drawing/2014/main" id="{C50EEADF-F242-4F8F-96FE-76601BA8159E}"/>
              </a:ext>
            </a:extLst>
          </p:cNvPr>
          <p:cNvSpPr txBox="1"/>
          <p:nvPr/>
        </p:nvSpPr>
        <p:spPr>
          <a:xfrm>
            <a:off x="2208583" y="2491488"/>
            <a:ext cx="7372069"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Giấy trắng hoặc giấy màu, bút chì, tẩy, thước kẻ, kéo, que</a:t>
            </a:r>
            <a:r>
              <a:rPr kumimoji="0" lang="en-US"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tính hoặc ống hút, dây chun</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8" name="Rectangle 7">
            <a:extLst>
              <a:ext uri="{FF2B5EF4-FFF2-40B4-BE49-F238E27FC236}">
                <a16:creationId xmlns:a16="http://schemas.microsoft.com/office/drawing/2014/main" id="{35EBBBBE-4F8E-9E78-565A-A45F4445CFC4}"/>
              </a:ext>
            </a:extLst>
          </p:cNvPr>
          <p:cNvSpPr/>
          <p:nvPr/>
        </p:nvSpPr>
        <p:spPr>
          <a:xfrm>
            <a:off x="2147874" y="3654984"/>
            <a:ext cx="1804328" cy="1000874"/>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9" name="Picture 8">
            <a:extLst>
              <a:ext uri="{FF2B5EF4-FFF2-40B4-BE49-F238E27FC236}">
                <a16:creationId xmlns:a16="http://schemas.microsoft.com/office/drawing/2014/main" id="{2F0B38A0-9C2A-CC9E-621D-1963F69D092A}"/>
              </a:ext>
            </a:extLst>
          </p:cNvPr>
          <p:cNvPicPr>
            <a:picLocks noChangeAspect="1"/>
          </p:cNvPicPr>
          <p:nvPr/>
        </p:nvPicPr>
        <p:blipFill>
          <a:blip r:embed="rId3"/>
          <a:stretch>
            <a:fillRect/>
          </a:stretch>
        </p:blipFill>
        <p:spPr>
          <a:xfrm>
            <a:off x="7977625" y="3744651"/>
            <a:ext cx="1016170" cy="622625"/>
          </a:xfrm>
          <a:prstGeom prst="rect">
            <a:avLst/>
          </a:prstGeom>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D13FA7AD-DE74-FA1D-AB8E-2F9C196B8DDD}"/>
              </a:ext>
            </a:extLst>
          </p:cNvPr>
          <p:cNvPicPr>
            <a:picLocks noChangeAspect="1"/>
          </p:cNvPicPr>
          <p:nvPr/>
        </p:nvPicPr>
        <p:blipFill>
          <a:blip r:embed="rId4"/>
          <a:stretch>
            <a:fillRect/>
          </a:stretch>
        </p:blipFill>
        <p:spPr>
          <a:xfrm rot="10800000">
            <a:off x="5933045" y="3652815"/>
            <a:ext cx="1841113" cy="303689"/>
          </a:xfrm>
          <a:prstGeom prst="rect">
            <a:avLst/>
          </a:prstGeom>
          <a:effectLst>
            <a:outerShdw blurRad="63500" sx="102000" sy="102000" algn="ctr" rotWithShape="0">
              <a:prstClr val="black">
                <a:alpha val="40000"/>
              </a:prstClr>
            </a:outerShdw>
          </a:effectLst>
        </p:spPr>
      </p:pic>
      <p:pic>
        <p:nvPicPr>
          <p:cNvPr id="11" name="Picture 10">
            <a:extLst>
              <a:ext uri="{FF2B5EF4-FFF2-40B4-BE49-F238E27FC236}">
                <a16:creationId xmlns:a16="http://schemas.microsoft.com/office/drawing/2014/main" id="{7AAC4A3A-4601-67D9-6062-241328F08330}"/>
              </a:ext>
            </a:extLst>
          </p:cNvPr>
          <p:cNvPicPr>
            <a:picLocks noChangeAspect="1"/>
          </p:cNvPicPr>
          <p:nvPr/>
        </p:nvPicPr>
        <p:blipFill>
          <a:blip r:embed="rId5"/>
          <a:stretch>
            <a:fillRect/>
          </a:stretch>
        </p:blipFill>
        <p:spPr>
          <a:xfrm>
            <a:off x="4346074" y="3553828"/>
            <a:ext cx="1193099" cy="1229474"/>
          </a:xfrm>
          <a:prstGeom prst="rect">
            <a:avLst/>
          </a:prstGeom>
          <a:effectLst>
            <a:outerShdw blurRad="63500" sx="102000" sy="102000" algn="ctr" rotWithShape="0">
              <a:prstClr val="black">
                <a:alpha val="40000"/>
              </a:prstClr>
            </a:outerShdw>
          </a:effectLst>
        </p:spPr>
      </p:pic>
      <p:sp>
        <p:nvSpPr>
          <p:cNvPr id="12" name="Rectangle 11">
            <a:extLst>
              <a:ext uri="{FF2B5EF4-FFF2-40B4-BE49-F238E27FC236}">
                <a16:creationId xmlns:a16="http://schemas.microsoft.com/office/drawing/2014/main" id="{35EBBBBE-4F8E-9E78-565A-A45F4445CFC4}"/>
              </a:ext>
            </a:extLst>
          </p:cNvPr>
          <p:cNvSpPr/>
          <p:nvPr/>
        </p:nvSpPr>
        <p:spPr>
          <a:xfrm>
            <a:off x="1917542" y="3827700"/>
            <a:ext cx="1804328" cy="1000874"/>
          </a:xfrm>
          <a:prstGeom prst="rect">
            <a:avLst/>
          </a:prstGeom>
          <a:solidFill>
            <a:srgbClr val="FFC00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13" name="Rectangle 12">
            <a:extLst>
              <a:ext uri="{FF2B5EF4-FFF2-40B4-BE49-F238E27FC236}">
                <a16:creationId xmlns:a16="http://schemas.microsoft.com/office/drawing/2014/main" id="{35EBBBBE-4F8E-9E78-565A-A45F4445CFC4}"/>
              </a:ext>
            </a:extLst>
          </p:cNvPr>
          <p:cNvSpPr/>
          <p:nvPr/>
        </p:nvSpPr>
        <p:spPr>
          <a:xfrm>
            <a:off x="1754002" y="3978461"/>
            <a:ext cx="1804328" cy="1000874"/>
          </a:xfrm>
          <a:prstGeom prst="rect">
            <a:avLst/>
          </a:prstGeom>
          <a:solidFill>
            <a:srgbClr val="00B05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endParaRPr>
          </a:p>
        </p:txBody>
      </p:sp>
      <p:pic>
        <p:nvPicPr>
          <p:cNvPr id="2" name="Picture 1"/>
          <p:cNvPicPr>
            <a:picLocks noChangeAspect="1"/>
          </p:cNvPicPr>
          <p:nvPr/>
        </p:nvPicPr>
        <p:blipFill rotWithShape="1">
          <a:blip r:embed="rId6" cstate="hqprint">
            <a:extLst>
              <a:ext uri="{28A0092B-C50C-407E-A947-70E740481C1C}">
                <a14:useLocalDpi xmlns:a14="http://schemas.microsoft.com/office/drawing/2010/main" val="0"/>
              </a:ext>
            </a:extLst>
          </a:blip>
          <a:srcRect l="83881"/>
          <a:stretch/>
        </p:blipFill>
        <p:spPr>
          <a:xfrm rot="4592987">
            <a:off x="6649162" y="3460151"/>
            <a:ext cx="468719" cy="2014728"/>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15" name="Picture 14"/>
          <p:cNvPicPr>
            <a:picLocks noChangeAspect="1"/>
          </p:cNvPicPr>
          <p:nvPr/>
        </p:nvPicPr>
        <p:blipFill rotWithShape="1">
          <a:blip r:embed="rId8" cstate="hqprint">
            <a:extLst>
              <a:ext uri="{28A0092B-C50C-407E-A947-70E740481C1C}">
                <a14:useLocalDpi xmlns:a14="http://schemas.microsoft.com/office/drawing/2010/main" val="0"/>
              </a:ext>
            </a:extLst>
          </a:blip>
          <a:srcRect l="31432" t="23457" r="27325" b="23002"/>
          <a:stretch/>
        </p:blipFill>
        <p:spPr>
          <a:xfrm>
            <a:off x="9413102" y="3646214"/>
            <a:ext cx="833184" cy="721062"/>
          </a:xfrm>
          <a:prstGeom prst="rect">
            <a:avLst/>
          </a:prstGeom>
        </p:spPr>
      </p:pic>
    </p:spTree>
    <p:extLst>
      <p:ext uri="{BB962C8B-B14F-4D97-AF65-F5344CB8AC3E}">
        <p14:creationId xmlns:p14="http://schemas.microsoft.com/office/powerpoint/2010/main" val="18701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11000" y="2451457"/>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B05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4234" y="3856616"/>
            <a:ext cx="3153529" cy="2178424"/>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Tree>
    <p:extLst>
      <p:ext uri="{BB962C8B-B14F-4D97-AF65-F5344CB8AC3E}">
        <p14:creationId xmlns:p14="http://schemas.microsoft.com/office/powerpoint/2010/main" val="423478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4" presetClass="emph" presetSubtype="0" repeatCount="indefinite" fill="hold" grpId="1" nodeType="withEffect">
                                  <p:stCondLst>
                                    <p:cond delay="0"/>
                                  </p:stCondLst>
                                  <p:iterate type="lt">
                                    <p:tmPct val="10000"/>
                                  </p:iterate>
                                  <p:childTnLst>
                                    <p:animMotion origin="layout" path="M -3.125E-6 4.44444E-6 L -3.125E-6 -0.07223 " pathEditMode="relative" rAng="0" ptsTypes="AA">
                                      <p:cBhvr>
                                        <p:cTn id="19" dur="250" accel="50000" decel="50000" autoRev="1" fill="hold">
                                          <p:stCondLst>
                                            <p:cond delay="0"/>
                                          </p:stCondLst>
                                        </p:cTn>
                                        <p:tgtEl>
                                          <p:spTgt spid="5"/>
                                        </p:tgtEl>
                                        <p:attrNameLst>
                                          <p:attrName>ppt_x</p:attrName>
                                          <p:attrName>ppt_y</p:attrName>
                                        </p:attrNameLst>
                                      </p:cBhvr>
                                      <p:rCtr x="0" y="-3611"/>
                                    </p:animMotion>
                                    <p:animRot by="1500000">
                                      <p:cBhvr>
                                        <p:cTn id="20" dur="125" fill="hold">
                                          <p:stCondLst>
                                            <p:cond delay="0"/>
                                          </p:stCondLst>
                                        </p:cTn>
                                        <p:tgtEl>
                                          <p:spTgt spid="5"/>
                                        </p:tgtEl>
                                        <p:attrNameLst>
                                          <p:attrName>r</p:attrName>
                                        </p:attrNameLst>
                                      </p:cBhvr>
                                    </p:animRot>
                                    <p:animRot by="-1500000">
                                      <p:cBhvr>
                                        <p:cTn id="21" dur="125" fill="hold">
                                          <p:stCondLst>
                                            <p:cond delay="125"/>
                                          </p:stCondLst>
                                        </p:cTn>
                                        <p:tgtEl>
                                          <p:spTgt spid="5"/>
                                        </p:tgtEl>
                                        <p:attrNameLst>
                                          <p:attrName>r</p:attrName>
                                        </p:attrNameLst>
                                      </p:cBhvr>
                                    </p:animRot>
                                    <p:animRot by="-1500000">
                                      <p:cBhvr>
                                        <p:cTn id="22" dur="125" fill="hold">
                                          <p:stCondLst>
                                            <p:cond delay="250"/>
                                          </p:stCondLst>
                                        </p:cTn>
                                        <p:tgtEl>
                                          <p:spTgt spid="5"/>
                                        </p:tgtEl>
                                        <p:attrNameLst>
                                          <p:attrName>r</p:attrName>
                                        </p:attrNameLst>
                                      </p:cBhvr>
                                    </p:animRot>
                                    <p:animRot by="1500000">
                                      <p:cBhvr>
                                        <p:cTn id="23"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5175360" y="1091991"/>
            <a:ext cx="1281320"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7030A0"/>
                </a:solidFill>
                <a:effectLst/>
                <a:uLnTx/>
                <a:uFillTx/>
                <a:latin typeface="Roboto Black" panose="02000000000000000000" pitchFamily="2" charset="0"/>
                <a:ea typeface="Roboto Black" panose="02000000000000000000" pitchFamily="2" charset="0"/>
                <a:cs typeface="+mn-cs"/>
              </a:rPr>
              <a:t>BÀI 2</a:t>
            </a:r>
          </a:p>
        </p:txBody>
      </p:sp>
      <p:grpSp>
        <p:nvGrpSpPr>
          <p:cNvPr id="22" name="Group 21"/>
          <p:cNvGrpSpPr/>
          <p:nvPr/>
        </p:nvGrpSpPr>
        <p:grpSpPr>
          <a:xfrm>
            <a:off x="5019445" y="4990248"/>
            <a:ext cx="1131133" cy="1011423"/>
            <a:chOff x="6678202" y="4890499"/>
            <a:chExt cx="1131133" cy="1011423"/>
          </a:xfrm>
        </p:grpSpPr>
        <p:sp>
          <p:nvSpPr>
            <p:cNvPr id="21" name="Oval 20"/>
            <p:cNvSpPr/>
            <p:nvPr/>
          </p:nvSpPr>
          <p:spPr>
            <a:xfrm>
              <a:off x="6678202" y="4890499"/>
              <a:ext cx="1011423" cy="1011423"/>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5B1500B4-2A13-B105-884B-9C3A22343CC6}"/>
                </a:ext>
              </a:extLst>
            </p:cNvPr>
            <p:cNvSpPr txBox="1"/>
            <p:nvPr/>
          </p:nvSpPr>
          <p:spPr>
            <a:xfrm>
              <a:off x="6751245" y="5165377"/>
              <a:ext cx="1058090" cy="461665"/>
            </a:xfrm>
            <a:prstGeom prst="rect">
              <a:avLst/>
            </a:prstGeom>
            <a:noFill/>
            <a:scene3d>
              <a:camera prst="orthographicFront"/>
              <a:lightRig rig="threePt" dir="t"/>
            </a:scene3d>
            <a:sp3d>
              <a:bevelT prst="angle"/>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a:ln>
                  <a:noFill/>
                </a:ln>
                <a:solidFill>
                  <a:schemeClr val="bg1"/>
                </a:solidFill>
                <a:effectLst/>
                <a:uLnTx/>
                <a:uFillTx/>
                <a:latin typeface="Roboto Black" panose="02000000000000000000" pitchFamily="2" charset="0"/>
                <a:ea typeface="Roboto Black" panose="02000000000000000000" pitchFamily="2" charset="0"/>
                <a:cs typeface="+mn-cs"/>
              </a:endParaRPr>
            </a:p>
          </p:txBody>
        </p:sp>
      </p:grpSp>
      <p:sp>
        <p:nvSpPr>
          <p:cNvPr id="8" name="TextBox 7"/>
          <p:cNvSpPr txBox="1"/>
          <p:nvPr/>
        </p:nvSpPr>
        <p:spPr>
          <a:xfrm>
            <a:off x="1790531" y="2364011"/>
            <a:ext cx="8480674" cy="1938992"/>
          </a:xfrm>
          <a:prstGeom prst="rect">
            <a:avLst/>
          </a:prstGeom>
          <a:noFill/>
        </p:spPr>
        <p:txBody>
          <a:bodyPr wrap="square" rtlCol="0">
            <a:spAutoFit/>
          </a:bodyPr>
          <a:lstStyle/>
          <a:p>
            <a:pPr lvl="0" algn="ctr">
              <a:defRPr/>
            </a:pPr>
            <a:r>
              <a:rPr lang="en-US" altLang="zh-CN" sz="6000" b="1">
                <a:solidFill>
                  <a:srgbClr val="0070C0"/>
                </a:solidFill>
                <a:latin typeface="Roboto Black" panose="02000000000000000000" pitchFamily="2" charset="0"/>
                <a:ea typeface="Roboto Black" panose="02000000000000000000" pitchFamily="2" charset="0"/>
              </a:rPr>
              <a:t>DỤNG CỤ SO SÁNH SỐ TRONG PHẠM VI 10</a:t>
            </a:r>
            <a:endParaRPr kumimoji="0" lang="en-US" altLang="zh-CN" sz="60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endParaRP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29650" y="46790"/>
            <a:ext cx="1417791" cy="979395"/>
          </a:xfrm>
          <a:prstGeom prst="rect">
            <a:avLst/>
          </a:prstGeom>
        </p:spPr>
      </p:pic>
    </p:spTree>
    <p:extLst>
      <p:ext uri="{BB962C8B-B14F-4D97-AF65-F5344CB8AC3E}">
        <p14:creationId xmlns:p14="http://schemas.microsoft.com/office/powerpoint/2010/main" val="2740364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3041374" y="426566"/>
            <a:ext cx="610925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CÙNG </a:t>
            </a:r>
            <a:r>
              <a:rPr lang="en-US" altLang="zh-CN" sz="3200" b="1">
                <a:solidFill>
                  <a:srgbClr val="0070C0"/>
                </a:solidFill>
                <a:latin typeface="Roboto" panose="02000000000000000000" pitchFamily="2" charset="0"/>
                <a:ea typeface="Roboto" panose="02000000000000000000" pitchFamily="2" charset="0"/>
              </a:rPr>
              <a:t>ĐẾM </a:t>
            </a:r>
            <a:r>
              <a:rPr lang="en-US" altLang="zh-CN" sz="3200" b="1" noProof="0">
                <a:solidFill>
                  <a:srgbClr val="0070C0"/>
                </a:solidFill>
                <a:latin typeface="Roboto" panose="02000000000000000000" pitchFamily="2" charset="0"/>
                <a:ea typeface="Roboto" panose="02000000000000000000" pitchFamily="2" charset="0"/>
              </a:rPr>
              <a:t>NÀO</a:t>
            </a:r>
            <a:r>
              <a:rPr kumimoji="0" lang="en-US" altLang="zh-CN" sz="32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cs typeface="+mn-cs"/>
              </a:rPr>
              <a:t>!</a:t>
            </a:r>
            <a:endParaRPr kumimoji="0" lang="vi-VN" altLang="zh-CN" sz="32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cs typeface="+mn-cs"/>
            </a:endParaRPr>
          </a:p>
        </p:txBody>
      </p:sp>
      <p:pic>
        <p:nvPicPr>
          <p:cNvPr id="4" name="Picture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3" name="đếm số">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041374" y="2251710"/>
            <a:ext cx="5972972" cy="3108960"/>
          </a:xfrm>
          <a:prstGeom prst="rect">
            <a:avLst/>
          </a:prstGeom>
        </p:spPr>
      </p:pic>
    </p:spTree>
    <p:extLst>
      <p:ext uri="{BB962C8B-B14F-4D97-AF65-F5344CB8AC3E}">
        <p14:creationId xmlns:p14="http://schemas.microsoft.com/office/powerpoint/2010/main" val="286139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video fullScrn="1">
              <p:cMediaNode vol="80000">
                <p:cTn id="13" fill="hold" display="0">
                  <p:stCondLst>
                    <p:cond delay="indefinite"/>
                  </p:stCondLst>
                </p:cTn>
                <p:tgtEl>
                  <p:spTgt spid="3"/>
                </p:tgtEl>
              </p:cMediaNode>
            </p:video>
          </p:childTnLst>
        </p:cTn>
      </p:par>
    </p:tnLst>
    <p:bldLst>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685582" y="456723"/>
            <a:ext cx="10868006" cy="584775"/>
          </a:xfrm>
          <a:prstGeom prst="rect">
            <a:avLst/>
          </a:prstGeom>
          <a:noFill/>
        </p:spPr>
        <p:txBody>
          <a:bodyPr wrap="square" rtlCol="0">
            <a:spAutoFit/>
          </a:bodyPr>
          <a:lstStyle/>
          <a:p>
            <a:pPr lvl="0" algn="ctr">
              <a:defRPr/>
            </a:pPr>
            <a:r>
              <a:rPr lang="vi-VN" altLang="zh-CN" sz="3200" b="1">
                <a:solidFill>
                  <a:srgbClr val="0070C0"/>
                </a:solidFill>
                <a:latin typeface="Roboto" panose="02000000000000000000" pitchFamily="2" charset="0"/>
                <a:ea typeface="Roboto" panose="02000000000000000000" pitchFamily="2" charset="0"/>
              </a:rPr>
              <a:t>ĐỀ XUẤT Ý TƯỞNG VÀ CÁCH LÀM DỤNG CỤ SO SÁNH SỐ</a:t>
            </a:r>
            <a:endPar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endParaRPr>
          </a:p>
        </p:txBody>
      </p:sp>
      <p:sp>
        <p:nvSpPr>
          <p:cNvPr id="12" name="TextBox 11"/>
          <p:cNvSpPr txBox="1"/>
          <p:nvPr/>
        </p:nvSpPr>
        <p:spPr>
          <a:xfrm>
            <a:off x="3233677" y="1331476"/>
            <a:ext cx="5724645"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rPr>
              <a:t>Thảo luận và chia sẻ ý tưởng </a:t>
            </a:r>
            <a:endParaRPr kumimoji="0" lang="en-US"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cs typeface="+mn-cs"/>
            </a:endParaRPr>
          </a:p>
          <a:p>
            <a:pPr lvl="0" algn="ctr">
              <a:defRPr/>
            </a:pPr>
            <a:r>
              <a:rPr lang="vi-VN" altLang="zh-CN" sz="3200" b="1">
                <a:solidFill>
                  <a:srgbClr val="00B050"/>
                </a:solidFill>
                <a:latin typeface="Roboto" panose="02000000000000000000" pitchFamily="2" charset="0"/>
                <a:ea typeface="Roboto" panose="02000000000000000000" pitchFamily="2" charset="0"/>
              </a:rPr>
              <a:t>Làm dụng cụ so sánh s</a:t>
            </a:r>
            <a:r>
              <a:rPr lang="en-US" altLang="zh-CN" sz="3200" b="1">
                <a:solidFill>
                  <a:srgbClr val="00B050"/>
                </a:solidFill>
                <a:latin typeface="Roboto" panose="02000000000000000000" pitchFamily="2" charset="0"/>
                <a:ea typeface="Roboto" panose="02000000000000000000" pitchFamily="2" charset="0"/>
              </a:rPr>
              <a:t>ố</a:t>
            </a:r>
            <a:endParaRPr kumimoji="0" lang="en-US" altLang="zh-CN" sz="3200" b="1" i="0" u="none" strike="noStrike" kern="1200" cap="none" spc="0" normalizeH="0" baseline="0" noProof="0">
              <a:ln>
                <a:noFill/>
              </a:ln>
              <a:solidFill>
                <a:srgbClr val="00B050"/>
              </a:solidFill>
              <a:effectLst/>
              <a:uLnTx/>
              <a:uFillTx/>
              <a:latin typeface="Roboto" panose="02000000000000000000" pitchFamily="2" charset="0"/>
              <a:ea typeface="Roboto" panose="02000000000000000000" pitchFamily="2" charset="0"/>
            </a:endParaRPr>
          </a:p>
        </p:txBody>
      </p:sp>
      <p:sp>
        <p:nvSpPr>
          <p:cNvPr id="2" name="Rounded Rectangle 12">
            <a:extLst>
              <a:ext uri="{FF2B5EF4-FFF2-40B4-BE49-F238E27FC236}">
                <a16:creationId xmlns:a16="http://schemas.microsoft.com/office/drawing/2014/main" id="{4D94BEC8-895E-E7F6-ECD4-494B8A916FCC}"/>
              </a:ext>
            </a:extLst>
          </p:cNvPr>
          <p:cNvSpPr/>
          <p:nvPr/>
        </p:nvSpPr>
        <p:spPr>
          <a:xfrm>
            <a:off x="510799" y="2749507"/>
            <a:ext cx="4433652" cy="3088084"/>
          </a:xfrm>
          <a:prstGeom prst="roundRect">
            <a:avLst>
              <a:gd name="adj" fmla="val 11508"/>
            </a:avLst>
          </a:prstGeom>
          <a:solidFill>
            <a:srgbClr val="E1707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EB8BE5CE-A8D0-9C3F-62BA-02EEBA080F4F}"/>
              </a:ext>
            </a:extLst>
          </p:cNvPr>
          <p:cNvSpPr txBox="1"/>
          <p:nvPr/>
        </p:nvSpPr>
        <p:spPr>
          <a:xfrm>
            <a:off x="745409" y="2960240"/>
            <a:ext cx="36352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TIÊU CHÍ SẢN PHẨM</a:t>
            </a:r>
            <a:endParaRPr kumimoji="0" lang="en-US" altLang="zh-CN" sz="24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4" name="TextBox 3">
            <a:extLst>
              <a:ext uri="{FF2B5EF4-FFF2-40B4-BE49-F238E27FC236}">
                <a16:creationId xmlns:a16="http://schemas.microsoft.com/office/drawing/2014/main" id="{365369E6-5E28-EA0A-15E8-B75D34E6A744}"/>
              </a:ext>
            </a:extLst>
          </p:cNvPr>
          <p:cNvSpPr txBox="1"/>
          <p:nvPr/>
        </p:nvSpPr>
        <p:spPr>
          <a:xfrm>
            <a:off x="311215" y="3609548"/>
            <a:ext cx="4503638"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C</a:t>
            </a:r>
            <a:r>
              <a:rPr lang="vi-VN" altLang="zh-CN" sz="2400">
                <a:solidFill>
                  <a:srgbClr val="002060"/>
                </a:solidFill>
                <a:latin typeface="Roboto" panose="02000000000000000000" pitchFamily="2" charset="0"/>
                <a:ea typeface="Roboto" panose="02000000000000000000" pitchFamily="2" charset="0"/>
              </a:rPr>
              <a:t>ó hai thanh cố định có thể</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xoay được khi so sánh</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
        <p:nvSpPr>
          <p:cNvPr id="5" name="TextBox 4">
            <a:extLst>
              <a:ext uri="{FF2B5EF4-FFF2-40B4-BE49-F238E27FC236}">
                <a16:creationId xmlns:a16="http://schemas.microsoft.com/office/drawing/2014/main" id="{7E131F87-26FF-B3AC-BA0D-E98AEC3698A4}"/>
              </a:ext>
            </a:extLst>
          </p:cNvPr>
          <p:cNvSpPr txBox="1"/>
          <p:nvPr/>
        </p:nvSpPr>
        <p:spPr>
          <a:xfrm>
            <a:off x="411950" y="4730523"/>
            <a:ext cx="4633236"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C</a:t>
            </a:r>
            <a:r>
              <a:rPr lang="vi-VN" altLang="zh-CN" sz="2400">
                <a:solidFill>
                  <a:srgbClr val="002060"/>
                </a:solidFill>
                <a:latin typeface="Roboto" panose="02000000000000000000" pitchFamily="2" charset="0"/>
                <a:ea typeface="Roboto" panose="02000000000000000000" pitchFamily="2" charset="0"/>
              </a:rPr>
              <a:t>hắc chắn, cân đối,</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sử dụng được nhiều lần</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pic>
        <p:nvPicPr>
          <p:cNvPr id="6" name="Picture 5">
            <a:extLst>
              <a:ext uri="{FF2B5EF4-FFF2-40B4-BE49-F238E27FC236}">
                <a16:creationId xmlns:a16="http://schemas.microsoft.com/office/drawing/2014/main" id="{F358DA3A-5DBF-DD5E-8C4A-C74B07E4AD6E}"/>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6762" t="7747" r="13617" b="13987"/>
          <a:stretch/>
        </p:blipFill>
        <p:spPr>
          <a:xfrm rot="21378000">
            <a:off x="5585519" y="3077778"/>
            <a:ext cx="2727295" cy="2010694"/>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7" name="Picture 6">
            <a:extLst>
              <a:ext uri="{FF2B5EF4-FFF2-40B4-BE49-F238E27FC236}">
                <a16:creationId xmlns:a16="http://schemas.microsoft.com/office/drawing/2014/main" id="{2339F17A-D860-98A9-56EB-F08BA6B5539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4470" t="4336" r="5427" b="6584"/>
          <a:stretch/>
        </p:blipFill>
        <p:spPr>
          <a:xfrm rot="5400000">
            <a:off x="9107949" y="3095524"/>
            <a:ext cx="2096123" cy="2763074"/>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8" name="Oval 7">
            <a:extLst>
              <a:ext uri="{FF2B5EF4-FFF2-40B4-BE49-F238E27FC236}">
                <a16:creationId xmlns:a16="http://schemas.microsoft.com/office/drawing/2014/main" id="{9D086686-4FFF-3785-F615-30D891943A69}"/>
              </a:ext>
            </a:extLst>
          </p:cNvPr>
          <p:cNvSpPr/>
          <p:nvPr/>
        </p:nvSpPr>
        <p:spPr>
          <a:xfrm>
            <a:off x="10262674" y="4166115"/>
            <a:ext cx="230833" cy="2308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1E3FE72-ACB9-95C2-074D-1833B5ADC504}"/>
              </a:ext>
            </a:extLst>
          </p:cNvPr>
          <p:cNvSpPr/>
          <p:nvPr/>
        </p:nvSpPr>
        <p:spPr>
          <a:xfrm>
            <a:off x="10262674" y="4416198"/>
            <a:ext cx="230833" cy="2308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1B8A2F3-CDAE-55E2-491F-80ECE18EE88D}"/>
              </a:ext>
            </a:extLst>
          </p:cNvPr>
          <p:cNvSpPr/>
          <p:nvPr/>
        </p:nvSpPr>
        <p:spPr>
          <a:xfrm>
            <a:off x="9632218" y="3933631"/>
            <a:ext cx="230833" cy="2308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72AFEED3-A408-C7E2-DCE0-2E9B669B3F15}"/>
              </a:ext>
            </a:extLst>
          </p:cNvPr>
          <p:cNvSpPr/>
          <p:nvPr/>
        </p:nvSpPr>
        <p:spPr>
          <a:xfrm>
            <a:off x="9632218" y="4201416"/>
            <a:ext cx="230833" cy="2308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689A94FC-AC42-8DE8-373A-BA1DFFE4F2AB}"/>
              </a:ext>
            </a:extLst>
          </p:cNvPr>
          <p:cNvSpPr/>
          <p:nvPr/>
        </p:nvSpPr>
        <p:spPr>
          <a:xfrm>
            <a:off x="9632218" y="4461887"/>
            <a:ext cx="230833" cy="23083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0186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par>
                                <p:cTn id="28" presetID="14" presetClass="entr" presetSubtype="10" fill="hold"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randombar(horizontal)">
                                      <p:cBhvr>
                                        <p:cTn id="30" dur="500"/>
                                        <p:tgtEl>
                                          <p:spTgt spid="6"/>
                                        </p:tgtEl>
                                      </p:cBhvr>
                                    </p:animEffect>
                                  </p:childTnLst>
                                </p:cTn>
                              </p:par>
                              <p:par>
                                <p:cTn id="31" presetID="14" presetClass="entr" presetSubtype="10"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randombar(horizontal)">
                                      <p:cBhvr>
                                        <p:cTn id="33" dur="500"/>
                                        <p:tgtEl>
                                          <p:spTgt spid="7"/>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randombar(horizontal)">
                                      <p:cBhvr>
                                        <p:cTn id="36" dur="500"/>
                                        <p:tgtEl>
                                          <p:spTgt spid="8"/>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randombar(horizontal)">
                                      <p:cBhvr>
                                        <p:cTn id="39" dur="500"/>
                                        <p:tgtEl>
                                          <p:spTgt spid="9"/>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randombar(horizontal)">
                                      <p:cBhvr>
                                        <p:cTn id="42" dur="500"/>
                                        <p:tgtEl>
                                          <p:spTgt spid="10"/>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randombar(horizontal)">
                                      <p:cBhvr>
                                        <p:cTn id="45" dur="500"/>
                                        <p:tgtEl>
                                          <p:spTgt spid="13"/>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randombar(horizontal)">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2" grpId="0"/>
      <p:bldP spid="3" grpId="0"/>
      <p:bldP spid="4" grpId="0"/>
      <p:bldP spid="5" grpId="0"/>
      <p:bldP spid="8" grpId="0" animBg="1"/>
      <p:bldP spid="9" grpId="0" animBg="1"/>
      <p:bldP spid="10" grpId="0" animBg="1"/>
      <p:bldP spid="13" grpId="0" animBg="1"/>
      <p:bldP spid="1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862761" y="1298092"/>
            <a:ext cx="1785933" cy="461665"/>
          </a:xfrm>
          <a:prstGeom prst="rect">
            <a:avLst/>
          </a:prstGeom>
          <a:noFill/>
        </p:spPr>
        <p:txBody>
          <a:bodyPr wrap="square" rtlCol="0">
            <a:spAutoFit/>
          </a:bodyPr>
          <a:lstStyle/>
          <a:p>
            <a:pPr lvl="0" algn="just">
              <a:defRPr/>
            </a:pPr>
            <a:r>
              <a:rPr lang="vi-VN" altLang="zh-CN" sz="2400" b="1">
                <a:solidFill>
                  <a:srgbClr val="FF0000"/>
                </a:solidFill>
                <a:latin typeface="Roboto" panose="02000000000000000000" pitchFamily="2" charset="0"/>
                <a:ea typeface="Roboto" panose="02000000000000000000" pitchFamily="2" charset="0"/>
              </a:rPr>
              <a:t>Cách chơi:</a:t>
            </a:r>
            <a:endParaRPr kumimoji="0" lang="en-US" altLang="zh-CN"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3448575" y="663857"/>
            <a:ext cx="6703787" cy="584775"/>
          </a:xfrm>
          <a:prstGeom prst="rect">
            <a:avLst/>
          </a:prstGeom>
          <a:noFill/>
        </p:spPr>
        <p:txBody>
          <a:bodyPr wrap="square" rtlCol="0">
            <a:spAutoFit/>
          </a:bodyPr>
          <a:lstStyle/>
          <a:p>
            <a:pPr lvl="0" algn="ctr">
              <a:defRPr/>
            </a:pPr>
            <a:r>
              <a:rPr lang="vi-VN" altLang="zh-CN" sz="3200" b="1">
                <a:solidFill>
                  <a:srgbClr val="0070C0"/>
                </a:solidFill>
                <a:latin typeface="Roboto" panose="02000000000000000000" pitchFamily="2" charset="0"/>
                <a:ea typeface="Roboto" panose="02000000000000000000" pitchFamily="2" charset="0"/>
              </a:rPr>
              <a:t>Trò chơi “</a:t>
            </a:r>
            <a:r>
              <a:rPr lang="en-US" altLang="zh-CN" sz="3200" b="1">
                <a:solidFill>
                  <a:srgbClr val="0070C0"/>
                </a:solidFill>
                <a:latin typeface="Roboto" panose="02000000000000000000" pitchFamily="2" charset="0"/>
                <a:ea typeface="Roboto" panose="02000000000000000000" pitchFamily="2" charset="0"/>
              </a:rPr>
              <a:t>T</a:t>
            </a:r>
            <a:r>
              <a:rPr lang="vi-VN" altLang="zh-CN" sz="3200" b="1">
                <a:solidFill>
                  <a:srgbClr val="0070C0"/>
                </a:solidFill>
                <a:latin typeface="Roboto" panose="02000000000000000000" pitchFamily="2" charset="0"/>
                <a:ea typeface="Roboto" panose="02000000000000000000" pitchFamily="2" charset="0"/>
              </a:rPr>
              <a:t>ôi tài giỏi“</a:t>
            </a:r>
            <a:endParaRPr kumimoji="0" lang="en-US" altLang="zh-CN" sz="32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10" name="TextBox 9"/>
          <p:cNvSpPr txBox="1"/>
          <p:nvPr/>
        </p:nvSpPr>
        <p:spPr>
          <a:xfrm>
            <a:off x="445063" y="1889116"/>
            <a:ext cx="3602955" cy="707886"/>
          </a:xfrm>
          <a:prstGeom prst="rect">
            <a:avLst/>
          </a:prstGeom>
          <a:noFill/>
        </p:spPr>
        <p:txBody>
          <a:bodyPr wrap="square" rtlCol="0">
            <a:spAutoFit/>
          </a:bodyPr>
          <a:lstStyle/>
          <a:p>
            <a:pPr lvl="0" algn="just">
              <a:defRPr/>
            </a:pPr>
            <a:r>
              <a:rPr lang="en-US" altLang="zh-CN" sz="2000">
                <a:solidFill>
                  <a:srgbClr val="002060"/>
                </a:solidFill>
                <a:latin typeface="Roboto" panose="02000000000000000000" pitchFamily="2" charset="0"/>
                <a:ea typeface="Roboto" panose="02000000000000000000" pitchFamily="2" charset="0"/>
              </a:rPr>
              <a:t>Sử dụng cơ thể làm dấu lớn hơn, nhỏ hơn và bằng nhau</a:t>
            </a:r>
            <a:endParaRPr kumimoji="0" lang="en-US" altLang="zh-CN" sz="20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3" name="TextBox 12"/>
          <p:cNvSpPr txBox="1"/>
          <p:nvPr/>
        </p:nvSpPr>
        <p:spPr>
          <a:xfrm>
            <a:off x="4519135" y="1953754"/>
            <a:ext cx="2280864" cy="1631216"/>
          </a:xfrm>
          <a:prstGeom prst="rect">
            <a:avLst/>
          </a:prstGeom>
          <a:noFill/>
        </p:spPr>
        <p:txBody>
          <a:bodyPr wrap="square" rtlCol="0">
            <a:spAutoFit/>
          </a:bodyPr>
          <a:lstStyle/>
          <a:p>
            <a:pPr lvl="0" algn="just">
              <a:defRPr/>
            </a:pPr>
            <a:r>
              <a:rPr lang="en-US" altLang="zh-CN" sz="2000">
                <a:solidFill>
                  <a:srgbClr val="002060"/>
                </a:solidFill>
                <a:latin typeface="Roboto" panose="02000000000000000000" pitchFamily="2" charset="0"/>
                <a:ea typeface="Roboto" panose="02000000000000000000" pitchFamily="2" charset="0"/>
              </a:rPr>
              <a:t>Mỗi nhóm cử 3 bạn lên chơi, trong đó 2 bạn giơ số, 1 bạn đứng giữa làm dấu.</a:t>
            </a:r>
            <a:endParaRPr kumimoji="0" lang="en-US" altLang="zh-CN" sz="20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7372">
            <a:off x="105103" y="2544447"/>
            <a:ext cx="1207584" cy="2258510"/>
          </a:xfrm>
          <a:prstGeom prst="rect">
            <a:avLst/>
          </a:prstGeom>
          <a:effectLst>
            <a:outerShdw blurRad="63500" sx="102000" sy="102000" algn="ctr" rotWithShape="0">
              <a:prstClr val="black">
                <a:alpha val="40000"/>
              </a:prstClr>
            </a:outerShdw>
          </a:effectLst>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427767" flipH="1">
            <a:off x="1343776" y="2544447"/>
            <a:ext cx="1150556" cy="2151851"/>
          </a:xfrm>
          <a:prstGeom prst="rect">
            <a:avLst/>
          </a:prstGeom>
          <a:effectLst>
            <a:outerShdw blurRad="63500" sx="102000" sy="102000" algn="ctr" rotWithShape="0">
              <a:prstClr val="black">
                <a:alpha val="40000"/>
              </a:prstClr>
            </a:outerShdw>
          </a:effectLst>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382153" flipH="1">
            <a:off x="2772746" y="2801905"/>
            <a:ext cx="619578" cy="1796151"/>
          </a:xfrm>
          <a:prstGeom prst="rect">
            <a:avLst/>
          </a:prstGeom>
          <a:effectLst/>
        </p:spPr>
      </p:pic>
      <p:sp>
        <p:nvSpPr>
          <p:cNvPr id="15" name="TextBox 14"/>
          <p:cNvSpPr txBox="1"/>
          <p:nvPr/>
        </p:nvSpPr>
        <p:spPr>
          <a:xfrm>
            <a:off x="708895" y="1382277"/>
            <a:ext cx="1785933" cy="461665"/>
          </a:xfrm>
          <a:prstGeom prst="rect">
            <a:avLst/>
          </a:prstGeom>
          <a:noFill/>
        </p:spPr>
        <p:txBody>
          <a:bodyPr wrap="square" rtlCol="0">
            <a:spAutoFit/>
          </a:bodyPr>
          <a:lstStyle/>
          <a:p>
            <a:pPr lvl="0" algn="just">
              <a:defRPr/>
            </a:pPr>
            <a:r>
              <a:rPr lang="en-US" altLang="zh-CN" sz="2400" b="1">
                <a:solidFill>
                  <a:srgbClr val="FF0000"/>
                </a:solidFill>
                <a:latin typeface="Roboto" panose="02000000000000000000" pitchFamily="2" charset="0"/>
                <a:ea typeface="Roboto" panose="02000000000000000000" pitchFamily="2" charset="0"/>
              </a:rPr>
              <a:t>Quy ước:</a:t>
            </a:r>
            <a:endParaRPr kumimoji="0" lang="en-US" altLang="zh-CN"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sp>
        <p:nvSpPr>
          <p:cNvPr id="16" name="TextBox 15"/>
          <p:cNvSpPr txBox="1"/>
          <p:nvPr/>
        </p:nvSpPr>
        <p:spPr>
          <a:xfrm>
            <a:off x="0" y="4990044"/>
            <a:ext cx="1247335" cy="707886"/>
          </a:xfrm>
          <a:prstGeom prst="rect">
            <a:avLst/>
          </a:prstGeom>
          <a:noFill/>
        </p:spPr>
        <p:txBody>
          <a:bodyPr wrap="square" rtlCol="0">
            <a:spAutoFit/>
          </a:bodyPr>
          <a:lstStyle/>
          <a:p>
            <a:pPr lvl="0" algn="ctr">
              <a:defRPr/>
            </a:pPr>
            <a:r>
              <a:rPr lang="en-US" altLang="zh-CN" sz="2000">
                <a:solidFill>
                  <a:srgbClr val="002060"/>
                </a:solidFill>
                <a:latin typeface="Roboto" panose="02000000000000000000" pitchFamily="2" charset="0"/>
                <a:ea typeface="Roboto" panose="02000000000000000000" pitchFamily="2" charset="0"/>
              </a:rPr>
              <a:t>Dấu </a:t>
            </a:r>
          </a:p>
          <a:p>
            <a:pPr lvl="0" algn="ctr">
              <a:defRPr/>
            </a:pPr>
            <a:r>
              <a:rPr lang="en-US" altLang="zh-CN" sz="2000">
                <a:solidFill>
                  <a:srgbClr val="002060"/>
                </a:solidFill>
                <a:latin typeface="Roboto" panose="02000000000000000000" pitchFamily="2" charset="0"/>
                <a:ea typeface="Roboto" panose="02000000000000000000" pitchFamily="2" charset="0"/>
              </a:rPr>
              <a:t>lớn hơn</a:t>
            </a:r>
            <a:endParaRPr kumimoji="0" lang="en-US" altLang="zh-CN" sz="20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1188928" y="4990044"/>
            <a:ext cx="1305404" cy="707886"/>
          </a:xfrm>
          <a:prstGeom prst="rect">
            <a:avLst/>
          </a:prstGeom>
          <a:noFill/>
        </p:spPr>
        <p:txBody>
          <a:bodyPr wrap="square" rtlCol="0">
            <a:spAutoFit/>
          </a:bodyPr>
          <a:lstStyle/>
          <a:p>
            <a:pPr lvl="0" algn="ctr">
              <a:defRPr/>
            </a:pPr>
            <a:r>
              <a:rPr lang="en-US" altLang="zh-CN" sz="2000">
                <a:solidFill>
                  <a:srgbClr val="002060"/>
                </a:solidFill>
                <a:latin typeface="Roboto" panose="02000000000000000000" pitchFamily="2" charset="0"/>
                <a:ea typeface="Roboto" panose="02000000000000000000" pitchFamily="2" charset="0"/>
              </a:rPr>
              <a:t>Dấu </a:t>
            </a:r>
          </a:p>
          <a:p>
            <a:pPr lvl="0" algn="ctr">
              <a:defRPr/>
            </a:pPr>
            <a:r>
              <a:rPr lang="en-US" altLang="zh-CN" sz="2000">
                <a:solidFill>
                  <a:srgbClr val="002060"/>
                </a:solidFill>
                <a:latin typeface="Roboto" panose="02000000000000000000" pitchFamily="2" charset="0"/>
                <a:ea typeface="Roboto" panose="02000000000000000000" pitchFamily="2" charset="0"/>
              </a:rPr>
              <a:t>nhỏ hơn</a:t>
            </a:r>
            <a:endParaRPr kumimoji="0" lang="en-US" altLang="zh-CN" sz="20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8" name="TextBox 17"/>
          <p:cNvSpPr txBox="1"/>
          <p:nvPr/>
        </p:nvSpPr>
        <p:spPr>
          <a:xfrm>
            <a:off x="2494332" y="4990044"/>
            <a:ext cx="1105523" cy="707886"/>
          </a:xfrm>
          <a:prstGeom prst="rect">
            <a:avLst/>
          </a:prstGeom>
          <a:noFill/>
        </p:spPr>
        <p:txBody>
          <a:bodyPr wrap="square" rtlCol="0">
            <a:spAutoFit/>
          </a:bodyPr>
          <a:lstStyle/>
          <a:p>
            <a:pPr lvl="0" algn="ctr">
              <a:defRPr/>
            </a:pPr>
            <a:r>
              <a:rPr lang="en-US" altLang="zh-CN" sz="2000">
                <a:solidFill>
                  <a:srgbClr val="002060"/>
                </a:solidFill>
                <a:latin typeface="Roboto" panose="02000000000000000000" pitchFamily="2" charset="0"/>
                <a:ea typeface="Roboto" panose="02000000000000000000" pitchFamily="2" charset="0"/>
              </a:rPr>
              <a:t>Dấu </a:t>
            </a:r>
          </a:p>
          <a:p>
            <a:pPr lvl="0" algn="ctr">
              <a:defRPr/>
            </a:pPr>
            <a:r>
              <a:rPr lang="en-US" altLang="zh-CN" sz="2000">
                <a:solidFill>
                  <a:srgbClr val="002060"/>
                </a:solidFill>
                <a:latin typeface="Roboto" panose="02000000000000000000" pitchFamily="2" charset="0"/>
                <a:ea typeface="Roboto" panose="02000000000000000000" pitchFamily="2" charset="0"/>
              </a:rPr>
              <a:t>bằng</a:t>
            </a:r>
            <a:endParaRPr kumimoji="0" lang="en-US" altLang="zh-CN" sz="20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2" name="TextBox 21"/>
          <p:cNvSpPr txBox="1"/>
          <p:nvPr/>
        </p:nvSpPr>
        <p:spPr>
          <a:xfrm>
            <a:off x="6945710" y="1953754"/>
            <a:ext cx="2280865" cy="1938992"/>
          </a:xfrm>
          <a:prstGeom prst="rect">
            <a:avLst/>
          </a:prstGeom>
          <a:noFill/>
        </p:spPr>
        <p:txBody>
          <a:bodyPr wrap="square" rtlCol="0">
            <a:spAutoFit/>
          </a:bodyPr>
          <a:lstStyle/>
          <a:p>
            <a:pPr lvl="0" algn="just">
              <a:defRPr/>
            </a:pPr>
            <a:r>
              <a:rPr lang="en-US" altLang="zh-CN" sz="2000">
                <a:solidFill>
                  <a:srgbClr val="002060"/>
                </a:solidFill>
                <a:latin typeface="Roboto" panose="02000000000000000000" pitchFamily="2" charset="0"/>
                <a:ea typeface="Roboto" panose="02000000000000000000" pitchFamily="2" charset="0"/>
              </a:rPr>
              <a:t>Các bạn bên dưới đếm từ 1 đến 6. Khi các bạn đếm đến 3, 2 bạn giơ số nhanh chóng giơ lên 1 con số.</a:t>
            </a:r>
            <a:endParaRPr kumimoji="0" lang="en-US" altLang="zh-CN" sz="20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3" name="Picture 22" descr="Có thể là hình ảnh về 7 người, mọi người đang đứng và trong nhà"/>
          <p:cNvPicPr/>
          <p:nvPr/>
        </p:nvPicPr>
        <p:blipFill rotWithShape="1">
          <a:blip r:embed="rId6" cstate="print">
            <a:extLst>
              <a:ext uri="{28A0092B-C50C-407E-A947-70E740481C1C}">
                <a14:useLocalDpi xmlns:a14="http://schemas.microsoft.com/office/drawing/2010/main" val="0"/>
              </a:ext>
            </a:extLst>
          </a:blip>
          <a:srcRect l="29454" t="35594" r="25225"/>
          <a:stretch/>
        </p:blipFill>
        <p:spPr bwMode="auto">
          <a:xfrm>
            <a:off x="5833201" y="3924180"/>
            <a:ext cx="3845055" cy="2720882"/>
          </a:xfrm>
          <a:prstGeom prst="rect">
            <a:avLst/>
          </a:prstGeom>
          <a:noFill/>
          <a:ln>
            <a:noFill/>
          </a:ln>
          <a:extLst>
            <a:ext uri="{53640926-AAD7-44D8-BBD7-CCE9431645EC}">
              <a14:shadowObscured xmlns:a14="http://schemas.microsoft.com/office/drawing/2010/main"/>
            </a:ext>
          </a:extLst>
        </p:spPr>
      </p:pic>
      <p:sp>
        <p:nvSpPr>
          <p:cNvPr id="24" name="TextBox 23"/>
          <p:cNvSpPr txBox="1"/>
          <p:nvPr/>
        </p:nvSpPr>
        <p:spPr>
          <a:xfrm>
            <a:off x="9500331" y="1960257"/>
            <a:ext cx="2451778" cy="1323439"/>
          </a:xfrm>
          <a:prstGeom prst="rect">
            <a:avLst/>
          </a:prstGeom>
          <a:noFill/>
        </p:spPr>
        <p:txBody>
          <a:bodyPr wrap="square" rtlCol="0">
            <a:spAutoFit/>
          </a:bodyPr>
          <a:lstStyle/>
          <a:p>
            <a:pPr lvl="0" algn="just">
              <a:defRPr/>
            </a:pPr>
            <a:r>
              <a:rPr lang="en-US" altLang="zh-CN" sz="2000">
                <a:solidFill>
                  <a:srgbClr val="002060"/>
                </a:solidFill>
                <a:latin typeface="Roboto" panose="02000000000000000000" pitchFamily="2" charset="0"/>
                <a:ea typeface="Roboto" panose="02000000000000000000" pitchFamily="2" charset="0"/>
              </a:rPr>
              <a:t>Bạn đứng giữa quan sát số và làm dấu xong khi các bạn đếm đến 6.</a:t>
            </a:r>
            <a:endParaRPr kumimoji="0" lang="en-US" altLang="zh-CN" sz="20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5" name="TextBox 24"/>
          <p:cNvSpPr txBox="1"/>
          <p:nvPr/>
        </p:nvSpPr>
        <p:spPr>
          <a:xfrm>
            <a:off x="9807348" y="5150350"/>
            <a:ext cx="1283786" cy="707886"/>
          </a:xfrm>
          <a:prstGeom prst="rect">
            <a:avLst/>
          </a:prstGeom>
          <a:noFill/>
        </p:spPr>
        <p:txBody>
          <a:bodyPr wrap="square" rtlCol="0">
            <a:spAutoFit/>
          </a:bodyPr>
          <a:lstStyle/>
          <a:p>
            <a:pPr lvl="0" algn="ctr">
              <a:defRPr/>
            </a:pPr>
            <a:r>
              <a:rPr lang="en-US" altLang="zh-CN" sz="2000">
                <a:solidFill>
                  <a:srgbClr val="002060"/>
                </a:solidFill>
                <a:latin typeface="Roboto" panose="02000000000000000000" pitchFamily="2" charset="0"/>
                <a:ea typeface="Roboto" panose="02000000000000000000" pitchFamily="2" charset="0"/>
              </a:rPr>
              <a:t>Ví dụ minh hoạ</a:t>
            </a:r>
            <a:endParaRPr kumimoji="0" lang="en-US" altLang="zh-CN" sz="20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3" name="TextBox 2">
            <a:extLst>
              <a:ext uri="{FF2B5EF4-FFF2-40B4-BE49-F238E27FC236}">
                <a16:creationId xmlns:a16="http://schemas.microsoft.com/office/drawing/2014/main" id="{EB0885BF-4480-2A20-BAE5-F1F3C5D2523A}"/>
              </a:ext>
            </a:extLst>
          </p:cNvPr>
          <p:cNvSpPr txBox="1"/>
          <p:nvPr/>
        </p:nvSpPr>
        <p:spPr>
          <a:xfrm>
            <a:off x="1582242" y="135557"/>
            <a:ext cx="4931552" cy="584775"/>
          </a:xfrm>
          <a:prstGeom prst="rect">
            <a:avLst/>
          </a:prstGeom>
          <a:noFill/>
        </p:spPr>
        <p:txBody>
          <a:bodyPr wrap="square" rtlCol="0">
            <a:spAutoFit/>
          </a:bodyPr>
          <a:lstStyle/>
          <a:p>
            <a:pPr lvl="0" algn="ctr">
              <a:defRPr/>
            </a:pPr>
            <a:r>
              <a:rPr lang="en-US" altLang="zh-CN" sz="3200" b="1">
                <a:solidFill>
                  <a:srgbClr val="002060"/>
                </a:solidFill>
                <a:latin typeface="Roboto" panose="02000000000000000000" pitchFamily="2" charset="0"/>
                <a:ea typeface="Roboto" panose="02000000000000000000" pitchFamily="2" charset="0"/>
              </a:rPr>
              <a:t>KHỞI ĐỘNG TIẾT HỌC</a:t>
            </a:r>
          </a:p>
        </p:txBody>
      </p:sp>
    </p:spTree>
    <p:extLst>
      <p:ext uri="{BB962C8B-B14F-4D97-AF65-F5344CB8AC3E}">
        <p14:creationId xmlns:p14="http://schemas.microsoft.com/office/powerpoint/2010/main" val="948266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500"/>
                                        <p:tgtEl>
                                          <p:spTgt spid="16"/>
                                        </p:tgtEl>
                                      </p:cBhvr>
                                    </p:animEffect>
                                  </p:childTnLst>
                                </p:cTn>
                              </p:par>
                              <p:par>
                                <p:cTn id="21" presetID="10" presetClass="entr" presetSubtype="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ipe(down)">
                                      <p:cBhvr>
                                        <p:cTn id="28" dur="500"/>
                                        <p:tgtEl>
                                          <p:spTgt spid="17"/>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wipe(down)">
                                      <p:cBhvr>
                                        <p:cTn id="36" dur="500"/>
                                        <p:tgtEl>
                                          <p:spTgt spid="18"/>
                                        </p:tgtEl>
                                      </p:cBhvr>
                                    </p:animEffect>
                                  </p:childTnLst>
                                </p:cTn>
                              </p:par>
                              <p:par>
                                <p:cTn id="37" presetID="10" presetClass="entr" presetSubtype="0"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down)">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wipe(down)">
                                      <p:cBhvr>
                                        <p:cTn id="54" dur="500"/>
                                        <p:tgtEl>
                                          <p:spTgt spid="22"/>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down)">
                                      <p:cBhvr>
                                        <p:cTn id="59" dur="500"/>
                                        <p:tgtEl>
                                          <p:spTgt spid="24"/>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00"/>
                                        <p:tgtEl>
                                          <p:spTgt spid="25"/>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5" grpId="0"/>
      <p:bldP spid="16" grpId="0"/>
      <p:bldP spid="17" grpId="0"/>
      <p:bldP spid="18" grpId="0"/>
      <p:bldP spid="22" grpId="0"/>
      <p:bldP spid="24" grpId="0"/>
      <p:bldP spid="25" grpId="0"/>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rotWithShape="1">
          <a:blip r:embed="rId3" cstate="print">
            <a:extLst>
              <a:ext uri="{28A0092B-C50C-407E-A947-70E740481C1C}">
                <a14:useLocalDpi xmlns:a14="http://schemas.microsoft.com/office/drawing/2010/main" val="0"/>
              </a:ext>
            </a:extLst>
          </a:blip>
          <a:srcRect l="5033" t="8151" r="8297" b="11011"/>
          <a:stretch/>
        </p:blipFill>
        <p:spPr>
          <a:xfrm>
            <a:off x="8955761" y="2863248"/>
            <a:ext cx="2820633" cy="1973179"/>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12" name="TextBox 11"/>
          <p:cNvSpPr txBox="1"/>
          <p:nvPr/>
        </p:nvSpPr>
        <p:spPr>
          <a:xfrm>
            <a:off x="685582" y="456723"/>
            <a:ext cx="10868006" cy="584775"/>
          </a:xfrm>
          <a:prstGeom prst="rect">
            <a:avLst/>
          </a:prstGeom>
          <a:noFill/>
        </p:spPr>
        <p:txBody>
          <a:bodyPr wrap="square" rtlCol="0">
            <a:spAutoFit/>
          </a:bodyPr>
          <a:lstStyle/>
          <a:p>
            <a:pPr lvl="0" algn="ctr">
              <a:defRPr/>
            </a:pPr>
            <a:r>
              <a:rPr lang="vi-VN" altLang="zh-CN" sz="3200" b="1">
                <a:solidFill>
                  <a:srgbClr val="0070C0"/>
                </a:solidFill>
                <a:latin typeface="Roboto" panose="02000000000000000000" pitchFamily="2" charset="0"/>
                <a:ea typeface="Roboto" panose="02000000000000000000" pitchFamily="2" charset="0"/>
              </a:rPr>
              <a:t>ĐỀ XUẤT Ý TƯỞNG VÀ CÁCH LÀM DỤNG CỤ SO SÁNH SỐ</a:t>
            </a:r>
            <a:endPar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endParaRPr>
          </a:p>
        </p:txBody>
      </p:sp>
      <p:sp>
        <p:nvSpPr>
          <p:cNvPr id="3" name="Isosceles Triangle 2"/>
          <p:cNvSpPr/>
          <p:nvPr/>
        </p:nvSpPr>
        <p:spPr>
          <a:xfrm rot="16200000">
            <a:off x="9862474" y="3525692"/>
            <a:ext cx="213937" cy="191116"/>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Isosceles Triangle 20"/>
          <p:cNvSpPr/>
          <p:nvPr/>
        </p:nvSpPr>
        <p:spPr>
          <a:xfrm rot="16200000">
            <a:off x="9862475" y="3775949"/>
            <a:ext cx="213937" cy="191116"/>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p:cNvSpPr/>
          <p:nvPr/>
        </p:nvSpPr>
        <p:spPr>
          <a:xfrm rot="16200000">
            <a:off x="9876784" y="4026206"/>
            <a:ext cx="213937" cy="191116"/>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rot="16200000">
            <a:off x="10533005" y="3525691"/>
            <a:ext cx="213937" cy="191116"/>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16200000">
            <a:off x="10533006" y="3775948"/>
            <a:ext cx="213937" cy="191116"/>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16200000">
            <a:off x="10547315" y="4026205"/>
            <a:ext cx="213937" cy="191116"/>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429ECE62-E3E5-E095-0916-8E66F04DB86C}"/>
              </a:ext>
            </a:extLst>
          </p:cNvPr>
          <p:cNvSpPr txBox="1"/>
          <p:nvPr/>
        </p:nvSpPr>
        <p:spPr>
          <a:xfrm>
            <a:off x="489671" y="2368318"/>
            <a:ext cx="1120616"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err="1">
                <a:ln>
                  <a:noFill/>
                </a:ln>
                <a:solidFill>
                  <a:srgbClr val="FF0000"/>
                </a:solidFill>
                <a:effectLst/>
                <a:uLnTx/>
                <a:uFillTx/>
                <a:latin typeface="Roboto" panose="02000000000000000000" pitchFamily="2" charset="0"/>
                <a:ea typeface="Roboto" panose="02000000000000000000" pitchFamily="2" charset="0"/>
                <a:cs typeface="+mn-cs"/>
              </a:rPr>
              <a:t>Gợi</a:t>
            </a:r>
            <a:r>
              <a:rPr kumimoji="0" lang="en-US" altLang="zh-CN" sz="24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rPr>
              <a:t> ý</a:t>
            </a:r>
          </a:p>
        </p:txBody>
      </p:sp>
      <p:sp>
        <p:nvSpPr>
          <p:cNvPr id="7" name="TextBox 6">
            <a:extLst>
              <a:ext uri="{FF2B5EF4-FFF2-40B4-BE49-F238E27FC236}">
                <a16:creationId xmlns:a16="http://schemas.microsoft.com/office/drawing/2014/main" id="{DE120925-E1FB-C463-E1A2-2B99EA9705F4}"/>
              </a:ext>
            </a:extLst>
          </p:cNvPr>
          <p:cNvSpPr txBox="1"/>
          <p:nvPr/>
        </p:nvSpPr>
        <p:spPr>
          <a:xfrm>
            <a:off x="1871122" y="2936554"/>
            <a:ext cx="511279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Em sử dụng vật liệu gì để là dụng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cụ</a:t>
            </a: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p:txBody>
      </p:sp>
      <p:sp>
        <p:nvSpPr>
          <p:cNvPr id="8" name="TextBox 7">
            <a:extLst>
              <a:ext uri="{FF2B5EF4-FFF2-40B4-BE49-F238E27FC236}">
                <a16:creationId xmlns:a16="http://schemas.microsoft.com/office/drawing/2014/main" id="{51524C66-4F18-C434-6448-F3281623DE49}"/>
              </a:ext>
            </a:extLst>
          </p:cNvPr>
          <p:cNvSpPr txBox="1"/>
          <p:nvPr/>
        </p:nvSpPr>
        <p:spPr>
          <a:xfrm>
            <a:off x="1786281" y="3553129"/>
            <a:ext cx="3963420" cy="461665"/>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Dụng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cụ gồm có những gì</a:t>
            </a: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a:t>
            </a:r>
          </a:p>
        </p:txBody>
      </p:sp>
      <p:sp>
        <p:nvSpPr>
          <p:cNvPr id="9" name="TextBox 8">
            <a:extLst>
              <a:ext uri="{FF2B5EF4-FFF2-40B4-BE49-F238E27FC236}">
                <a16:creationId xmlns:a16="http://schemas.microsoft.com/office/drawing/2014/main" id="{456E7723-8EED-1FB9-4597-8824CA99391E}"/>
              </a:ext>
            </a:extLst>
          </p:cNvPr>
          <p:cNvSpPr txBox="1"/>
          <p:nvPr/>
        </p:nvSpPr>
        <p:spPr>
          <a:xfrm>
            <a:off x="1786281" y="4101147"/>
            <a:ext cx="7199591"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Em sử</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dụng hình gì để làm hình biểu diễn?</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955505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5"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869016" y="939042"/>
            <a:ext cx="9142104" cy="1870146"/>
          </a:xfrm>
          <a:prstGeom prst="rect">
            <a:avLst/>
          </a:prstGeom>
          <a:effectLst>
            <a:outerShdw blurRad="63500" sx="102000" sy="102000" algn="ctr" rotWithShape="0">
              <a:prstClr val="black">
                <a:alpha val="40000"/>
              </a:prstClr>
            </a:outerShdw>
          </a:effectLst>
        </p:spPr>
      </p:pic>
      <p:pic>
        <p:nvPicPr>
          <p:cNvPr id="2" name="Picture 1"/>
          <p:cNvPicPr>
            <a:picLocks noChangeAspect="1"/>
          </p:cNvPicPr>
          <p:nvPr/>
        </p:nvPicPr>
        <p:blipFill>
          <a:blip r:embed="rId4"/>
          <a:stretch>
            <a:fillRect/>
          </a:stretch>
        </p:blipFill>
        <p:spPr>
          <a:xfrm>
            <a:off x="263707" y="2886061"/>
            <a:ext cx="5733333" cy="3780952"/>
          </a:xfrm>
          <a:prstGeom prst="rect">
            <a:avLst/>
          </a:prstGeom>
        </p:spPr>
      </p:pic>
      <p:pic>
        <p:nvPicPr>
          <p:cNvPr id="8" name="Picture 7"/>
          <p:cNvPicPr>
            <a:picLocks noChangeAspect="1"/>
          </p:cNvPicPr>
          <p:nvPr/>
        </p:nvPicPr>
        <p:blipFill>
          <a:blip r:embed="rId5"/>
          <a:stretch>
            <a:fillRect/>
          </a:stretch>
        </p:blipFill>
        <p:spPr>
          <a:xfrm>
            <a:off x="5997040" y="2886061"/>
            <a:ext cx="5885714" cy="3780952"/>
          </a:xfrm>
          <a:prstGeom prst="rect">
            <a:avLst/>
          </a:prstGeom>
        </p:spPr>
      </p:pic>
      <p:pic>
        <p:nvPicPr>
          <p:cNvPr id="5" name="Picture 4">
            <a:extLst>
              <a:ext uri="{FF2B5EF4-FFF2-40B4-BE49-F238E27FC236}">
                <a16:creationId xmlns:a16="http://schemas.microsoft.com/office/drawing/2014/main" id="{00EC82A6-D15B-F0E8-3908-618FA7BB311E}"/>
              </a:ext>
            </a:extLst>
          </p:cNvPr>
          <p:cNvPicPr>
            <a:picLocks noChangeAspect="1"/>
          </p:cNvPicPr>
          <p:nvPr/>
        </p:nvPicPr>
        <p:blipFill>
          <a:blip r:embed="rId6"/>
          <a:stretch>
            <a:fillRect/>
          </a:stretch>
        </p:blipFill>
        <p:spPr>
          <a:xfrm>
            <a:off x="6440068" y="6161878"/>
            <a:ext cx="2143424" cy="220068"/>
          </a:xfrm>
          <a:prstGeom prst="rect">
            <a:avLst/>
          </a:prstGeom>
        </p:spPr>
      </p:pic>
    </p:spTree>
    <p:extLst>
      <p:ext uri="{BB962C8B-B14F-4D97-AF65-F5344CB8AC3E}">
        <p14:creationId xmlns:p14="http://schemas.microsoft.com/office/powerpoint/2010/main" val="15202312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108791" y="726841"/>
            <a:ext cx="5870389" cy="584775"/>
          </a:xfrm>
          <a:prstGeom prst="rect">
            <a:avLst/>
          </a:prstGeom>
          <a:noFill/>
        </p:spPr>
        <p:txBody>
          <a:bodyPr wrap="square" rtlCol="0">
            <a:spAutoFit/>
          </a:bodyPr>
          <a:lstStyle/>
          <a:p>
            <a:pPr lvl="0" algn="ctr">
              <a:defRPr/>
            </a:pPr>
            <a:r>
              <a:rPr lang="vi-VN" altLang="zh-CN" sz="3200" b="1">
                <a:solidFill>
                  <a:srgbClr val="0070C0"/>
                </a:solidFill>
                <a:latin typeface="Roboto" panose="02000000000000000000" pitchFamily="2" charset="0"/>
                <a:ea typeface="Roboto" panose="02000000000000000000" pitchFamily="2" charset="0"/>
              </a:rPr>
              <a:t>LÀM DỤNG CỤ SO SÁNH SỐ</a:t>
            </a:r>
          </a:p>
        </p:txBody>
      </p:sp>
      <p:sp>
        <p:nvSpPr>
          <p:cNvPr id="6" name="TextBox 5">
            <a:extLst>
              <a:ext uri="{FF2B5EF4-FFF2-40B4-BE49-F238E27FC236}">
                <a16:creationId xmlns:a16="http://schemas.microsoft.com/office/drawing/2014/main" id="{F47EDC76-93E4-69B2-B3EB-FFBB9F9285CB}"/>
              </a:ext>
            </a:extLst>
          </p:cNvPr>
          <p:cNvSpPr txBox="1"/>
          <p:nvPr/>
        </p:nvSpPr>
        <p:spPr>
          <a:xfrm>
            <a:off x="1583167" y="1930660"/>
            <a:ext cx="423175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Lựa chọn dụng cụ và vật liệu</a:t>
            </a:r>
          </a:p>
        </p:txBody>
      </p:sp>
      <p:sp>
        <p:nvSpPr>
          <p:cNvPr id="7" name="TextBox 6">
            <a:extLst>
              <a:ext uri="{FF2B5EF4-FFF2-40B4-BE49-F238E27FC236}">
                <a16:creationId xmlns:a16="http://schemas.microsoft.com/office/drawing/2014/main" id="{C50EEADF-F242-4F8F-96FE-76601BA8159E}"/>
              </a:ext>
            </a:extLst>
          </p:cNvPr>
          <p:cNvSpPr txBox="1"/>
          <p:nvPr/>
        </p:nvSpPr>
        <p:spPr>
          <a:xfrm>
            <a:off x="1583167" y="2469099"/>
            <a:ext cx="9765018"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Giấy màu, bút chì</a:t>
            </a: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kéo, thước kẻ</a:t>
            </a:r>
            <a:r>
              <a:rPr lang="en-US" sz="2400">
                <a:solidFill>
                  <a:srgbClr val="002060"/>
                </a:solidFill>
                <a:latin typeface="Roboto" panose="02000000000000000000" pitchFamily="2" charset="0"/>
                <a:ea typeface="Roboto" panose="02000000000000000000" pitchFamily="2" charset="0"/>
              </a:rPr>
              <a:t>, băng dính xốp, ống hút, dây chun</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9" name="Picture 8">
            <a:extLst>
              <a:ext uri="{FF2B5EF4-FFF2-40B4-BE49-F238E27FC236}">
                <a16:creationId xmlns:a16="http://schemas.microsoft.com/office/drawing/2014/main" id="{2F0B38A0-9C2A-CC9E-621D-1963F69D092A}"/>
              </a:ext>
            </a:extLst>
          </p:cNvPr>
          <p:cNvPicPr>
            <a:picLocks noChangeAspect="1"/>
          </p:cNvPicPr>
          <p:nvPr/>
        </p:nvPicPr>
        <p:blipFill>
          <a:blip r:embed="rId3"/>
          <a:stretch>
            <a:fillRect/>
          </a:stretch>
        </p:blipFill>
        <p:spPr>
          <a:xfrm>
            <a:off x="4997411" y="3391749"/>
            <a:ext cx="1054699" cy="646232"/>
          </a:xfrm>
          <a:prstGeom prst="rect">
            <a:avLst/>
          </a:prstGeom>
          <a:effectLst>
            <a:outerShdw blurRad="63500" sx="102000" sy="102000" algn="ctr" rotWithShape="0">
              <a:prstClr val="black">
                <a:alpha val="40000"/>
              </a:prstClr>
            </a:outerShdw>
          </a:effectLst>
        </p:spPr>
      </p:pic>
      <p:pic>
        <p:nvPicPr>
          <p:cNvPr id="10" name="Picture 9">
            <a:extLst>
              <a:ext uri="{FF2B5EF4-FFF2-40B4-BE49-F238E27FC236}">
                <a16:creationId xmlns:a16="http://schemas.microsoft.com/office/drawing/2014/main" id="{D13FA7AD-DE74-FA1D-AB8E-2F9C196B8DDD}"/>
              </a:ext>
            </a:extLst>
          </p:cNvPr>
          <p:cNvPicPr>
            <a:picLocks noChangeAspect="1"/>
          </p:cNvPicPr>
          <p:nvPr/>
        </p:nvPicPr>
        <p:blipFill>
          <a:blip r:embed="rId4"/>
          <a:stretch>
            <a:fillRect/>
          </a:stretch>
        </p:blipFill>
        <p:spPr>
          <a:xfrm rot="10800000">
            <a:off x="4697222" y="4376196"/>
            <a:ext cx="1827964" cy="301520"/>
          </a:xfrm>
          <a:prstGeom prst="rect">
            <a:avLst/>
          </a:prstGeom>
          <a:effectLst>
            <a:outerShdw blurRad="63500" sx="102000" sy="102000" algn="ctr" rotWithShape="0">
              <a:prstClr val="black">
                <a:alpha val="40000"/>
              </a:prstClr>
            </a:outerShdw>
          </a:effectLst>
        </p:spPr>
      </p:pic>
      <p:pic>
        <p:nvPicPr>
          <p:cNvPr id="12" name="Picture 11">
            <a:extLst>
              <a:ext uri="{FF2B5EF4-FFF2-40B4-BE49-F238E27FC236}">
                <a16:creationId xmlns:a16="http://schemas.microsoft.com/office/drawing/2014/main" id="{7AAC4A3A-4601-67D9-6062-241328F08330}"/>
              </a:ext>
            </a:extLst>
          </p:cNvPr>
          <p:cNvPicPr>
            <a:picLocks noChangeAspect="1"/>
          </p:cNvPicPr>
          <p:nvPr/>
        </p:nvPicPr>
        <p:blipFill>
          <a:blip r:embed="rId5"/>
          <a:stretch>
            <a:fillRect/>
          </a:stretch>
        </p:blipFill>
        <p:spPr>
          <a:xfrm>
            <a:off x="3108791" y="3281705"/>
            <a:ext cx="1386157" cy="1428417"/>
          </a:xfrm>
          <a:prstGeom prst="rect">
            <a:avLst/>
          </a:prstGeom>
          <a:effectLst>
            <a:outerShdw blurRad="63500" sx="102000" sy="102000" algn="ctr" rotWithShape="0">
              <a:prstClr val="black">
                <a:alpha val="40000"/>
              </a:prstClr>
            </a:outerShdw>
          </a:effectLst>
        </p:spPr>
      </p:pic>
      <p:pic>
        <p:nvPicPr>
          <p:cNvPr id="13" name="Picture 12"/>
          <p:cNvPicPr>
            <a:picLocks noChangeAspect="1"/>
          </p:cNvPicPr>
          <p:nvPr/>
        </p:nvPicPr>
        <p:blipFill rotWithShape="1">
          <a:blip r:embed="rId6" cstate="hqprint">
            <a:extLst>
              <a:ext uri="{28A0092B-C50C-407E-A947-70E740481C1C}">
                <a14:useLocalDpi xmlns:a14="http://schemas.microsoft.com/office/drawing/2010/main" val="0"/>
              </a:ext>
            </a:extLst>
          </a:blip>
          <a:srcRect l="83881"/>
          <a:stretch/>
        </p:blipFill>
        <p:spPr>
          <a:xfrm rot="4592987">
            <a:off x="9087288" y="2707501"/>
            <a:ext cx="468719" cy="2014728"/>
          </a:xfrm>
          <a:prstGeom prst="rect">
            <a:avLst/>
          </a:prstGeom>
        </p:spPr>
      </p:pic>
      <p:pic>
        <p:nvPicPr>
          <p:cNvPr id="4" name="Picture 3"/>
          <p:cNvPicPr>
            <a:picLocks noChangeAspect="1"/>
          </p:cNvPicPr>
          <p:nvPr/>
        </p:nvPicPr>
        <p:blipFill rotWithShape="1">
          <a:blip r:embed="rId7" cstate="hqprint">
            <a:extLst>
              <a:ext uri="{28A0092B-C50C-407E-A947-70E740481C1C}">
                <a14:useLocalDpi xmlns:a14="http://schemas.microsoft.com/office/drawing/2010/main" val="0"/>
              </a:ext>
            </a:extLst>
          </a:blip>
          <a:srcRect t="27369" b="12421"/>
          <a:stretch/>
        </p:blipFill>
        <p:spPr>
          <a:xfrm>
            <a:off x="6737216" y="3167583"/>
            <a:ext cx="1438742" cy="1155032"/>
          </a:xfrm>
          <a:prstGeom prst="rect">
            <a:avLst/>
          </a:prstGeom>
        </p:spPr>
      </p:pic>
      <p:pic>
        <p:nvPicPr>
          <p:cNvPr id="5" name="Picture 4"/>
          <p:cNvPicPr>
            <a:picLocks noChangeAspect="1"/>
          </p:cNvPicPr>
          <p:nvPr/>
        </p:nvPicPr>
        <p:blipFill rotWithShape="1">
          <a:blip r:embed="rId8" cstate="hqprint">
            <a:extLst>
              <a:ext uri="{28A0092B-C50C-407E-A947-70E740481C1C}">
                <a14:useLocalDpi xmlns:a14="http://schemas.microsoft.com/office/drawing/2010/main" val="0"/>
              </a:ext>
            </a:extLst>
          </a:blip>
          <a:srcRect l="31432" t="23457" r="27325" b="23002"/>
          <a:stretch/>
        </p:blipFill>
        <p:spPr>
          <a:xfrm>
            <a:off x="10418226" y="3042370"/>
            <a:ext cx="1311187" cy="1134740"/>
          </a:xfrm>
          <a:prstGeom prst="rect">
            <a:avLst/>
          </a:prstGeom>
        </p:spPr>
      </p:pic>
      <p:pic>
        <p:nvPicPr>
          <p:cNvPr id="17" name="Picture 16">
            <a:extLst>
              <a:ext uri="{FF2B5EF4-FFF2-40B4-BE49-F238E27FC236}">
                <a16:creationId xmlns:a16="http://schemas.microsoft.com/office/drawing/2014/main" id="{16534BBA-CA89-82EC-588D-F91E3A4B963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230025" y="3236344"/>
            <a:ext cx="1714739" cy="1619476"/>
          </a:xfrm>
          <a:prstGeom prst="rect">
            <a:avLst/>
          </a:prstGeom>
        </p:spPr>
      </p:pic>
    </p:spTree>
    <p:extLst>
      <p:ext uri="{BB962C8B-B14F-4D97-AF65-F5344CB8AC3E}">
        <p14:creationId xmlns:p14="http://schemas.microsoft.com/office/powerpoint/2010/main" val="1236646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1955059" y="1602004"/>
            <a:ext cx="8294147"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Làm </a:t>
            </a:r>
            <a:r>
              <a:rPr lang="pt-BR" sz="2400">
                <a:solidFill>
                  <a:srgbClr val="002060"/>
                </a:solidFill>
                <a:latin typeface="Roboto" panose="02000000000000000000" pitchFamily="2" charset="0"/>
                <a:ea typeface="Roboto" panose="02000000000000000000" pitchFamily="2" charset="0"/>
              </a:rPr>
              <a:t>dụng cụ so sánh số </a:t>
            </a: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theo cách của em hoặc nhóm em</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 name="TextBox 10"/>
          <p:cNvSpPr txBox="1"/>
          <p:nvPr/>
        </p:nvSpPr>
        <p:spPr>
          <a:xfrm>
            <a:off x="3312113" y="689846"/>
            <a:ext cx="6043643" cy="584775"/>
          </a:xfrm>
          <a:prstGeom prst="rect">
            <a:avLst/>
          </a:prstGeom>
          <a:noFill/>
        </p:spPr>
        <p:txBody>
          <a:bodyPr wrap="square" rtlCol="0">
            <a:spAutoFit/>
          </a:bodyPr>
          <a:lstStyle/>
          <a:p>
            <a:pPr lvl="0" algn="ctr">
              <a:defRPr/>
            </a:pPr>
            <a:r>
              <a:rPr lang="vi-VN" altLang="zh-CN" sz="3200" b="1">
                <a:solidFill>
                  <a:srgbClr val="0070C0"/>
                </a:solidFill>
                <a:latin typeface="Roboto" panose="02000000000000000000" pitchFamily="2" charset="0"/>
                <a:ea typeface="Roboto" panose="02000000000000000000" pitchFamily="2" charset="0"/>
              </a:rPr>
              <a:t>LÀM DỤNG CỤ SO SÁNH SỐ</a:t>
            </a:r>
          </a:p>
        </p:txBody>
      </p:sp>
      <p:pic>
        <p:nvPicPr>
          <p:cNvPr id="13" name="Picture 12"/>
          <p:cNvPicPr>
            <a:picLocks noChangeAspect="1"/>
          </p:cNvPicPr>
          <p:nvPr/>
        </p:nvPicPr>
        <p:blipFill rotWithShape="1">
          <a:blip r:embed="rId3" cstate="hqprint">
            <a:extLst>
              <a:ext uri="{28A0092B-C50C-407E-A947-70E740481C1C}">
                <a14:useLocalDpi xmlns:a14="http://schemas.microsoft.com/office/drawing/2010/main" val="0"/>
              </a:ext>
            </a:extLst>
          </a:blip>
          <a:srcRect l="6762" t="7747" r="13617" b="13987"/>
          <a:stretch/>
        </p:blipFill>
        <p:spPr>
          <a:xfrm rot="21378000">
            <a:off x="6555897" y="2526044"/>
            <a:ext cx="4348515" cy="2856685"/>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grpSp>
        <p:nvGrpSpPr>
          <p:cNvPr id="10" name="Group 9"/>
          <p:cNvGrpSpPr/>
          <p:nvPr/>
        </p:nvGrpSpPr>
        <p:grpSpPr>
          <a:xfrm>
            <a:off x="1304925" y="2784625"/>
            <a:ext cx="6237600" cy="3152812"/>
            <a:chOff x="471637" y="4511652"/>
            <a:chExt cx="4179043" cy="1986702"/>
          </a:xfrm>
        </p:grpSpPr>
        <p:pic>
          <p:nvPicPr>
            <p:cNvPr id="15" name="Picture 14"/>
            <p:cNvPicPr>
              <a:picLocks noChangeAspect="1"/>
            </p:cNvPicPr>
            <p:nvPr/>
          </p:nvPicPr>
          <p:blipFill rotWithShape="1">
            <a:blip r:embed="rId4" cstate="print">
              <a:extLst>
                <a:ext uri="{28A0092B-C50C-407E-A947-70E740481C1C}">
                  <a14:useLocalDpi xmlns:a14="http://schemas.microsoft.com/office/drawing/2010/main" val="0"/>
                </a:ext>
              </a:extLst>
            </a:blip>
            <a:srcRect l="5033" t="8151" r="8297" b="11011"/>
            <a:stretch/>
          </p:blipFill>
          <p:spPr>
            <a:xfrm>
              <a:off x="471637" y="4525175"/>
              <a:ext cx="2820633" cy="1973179"/>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sp>
          <p:nvSpPr>
            <p:cNvPr id="21" name="Isosceles Triangle 20"/>
            <p:cNvSpPr/>
            <p:nvPr/>
          </p:nvSpPr>
          <p:spPr>
            <a:xfrm rot="16200000">
              <a:off x="1378350" y="5187619"/>
              <a:ext cx="213937" cy="191116"/>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Isosceles Triangle 21"/>
            <p:cNvSpPr/>
            <p:nvPr/>
          </p:nvSpPr>
          <p:spPr>
            <a:xfrm rot="16200000">
              <a:off x="1378351" y="5437876"/>
              <a:ext cx="213937" cy="191116"/>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p:cNvSpPr/>
            <p:nvPr/>
          </p:nvSpPr>
          <p:spPr>
            <a:xfrm rot="16200000">
              <a:off x="1392660" y="5688133"/>
              <a:ext cx="213937" cy="191116"/>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Isosceles Triangle 23"/>
            <p:cNvSpPr/>
            <p:nvPr/>
          </p:nvSpPr>
          <p:spPr>
            <a:xfrm rot="16200000">
              <a:off x="2048881" y="5187618"/>
              <a:ext cx="213937" cy="191116"/>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Isosceles Triangle 24"/>
            <p:cNvSpPr/>
            <p:nvPr/>
          </p:nvSpPr>
          <p:spPr>
            <a:xfrm rot="16200000">
              <a:off x="2048882" y="5437875"/>
              <a:ext cx="213937" cy="191116"/>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p:cNvSpPr/>
            <p:nvPr/>
          </p:nvSpPr>
          <p:spPr>
            <a:xfrm rot="16200000">
              <a:off x="2063191" y="5688132"/>
              <a:ext cx="213937" cy="191116"/>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402955">
              <a:off x="4031835" y="4511652"/>
              <a:ext cx="547181" cy="414165"/>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66539" y="5676721"/>
              <a:ext cx="484141" cy="466471"/>
            </a:xfrm>
            <a:prstGeom prst="rect">
              <a:avLst/>
            </a:prstGeom>
          </p:spPr>
        </p:pic>
        <p:pic>
          <p:nvPicPr>
            <p:cNvPr id="28" name="Picture 27"/>
            <p:cNvPicPr>
              <a:picLocks noChangeAspect="1"/>
            </p:cNvPicPr>
            <p:nvPr/>
          </p:nvPicPr>
          <p:blipFill rotWithShape="1">
            <a:blip r:embed="rId7">
              <a:extLst>
                <a:ext uri="{28A0092B-C50C-407E-A947-70E740481C1C}">
                  <a14:useLocalDpi xmlns:a14="http://schemas.microsoft.com/office/drawing/2010/main" val="0"/>
                </a:ext>
              </a:extLst>
            </a:blip>
            <a:srcRect t="1" b="49867"/>
            <a:stretch/>
          </p:blipFill>
          <p:spPr>
            <a:xfrm>
              <a:off x="471637" y="4577167"/>
              <a:ext cx="655370" cy="394265"/>
            </a:xfrm>
            <a:prstGeom prst="rect">
              <a:avLst/>
            </a:prstGeom>
          </p:spPr>
        </p:pic>
        <p:pic>
          <p:nvPicPr>
            <p:cNvPr id="45" name="Picture 44">
              <a:extLst>
                <a:ext uri="{FF2B5EF4-FFF2-40B4-BE49-F238E27FC236}">
                  <a16:creationId xmlns:a16="http://schemas.microsoft.com/office/drawing/2014/main" id="{F74E321B-928B-824A-0CB0-CA9255AC2D8C}"/>
                </a:ext>
              </a:extLst>
            </p:cNvPr>
            <p:cNvPicPr>
              <a:picLocks noChangeAspect="1"/>
            </p:cNvPicPr>
            <p:nvPr/>
          </p:nvPicPr>
          <p:blipFill rotWithShape="1">
            <a:blip r:embed="rId7">
              <a:extLst>
                <a:ext uri="{28A0092B-C50C-407E-A947-70E740481C1C}">
                  <a14:useLocalDpi xmlns:a14="http://schemas.microsoft.com/office/drawing/2010/main" val="0"/>
                </a:ext>
              </a:extLst>
            </a:blip>
            <a:srcRect t="1" b="49867"/>
            <a:stretch/>
          </p:blipFill>
          <p:spPr>
            <a:xfrm>
              <a:off x="2628552" y="4545953"/>
              <a:ext cx="655370" cy="394265"/>
            </a:xfrm>
            <a:prstGeom prst="rect">
              <a:avLst/>
            </a:prstGeom>
          </p:spPr>
        </p:pic>
      </p:grpSp>
    </p:spTree>
    <p:extLst>
      <p:ext uri="{BB962C8B-B14F-4D97-AF65-F5344CB8AC3E}">
        <p14:creationId xmlns:p14="http://schemas.microsoft.com/office/powerpoint/2010/main" val="1848614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1452966" y="1506299"/>
            <a:ext cx="1011101"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rPr>
              <a:t> Gợi ý</a:t>
            </a:r>
            <a:endParaRPr kumimoji="0" lang="en-US" sz="2400" b="1"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7" name="Oval 6"/>
          <p:cNvSpPr/>
          <p:nvPr/>
        </p:nvSpPr>
        <p:spPr>
          <a:xfrm>
            <a:off x="2159873" y="2208900"/>
            <a:ext cx="1341954" cy="950617"/>
          </a:xfrm>
          <a:prstGeom prst="ellipse">
            <a:avLst/>
          </a:prstGeom>
          <a:solidFill>
            <a:srgbClr val="F5A06B"/>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47EDC76-93E4-69B2-B3EB-FFBB9F9285CB}"/>
              </a:ext>
            </a:extLst>
          </p:cNvPr>
          <p:cNvSpPr txBox="1"/>
          <p:nvPr/>
        </p:nvSpPr>
        <p:spPr>
          <a:xfrm>
            <a:off x="2279082" y="2499543"/>
            <a:ext cx="1222745"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Bước 1</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3932764" y="2499542"/>
            <a:ext cx="7521300"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en-US" sz="2400">
                <a:solidFill>
                  <a:srgbClr val="002060"/>
                </a:solidFill>
                <a:latin typeface="Roboto" panose="02000000000000000000" pitchFamily="2" charset="0"/>
                <a:ea typeface="Roboto" panose="02000000000000000000" pitchFamily="2" charset="0"/>
              </a:rPr>
              <a:t>Tạo hai thanh: Quấn dây chun vào giữa mỗi ống hút </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4" name="TextBox 13"/>
          <p:cNvSpPr txBox="1"/>
          <p:nvPr/>
        </p:nvSpPr>
        <p:spPr>
          <a:xfrm>
            <a:off x="3312113" y="689846"/>
            <a:ext cx="6043643" cy="584775"/>
          </a:xfrm>
          <a:prstGeom prst="rect">
            <a:avLst/>
          </a:prstGeom>
          <a:noFill/>
        </p:spPr>
        <p:txBody>
          <a:bodyPr wrap="square" rtlCol="0">
            <a:spAutoFit/>
          </a:bodyPr>
          <a:lstStyle/>
          <a:p>
            <a:pPr lvl="0" algn="ctr">
              <a:defRPr/>
            </a:pPr>
            <a:r>
              <a:rPr lang="vi-VN" altLang="zh-CN" sz="3200" b="1">
                <a:solidFill>
                  <a:srgbClr val="0070C0"/>
                </a:solidFill>
                <a:latin typeface="Roboto" panose="02000000000000000000" pitchFamily="2" charset="0"/>
                <a:ea typeface="Roboto" panose="02000000000000000000" pitchFamily="2" charset="0"/>
              </a:rPr>
              <a:t>LÀM DỤNG CỤ SO SÁNH SỐ</a:t>
            </a:r>
          </a:p>
        </p:txBody>
      </p:sp>
      <p:pic>
        <p:nvPicPr>
          <p:cNvPr id="2" name="Picture 1"/>
          <p:cNvPicPr>
            <a:picLocks noChangeAspect="1"/>
          </p:cNvPicPr>
          <p:nvPr/>
        </p:nvPicPr>
        <p:blipFill rotWithShape="1">
          <a:blip r:embed="rId3" cstate="hqprint">
            <a:extLst>
              <a:ext uri="{28A0092B-C50C-407E-A947-70E740481C1C}">
                <a14:useLocalDpi xmlns:a14="http://schemas.microsoft.com/office/drawing/2010/main" val="0"/>
              </a:ext>
            </a:extLst>
          </a:blip>
          <a:srcRect l="13727" r="12118"/>
          <a:stretch/>
        </p:blipFill>
        <p:spPr>
          <a:xfrm rot="10800000">
            <a:off x="6783092" y="4021233"/>
            <a:ext cx="2837405" cy="1494942"/>
          </a:xfrm>
          <a:prstGeom prst="roundRect">
            <a:avLst>
              <a:gd name="adj" fmla="val 14735"/>
            </a:avLst>
          </a:prstGeom>
        </p:spPr>
      </p:pic>
      <p:pic>
        <p:nvPicPr>
          <p:cNvPr id="3" name="Picture 2"/>
          <p:cNvPicPr>
            <a:picLocks noChangeAspect="1"/>
          </p:cNvPicPr>
          <p:nvPr/>
        </p:nvPicPr>
        <p:blipFill rotWithShape="1">
          <a:blip r:embed="rId4" cstate="hqprint">
            <a:extLst>
              <a:ext uri="{28A0092B-C50C-407E-A947-70E740481C1C}">
                <a14:useLocalDpi xmlns:a14="http://schemas.microsoft.com/office/drawing/2010/main" val="0"/>
              </a:ext>
            </a:extLst>
          </a:blip>
          <a:srcRect l="18818" t="5624" r="22509" b="8149"/>
          <a:stretch/>
        </p:blipFill>
        <p:spPr>
          <a:xfrm rot="5400000">
            <a:off x="2259997" y="2959089"/>
            <a:ext cx="1453416" cy="2847985"/>
          </a:xfrm>
          <a:prstGeom prst="roundRect">
            <a:avLst/>
          </a:prstGeom>
        </p:spPr>
      </p:pic>
      <p:pic>
        <p:nvPicPr>
          <p:cNvPr id="18" name="Picture 17"/>
          <p:cNvPicPr>
            <a:picLocks noChangeAspect="1"/>
          </p:cNvPicPr>
          <p:nvPr/>
        </p:nvPicPr>
        <p:blipFill rotWithShape="1">
          <a:blip r:embed="rId5" cstate="hqprint">
            <a:extLst>
              <a:ext uri="{28A0092B-C50C-407E-A947-70E740481C1C}">
                <a14:useLocalDpi xmlns:a14="http://schemas.microsoft.com/office/drawing/2010/main" val="0"/>
              </a:ext>
            </a:extLst>
          </a:blip>
          <a:srcRect l="31432" t="23457" r="27325" b="23002"/>
          <a:stretch/>
        </p:blipFill>
        <p:spPr>
          <a:xfrm>
            <a:off x="2234860" y="5223089"/>
            <a:ext cx="1311187" cy="1134740"/>
          </a:xfrm>
          <a:prstGeom prst="rect">
            <a:avLst/>
          </a:prstGeom>
        </p:spPr>
      </p:pic>
      <p:sp>
        <p:nvSpPr>
          <p:cNvPr id="4" name="Right Arrow 3"/>
          <p:cNvSpPr/>
          <p:nvPr/>
        </p:nvSpPr>
        <p:spPr>
          <a:xfrm rot="605144">
            <a:off x="5110010" y="4313925"/>
            <a:ext cx="885524" cy="528165"/>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20044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2" fill="hold">
                      <p:stCondLst>
                        <p:cond delay="indefinite"/>
                      </p:stCondLst>
                      <p:childTnLst>
                        <p:par>
                          <p:cTn id="13" fill="hold">
                            <p:stCondLst>
                              <p:cond delay="0"/>
                            </p:stCondLst>
                            <p:childTnLst>
                              <p:par>
                                <p:cTn id="14" presetID="23" presetClass="entr" presetSubtype="16"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2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par>
                                <p:cTn id="30" presetID="10"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500"/>
                            </p:stCondLst>
                            <p:childTnLst>
                              <p:par>
                                <p:cTn id="34" presetID="2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par>
                          <p:cTn id="37" fill="hold">
                            <p:stCondLst>
                              <p:cond delay="1000"/>
                            </p:stCondLst>
                            <p:childTnLst>
                              <p:par>
                                <p:cTn id="38" presetID="22" presetClass="entr" presetSubtype="8" fill="hold" nodeType="after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1" grpId="0"/>
      <p:bldP spid="14" grpId="0"/>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669083" y="1612438"/>
            <a:ext cx="1341954" cy="950617"/>
          </a:xfrm>
          <a:prstGeom prst="ellipse">
            <a:avLst/>
          </a:prstGeom>
          <a:solidFill>
            <a:srgbClr val="F5A06B"/>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47EDC76-93E4-69B2-B3EB-FFBB9F9285CB}"/>
              </a:ext>
            </a:extLst>
          </p:cNvPr>
          <p:cNvSpPr txBox="1"/>
          <p:nvPr/>
        </p:nvSpPr>
        <p:spPr>
          <a:xfrm>
            <a:off x="2788292" y="1903081"/>
            <a:ext cx="1222745"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Bước 2</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4485838" y="2259563"/>
            <a:ext cx="3988247" cy="369332"/>
          </a:xfrm>
          <a:prstGeom prst="rect">
            <a:avLst/>
          </a:prstGeom>
          <a:noFill/>
        </p:spPr>
        <p:txBody>
          <a:bodyPr wrap="square" lIns="0" tIns="0" rIns="0" bIns="0"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Cố định hai thanh vào tờ bìa:</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4" name="TextBox 13"/>
          <p:cNvSpPr txBox="1"/>
          <p:nvPr/>
        </p:nvSpPr>
        <p:spPr>
          <a:xfrm>
            <a:off x="3312113" y="689846"/>
            <a:ext cx="6043643" cy="584775"/>
          </a:xfrm>
          <a:prstGeom prst="rect">
            <a:avLst/>
          </a:prstGeom>
          <a:noFill/>
        </p:spPr>
        <p:txBody>
          <a:bodyPr wrap="square" rtlCol="0">
            <a:spAutoFit/>
          </a:bodyPr>
          <a:lstStyle/>
          <a:p>
            <a:pPr lvl="0" algn="ctr">
              <a:defRPr/>
            </a:pPr>
            <a:r>
              <a:rPr lang="vi-VN" altLang="zh-CN" sz="3200" b="1">
                <a:solidFill>
                  <a:srgbClr val="0070C0"/>
                </a:solidFill>
                <a:latin typeface="Roboto" panose="02000000000000000000" pitchFamily="2" charset="0"/>
                <a:ea typeface="Roboto" panose="02000000000000000000" pitchFamily="2" charset="0"/>
              </a:rPr>
              <a:t>LÀM DỤNG CỤ SO SÁNH SỐ</a:t>
            </a:r>
          </a:p>
        </p:txBody>
      </p:sp>
      <p:sp>
        <p:nvSpPr>
          <p:cNvPr id="5" name="Rectangle 4"/>
          <p:cNvSpPr/>
          <p:nvPr/>
        </p:nvSpPr>
        <p:spPr>
          <a:xfrm>
            <a:off x="7685539" y="3289906"/>
            <a:ext cx="3340434" cy="1808793"/>
          </a:xfrm>
          <a:prstGeom prst="rect">
            <a:avLst/>
          </a:prstGeom>
          <a:solidFill>
            <a:srgbClr val="D0DF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47EDC76-93E4-69B2-B3EB-FFBB9F9285CB}"/>
              </a:ext>
            </a:extLst>
          </p:cNvPr>
          <p:cNvSpPr txBox="1"/>
          <p:nvPr/>
        </p:nvSpPr>
        <p:spPr>
          <a:xfrm>
            <a:off x="877909" y="5004416"/>
            <a:ext cx="5669803" cy="1107996"/>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en-US" sz="2400">
                <a:solidFill>
                  <a:srgbClr val="FF0000"/>
                </a:solidFill>
                <a:latin typeface="Roboto" panose="02000000000000000000" pitchFamily="2" charset="0"/>
                <a:ea typeface="Roboto" panose="02000000000000000000" pitchFamily="2" charset="0"/>
              </a:rPr>
              <a:t>Lưu ý: </a:t>
            </a:r>
            <a:r>
              <a:rPr lang="en-US" sz="2400">
                <a:solidFill>
                  <a:srgbClr val="002060"/>
                </a:solidFill>
                <a:latin typeface="Roboto" panose="02000000000000000000" pitchFamily="2" charset="0"/>
                <a:ea typeface="Roboto" panose="02000000000000000000" pitchFamily="2" charset="0"/>
              </a:rPr>
              <a:t>dán 2 miếng băng dính xốp cân đối lên tờ bìa, sao cho khi đặt 2 thanh lên tạo được dấu &gt;, &lt;</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9" name="TextBox 18">
            <a:extLst>
              <a:ext uri="{FF2B5EF4-FFF2-40B4-BE49-F238E27FC236}">
                <a16:creationId xmlns:a16="http://schemas.microsoft.com/office/drawing/2014/main" id="{F47EDC76-93E4-69B2-B3EB-FFBB9F9285CB}"/>
              </a:ext>
            </a:extLst>
          </p:cNvPr>
          <p:cNvSpPr txBox="1"/>
          <p:nvPr/>
        </p:nvSpPr>
        <p:spPr>
          <a:xfrm>
            <a:off x="996542" y="3044514"/>
            <a:ext cx="5432538" cy="369332"/>
          </a:xfrm>
          <a:prstGeom prst="rect">
            <a:avLst/>
          </a:prstGeom>
          <a:noFill/>
        </p:spPr>
        <p:txBody>
          <a:bodyPr wrap="square" lIns="0" tIns="0" rIns="0" bIns="0" rtlCol="0">
            <a:spAutoFit/>
          </a:bodyPr>
          <a:lstStyle/>
          <a:p>
            <a:pPr lvl="0" algn="just">
              <a:defRPr/>
            </a:pPr>
            <a:r>
              <a:rPr lang="en-US" sz="2400">
                <a:solidFill>
                  <a:srgbClr val="EE1AD5"/>
                </a:solidFill>
                <a:latin typeface="Roboto" panose="02000000000000000000" pitchFamily="2" charset="0"/>
                <a:ea typeface="Roboto" panose="02000000000000000000" pitchFamily="2" charset="0"/>
                <a:sym typeface="Wingdings" panose="05000000000000000000" pitchFamily="2" charset="2"/>
              </a:rPr>
              <a:t> </a:t>
            </a:r>
            <a:r>
              <a:rPr lang="en-US" sz="2400">
                <a:solidFill>
                  <a:srgbClr val="002060"/>
                </a:solidFill>
                <a:latin typeface="Roboto" panose="02000000000000000000" pitchFamily="2" charset="0"/>
                <a:ea typeface="Roboto" panose="02000000000000000000" pitchFamily="2" charset="0"/>
              </a:rPr>
              <a:t>Dán 2 miếng băng dính xốp lên tờ bìa</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8" name="Oval 7"/>
          <p:cNvSpPr/>
          <p:nvPr/>
        </p:nvSpPr>
        <p:spPr>
          <a:xfrm>
            <a:off x="9184071" y="3462116"/>
            <a:ext cx="118684" cy="1186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p:cNvSpPr/>
          <p:nvPr/>
        </p:nvSpPr>
        <p:spPr>
          <a:xfrm>
            <a:off x="9184071" y="4885732"/>
            <a:ext cx="118684" cy="11868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F47EDC76-93E4-69B2-B3EB-FFBB9F9285CB}"/>
              </a:ext>
            </a:extLst>
          </p:cNvPr>
          <p:cNvSpPr txBox="1"/>
          <p:nvPr/>
        </p:nvSpPr>
        <p:spPr>
          <a:xfrm>
            <a:off x="996542" y="3810551"/>
            <a:ext cx="4980052" cy="369332"/>
          </a:xfrm>
          <a:prstGeom prst="rect">
            <a:avLst/>
          </a:prstGeom>
          <a:noFill/>
        </p:spPr>
        <p:txBody>
          <a:bodyPr wrap="square" lIns="0" tIns="0" rIns="0" bIns="0" rtlCol="0">
            <a:spAutoFit/>
          </a:bodyPr>
          <a:lstStyle/>
          <a:p>
            <a:pPr lvl="0" algn="just">
              <a:defRPr/>
            </a:pPr>
            <a:r>
              <a:rPr lang="en-US" sz="2400">
                <a:solidFill>
                  <a:srgbClr val="EE1AD5"/>
                </a:solidFill>
                <a:latin typeface="Roboto" panose="02000000000000000000" pitchFamily="2" charset="0"/>
                <a:ea typeface="Roboto" panose="02000000000000000000" pitchFamily="2" charset="0"/>
                <a:sym typeface="Wingdings" panose="05000000000000000000" pitchFamily="2" charset="2"/>
              </a:rPr>
              <a:t> </a:t>
            </a:r>
            <a:r>
              <a:rPr lang="en-US" sz="2400">
                <a:solidFill>
                  <a:srgbClr val="002060"/>
                </a:solidFill>
                <a:latin typeface="Roboto" panose="02000000000000000000" pitchFamily="2" charset="0"/>
                <a:ea typeface="Roboto" panose="02000000000000000000" pitchFamily="2" charset="0"/>
                <a:sym typeface="Wingdings" panose="05000000000000000000" pitchFamily="2" charset="2"/>
              </a:rPr>
              <a:t>Dán 2 thanh vào băng dính xốp</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7" name="Picture 16">
            <a:extLst>
              <a:ext uri="{FF2B5EF4-FFF2-40B4-BE49-F238E27FC236}">
                <a16:creationId xmlns:a16="http://schemas.microsoft.com/office/drawing/2014/main" id="{DB5717A6-0116-F0C9-A642-B2988F95FDAE}"/>
              </a:ext>
            </a:extLst>
          </p:cNvPr>
          <p:cNvPicPr>
            <a:picLocks noChangeAspect="1"/>
          </p:cNvPicPr>
          <p:nvPr/>
        </p:nvPicPr>
        <p:blipFill>
          <a:blip r:embed="rId3"/>
          <a:stretch>
            <a:fillRect/>
          </a:stretch>
        </p:blipFill>
        <p:spPr>
          <a:xfrm>
            <a:off x="9163976" y="3442020"/>
            <a:ext cx="138779" cy="138779"/>
          </a:xfrm>
          <a:prstGeom prst="rect">
            <a:avLst/>
          </a:prstGeom>
        </p:spPr>
      </p:pic>
      <p:pic>
        <p:nvPicPr>
          <p:cNvPr id="23" name="Picture 22">
            <a:extLst>
              <a:ext uri="{FF2B5EF4-FFF2-40B4-BE49-F238E27FC236}">
                <a16:creationId xmlns:a16="http://schemas.microsoft.com/office/drawing/2014/main" id="{BA7FA4D7-A29D-D493-9A18-CE8C50307C88}"/>
              </a:ext>
            </a:extLst>
          </p:cNvPr>
          <p:cNvPicPr>
            <a:picLocks noChangeAspect="1"/>
          </p:cNvPicPr>
          <p:nvPr/>
        </p:nvPicPr>
        <p:blipFill>
          <a:blip r:embed="rId3"/>
          <a:stretch>
            <a:fillRect/>
          </a:stretch>
        </p:blipFill>
        <p:spPr>
          <a:xfrm>
            <a:off x="9184070" y="4878799"/>
            <a:ext cx="118685" cy="138779"/>
          </a:xfrm>
          <a:prstGeom prst="rect">
            <a:avLst/>
          </a:prstGeom>
        </p:spPr>
      </p:pic>
      <p:pic>
        <p:nvPicPr>
          <p:cNvPr id="27" name="Picture 26">
            <a:extLst>
              <a:ext uri="{FF2B5EF4-FFF2-40B4-BE49-F238E27FC236}">
                <a16:creationId xmlns:a16="http://schemas.microsoft.com/office/drawing/2014/main" id="{6D410749-FD47-4011-0F88-C781E64F2D8C}"/>
              </a:ext>
            </a:extLst>
          </p:cNvPr>
          <p:cNvPicPr>
            <a:picLocks noChangeAspect="1"/>
          </p:cNvPicPr>
          <p:nvPr/>
        </p:nvPicPr>
        <p:blipFill>
          <a:blip r:embed="rId4"/>
          <a:stretch>
            <a:fillRect/>
          </a:stretch>
        </p:blipFill>
        <p:spPr>
          <a:xfrm>
            <a:off x="9243411" y="3614124"/>
            <a:ext cx="272842" cy="325088"/>
          </a:xfrm>
          <a:prstGeom prst="rect">
            <a:avLst/>
          </a:prstGeom>
        </p:spPr>
      </p:pic>
      <p:pic>
        <p:nvPicPr>
          <p:cNvPr id="26" name="Picture 25">
            <a:extLst>
              <a:ext uri="{FF2B5EF4-FFF2-40B4-BE49-F238E27FC236}">
                <a16:creationId xmlns:a16="http://schemas.microsoft.com/office/drawing/2014/main" id="{0DB1331C-0CFD-22F6-BD26-49F2D1E4B02A}"/>
              </a:ext>
            </a:extLst>
          </p:cNvPr>
          <p:cNvPicPr>
            <a:picLocks noChangeAspect="1"/>
          </p:cNvPicPr>
          <p:nvPr/>
        </p:nvPicPr>
        <p:blipFill>
          <a:blip r:embed="rId4"/>
          <a:stretch>
            <a:fillRect/>
          </a:stretch>
        </p:blipFill>
        <p:spPr>
          <a:xfrm>
            <a:off x="9249885" y="4558474"/>
            <a:ext cx="272842" cy="325088"/>
          </a:xfrm>
          <a:prstGeom prst="rect">
            <a:avLst/>
          </a:prstGeom>
        </p:spPr>
      </p:pic>
      <p:pic>
        <p:nvPicPr>
          <p:cNvPr id="28" name="Picture 27">
            <a:extLst>
              <a:ext uri="{FF2B5EF4-FFF2-40B4-BE49-F238E27FC236}">
                <a16:creationId xmlns:a16="http://schemas.microsoft.com/office/drawing/2014/main" id="{B9BE4FEE-2248-3987-3A5E-E37F6DF47E9B}"/>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rot="10800000">
            <a:off x="8028510" y="3061346"/>
            <a:ext cx="2429803" cy="221256"/>
          </a:xfrm>
          <a:prstGeom prst="roundRect">
            <a:avLst>
              <a:gd name="adj" fmla="val 14735"/>
            </a:avLst>
          </a:prstGeom>
        </p:spPr>
      </p:pic>
      <p:pic>
        <p:nvPicPr>
          <p:cNvPr id="29" name="Picture 28">
            <a:extLst>
              <a:ext uri="{FF2B5EF4-FFF2-40B4-BE49-F238E27FC236}">
                <a16:creationId xmlns:a16="http://schemas.microsoft.com/office/drawing/2014/main" id="{D8568862-2614-10D3-ACB3-73C5115C6238}"/>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rot="10800000">
            <a:off x="8028511" y="2840029"/>
            <a:ext cx="2429803" cy="221256"/>
          </a:xfrm>
          <a:prstGeom prst="roundRect">
            <a:avLst>
              <a:gd name="adj" fmla="val 14735"/>
            </a:avLst>
          </a:prstGeom>
        </p:spPr>
      </p:pic>
    </p:spTree>
    <p:extLst>
      <p:ext uri="{BB962C8B-B14F-4D97-AF65-F5344CB8AC3E}">
        <p14:creationId xmlns:p14="http://schemas.microsoft.com/office/powerpoint/2010/main" val="303707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p:cTn id="20" dur="500" fill="hold"/>
                                        <p:tgtEl>
                                          <p:spTgt spid="19"/>
                                        </p:tgtEl>
                                        <p:attrNameLst>
                                          <p:attrName>ppt_w</p:attrName>
                                        </p:attrNameLst>
                                      </p:cBhvr>
                                      <p:tavLst>
                                        <p:tav tm="0">
                                          <p:val>
                                            <p:fltVal val="0"/>
                                          </p:val>
                                        </p:tav>
                                        <p:tav tm="100000">
                                          <p:val>
                                            <p:strVal val="#ppt_w"/>
                                          </p:val>
                                        </p:tav>
                                      </p:tavLst>
                                    </p:anim>
                                    <p:anim calcmode="lin" valueType="num">
                                      <p:cBhvr>
                                        <p:cTn id="21" dur="500" fill="hold"/>
                                        <p:tgtEl>
                                          <p:spTgt spid="19"/>
                                        </p:tgtEl>
                                        <p:attrNameLst>
                                          <p:attrName>ppt_h</p:attrName>
                                        </p:attrNameLst>
                                      </p:cBhvr>
                                      <p:tavLst>
                                        <p:tav tm="0">
                                          <p:val>
                                            <p:fltVal val="0"/>
                                          </p:val>
                                        </p:tav>
                                        <p:tav tm="100000">
                                          <p:val>
                                            <p:strVal val="#ppt_h"/>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par>
                                <p:cTn id="28" presetID="2" presetClass="entr" presetSubtype="4" fill="hold" nodeType="with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fill="hold"/>
                                        <p:tgtEl>
                                          <p:spTgt spid="27"/>
                                        </p:tgtEl>
                                        <p:attrNameLst>
                                          <p:attrName>ppt_x</p:attrName>
                                        </p:attrNameLst>
                                      </p:cBhvr>
                                      <p:tavLst>
                                        <p:tav tm="0">
                                          <p:val>
                                            <p:strVal val="#ppt_x"/>
                                          </p:val>
                                        </p:tav>
                                        <p:tav tm="100000">
                                          <p:val>
                                            <p:strVal val="#ppt_x"/>
                                          </p:val>
                                        </p:tav>
                                      </p:tavLst>
                                    </p:anim>
                                    <p:anim calcmode="lin" valueType="num">
                                      <p:cBhvr additive="base">
                                        <p:cTn id="31" dur="500" fill="hold"/>
                                        <p:tgtEl>
                                          <p:spTgt spid="2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3" presetClass="entr" presetSubtype="16" fill="hold" grpId="0" nodeType="click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childTnLst>
                                </p:cTn>
                              </p:par>
                              <p:par>
                                <p:cTn id="42" presetID="10" presetClass="entr" presetSubtype="0" fill="hold" nodeType="with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500"/>
                                        <p:tgtEl>
                                          <p:spTgt spid="28"/>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path" presetSubtype="0" accel="50000" decel="50000" fill="hold" nodeType="clickEffect">
                                  <p:stCondLst>
                                    <p:cond delay="0"/>
                                  </p:stCondLst>
                                  <p:childTnLst>
                                    <p:animMotion origin="layout" path="M -2.91667E-6 0.00417 L 0.00925 0.22569 " pathEditMode="relative" rAng="0" ptsTypes="AA">
                                      <p:cBhvr>
                                        <p:cTn id="48" dur="2000" fill="hold"/>
                                        <p:tgtEl>
                                          <p:spTgt spid="28"/>
                                        </p:tgtEl>
                                        <p:attrNameLst>
                                          <p:attrName>ppt_x</p:attrName>
                                          <p:attrName>ppt_y</p:attrName>
                                        </p:attrNameLst>
                                      </p:cBhvr>
                                      <p:rCtr x="456" y="11065"/>
                                    </p:animMotion>
                                  </p:childTnLst>
                                </p:cTn>
                              </p:par>
                              <p:par>
                                <p:cTn id="49" presetID="32" presetClass="emph" presetSubtype="0" repeatCount="2000" fill="hold" nodeType="withEffect">
                                  <p:stCondLst>
                                    <p:cond delay="0"/>
                                  </p:stCondLst>
                                  <p:childTnLst>
                                    <p:animRot by="120000">
                                      <p:cBhvr>
                                        <p:cTn id="50" dur="100" fill="hold">
                                          <p:stCondLst>
                                            <p:cond delay="0"/>
                                          </p:stCondLst>
                                        </p:cTn>
                                        <p:tgtEl>
                                          <p:spTgt spid="28"/>
                                        </p:tgtEl>
                                        <p:attrNameLst>
                                          <p:attrName>r</p:attrName>
                                        </p:attrNameLst>
                                      </p:cBhvr>
                                    </p:animRot>
                                    <p:animRot by="-240000">
                                      <p:cBhvr>
                                        <p:cTn id="51" dur="200" fill="hold">
                                          <p:stCondLst>
                                            <p:cond delay="200"/>
                                          </p:stCondLst>
                                        </p:cTn>
                                        <p:tgtEl>
                                          <p:spTgt spid="28"/>
                                        </p:tgtEl>
                                        <p:attrNameLst>
                                          <p:attrName>r</p:attrName>
                                        </p:attrNameLst>
                                      </p:cBhvr>
                                    </p:animRot>
                                    <p:animRot by="240000">
                                      <p:cBhvr>
                                        <p:cTn id="52" dur="200" fill="hold">
                                          <p:stCondLst>
                                            <p:cond delay="400"/>
                                          </p:stCondLst>
                                        </p:cTn>
                                        <p:tgtEl>
                                          <p:spTgt spid="28"/>
                                        </p:tgtEl>
                                        <p:attrNameLst>
                                          <p:attrName>r</p:attrName>
                                        </p:attrNameLst>
                                      </p:cBhvr>
                                    </p:animRot>
                                    <p:animRot by="-240000">
                                      <p:cBhvr>
                                        <p:cTn id="53" dur="200" fill="hold">
                                          <p:stCondLst>
                                            <p:cond delay="600"/>
                                          </p:stCondLst>
                                        </p:cTn>
                                        <p:tgtEl>
                                          <p:spTgt spid="28"/>
                                        </p:tgtEl>
                                        <p:attrNameLst>
                                          <p:attrName>r</p:attrName>
                                        </p:attrNameLst>
                                      </p:cBhvr>
                                    </p:animRot>
                                    <p:animRot by="120000">
                                      <p:cBhvr>
                                        <p:cTn id="54" dur="200" fill="hold">
                                          <p:stCondLst>
                                            <p:cond delay="800"/>
                                          </p:stCondLst>
                                        </p:cTn>
                                        <p:tgtEl>
                                          <p:spTgt spid="28"/>
                                        </p:tgtEl>
                                        <p:attrNameLst>
                                          <p:attrName>r</p:attrName>
                                        </p:attrNameLst>
                                      </p:cBhvr>
                                    </p:animRot>
                                  </p:childTnLst>
                                </p:cTn>
                              </p:par>
                              <p:par>
                                <p:cTn id="55" presetID="10" presetClass="entr" presetSubtype="0" fill="hold" nodeType="with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par>
                                <p:cTn id="58" presetID="42" presetClass="path" presetSubtype="0" accel="50000" decel="50000" fill="hold" nodeType="withEffect">
                                  <p:stCondLst>
                                    <p:cond delay="0"/>
                                  </p:stCondLst>
                                  <p:childTnLst>
                                    <p:animMotion origin="layout" path="M -2.91667E-6 -0.00139 L 0.00925 0.11783 " pathEditMode="relative" rAng="0" ptsTypes="AA">
                                      <p:cBhvr>
                                        <p:cTn id="59" dur="2000" fill="hold"/>
                                        <p:tgtEl>
                                          <p:spTgt spid="29"/>
                                        </p:tgtEl>
                                        <p:attrNameLst>
                                          <p:attrName>ppt_x</p:attrName>
                                          <p:attrName>ppt_y</p:attrName>
                                        </p:attrNameLst>
                                      </p:cBhvr>
                                      <p:rCtr x="456" y="5949"/>
                                    </p:animMotion>
                                  </p:childTnLst>
                                </p:cTn>
                              </p:par>
                              <p:par>
                                <p:cTn id="60" presetID="32" presetClass="emph" presetSubtype="0" repeatCount="2000" fill="hold" nodeType="withEffect">
                                  <p:stCondLst>
                                    <p:cond delay="0"/>
                                  </p:stCondLst>
                                  <p:childTnLst>
                                    <p:animRot by="120000">
                                      <p:cBhvr>
                                        <p:cTn id="61" dur="100" fill="hold">
                                          <p:stCondLst>
                                            <p:cond delay="0"/>
                                          </p:stCondLst>
                                        </p:cTn>
                                        <p:tgtEl>
                                          <p:spTgt spid="29"/>
                                        </p:tgtEl>
                                        <p:attrNameLst>
                                          <p:attrName>r</p:attrName>
                                        </p:attrNameLst>
                                      </p:cBhvr>
                                    </p:animRot>
                                    <p:animRot by="-240000">
                                      <p:cBhvr>
                                        <p:cTn id="62" dur="200" fill="hold">
                                          <p:stCondLst>
                                            <p:cond delay="200"/>
                                          </p:stCondLst>
                                        </p:cTn>
                                        <p:tgtEl>
                                          <p:spTgt spid="29"/>
                                        </p:tgtEl>
                                        <p:attrNameLst>
                                          <p:attrName>r</p:attrName>
                                        </p:attrNameLst>
                                      </p:cBhvr>
                                    </p:animRot>
                                    <p:animRot by="240000">
                                      <p:cBhvr>
                                        <p:cTn id="63" dur="200" fill="hold">
                                          <p:stCondLst>
                                            <p:cond delay="400"/>
                                          </p:stCondLst>
                                        </p:cTn>
                                        <p:tgtEl>
                                          <p:spTgt spid="29"/>
                                        </p:tgtEl>
                                        <p:attrNameLst>
                                          <p:attrName>r</p:attrName>
                                        </p:attrNameLst>
                                      </p:cBhvr>
                                    </p:animRot>
                                    <p:animRot by="-240000">
                                      <p:cBhvr>
                                        <p:cTn id="64" dur="200" fill="hold">
                                          <p:stCondLst>
                                            <p:cond delay="600"/>
                                          </p:stCondLst>
                                        </p:cTn>
                                        <p:tgtEl>
                                          <p:spTgt spid="29"/>
                                        </p:tgtEl>
                                        <p:attrNameLst>
                                          <p:attrName>r</p:attrName>
                                        </p:attrNameLst>
                                      </p:cBhvr>
                                    </p:animRot>
                                    <p:animRot by="120000">
                                      <p:cBhvr>
                                        <p:cTn id="65" dur="200" fill="hold">
                                          <p:stCondLst>
                                            <p:cond delay="800"/>
                                          </p:stCondLst>
                                        </p:cTn>
                                        <p:tgtEl>
                                          <p:spTgt spid="29"/>
                                        </p:tgtEl>
                                        <p:attrNameLst>
                                          <p:attrName>r</p:attrName>
                                        </p:attrNameLst>
                                      </p:cBhvr>
                                    </p:animRot>
                                  </p:childTnLst>
                                </p:cTn>
                              </p:par>
                            </p:childTnLst>
                          </p:cTn>
                        </p:par>
                      </p:childTnLst>
                    </p:cTn>
                  </p:par>
                  <p:par>
                    <p:cTn id="66" fill="hold">
                      <p:stCondLst>
                        <p:cond delay="indefinite"/>
                      </p:stCondLst>
                      <p:childTnLst>
                        <p:par>
                          <p:cTn id="67" fill="hold">
                            <p:stCondLst>
                              <p:cond delay="0"/>
                            </p:stCondLst>
                            <p:childTnLst>
                              <p:par>
                                <p:cTn id="68" presetID="23" presetClass="entr" presetSubtype="16"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500" fill="hold"/>
                                        <p:tgtEl>
                                          <p:spTgt spid="18"/>
                                        </p:tgtEl>
                                        <p:attrNameLst>
                                          <p:attrName>ppt_w</p:attrName>
                                        </p:attrNameLst>
                                      </p:cBhvr>
                                      <p:tavLst>
                                        <p:tav tm="0">
                                          <p:val>
                                            <p:fltVal val="0"/>
                                          </p:val>
                                        </p:tav>
                                        <p:tav tm="100000">
                                          <p:val>
                                            <p:strVal val="#ppt_w"/>
                                          </p:val>
                                        </p:tav>
                                      </p:tavLst>
                                    </p:anim>
                                    <p:anim calcmode="lin" valueType="num">
                                      <p:cBhvr>
                                        <p:cTn id="71"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8" grpId="0"/>
      <p:bldP spid="19" grpId="0"/>
      <p:bldP spid="8" grpId="0" animBg="1"/>
      <p:bldP spid="20" grpId="0" animBg="1"/>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669083" y="1612438"/>
            <a:ext cx="1341954" cy="950617"/>
          </a:xfrm>
          <a:prstGeom prst="ellipse">
            <a:avLst/>
          </a:prstGeom>
          <a:solidFill>
            <a:srgbClr val="F5A06B"/>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47EDC76-93E4-69B2-B3EB-FFBB9F9285CB}"/>
              </a:ext>
            </a:extLst>
          </p:cNvPr>
          <p:cNvSpPr txBox="1"/>
          <p:nvPr/>
        </p:nvSpPr>
        <p:spPr>
          <a:xfrm>
            <a:off x="2788292" y="1903081"/>
            <a:ext cx="1222745"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Bước 3</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4466587" y="1850807"/>
            <a:ext cx="3988247" cy="369332"/>
          </a:xfrm>
          <a:prstGeom prst="rect">
            <a:avLst/>
          </a:prstGeom>
          <a:noFill/>
        </p:spPr>
        <p:txBody>
          <a:bodyPr wrap="square" lIns="0" tIns="0" rIns="0" bIns="0"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Tạo các hình vuông nhỏ</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4" name="TextBox 13"/>
          <p:cNvSpPr txBox="1"/>
          <p:nvPr/>
        </p:nvSpPr>
        <p:spPr>
          <a:xfrm>
            <a:off x="3312113" y="689846"/>
            <a:ext cx="6043643" cy="584775"/>
          </a:xfrm>
          <a:prstGeom prst="rect">
            <a:avLst/>
          </a:prstGeom>
          <a:noFill/>
        </p:spPr>
        <p:txBody>
          <a:bodyPr wrap="square" rtlCol="0">
            <a:spAutoFit/>
          </a:bodyPr>
          <a:lstStyle/>
          <a:p>
            <a:pPr lvl="0" algn="ctr">
              <a:defRPr/>
            </a:pPr>
            <a:r>
              <a:rPr lang="vi-VN" altLang="zh-CN" sz="3200" b="1">
                <a:solidFill>
                  <a:srgbClr val="0070C0"/>
                </a:solidFill>
                <a:latin typeface="Roboto" panose="02000000000000000000" pitchFamily="2" charset="0"/>
                <a:ea typeface="Roboto" panose="02000000000000000000" pitchFamily="2" charset="0"/>
              </a:rPr>
              <a:t>LÀM DỤNG CỤ SO SÁNH SỐ</a:t>
            </a:r>
          </a:p>
        </p:txBody>
      </p:sp>
      <p:sp>
        <p:nvSpPr>
          <p:cNvPr id="18" name="TextBox 17">
            <a:extLst>
              <a:ext uri="{FF2B5EF4-FFF2-40B4-BE49-F238E27FC236}">
                <a16:creationId xmlns:a16="http://schemas.microsoft.com/office/drawing/2014/main" id="{F47EDC76-93E4-69B2-B3EB-FFBB9F9285CB}"/>
              </a:ext>
            </a:extLst>
          </p:cNvPr>
          <p:cNvSpPr txBox="1"/>
          <p:nvPr/>
        </p:nvSpPr>
        <p:spPr>
          <a:xfrm>
            <a:off x="3528793" y="6280145"/>
            <a:ext cx="5653708" cy="369332"/>
          </a:xfrm>
          <a:prstGeom prst="rect">
            <a:avLst/>
          </a:prstGeom>
          <a:noFill/>
        </p:spPr>
        <p:txBody>
          <a:bodyPr wrap="square" lIns="0" tIns="0" rIns="0" bIns="0" rtlCol="0">
            <a:spAutoFit/>
          </a:bodyPr>
          <a:lstStyle/>
          <a:p>
            <a:pPr lvl="0" algn="ju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en-US" sz="2400">
                <a:solidFill>
                  <a:srgbClr val="FF0000"/>
                </a:solidFill>
                <a:latin typeface="Roboto" panose="02000000000000000000" pitchFamily="2" charset="0"/>
                <a:ea typeface="Roboto" panose="02000000000000000000" pitchFamily="2" charset="0"/>
              </a:rPr>
              <a:t>Lưu ý: </a:t>
            </a:r>
            <a:r>
              <a:rPr lang="en-US" sz="2400">
                <a:solidFill>
                  <a:srgbClr val="002060"/>
                </a:solidFill>
                <a:latin typeface="Roboto" panose="02000000000000000000" pitchFamily="2" charset="0"/>
                <a:ea typeface="Roboto" panose="02000000000000000000" pitchFamily="2" charset="0"/>
              </a:rPr>
              <a:t>Em có thể tạo hình tùy thích</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rot="16200000">
            <a:off x="4537118" y="2179426"/>
            <a:ext cx="3156485" cy="4208647"/>
          </a:xfrm>
          <a:prstGeom prst="roundRect">
            <a:avLst/>
          </a:prstGeom>
        </p:spPr>
      </p:pic>
    </p:spTree>
    <p:extLst>
      <p:ext uri="{BB962C8B-B14F-4D97-AF65-F5344CB8AC3E}">
        <p14:creationId xmlns:p14="http://schemas.microsoft.com/office/powerpoint/2010/main" val="1138586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3" presetClass="entr" presetSubtype="16"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669083" y="1612438"/>
            <a:ext cx="1341954" cy="950617"/>
          </a:xfrm>
          <a:prstGeom prst="ellipse">
            <a:avLst/>
          </a:prstGeom>
          <a:solidFill>
            <a:srgbClr val="F5A06B"/>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TextBox 9">
            <a:extLst>
              <a:ext uri="{FF2B5EF4-FFF2-40B4-BE49-F238E27FC236}">
                <a16:creationId xmlns:a16="http://schemas.microsoft.com/office/drawing/2014/main" id="{F47EDC76-93E4-69B2-B3EB-FFBB9F9285CB}"/>
              </a:ext>
            </a:extLst>
          </p:cNvPr>
          <p:cNvSpPr txBox="1"/>
          <p:nvPr/>
        </p:nvSpPr>
        <p:spPr>
          <a:xfrm>
            <a:off x="2788292" y="1903081"/>
            <a:ext cx="1222745"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Bước 4</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F47EDC76-93E4-69B2-B3EB-FFBB9F9285CB}"/>
              </a:ext>
            </a:extLst>
          </p:cNvPr>
          <p:cNvSpPr txBox="1"/>
          <p:nvPr/>
        </p:nvSpPr>
        <p:spPr>
          <a:xfrm>
            <a:off x="4466587" y="1850807"/>
            <a:ext cx="5216428" cy="369332"/>
          </a:xfrm>
          <a:prstGeom prst="rect">
            <a:avLst/>
          </a:prstGeom>
          <a:noFill/>
        </p:spPr>
        <p:txBody>
          <a:bodyPr wrap="square" lIns="0" tIns="0" rIns="0" bIns="0" rtlCol="0">
            <a:spAutoFit/>
          </a:bodyPr>
          <a:lstStyle/>
          <a:p>
            <a:pPr lvl="0" algn="just">
              <a:defRPr/>
            </a:pPr>
            <a:r>
              <a:rPr lang="en-US" sz="2400">
                <a:solidFill>
                  <a:srgbClr val="002060"/>
                </a:solidFill>
                <a:latin typeface="Roboto" panose="02000000000000000000" pitchFamily="2" charset="0"/>
                <a:ea typeface="Roboto" panose="02000000000000000000" pitchFamily="2" charset="0"/>
              </a:rPr>
              <a:t>Hoàn thiện sản phẩm</a:t>
            </a:r>
            <a:endPar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4" name="TextBox 13"/>
          <p:cNvSpPr txBox="1"/>
          <p:nvPr/>
        </p:nvSpPr>
        <p:spPr>
          <a:xfrm>
            <a:off x="3312113" y="689846"/>
            <a:ext cx="6043643" cy="584775"/>
          </a:xfrm>
          <a:prstGeom prst="rect">
            <a:avLst/>
          </a:prstGeom>
          <a:noFill/>
        </p:spPr>
        <p:txBody>
          <a:bodyPr wrap="square" rtlCol="0">
            <a:spAutoFit/>
          </a:bodyPr>
          <a:lstStyle/>
          <a:p>
            <a:pPr lvl="0" algn="ctr">
              <a:defRPr/>
            </a:pPr>
            <a:r>
              <a:rPr lang="vi-VN" altLang="zh-CN" sz="3200" b="1">
                <a:solidFill>
                  <a:srgbClr val="0070C0"/>
                </a:solidFill>
                <a:latin typeface="Roboto" panose="02000000000000000000" pitchFamily="2" charset="0"/>
                <a:ea typeface="Roboto" panose="02000000000000000000" pitchFamily="2" charset="0"/>
              </a:rPr>
              <a:t>LÀM DỤNG CỤ SO SÁNH SỐ</a:t>
            </a:r>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rot="16200000">
            <a:off x="5182011" y="2352681"/>
            <a:ext cx="3156485" cy="4208646"/>
          </a:xfrm>
          <a:prstGeom prst="roundRect">
            <a:avLst/>
          </a:prstGeom>
        </p:spPr>
      </p:pic>
    </p:spTree>
    <p:extLst>
      <p:ext uri="{BB962C8B-B14F-4D97-AF65-F5344CB8AC3E}">
        <p14:creationId xmlns:p14="http://schemas.microsoft.com/office/powerpoint/2010/main" val="3164611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p:cTn id="10" dur="500" fill="hold"/>
                                        <p:tgtEl>
                                          <p:spTgt spid="10"/>
                                        </p:tgtEl>
                                        <p:attrNameLst>
                                          <p:attrName>ppt_w</p:attrName>
                                        </p:attrNameLst>
                                      </p:cBhvr>
                                      <p:tavLst>
                                        <p:tav tm="0">
                                          <p:val>
                                            <p:fltVal val="0"/>
                                          </p:val>
                                        </p:tav>
                                        <p:tav tm="100000">
                                          <p:val>
                                            <p:strVal val="#ppt_w"/>
                                          </p:val>
                                        </p:tav>
                                      </p:tavLst>
                                    </p:anim>
                                    <p:anim calcmode="lin" valueType="num">
                                      <p:cBhvr>
                                        <p:cTn id="11" dur="500" fill="hold"/>
                                        <p:tgtEl>
                                          <p:spTgt spid="10"/>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childTnLst>
                                </p:cTn>
                              </p:par>
                              <p:par>
                                <p:cTn id="16" presetID="10" presetClass="entr" presetSubtype="0"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a:xfrm>
            <a:off x="1375760" y="1574433"/>
            <a:ext cx="4104471" cy="4674741"/>
          </a:xfrm>
          <a:prstGeom prst="roundRect">
            <a:avLst/>
          </a:prstGeom>
          <a:solidFill>
            <a:srgbClr val="E1707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ounded Rectangle 12"/>
          <p:cNvSpPr/>
          <p:nvPr/>
        </p:nvSpPr>
        <p:spPr>
          <a:xfrm>
            <a:off x="6551404" y="1574434"/>
            <a:ext cx="4104471" cy="4674741"/>
          </a:xfrm>
          <a:prstGeom prst="roundRect">
            <a:avLst/>
          </a:prstGeom>
          <a:solidFill>
            <a:srgbClr val="E1707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TextBox 116"/>
          <p:cNvSpPr txBox="1"/>
          <p:nvPr/>
        </p:nvSpPr>
        <p:spPr>
          <a:xfrm>
            <a:off x="2345074"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KIỂM TRA VÀ ĐIỀU CHỈNH </a:t>
            </a:r>
          </a:p>
        </p:txBody>
      </p:sp>
      <p:sp>
        <p:nvSpPr>
          <p:cNvPr id="4" name="TextBox 3">
            <a:extLst>
              <a:ext uri="{FF2B5EF4-FFF2-40B4-BE49-F238E27FC236}">
                <a16:creationId xmlns:a16="http://schemas.microsoft.com/office/drawing/2014/main" id="{3050298F-436E-3C34-55F8-7C8982CABA69}"/>
              </a:ext>
            </a:extLst>
          </p:cNvPr>
          <p:cNvSpPr txBox="1"/>
          <p:nvPr/>
        </p:nvSpPr>
        <p:spPr>
          <a:xfrm>
            <a:off x="6897035" y="1770669"/>
            <a:ext cx="36352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TIÊU CHÍ SẢN PHẨM</a:t>
            </a:r>
            <a:endParaRPr kumimoji="0" lang="en-US" altLang="zh-CN" sz="24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endParaRPr>
          </a:p>
        </p:txBody>
      </p:sp>
      <p:pic>
        <p:nvPicPr>
          <p:cNvPr id="12" name="Picture 1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137727" y="2089701"/>
            <a:ext cx="2445038" cy="3260050"/>
          </a:xfrm>
          <a:prstGeom prst="rect">
            <a:avLst/>
          </a:prstGeom>
          <a:ln>
            <a:noFill/>
          </a:ln>
          <a:effectLst>
            <a:outerShdw blurRad="190500" algn="tl" rotWithShape="0">
              <a:srgbClr val="000000">
                <a:alpha val="70000"/>
              </a:srgbClr>
            </a:outerShdw>
          </a:effectLst>
        </p:spPr>
      </p:pic>
      <p:sp>
        <p:nvSpPr>
          <p:cNvPr id="20" name="TextBox 19"/>
          <p:cNvSpPr txBox="1"/>
          <p:nvPr/>
        </p:nvSpPr>
        <p:spPr>
          <a:xfrm>
            <a:off x="1684056" y="5537935"/>
            <a:ext cx="335237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Dụng</a:t>
            </a:r>
            <a:r>
              <a:rPr kumimoji="0" lang="en-US" altLang="zh-CN" sz="2400" b="0" i="0" u="none" strike="noStrike" kern="1200" cap="none" spc="0" normalizeH="0" noProof="0">
                <a:ln>
                  <a:noFill/>
                </a:ln>
                <a:solidFill>
                  <a:srgbClr val="002060"/>
                </a:solidFill>
                <a:effectLst/>
                <a:uLnTx/>
                <a:uFillTx/>
                <a:latin typeface="Roboto" panose="02000000000000000000" pitchFamily="2" charset="0"/>
                <a:ea typeface="Roboto" panose="02000000000000000000" pitchFamily="2" charset="0"/>
                <a:cs typeface="+mn-cs"/>
              </a:rPr>
              <a:t> cụ so sánh số</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 name="TextBox 10"/>
          <p:cNvSpPr txBox="1"/>
          <p:nvPr/>
        </p:nvSpPr>
        <p:spPr>
          <a:xfrm>
            <a:off x="6351820" y="2905080"/>
            <a:ext cx="4503638"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C</a:t>
            </a:r>
            <a:r>
              <a:rPr lang="vi-VN" altLang="zh-CN" sz="2400">
                <a:solidFill>
                  <a:srgbClr val="002060"/>
                </a:solidFill>
                <a:latin typeface="Roboto" panose="02000000000000000000" pitchFamily="2" charset="0"/>
                <a:ea typeface="Roboto" panose="02000000000000000000" pitchFamily="2" charset="0"/>
              </a:rPr>
              <a:t>ó hai thanh cố định có thể</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xoay được khi so sánh</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
        <p:nvSpPr>
          <p:cNvPr id="15" name="TextBox 14"/>
          <p:cNvSpPr txBox="1"/>
          <p:nvPr/>
        </p:nvSpPr>
        <p:spPr>
          <a:xfrm>
            <a:off x="6287021" y="4235726"/>
            <a:ext cx="4633236"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C</a:t>
            </a:r>
            <a:r>
              <a:rPr lang="vi-VN" altLang="zh-CN" sz="2400">
                <a:solidFill>
                  <a:srgbClr val="002060"/>
                </a:solidFill>
                <a:latin typeface="Roboto" panose="02000000000000000000" pitchFamily="2" charset="0"/>
                <a:ea typeface="Roboto" panose="02000000000000000000" pitchFamily="2" charset="0"/>
              </a:rPr>
              <a:t>hắc chắn, cân đối,</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sử dụng được nhiều lần</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770265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00"/>
                                        <p:tgtEl>
                                          <p:spTgt spid="4"/>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down)">
                                      <p:cBhvr>
                                        <p:cTn id="14" dur="500"/>
                                        <p:tgtEl>
                                          <p:spTgt spid="20"/>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down)">
                                      <p:cBhvr>
                                        <p:cTn id="2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4" grpId="0"/>
      <p:bldP spid="20" grpId="0"/>
      <p:bldP spid="11"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Picture 63"/>
          <p:cNvPicPr>
            <a:picLocks noChangeAspect="1"/>
          </p:cNvPicPr>
          <p:nvPr/>
        </p:nvPicPr>
        <p:blipFill>
          <a:blip r:embed="rId3"/>
          <a:stretch>
            <a:fillRect/>
          </a:stretch>
        </p:blipFill>
        <p:spPr>
          <a:xfrm rot="16200000">
            <a:off x="862104" y="1201018"/>
            <a:ext cx="2618442" cy="3704326"/>
          </a:xfrm>
          <a:prstGeom prst="rect">
            <a:avLst/>
          </a:prstGeom>
          <a:effectLst>
            <a:outerShdw blurRad="63500" sx="102000" sy="102000" algn="ctr" rotWithShape="0">
              <a:prstClr val="black">
                <a:alpha val="40000"/>
              </a:prstClr>
            </a:outerShdw>
          </a:effectLst>
        </p:spPr>
      </p:pic>
      <p:grpSp>
        <p:nvGrpSpPr>
          <p:cNvPr id="12" name="Group 11"/>
          <p:cNvGrpSpPr/>
          <p:nvPr/>
        </p:nvGrpSpPr>
        <p:grpSpPr>
          <a:xfrm>
            <a:off x="8298416" y="1170002"/>
            <a:ext cx="3656798" cy="2642048"/>
            <a:chOff x="7619585" y="2711402"/>
            <a:chExt cx="2727295" cy="2078388"/>
          </a:xfrm>
        </p:grpSpPr>
        <p:pic>
          <p:nvPicPr>
            <p:cNvPr id="13" name="Picture 12"/>
            <p:cNvPicPr>
              <a:picLocks noChangeAspect="1"/>
            </p:cNvPicPr>
            <p:nvPr/>
          </p:nvPicPr>
          <p:blipFill rotWithShape="1">
            <a:blip r:embed="rId4" cstate="hqprint">
              <a:extLst>
                <a:ext uri="{28A0092B-C50C-407E-A947-70E740481C1C}">
                  <a14:useLocalDpi xmlns:a14="http://schemas.microsoft.com/office/drawing/2010/main" val="0"/>
                </a:ext>
              </a:extLst>
            </a:blip>
            <a:srcRect l="6762" t="7747" r="13617" b="13987"/>
            <a:stretch/>
          </p:blipFill>
          <p:spPr>
            <a:xfrm rot="21378000">
              <a:off x="7619585" y="2711402"/>
              <a:ext cx="2727295" cy="2010694"/>
            </a:xfrm>
            <a:prstGeom prst="rect">
              <a:avLst/>
            </a:prstGeom>
            <a:ln>
              <a:noFill/>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59391" y="4340133"/>
              <a:ext cx="566115" cy="449657"/>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33951" y="2951802"/>
              <a:ext cx="579389" cy="490252"/>
            </a:xfrm>
            <a:prstGeom prst="rect">
              <a:avLst/>
            </a:prstGeom>
          </p:spPr>
        </p:pic>
      </p:grpSp>
      <p:sp>
        <p:nvSpPr>
          <p:cNvPr id="2" name="Oval 1">
            <a:extLst>
              <a:ext uri="{FF2B5EF4-FFF2-40B4-BE49-F238E27FC236}">
                <a16:creationId xmlns:a16="http://schemas.microsoft.com/office/drawing/2014/main" id="{6A7D7047-C681-4791-F9AE-34B9AF5ED7DE}"/>
              </a:ext>
            </a:extLst>
          </p:cNvPr>
          <p:cNvSpPr/>
          <p:nvPr/>
        </p:nvSpPr>
        <p:spPr>
          <a:xfrm rot="16662557">
            <a:off x="2275415" y="2868359"/>
            <a:ext cx="196212" cy="1950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B70498AF-60A0-9E8D-7945-9F5276AD85DC}"/>
              </a:ext>
            </a:extLst>
          </p:cNvPr>
          <p:cNvSpPr/>
          <p:nvPr/>
        </p:nvSpPr>
        <p:spPr>
          <a:xfrm rot="16662557">
            <a:off x="2275415" y="3110794"/>
            <a:ext cx="196212" cy="1950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68F5A341-495B-3AA2-A213-2124BAB790B1}"/>
              </a:ext>
            </a:extLst>
          </p:cNvPr>
          <p:cNvSpPr/>
          <p:nvPr/>
        </p:nvSpPr>
        <p:spPr>
          <a:xfrm rot="16662557">
            <a:off x="2275415" y="3353226"/>
            <a:ext cx="196212" cy="1950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843F5DFA-9451-74A3-73D5-3E21D13E3972}"/>
              </a:ext>
            </a:extLst>
          </p:cNvPr>
          <p:cNvSpPr/>
          <p:nvPr/>
        </p:nvSpPr>
        <p:spPr>
          <a:xfrm>
            <a:off x="2275415" y="2634526"/>
            <a:ext cx="196212" cy="1950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Picture 64"/>
          <p:cNvPicPr>
            <a:picLocks noChangeAspect="1"/>
          </p:cNvPicPr>
          <p:nvPr/>
        </p:nvPicPr>
        <p:blipFill>
          <a:blip r:embed="rId7"/>
          <a:stretch>
            <a:fillRect/>
          </a:stretch>
        </p:blipFill>
        <p:spPr>
          <a:xfrm>
            <a:off x="3969394" y="3240445"/>
            <a:ext cx="4516476" cy="3367745"/>
          </a:xfrm>
          <a:prstGeom prst="roundRect">
            <a:avLst/>
          </a:prstGeom>
          <a:effectLst>
            <a:outerShdw blurRad="63500" sx="102000" sy="102000" algn="ctr" rotWithShape="0">
              <a:prstClr val="black">
                <a:alpha val="40000"/>
              </a:prstClr>
            </a:outerShdw>
          </a:effectLst>
        </p:spPr>
      </p:pic>
      <p:sp>
        <p:nvSpPr>
          <p:cNvPr id="71" name="Rounded Rectangle 70"/>
          <p:cNvSpPr/>
          <p:nvPr/>
        </p:nvSpPr>
        <p:spPr>
          <a:xfrm rot="16200000" flipH="1" flipV="1">
            <a:off x="5582016" y="4798858"/>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Rounded Rectangle 71"/>
          <p:cNvSpPr/>
          <p:nvPr/>
        </p:nvSpPr>
        <p:spPr>
          <a:xfrm rot="16200000" flipH="1" flipV="1">
            <a:off x="5582016" y="5025411"/>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ounded Rectangle 72"/>
          <p:cNvSpPr/>
          <p:nvPr/>
        </p:nvSpPr>
        <p:spPr>
          <a:xfrm rot="16200000" flipH="1" flipV="1">
            <a:off x="6764536" y="4108660"/>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ounded Rectangle 73"/>
          <p:cNvSpPr/>
          <p:nvPr/>
        </p:nvSpPr>
        <p:spPr>
          <a:xfrm rot="16200000" flipH="1" flipV="1">
            <a:off x="6764536" y="4318479"/>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ounded Rectangle 74"/>
          <p:cNvSpPr/>
          <p:nvPr/>
        </p:nvSpPr>
        <p:spPr>
          <a:xfrm rot="16200000" flipH="1" flipV="1">
            <a:off x="6764536" y="4539897"/>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TextBox 96"/>
          <p:cNvSpPr txBox="1"/>
          <p:nvPr/>
        </p:nvSpPr>
        <p:spPr>
          <a:xfrm>
            <a:off x="2345074" y="316344"/>
            <a:ext cx="6748302" cy="584775"/>
          </a:xfrm>
          <a:prstGeom prst="rect">
            <a:avLst/>
          </a:prstGeom>
          <a:noFill/>
        </p:spPr>
        <p:txBody>
          <a:bodyPr wrap="square" rtlCol="0">
            <a:spAutoFit/>
          </a:bodyPr>
          <a:lstStyle/>
          <a:p>
            <a:pPr lvl="0" algn="ctr">
              <a:defRPr/>
            </a:pPr>
            <a:r>
              <a:rPr lang="vi-VN" altLang="zh-CN" sz="3200" b="1">
                <a:solidFill>
                  <a:srgbClr val="0070C0"/>
                </a:solidFill>
                <a:latin typeface="Roboto" panose="02000000000000000000" pitchFamily="2" charset="0"/>
                <a:ea typeface="Roboto" panose="02000000000000000000" pitchFamily="2" charset="0"/>
              </a:rPr>
              <a:t>CHƠI VỚI DỤNG CỤ SO SÁNH SỐ</a:t>
            </a:r>
            <a:endPar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endParaRPr>
          </a:p>
        </p:txBody>
      </p:sp>
      <p:sp>
        <p:nvSpPr>
          <p:cNvPr id="36" name="Rounded Rectangle 72">
            <a:extLst>
              <a:ext uri="{FF2B5EF4-FFF2-40B4-BE49-F238E27FC236}">
                <a16:creationId xmlns:a16="http://schemas.microsoft.com/office/drawing/2014/main" id="{DF8B716F-EFDB-9DD6-8C4F-1C6503AE44CD}"/>
              </a:ext>
            </a:extLst>
          </p:cNvPr>
          <p:cNvSpPr/>
          <p:nvPr/>
        </p:nvSpPr>
        <p:spPr>
          <a:xfrm rot="16200000" flipH="1" flipV="1">
            <a:off x="6764536" y="4757960"/>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ounded Rectangle 73">
            <a:extLst>
              <a:ext uri="{FF2B5EF4-FFF2-40B4-BE49-F238E27FC236}">
                <a16:creationId xmlns:a16="http://schemas.microsoft.com/office/drawing/2014/main" id="{3B8DBFB8-42BF-7398-84E5-3CEF71C8B157}"/>
              </a:ext>
            </a:extLst>
          </p:cNvPr>
          <p:cNvSpPr/>
          <p:nvPr/>
        </p:nvSpPr>
        <p:spPr>
          <a:xfrm rot="16200000" flipH="1" flipV="1">
            <a:off x="6764536" y="4986633"/>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ounded Rectangle 74">
            <a:extLst>
              <a:ext uri="{FF2B5EF4-FFF2-40B4-BE49-F238E27FC236}">
                <a16:creationId xmlns:a16="http://schemas.microsoft.com/office/drawing/2014/main" id="{7D6DF803-25EC-A471-CFA2-CC727C01AE22}"/>
              </a:ext>
            </a:extLst>
          </p:cNvPr>
          <p:cNvSpPr/>
          <p:nvPr/>
        </p:nvSpPr>
        <p:spPr>
          <a:xfrm rot="16200000" flipH="1" flipV="1">
            <a:off x="6764536" y="5226905"/>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74">
            <a:extLst>
              <a:ext uri="{FF2B5EF4-FFF2-40B4-BE49-F238E27FC236}">
                <a16:creationId xmlns:a16="http://schemas.microsoft.com/office/drawing/2014/main" id="{A3CE54DC-7B5D-8CA3-291F-AC91EE993595}"/>
              </a:ext>
            </a:extLst>
          </p:cNvPr>
          <p:cNvSpPr/>
          <p:nvPr/>
        </p:nvSpPr>
        <p:spPr>
          <a:xfrm rot="16200000" flipH="1" flipV="1">
            <a:off x="6764536" y="5447027"/>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ounded Rectangle 74">
            <a:extLst>
              <a:ext uri="{FF2B5EF4-FFF2-40B4-BE49-F238E27FC236}">
                <a16:creationId xmlns:a16="http://schemas.microsoft.com/office/drawing/2014/main" id="{F3480F90-38F8-D380-86A8-341C755D0D74}"/>
              </a:ext>
            </a:extLst>
          </p:cNvPr>
          <p:cNvSpPr/>
          <p:nvPr/>
        </p:nvSpPr>
        <p:spPr>
          <a:xfrm rot="16200000" flipH="1" flipV="1">
            <a:off x="5585390" y="5257454"/>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6F3D5227-0584-150C-9F90-0B96D6558C26}"/>
              </a:ext>
            </a:extLst>
          </p:cNvPr>
          <p:cNvSpPr/>
          <p:nvPr/>
        </p:nvSpPr>
        <p:spPr>
          <a:xfrm rot="16662557">
            <a:off x="1414050" y="2889204"/>
            <a:ext cx="196212" cy="1950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25336938-CF56-93C2-6A9D-A5741A70B722}"/>
              </a:ext>
            </a:extLst>
          </p:cNvPr>
          <p:cNvSpPr/>
          <p:nvPr/>
        </p:nvSpPr>
        <p:spPr>
          <a:xfrm rot="16662557">
            <a:off x="1414050" y="3131639"/>
            <a:ext cx="196212" cy="1950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EDCDC66C-8C66-74FF-F4F0-ED13E1F9630D}"/>
              </a:ext>
            </a:extLst>
          </p:cNvPr>
          <p:cNvSpPr/>
          <p:nvPr/>
        </p:nvSpPr>
        <p:spPr>
          <a:xfrm rot="16662557">
            <a:off x="1414050" y="3374071"/>
            <a:ext cx="196212" cy="1950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901946A8-9494-B245-9D2F-11BF770EF498}"/>
              </a:ext>
            </a:extLst>
          </p:cNvPr>
          <p:cNvSpPr/>
          <p:nvPr/>
        </p:nvSpPr>
        <p:spPr>
          <a:xfrm>
            <a:off x="1414050" y="2655371"/>
            <a:ext cx="196212" cy="19509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44">
            <a:extLst>
              <a:ext uri="{FF2B5EF4-FFF2-40B4-BE49-F238E27FC236}">
                <a16:creationId xmlns:a16="http://schemas.microsoft.com/office/drawing/2014/main" id="{232DA402-73F2-8CF9-FDE8-581E6F7636D1}"/>
              </a:ext>
            </a:extLst>
          </p:cNvPr>
          <p:cNvPicPr>
            <a:picLocks noChangeAspect="1"/>
          </p:cNvPicPr>
          <p:nvPr/>
        </p:nvPicPr>
        <p:blipFill>
          <a:blip r:embed="rId8"/>
          <a:stretch>
            <a:fillRect/>
          </a:stretch>
        </p:blipFill>
        <p:spPr>
          <a:xfrm>
            <a:off x="5872647" y="4291540"/>
            <a:ext cx="272842" cy="325088"/>
          </a:xfrm>
          <a:prstGeom prst="rect">
            <a:avLst/>
          </a:prstGeom>
        </p:spPr>
      </p:pic>
      <p:pic>
        <p:nvPicPr>
          <p:cNvPr id="46" name="Picture 45">
            <a:extLst>
              <a:ext uri="{FF2B5EF4-FFF2-40B4-BE49-F238E27FC236}">
                <a16:creationId xmlns:a16="http://schemas.microsoft.com/office/drawing/2014/main" id="{7A039752-F502-BF3E-85D1-CCF35A87EC5B}"/>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rot="19812015">
            <a:off x="4746909" y="4359436"/>
            <a:ext cx="2571955" cy="156981"/>
          </a:xfrm>
          <a:prstGeom prst="rect">
            <a:avLst/>
          </a:prstGeom>
        </p:spPr>
      </p:pic>
      <p:pic>
        <p:nvPicPr>
          <p:cNvPr id="47" name="Picture 46">
            <a:extLst>
              <a:ext uri="{FF2B5EF4-FFF2-40B4-BE49-F238E27FC236}">
                <a16:creationId xmlns:a16="http://schemas.microsoft.com/office/drawing/2014/main" id="{E981F974-89DA-F0BF-417A-E7943C5334B6}"/>
              </a:ext>
            </a:extLst>
          </p:cNvPr>
          <p:cNvPicPr>
            <a:picLocks noChangeAspect="1"/>
          </p:cNvPicPr>
          <p:nvPr/>
        </p:nvPicPr>
        <p:blipFill>
          <a:blip r:embed="rId8"/>
          <a:stretch>
            <a:fillRect/>
          </a:stretch>
        </p:blipFill>
        <p:spPr>
          <a:xfrm>
            <a:off x="5896465" y="5466108"/>
            <a:ext cx="272842" cy="325088"/>
          </a:xfrm>
          <a:prstGeom prst="rect">
            <a:avLst/>
          </a:prstGeom>
        </p:spPr>
      </p:pic>
      <p:pic>
        <p:nvPicPr>
          <p:cNvPr id="48" name="Picture 47">
            <a:extLst>
              <a:ext uri="{FF2B5EF4-FFF2-40B4-BE49-F238E27FC236}">
                <a16:creationId xmlns:a16="http://schemas.microsoft.com/office/drawing/2014/main" id="{D3715351-098A-1DCF-6123-E5EED6A9237B}"/>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rot="879728" flipV="1">
            <a:off x="4792248" y="5549659"/>
            <a:ext cx="2629545" cy="160496"/>
          </a:xfrm>
          <a:prstGeom prst="rect">
            <a:avLst/>
          </a:prstGeom>
        </p:spPr>
      </p:pic>
      <p:pic>
        <p:nvPicPr>
          <p:cNvPr id="49" name="Picture 48">
            <a:extLst>
              <a:ext uri="{FF2B5EF4-FFF2-40B4-BE49-F238E27FC236}">
                <a16:creationId xmlns:a16="http://schemas.microsoft.com/office/drawing/2014/main" id="{958BE0A1-6E98-B7B2-A321-D6A8C293EB50}"/>
              </a:ext>
            </a:extLst>
          </p:cNvPr>
          <p:cNvPicPr>
            <a:picLocks noChangeAspect="1"/>
          </p:cNvPicPr>
          <p:nvPr/>
        </p:nvPicPr>
        <p:blipFill>
          <a:blip r:embed="rId8"/>
          <a:stretch>
            <a:fillRect/>
          </a:stretch>
        </p:blipFill>
        <p:spPr>
          <a:xfrm>
            <a:off x="1912745" y="2403303"/>
            <a:ext cx="272842" cy="325088"/>
          </a:xfrm>
          <a:prstGeom prst="rect">
            <a:avLst/>
          </a:prstGeom>
        </p:spPr>
      </p:pic>
      <p:pic>
        <p:nvPicPr>
          <p:cNvPr id="50" name="Picture 49">
            <a:extLst>
              <a:ext uri="{FF2B5EF4-FFF2-40B4-BE49-F238E27FC236}">
                <a16:creationId xmlns:a16="http://schemas.microsoft.com/office/drawing/2014/main" id="{698CE28C-1FED-2BE1-CB61-EC125CBDDE7F}"/>
              </a:ext>
            </a:extLst>
          </p:cNvPr>
          <p:cNvPicPr>
            <a:picLocks noChangeAspect="1"/>
          </p:cNvPicPr>
          <p:nvPr/>
        </p:nvPicPr>
        <p:blipFill>
          <a:blip r:embed="rId8"/>
          <a:stretch>
            <a:fillRect/>
          </a:stretch>
        </p:blipFill>
        <p:spPr>
          <a:xfrm>
            <a:off x="1872772" y="3447323"/>
            <a:ext cx="272842" cy="325088"/>
          </a:xfrm>
          <a:prstGeom prst="rect">
            <a:avLst/>
          </a:prstGeom>
        </p:spPr>
      </p:pic>
      <p:pic>
        <p:nvPicPr>
          <p:cNvPr id="51" name="Picture 50">
            <a:extLst>
              <a:ext uri="{FF2B5EF4-FFF2-40B4-BE49-F238E27FC236}">
                <a16:creationId xmlns:a16="http://schemas.microsoft.com/office/drawing/2014/main" id="{1F910641-CBE4-BE85-37BE-095BE992D875}"/>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a:off x="887156" y="2491026"/>
            <a:ext cx="2451726" cy="149643"/>
          </a:xfrm>
          <a:prstGeom prst="rect">
            <a:avLst/>
          </a:prstGeom>
        </p:spPr>
      </p:pic>
      <p:pic>
        <p:nvPicPr>
          <p:cNvPr id="66" name="Picture 65">
            <a:extLst>
              <a:ext uri="{FF2B5EF4-FFF2-40B4-BE49-F238E27FC236}">
                <a16:creationId xmlns:a16="http://schemas.microsoft.com/office/drawing/2014/main" id="{7B92AB0B-64B5-5EEE-7F91-77993282E2D8}"/>
              </a:ext>
            </a:extLst>
          </p:cNvPr>
          <p:cNvPicPr>
            <a:picLocks noChangeAspect="1"/>
          </p:cNvPicPr>
          <p:nvPr/>
        </p:nvPicPr>
        <p:blipFill>
          <a:blip r:embed="rId9" cstate="hqprint">
            <a:extLst>
              <a:ext uri="{28A0092B-C50C-407E-A947-70E740481C1C}">
                <a14:useLocalDpi xmlns:a14="http://schemas.microsoft.com/office/drawing/2010/main" val="0"/>
              </a:ext>
            </a:extLst>
          </a:blip>
          <a:stretch>
            <a:fillRect/>
          </a:stretch>
        </p:blipFill>
        <p:spPr>
          <a:xfrm flipV="1">
            <a:off x="852515" y="3551275"/>
            <a:ext cx="2451726" cy="149643"/>
          </a:xfrm>
          <a:prstGeom prst="rect">
            <a:avLst/>
          </a:prstGeom>
        </p:spPr>
      </p:pic>
    </p:spTree>
    <p:extLst>
      <p:ext uri="{BB962C8B-B14F-4D97-AF65-F5344CB8AC3E}">
        <p14:creationId xmlns:p14="http://schemas.microsoft.com/office/powerpoint/2010/main" val="26917860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3" name="TextBox 2">
            <a:extLst>
              <a:ext uri="{FF2B5EF4-FFF2-40B4-BE49-F238E27FC236}">
                <a16:creationId xmlns:a16="http://schemas.microsoft.com/office/drawing/2014/main" id="{37A1DD84-D651-C9D7-1D3D-549FE6D4D8FF}"/>
              </a:ext>
            </a:extLst>
          </p:cNvPr>
          <p:cNvSpPr txBox="1"/>
          <p:nvPr/>
        </p:nvSpPr>
        <p:spPr>
          <a:xfrm>
            <a:off x="1725621" y="2858646"/>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815458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345074"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TRÒ CHƠI “ĐỐ</a:t>
            </a:r>
            <a:r>
              <a:rPr kumimoji="0" lang="it-IT" altLang="zh-CN" sz="3200" b="1" i="0" u="none" strike="noStrike" kern="1200" cap="none" spc="0" normalizeH="0" noProof="0">
                <a:ln>
                  <a:noFill/>
                </a:ln>
                <a:solidFill>
                  <a:srgbClr val="0070C0"/>
                </a:solidFill>
                <a:effectLst/>
                <a:uLnTx/>
                <a:uFillTx/>
                <a:latin typeface="Roboto" panose="02000000000000000000" pitchFamily="2" charset="0"/>
                <a:ea typeface="Roboto" panose="02000000000000000000" pitchFamily="2" charset="0"/>
                <a:cs typeface="+mn-cs"/>
              </a:rPr>
              <a:t> BẠN</a:t>
            </a:r>
            <a:r>
              <a:rPr kumimoji="0" lang="it-IT"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a:t>
            </a:r>
            <a:endPar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endParaRPr>
          </a:p>
        </p:txBody>
      </p:sp>
      <p:sp>
        <p:nvSpPr>
          <p:cNvPr id="5" name="TextBox 4"/>
          <p:cNvSpPr txBox="1"/>
          <p:nvPr/>
        </p:nvSpPr>
        <p:spPr>
          <a:xfrm>
            <a:off x="968760" y="3083872"/>
            <a:ext cx="5171924"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Một</a:t>
            </a:r>
            <a:r>
              <a:rPr lang="vi-VN" altLang="zh-CN" sz="2400">
                <a:solidFill>
                  <a:srgbClr val="002060"/>
                </a:solidFill>
                <a:latin typeface="Roboto" panose="02000000000000000000" pitchFamily="2" charset="0"/>
                <a:ea typeface="Roboto" panose="02000000000000000000" pitchFamily="2" charset="0"/>
              </a:rPr>
              <a:t> bạn viết hai số trong phạm vi 10</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9" name="TextBox 8"/>
          <p:cNvSpPr txBox="1"/>
          <p:nvPr/>
        </p:nvSpPr>
        <p:spPr>
          <a:xfrm>
            <a:off x="1036550" y="1843499"/>
            <a:ext cx="5138029" cy="461665"/>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Thực hiện theo cặp</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24" name="TextBox 23"/>
          <p:cNvSpPr txBox="1"/>
          <p:nvPr/>
        </p:nvSpPr>
        <p:spPr>
          <a:xfrm>
            <a:off x="1036550" y="4254320"/>
            <a:ext cx="5377381" cy="830997"/>
          </a:xfrm>
          <a:prstGeom prst="rect">
            <a:avLst/>
          </a:prstGeom>
          <a:noFill/>
        </p:spPr>
        <p:txBody>
          <a:bodyPr wrap="square" rtlCol="0">
            <a:spAutoFit/>
          </a:bodyPr>
          <a:lstStyle/>
          <a:p>
            <a:pPr lvl="0">
              <a:defRPr/>
            </a:pPr>
            <a:r>
              <a:rPr lang="vi-VN" altLang="zh-CN" sz="2400">
                <a:solidFill>
                  <a:srgbClr val="002060"/>
                </a:solidFill>
                <a:latin typeface="Roboto" panose="02000000000000000000" pitchFamily="2" charset="0"/>
                <a:ea typeface="Roboto" panose="02000000000000000000" pitchFamily="2" charset="0"/>
              </a:rPr>
              <a:t>M</a:t>
            </a:r>
            <a:r>
              <a:rPr lang="en-US" altLang="zh-CN" sz="2400">
                <a:solidFill>
                  <a:srgbClr val="002060"/>
                </a:solidFill>
                <a:latin typeface="Roboto" panose="02000000000000000000" pitchFamily="2" charset="0"/>
                <a:ea typeface="Roboto" panose="02000000000000000000" pitchFamily="2" charset="0"/>
              </a:rPr>
              <a:t>ột</a:t>
            </a:r>
            <a:r>
              <a:rPr lang="vi-VN" altLang="zh-CN" sz="2400">
                <a:solidFill>
                  <a:srgbClr val="002060"/>
                </a:solidFill>
                <a:latin typeface="Roboto" panose="02000000000000000000" pitchFamily="2" charset="0"/>
                <a:ea typeface="Roboto" panose="02000000000000000000" pitchFamily="2" charset="0"/>
              </a:rPr>
              <a:t> bạn sử dụng dụng cụ so sánh</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số để thực hiện so sánh hai số đó</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 name="Picture 1">
            <a:extLst>
              <a:ext uri="{FF2B5EF4-FFF2-40B4-BE49-F238E27FC236}">
                <a16:creationId xmlns:a16="http://schemas.microsoft.com/office/drawing/2014/main" id="{79FE6A9B-702F-51F1-D537-4BD4B08A8DB6}"/>
              </a:ext>
            </a:extLst>
          </p:cNvPr>
          <p:cNvPicPr>
            <a:picLocks noChangeAspect="1"/>
          </p:cNvPicPr>
          <p:nvPr/>
        </p:nvPicPr>
        <p:blipFill>
          <a:blip r:embed="rId3"/>
          <a:stretch>
            <a:fillRect/>
          </a:stretch>
        </p:blipFill>
        <p:spPr>
          <a:xfrm rot="5400000">
            <a:off x="7212641" y="1321712"/>
            <a:ext cx="3105475" cy="4225468"/>
          </a:xfrm>
          <a:prstGeom prst="roundRect">
            <a:avLst/>
          </a:prstGeom>
          <a:effectLst>
            <a:outerShdw blurRad="63500" sx="102000" sy="102000" algn="ctr" rotWithShape="0">
              <a:prstClr val="black">
                <a:alpha val="40000"/>
              </a:prstClr>
            </a:outerShdw>
          </a:effectLst>
        </p:spPr>
      </p:pic>
      <p:sp>
        <p:nvSpPr>
          <p:cNvPr id="3" name="Rounded Rectangle 70">
            <a:extLst>
              <a:ext uri="{FF2B5EF4-FFF2-40B4-BE49-F238E27FC236}">
                <a16:creationId xmlns:a16="http://schemas.microsoft.com/office/drawing/2014/main" id="{7EF1DAEA-98BE-FC80-AA1E-E1F4EF0F91A6}"/>
              </a:ext>
            </a:extLst>
          </p:cNvPr>
          <p:cNvSpPr/>
          <p:nvPr/>
        </p:nvSpPr>
        <p:spPr>
          <a:xfrm rot="16200000" flipH="1" flipV="1">
            <a:off x="8998562" y="3318984"/>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71">
            <a:extLst>
              <a:ext uri="{FF2B5EF4-FFF2-40B4-BE49-F238E27FC236}">
                <a16:creationId xmlns:a16="http://schemas.microsoft.com/office/drawing/2014/main" id="{2B2D60E1-80C4-4920-5532-774CBC4EB145}"/>
              </a:ext>
            </a:extLst>
          </p:cNvPr>
          <p:cNvSpPr/>
          <p:nvPr/>
        </p:nvSpPr>
        <p:spPr>
          <a:xfrm rot="16200000" flipH="1" flipV="1">
            <a:off x="8998562" y="3545537"/>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4">
            <a:extLst>
              <a:ext uri="{FF2B5EF4-FFF2-40B4-BE49-F238E27FC236}">
                <a16:creationId xmlns:a16="http://schemas.microsoft.com/office/drawing/2014/main" id="{BD13B6C1-20F8-80F6-3856-210751332A92}"/>
              </a:ext>
            </a:extLst>
          </p:cNvPr>
          <p:cNvSpPr/>
          <p:nvPr/>
        </p:nvSpPr>
        <p:spPr>
          <a:xfrm rot="16200000" flipH="1" flipV="1">
            <a:off x="8012214" y="2984589"/>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72">
            <a:extLst>
              <a:ext uri="{FF2B5EF4-FFF2-40B4-BE49-F238E27FC236}">
                <a16:creationId xmlns:a16="http://schemas.microsoft.com/office/drawing/2014/main" id="{5BD162E4-4FB5-D6AE-CC55-D84DFC32FD8E}"/>
              </a:ext>
            </a:extLst>
          </p:cNvPr>
          <p:cNvSpPr/>
          <p:nvPr/>
        </p:nvSpPr>
        <p:spPr>
          <a:xfrm rot="16200000" flipH="1" flipV="1">
            <a:off x="8012214" y="3202652"/>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73">
            <a:extLst>
              <a:ext uri="{FF2B5EF4-FFF2-40B4-BE49-F238E27FC236}">
                <a16:creationId xmlns:a16="http://schemas.microsoft.com/office/drawing/2014/main" id="{FDE5A09D-D239-A378-A2F1-948F252DF6EF}"/>
              </a:ext>
            </a:extLst>
          </p:cNvPr>
          <p:cNvSpPr/>
          <p:nvPr/>
        </p:nvSpPr>
        <p:spPr>
          <a:xfrm rot="16200000" flipH="1" flipV="1">
            <a:off x="8012214" y="3431325"/>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74">
            <a:extLst>
              <a:ext uri="{FF2B5EF4-FFF2-40B4-BE49-F238E27FC236}">
                <a16:creationId xmlns:a16="http://schemas.microsoft.com/office/drawing/2014/main" id="{F3C72E3C-4ACC-2916-CE7E-706BA8789425}"/>
              </a:ext>
            </a:extLst>
          </p:cNvPr>
          <p:cNvSpPr/>
          <p:nvPr/>
        </p:nvSpPr>
        <p:spPr>
          <a:xfrm rot="16200000" flipH="1" flipV="1">
            <a:off x="8012214" y="3671597"/>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74">
            <a:extLst>
              <a:ext uri="{FF2B5EF4-FFF2-40B4-BE49-F238E27FC236}">
                <a16:creationId xmlns:a16="http://schemas.microsoft.com/office/drawing/2014/main" id="{58CD5181-4EA1-DB0A-2419-BC154BD2F7E1}"/>
              </a:ext>
            </a:extLst>
          </p:cNvPr>
          <p:cNvSpPr/>
          <p:nvPr/>
        </p:nvSpPr>
        <p:spPr>
          <a:xfrm rot="16200000" flipH="1" flipV="1">
            <a:off x="8012214" y="3891719"/>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74">
            <a:extLst>
              <a:ext uri="{FF2B5EF4-FFF2-40B4-BE49-F238E27FC236}">
                <a16:creationId xmlns:a16="http://schemas.microsoft.com/office/drawing/2014/main" id="{1631F97D-F038-C9CB-5A4F-D49B2582455C}"/>
              </a:ext>
            </a:extLst>
          </p:cNvPr>
          <p:cNvSpPr/>
          <p:nvPr/>
        </p:nvSpPr>
        <p:spPr>
          <a:xfrm rot="16200000" flipH="1" flipV="1">
            <a:off x="9001936" y="3777580"/>
            <a:ext cx="182880" cy="182880"/>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CF5FA68D-E73D-7EBB-BAF5-CB8673D56B1B}"/>
              </a:ext>
            </a:extLst>
          </p:cNvPr>
          <p:cNvPicPr>
            <a:picLocks noChangeAspect="1"/>
          </p:cNvPicPr>
          <p:nvPr/>
        </p:nvPicPr>
        <p:blipFill>
          <a:blip r:embed="rId4"/>
          <a:stretch>
            <a:fillRect/>
          </a:stretch>
        </p:blipFill>
        <p:spPr>
          <a:xfrm>
            <a:off x="8549859" y="2842381"/>
            <a:ext cx="272842" cy="325088"/>
          </a:xfrm>
          <a:prstGeom prst="rect">
            <a:avLst/>
          </a:prstGeom>
        </p:spPr>
      </p:pic>
      <p:pic>
        <p:nvPicPr>
          <p:cNvPr id="18" name="Picture 17">
            <a:extLst>
              <a:ext uri="{FF2B5EF4-FFF2-40B4-BE49-F238E27FC236}">
                <a16:creationId xmlns:a16="http://schemas.microsoft.com/office/drawing/2014/main" id="{47FA25A4-3659-3A54-71E2-5C6413E735A6}"/>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rot="1817254">
            <a:off x="7385925" y="2944745"/>
            <a:ext cx="2779473" cy="169647"/>
          </a:xfrm>
          <a:prstGeom prst="rect">
            <a:avLst/>
          </a:prstGeom>
        </p:spPr>
      </p:pic>
      <p:pic>
        <p:nvPicPr>
          <p:cNvPr id="20" name="Picture 19">
            <a:extLst>
              <a:ext uri="{FF2B5EF4-FFF2-40B4-BE49-F238E27FC236}">
                <a16:creationId xmlns:a16="http://schemas.microsoft.com/office/drawing/2014/main" id="{42EDEB81-8835-CC00-7423-35EB75796FCA}"/>
              </a:ext>
            </a:extLst>
          </p:cNvPr>
          <p:cNvPicPr>
            <a:picLocks noChangeAspect="1"/>
          </p:cNvPicPr>
          <p:nvPr/>
        </p:nvPicPr>
        <p:blipFill>
          <a:blip r:embed="rId4"/>
          <a:stretch>
            <a:fillRect/>
          </a:stretch>
        </p:blipFill>
        <p:spPr>
          <a:xfrm>
            <a:off x="8573677" y="4016949"/>
            <a:ext cx="272842" cy="325088"/>
          </a:xfrm>
          <a:prstGeom prst="rect">
            <a:avLst/>
          </a:prstGeom>
        </p:spPr>
      </p:pic>
      <p:pic>
        <p:nvPicPr>
          <p:cNvPr id="25" name="Picture 24">
            <a:extLst>
              <a:ext uri="{FF2B5EF4-FFF2-40B4-BE49-F238E27FC236}">
                <a16:creationId xmlns:a16="http://schemas.microsoft.com/office/drawing/2014/main" id="{57E28989-FFEE-F132-5D59-261A1F139F32}"/>
              </a:ext>
            </a:extLst>
          </p:cNvPr>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rot="20563222" flipV="1">
            <a:off x="7371872" y="4100924"/>
            <a:ext cx="2715997" cy="165773"/>
          </a:xfrm>
          <a:prstGeom prst="rect">
            <a:avLst/>
          </a:prstGeom>
        </p:spPr>
      </p:pic>
    </p:spTree>
    <p:extLst>
      <p:ext uri="{BB962C8B-B14F-4D97-AF65-F5344CB8AC3E}">
        <p14:creationId xmlns:p14="http://schemas.microsoft.com/office/powerpoint/2010/main" val="3045619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wipe(down)">
                                      <p:cBhvr>
                                        <p:cTn id="2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5" grpId="0"/>
      <p:bldP spid="9" grpId="0"/>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TextBox 116"/>
          <p:cNvSpPr txBox="1"/>
          <p:nvPr/>
        </p:nvSpPr>
        <p:spPr>
          <a:xfrm>
            <a:off x="2345074"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TRÒ CHƠI “TÌM</a:t>
            </a:r>
            <a:r>
              <a:rPr kumimoji="0" lang="it-IT" altLang="zh-CN" sz="3200" b="1" i="0" u="none" strike="noStrike" kern="1200" cap="none" spc="0" normalizeH="0" noProof="0">
                <a:ln>
                  <a:noFill/>
                </a:ln>
                <a:solidFill>
                  <a:srgbClr val="0070C0"/>
                </a:solidFill>
                <a:effectLst/>
                <a:uLnTx/>
                <a:uFillTx/>
                <a:latin typeface="Roboto" panose="02000000000000000000" pitchFamily="2" charset="0"/>
                <a:ea typeface="Roboto" panose="02000000000000000000" pitchFamily="2" charset="0"/>
                <a:cs typeface="+mn-cs"/>
              </a:rPr>
              <a:t> ĐƯỜNG</a:t>
            </a:r>
            <a:r>
              <a:rPr kumimoji="0" lang="it-IT"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rPr>
              <a:t>”</a:t>
            </a:r>
            <a:endParaRPr kumimoji="0" lang="vi-VN" altLang="zh-CN" sz="3200" b="1" i="0" u="none" strike="noStrike" kern="1200" cap="none" spc="0" normalizeH="0" baseline="0" noProof="0">
              <a:ln>
                <a:noFill/>
              </a:ln>
              <a:solidFill>
                <a:srgbClr val="0070C0"/>
              </a:solidFill>
              <a:effectLst/>
              <a:uLnTx/>
              <a:uFillTx/>
              <a:latin typeface="Roboto" panose="02000000000000000000" pitchFamily="2" charset="0"/>
              <a:ea typeface="Roboto" panose="02000000000000000000" pitchFamily="2" charset="0"/>
              <a:cs typeface="+mn-cs"/>
            </a:endParaRPr>
          </a:p>
        </p:txBody>
      </p:sp>
      <p:sp>
        <p:nvSpPr>
          <p:cNvPr id="20" name="TextBox 19"/>
          <p:cNvSpPr txBox="1"/>
          <p:nvPr/>
        </p:nvSpPr>
        <p:spPr>
          <a:xfrm>
            <a:off x="1488029" y="913532"/>
            <a:ext cx="10158539"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Sử dụng dụng cụ so sánh số vừa làm, em cùng bạn giúp Thỏ tìm đường</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về nhà bằng cách đi theo con đường có các số lớn hơn 5</a:t>
            </a:r>
            <a:endParaRPr kumimoji="0" lang="vi-VN"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4" name="Picture 3"/>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806652" y="5204715"/>
            <a:ext cx="1333526" cy="1128560"/>
          </a:xfrm>
          <a:prstGeom prst="rect">
            <a:avLst/>
          </a:prstGeom>
        </p:spPr>
      </p:pic>
      <p:pic>
        <p:nvPicPr>
          <p:cNvPr id="9" name="Picture 8"/>
          <p:cNvPicPr>
            <a:picLocks noChangeAspect="1"/>
          </p:cNvPicPr>
          <p:nvPr/>
        </p:nvPicPr>
        <p:blipFill>
          <a:blip r:embed="rId4"/>
          <a:stretch>
            <a:fillRect/>
          </a:stretch>
        </p:blipFill>
        <p:spPr>
          <a:xfrm>
            <a:off x="2345073" y="1904150"/>
            <a:ext cx="6548669" cy="4429125"/>
          </a:xfrm>
          <a:prstGeom prst="rect">
            <a:avLst/>
          </a:prstGeom>
        </p:spPr>
      </p:pic>
      <p:sp>
        <p:nvSpPr>
          <p:cNvPr id="12" name="Rectangle 11"/>
          <p:cNvSpPr/>
          <p:nvPr/>
        </p:nvSpPr>
        <p:spPr>
          <a:xfrm>
            <a:off x="2425566" y="1982804"/>
            <a:ext cx="721895" cy="49149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8806651" y="2294062"/>
            <a:ext cx="3273053" cy="830997"/>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Lưu ý: Bạn Thỏ có thể đi theo đường chéo</a:t>
            </a:r>
            <a:endParaRPr kumimoji="0" lang="vi-VN"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14" name="Freeform 13"/>
          <p:cNvSpPr/>
          <p:nvPr/>
        </p:nvSpPr>
        <p:spPr>
          <a:xfrm>
            <a:off x="2708532" y="2290813"/>
            <a:ext cx="6493220" cy="3849882"/>
          </a:xfrm>
          <a:custGeom>
            <a:avLst/>
            <a:gdLst>
              <a:gd name="connsiteX0" fmla="*/ 73169 w 6493220"/>
              <a:gd name="connsiteY0" fmla="*/ 0 h 3849882"/>
              <a:gd name="connsiteX1" fmla="*/ 73169 w 6493220"/>
              <a:gd name="connsiteY1" fmla="*/ 548640 h 3849882"/>
              <a:gd name="connsiteX2" fmla="*/ 833565 w 6493220"/>
              <a:gd name="connsiteY2" fmla="*/ 519764 h 3849882"/>
              <a:gd name="connsiteX3" fmla="*/ 843190 w 6493220"/>
              <a:gd name="connsiteY3" fmla="*/ 1106905 h 3849882"/>
              <a:gd name="connsiteX4" fmla="*/ 1670963 w 6493220"/>
              <a:gd name="connsiteY4" fmla="*/ 1078029 h 3849882"/>
              <a:gd name="connsiteX5" fmla="*/ 1642087 w 6493220"/>
              <a:gd name="connsiteY5" fmla="*/ 1636294 h 3849882"/>
              <a:gd name="connsiteX6" fmla="*/ 2440984 w 6493220"/>
              <a:gd name="connsiteY6" fmla="*/ 1597793 h 3849882"/>
              <a:gd name="connsiteX7" fmla="*/ 2450609 w 6493220"/>
              <a:gd name="connsiteY7" fmla="*/ 2156059 h 3849882"/>
              <a:gd name="connsiteX8" fmla="*/ 3239881 w 6493220"/>
              <a:gd name="connsiteY8" fmla="*/ 2175309 h 3849882"/>
              <a:gd name="connsiteX9" fmla="*/ 3239881 w 6493220"/>
              <a:gd name="connsiteY9" fmla="*/ 2704699 h 3849882"/>
              <a:gd name="connsiteX10" fmla="*/ 4009902 w 6493220"/>
              <a:gd name="connsiteY10" fmla="*/ 2704699 h 3849882"/>
              <a:gd name="connsiteX11" fmla="*/ 4019527 w 6493220"/>
              <a:gd name="connsiteY11" fmla="*/ 3253339 h 3849882"/>
              <a:gd name="connsiteX12" fmla="*/ 4770297 w 6493220"/>
              <a:gd name="connsiteY12" fmla="*/ 3262964 h 3849882"/>
              <a:gd name="connsiteX13" fmla="*/ 4789548 w 6493220"/>
              <a:gd name="connsiteY13" fmla="*/ 3801979 h 3849882"/>
              <a:gd name="connsiteX14" fmla="*/ 5665447 w 6493220"/>
              <a:gd name="connsiteY14" fmla="*/ 3821229 h 3849882"/>
              <a:gd name="connsiteX15" fmla="*/ 6493220 w 6493220"/>
              <a:gd name="connsiteY15" fmla="*/ 3782728 h 3849882"/>
              <a:gd name="connsiteX16" fmla="*/ 6493220 w 6493220"/>
              <a:gd name="connsiteY16" fmla="*/ 3782728 h 3849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93220" h="3849882">
                <a:moveTo>
                  <a:pt x="73169" y="0"/>
                </a:moveTo>
                <a:cubicBezTo>
                  <a:pt x="9802" y="231006"/>
                  <a:pt x="-53564" y="462013"/>
                  <a:pt x="73169" y="548640"/>
                </a:cubicBezTo>
                <a:cubicBezTo>
                  <a:pt x="199902" y="635267"/>
                  <a:pt x="705228" y="426720"/>
                  <a:pt x="833565" y="519764"/>
                </a:cubicBezTo>
                <a:cubicBezTo>
                  <a:pt x="961902" y="612808"/>
                  <a:pt x="703624" y="1013861"/>
                  <a:pt x="843190" y="1106905"/>
                </a:cubicBezTo>
                <a:cubicBezTo>
                  <a:pt x="982756" y="1199949"/>
                  <a:pt x="1537814" y="989798"/>
                  <a:pt x="1670963" y="1078029"/>
                </a:cubicBezTo>
                <a:cubicBezTo>
                  <a:pt x="1804113" y="1166261"/>
                  <a:pt x="1513750" y="1549667"/>
                  <a:pt x="1642087" y="1636294"/>
                </a:cubicBezTo>
                <a:cubicBezTo>
                  <a:pt x="1770424" y="1722921"/>
                  <a:pt x="2306230" y="1511166"/>
                  <a:pt x="2440984" y="1597793"/>
                </a:cubicBezTo>
                <a:cubicBezTo>
                  <a:pt x="2575738" y="1684420"/>
                  <a:pt x="2317460" y="2059806"/>
                  <a:pt x="2450609" y="2156059"/>
                </a:cubicBezTo>
                <a:cubicBezTo>
                  <a:pt x="2583758" y="2252312"/>
                  <a:pt x="3108336" y="2083869"/>
                  <a:pt x="3239881" y="2175309"/>
                </a:cubicBezTo>
                <a:cubicBezTo>
                  <a:pt x="3371426" y="2266749"/>
                  <a:pt x="3111544" y="2616467"/>
                  <a:pt x="3239881" y="2704699"/>
                </a:cubicBezTo>
                <a:cubicBezTo>
                  <a:pt x="3368218" y="2792931"/>
                  <a:pt x="3879961" y="2613259"/>
                  <a:pt x="4009902" y="2704699"/>
                </a:cubicBezTo>
                <a:cubicBezTo>
                  <a:pt x="4139843" y="2796139"/>
                  <a:pt x="3892795" y="3160295"/>
                  <a:pt x="4019527" y="3253339"/>
                </a:cubicBezTo>
                <a:cubicBezTo>
                  <a:pt x="4146259" y="3346383"/>
                  <a:pt x="4641960" y="3171524"/>
                  <a:pt x="4770297" y="3262964"/>
                </a:cubicBezTo>
                <a:cubicBezTo>
                  <a:pt x="4898634" y="3354404"/>
                  <a:pt x="4640356" y="3708935"/>
                  <a:pt x="4789548" y="3801979"/>
                </a:cubicBezTo>
                <a:cubicBezTo>
                  <a:pt x="4938740" y="3895023"/>
                  <a:pt x="5381502" y="3824438"/>
                  <a:pt x="5665447" y="3821229"/>
                </a:cubicBezTo>
                <a:cubicBezTo>
                  <a:pt x="5949392" y="3818021"/>
                  <a:pt x="6493220" y="3782728"/>
                  <a:pt x="6493220" y="3782728"/>
                </a:cubicBezTo>
                <a:lnTo>
                  <a:pt x="6493220" y="3782728"/>
                </a:lnTo>
              </a:path>
            </a:pathLst>
          </a:cu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1251088" y="1657902"/>
            <a:ext cx="976058" cy="922895"/>
          </a:xfrm>
          <a:prstGeom prst="rect">
            <a:avLst/>
          </a:prstGeom>
        </p:spPr>
      </p:pic>
    </p:spTree>
    <p:extLst>
      <p:ext uri="{BB962C8B-B14F-4D97-AF65-F5344CB8AC3E}">
        <p14:creationId xmlns:p14="http://schemas.microsoft.com/office/powerpoint/2010/main" val="3060604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26" presetClass="emph" presetSubtype="0" repeatCount="3000" fill="hold" grpId="1" nodeType="withEffect">
                                  <p:stCondLst>
                                    <p:cond delay="0"/>
                                  </p:stCondLst>
                                  <p:childTnLst>
                                    <p:animEffect transition="out" filter="fade">
                                      <p:cBhvr>
                                        <p:cTn id="23" dur="1000" tmFilter="0, 0; .2, .5; .8, .5; 1, 0"/>
                                        <p:tgtEl>
                                          <p:spTgt spid="12"/>
                                        </p:tgtEl>
                                      </p:cBhvr>
                                    </p:animEffect>
                                    <p:animScale>
                                      <p:cBhvr>
                                        <p:cTn id="24" dur="500" autoRev="1" fill="hold"/>
                                        <p:tgtEl>
                                          <p:spTgt spid="12"/>
                                        </p:tgtEl>
                                      </p:cBhvr>
                                      <p:by x="105000" y="105000"/>
                                    </p:animScale>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nodeType="clickEffect">
                                  <p:stCondLst>
                                    <p:cond delay="0"/>
                                  </p:stCondLst>
                                  <p:childTnLst>
                                    <p:animMotion origin="layout" path="M 1.875E-6 2.22222E-6 L 0.08555 0.00162 " pathEditMode="relative" rAng="0" ptsTypes="AA">
                                      <p:cBhvr>
                                        <p:cTn id="28" dur="2000" fill="hold"/>
                                        <p:tgtEl>
                                          <p:spTgt spid="8"/>
                                        </p:tgtEl>
                                        <p:attrNameLst>
                                          <p:attrName>ppt_x</p:attrName>
                                          <p:attrName>ppt_y</p:attrName>
                                        </p:attrNameLst>
                                      </p:cBhvr>
                                      <p:rCtr x="4271" y="69"/>
                                    </p:animMotion>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nodeType="clickEffect">
                                  <p:stCondLst>
                                    <p:cond delay="0"/>
                                  </p:stCondLst>
                                  <p:childTnLst>
                                    <p:animMotion origin="layout" path="M 0.08555 0.00162 L 0.08789 0.075 " pathEditMode="relative" rAng="0" ptsTypes="AA">
                                      <p:cBhvr>
                                        <p:cTn id="32" dur="2000" fill="hold"/>
                                        <p:tgtEl>
                                          <p:spTgt spid="8"/>
                                        </p:tgtEl>
                                        <p:attrNameLst>
                                          <p:attrName>ppt_x</p:attrName>
                                          <p:attrName>ppt_y</p:attrName>
                                        </p:attrNameLst>
                                      </p:cBhvr>
                                      <p:rCtr x="117" y="3657"/>
                                    </p:animMotion>
                                  </p:childTnLst>
                                </p:cTn>
                              </p:par>
                            </p:childTnLst>
                          </p:cTn>
                        </p:par>
                      </p:childTnLst>
                    </p:cTn>
                  </p:par>
                  <p:par>
                    <p:cTn id="33" fill="hold">
                      <p:stCondLst>
                        <p:cond delay="indefinite"/>
                      </p:stCondLst>
                      <p:childTnLst>
                        <p:par>
                          <p:cTn id="34" fill="hold">
                            <p:stCondLst>
                              <p:cond delay="0"/>
                            </p:stCondLst>
                            <p:childTnLst>
                              <p:par>
                                <p:cTn id="35" presetID="42" presetClass="path" presetSubtype="0" accel="50000" decel="50000" fill="hold" nodeType="clickEffect">
                                  <p:stCondLst>
                                    <p:cond delay="0"/>
                                  </p:stCondLst>
                                  <p:childTnLst>
                                    <p:animMotion origin="layout" path="M 0.08789 0.075 L 0.14713 0.075 " pathEditMode="relative" rAng="0" ptsTypes="AA">
                                      <p:cBhvr>
                                        <p:cTn id="36" dur="2000" fill="hold"/>
                                        <p:tgtEl>
                                          <p:spTgt spid="8"/>
                                        </p:tgtEl>
                                        <p:attrNameLst>
                                          <p:attrName>ppt_x</p:attrName>
                                          <p:attrName>ppt_y</p:attrName>
                                        </p:attrNameLst>
                                      </p:cBhvr>
                                      <p:rCtr x="2956" y="0"/>
                                    </p:animMotion>
                                  </p:childTnLst>
                                </p:cTn>
                              </p:par>
                            </p:childTnLst>
                          </p:cTn>
                        </p:par>
                      </p:childTnLst>
                    </p:cTn>
                  </p:par>
                  <p:par>
                    <p:cTn id="37" fill="hold">
                      <p:stCondLst>
                        <p:cond delay="indefinite"/>
                      </p:stCondLst>
                      <p:childTnLst>
                        <p:par>
                          <p:cTn id="38" fill="hold">
                            <p:stCondLst>
                              <p:cond delay="0"/>
                            </p:stCondLst>
                            <p:childTnLst>
                              <p:par>
                                <p:cTn id="39" presetID="42" presetClass="path" presetSubtype="0" accel="50000" decel="50000" fill="hold" nodeType="clickEffect">
                                  <p:stCondLst>
                                    <p:cond delay="0"/>
                                  </p:stCondLst>
                                  <p:childTnLst>
                                    <p:animMotion origin="layout" path="M 0.14713 0.075 L 0.15195 0.15972 " pathEditMode="relative" rAng="0" ptsTypes="AA">
                                      <p:cBhvr>
                                        <p:cTn id="40" dur="2000" fill="hold"/>
                                        <p:tgtEl>
                                          <p:spTgt spid="8"/>
                                        </p:tgtEl>
                                        <p:attrNameLst>
                                          <p:attrName>ppt_x</p:attrName>
                                          <p:attrName>ppt_y</p:attrName>
                                        </p:attrNameLst>
                                      </p:cBhvr>
                                      <p:rCtr x="234" y="4236"/>
                                    </p:animMotion>
                                  </p:childTnLst>
                                </p:cTn>
                              </p:par>
                            </p:childTnLst>
                          </p:cTn>
                        </p:par>
                      </p:childTnLst>
                    </p:cTn>
                  </p:par>
                  <p:par>
                    <p:cTn id="41" fill="hold">
                      <p:stCondLst>
                        <p:cond delay="indefinite"/>
                      </p:stCondLst>
                      <p:childTnLst>
                        <p:par>
                          <p:cTn id="42" fill="hold">
                            <p:stCondLst>
                              <p:cond delay="0"/>
                            </p:stCondLst>
                            <p:childTnLst>
                              <p:par>
                                <p:cTn id="43" presetID="42" presetClass="path" presetSubtype="0" accel="50000" decel="50000" fill="hold" nodeType="clickEffect">
                                  <p:stCondLst>
                                    <p:cond delay="0"/>
                                  </p:stCondLst>
                                  <p:childTnLst>
                                    <p:animMotion origin="layout" path="M 0.15195 0.15972 L 0.21588 0.16389 " pathEditMode="relative" rAng="0" ptsTypes="AA">
                                      <p:cBhvr>
                                        <p:cTn id="44" dur="2000" fill="hold"/>
                                        <p:tgtEl>
                                          <p:spTgt spid="8"/>
                                        </p:tgtEl>
                                        <p:attrNameLst>
                                          <p:attrName>ppt_x</p:attrName>
                                          <p:attrName>ppt_y</p:attrName>
                                        </p:attrNameLst>
                                      </p:cBhvr>
                                      <p:rCtr x="3190" y="208"/>
                                    </p:animMotion>
                                  </p:childTnLst>
                                </p:cTn>
                              </p:par>
                            </p:childTnLst>
                          </p:cTn>
                        </p:par>
                      </p:childTnLst>
                    </p:cTn>
                  </p:par>
                  <p:par>
                    <p:cTn id="45" fill="hold">
                      <p:stCondLst>
                        <p:cond delay="indefinite"/>
                      </p:stCondLst>
                      <p:childTnLst>
                        <p:par>
                          <p:cTn id="46" fill="hold">
                            <p:stCondLst>
                              <p:cond delay="0"/>
                            </p:stCondLst>
                            <p:childTnLst>
                              <p:par>
                                <p:cTn id="47" presetID="42" presetClass="path" presetSubtype="0" accel="50000" decel="50000" fill="hold" nodeType="clickEffect">
                                  <p:stCondLst>
                                    <p:cond delay="0"/>
                                  </p:stCondLst>
                                  <p:childTnLst>
                                    <p:animMotion origin="layout" path="M 0.21588 0.16389 L 0.2151 0.23703 " pathEditMode="relative" rAng="0" ptsTypes="AA">
                                      <p:cBhvr>
                                        <p:cTn id="48" dur="2000" fill="hold"/>
                                        <p:tgtEl>
                                          <p:spTgt spid="8"/>
                                        </p:tgtEl>
                                        <p:attrNameLst>
                                          <p:attrName>ppt_x</p:attrName>
                                          <p:attrName>ppt_y</p:attrName>
                                        </p:attrNameLst>
                                      </p:cBhvr>
                                      <p:rCtr x="-39" y="3657"/>
                                    </p:animMotion>
                                  </p:childTnLst>
                                </p:cTn>
                              </p:par>
                            </p:childTnLst>
                          </p:cTn>
                        </p:par>
                      </p:childTnLst>
                    </p:cTn>
                  </p:par>
                  <p:par>
                    <p:cTn id="49" fill="hold">
                      <p:stCondLst>
                        <p:cond delay="indefinite"/>
                      </p:stCondLst>
                      <p:childTnLst>
                        <p:par>
                          <p:cTn id="50" fill="hold">
                            <p:stCondLst>
                              <p:cond delay="0"/>
                            </p:stCondLst>
                            <p:childTnLst>
                              <p:par>
                                <p:cTn id="51" presetID="42" presetClass="path" presetSubtype="0" accel="50000" decel="50000" fill="hold" nodeType="clickEffect">
                                  <p:stCondLst>
                                    <p:cond delay="0"/>
                                  </p:stCondLst>
                                  <p:childTnLst>
                                    <p:animMotion origin="layout" path="M 0.2151 0.23703 L 0.28372 0.24815 " pathEditMode="relative" rAng="0" ptsTypes="AA">
                                      <p:cBhvr>
                                        <p:cTn id="52" dur="2000" fill="hold"/>
                                        <p:tgtEl>
                                          <p:spTgt spid="8"/>
                                        </p:tgtEl>
                                        <p:attrNameLst>
                                          <p:attrName>ppt_x</p:attrName>
                                          <p:attrName>ppt_y</p:attrName>
                                        </p:attrNameLst>
                                      </p:cBhvr>
                                      <p:rCtr x="3424" y="556"/>
                                    </p:animMotion>
                                  </p:childTnLst>
                                </p:cTn>
                              </p:par>
                            </p:childTnLst>
                          </p:cTn>
                        </p:par>
                      </p:childTnLst>
                    </p:cTn>
                  </p:par>
                  <p:par>
                    <p:cTn id="53" fill="hold">
                      <p:stCondLst>
                        <p:cond delay="indefinite"/>
                      </p:stCondLst>
                      <p:childTnLst>
                        <p:par>
                          <p:cTn id="54" fill="hold">
                            <p:stCondLst>
                              <p:cond delay="0"/>
                            </p:stCondLst>
                            <p:childTnLst>
                              <p:par>
                                <p:cTn id="55" presetID="42" presetClass="path" presetSubtype="0" accel="50000" decel="50000" fill="hold" nodeType="clickEffect">
                                  <p:stCondLst>
                                    <p:cond delay="0"/>
                                  </p:stCondLst>
                                  <p:childTnLst>
                                    <p:animMotion origin="layout" path="M 0.28372 0.24815 L 0.28294 0.31967 " pathEditMode="relative" rAng="0" ptsTypes="AA">
                                      <p:cBhvr>
                                        <p:cTn id="56" dur="2000" fill="hold"/>
                                        <p:tgtEl>
                                          <p:spTgt spid="8"/>
                                        </p:tgtEl>
                                        <p:attrNameLst>
                                          <p:attrName>ppt_x</p:attrName>
                                          <p:attrName>ppt_y</p:attrName>
                                        </p:attrNameLst>
                                      </p:cBhvr>
                                      <p:rCtr x="-39" y="3565"/>
                                    </p:animMotion>
                                  </p:childTnLst>
                                </p:cTn>
                              </p:par>
                            </p:childTnLst>
                          </p:cTn>
                        </p:par>
                      </p:childTnLst>
                    </p:cTn>
                  </p:par>
                  <p:par>
                    <p:cTn id="57" fill="hold">
                      <p:stCondLst>
                        <p:cond delay="indefinite"/>
                      </p:stCondLst>
                      <p:childTnLst>
                        <p:par>
                          <p:cTn id="58" fill="hold">
                            <p:stCondLst>
                              <p:cond delay="0"/>
                            </p:stCondLst>
                            <p:childTnLst>
                              <p:par>
                                <p:cTn id="59" presetID="42" presetClass="path" presetSubtype="0" accel="50000" decel="50000" fill="hold" nodeType="clickEffect">
                                  <p:stCondLst>
                                    <p:cond delay="0"/>
                                  </p:stCondLst>
                                  <p:childTnLst>
                                    <p:animMotion origin="layout" path="M 0.28294 0.31967 L 0.34922 0.32384 " pathEditMode="relative" rAng="0" ptsTypes="AA">
                                      <p:cBhvr>
                                        <p:cTn id="60" dur="2000" fill="hold"/>
                                        <p:tgtEl>
                                          <p:spTgt spid="8"/>
                                        </p:tgtEl>
                                        <p:attrNameLst>
                                          <p:attrName>ppt_x</p:attrName>
                                          <p:attrName>ppt_y</p:attrName>
                                        </p:attrNameLst>
                                      </p:cBhvr>
                                      <p:rCtr x="3307" y="208"/>
                                    </p:animMotion>
                                  </p:childTnLst>
                                </p:cTn>
                              </p:par>
                            </p:childTnLst>
                          </p:cTn>
                        </p:par>
                      </p:childTnLst>
                    </p:cTn>
                  </p:par>
                  <p:par>
                    <p:cTn id="61" fill="hold">
                      <p:stCondLst>
                        <p:cond delay="indefinite"/>
                      </p:stCondLst>
                      <p:childTnLst>
                        <p:par>
                          <p:cTn id="62" fill="hold">
                            <p:stCondLst>
                              <p:cond delay="0"/>
                            </p:stCondLst>
                            <p:childTnLst>
                              <p:par>
                                <p:cTn id="63" presetID="42" presetClass="path" presetSubtype="0" accel="50000" decel="50000" fill="hold" nodeType="clickEffect">
                                  <p:stCondLst>
                                    <p:cond delay="0"/>
                                  </p:stCondLst>
                                  <p:childTnLst>
                                    <p:animMotion origin="layout" path="M 0.34922 0.32384 L 0.35078 0.39421 " pathEditMode="relative" rAng="0" ptsTypes="AA">
                                      <p:cBhvr>
                                        <p:cTn id="64" dur="2000" fill="hold"/>
                                        <p:tgtEl>
                                          <p:spTgt spid="8"/>
                                        </p:tgtEl>
                                        <p:attrNameLst>
                                          <p:attrName>ppt_x</p:attrName>
                                          <p:attrName>ppt_y</p:attrName>
                                        </p:attrNameLst>
                                      </p:cBhvr>
                                      <p:rCtr x="78" y="3519"/>
                                    </p:animMotion>
                                  </p:childTnLst>
                                </p:cTn>
                              </p:par>
                            </p:childTnLst>
                          </p:cTn>
                        </p:par>
                      </p:childTnLst>
                    </p:cTn>
                  </p:par>
                  <p:par>
                    <p:cTn id="65" fill="hold">
                      <p:stCondLst>
                        <p:cond delay="indefinite"/>
                      </p:stCondLst>
                      <p:childTnLst>
                        <p:par>
                          <p:cTn id="66" fill="hold">
                            <p:stCondLst>
                              <p:cond delay="0"/>
                            </p:stCondLst>
                            <p:childTnLst>
                              <p:par>
                                <p:cTn id="67" presetID="42" presetClass="path" presetSubtype="0" accel="50000" decel="50000" fill="hold" nodeType="clickEffect">
                                  <p:stCondLst>
                                    <p:cond delay="0"/>
                                  </p:stCondLst>
                                  <p:childTnLst>
                                    <p:animMotion origin="layout" path="M 0.35078 0.39421 L 0.41797 0.40254 " pathEditMode="relative" rAng="0" ptsTypes="AA">
                                      <p:cBhvr>
                                        <p:cTn id="68" dur="2000" fill="hold"/>
                                        <p:tgtEl>
                                          <p:spTgt spid="8"/>
                                        </p:tgtEl>
                                        <p:attrNameLst>
                                          <p:attrName>ppt_x</p:attrName>
                                          <p:attrName>ppt_y</p:attrName>
                                        </p:attrNameLst>
                                      </p:cBhvr>
                                      <p:rCtr x="3359" y="417"/>
                                    </p:animMotion>
                                  </p:childTnLst>
                                </p:cTn>
                              </p:par>
                            </p:childTnLst>
                          </p:cTn>
                        </p:par>
                      </p:childTnLst>
                    </p:cTn>
                  </p:par>
                  <p:par>
                    <p:cTn id="69" fill="hold">
                      <p:stCondLst>
                        <p:cond delay="indefinite"/>
                      </p:stCondLst>
                      <p:childTnLst>
                        <p:par>
                          <p:cTn id="70" fill="hold">
                            <p:stCondLst>
                              <p:cond delay="0"/>
                            </p:stCondLst>
                            <p:childTnLst>
                              <p:par>
                                <p:cTn id="71" presetID="42" presetClass="path" presetSubtype="0" accel="50000" decel="50000" fill="hold" nodeType="clickEffect">
                                  <p:stCondLst>
                                    <p:cond delay="0"/>
                                  </p:stCondLst>
                                  <p:childTnLst>
                                    <p:animMotion origin="layout" path="M 0.41797 0.40254 L 0.41797 0.47963 " pathEditMode="relative" rAng="0" ptsTypes="AA">
                                      <p:cBhvr>
                                        <p:cTn id="72" dur="2000" fill="hold"/>
                                        <p:tgtEl>
                                          <p:spTgt spid="8"/>
                                        </p:tgtEl>
                                        <p:attrNameLst>
                                          <p:attrName>ppt_x</p:attrName>
                                          <p:attrName>ppt_y</p:attrName>
                                        </p:attrNameLst>
                                      </p:cBhvr>
                                      <p:rCtr x="0" y="3843"/>
                                    </p:animMotion>
                                  </p:childTnLst>
                                </p:cTn>
                              </p:par>
                            </p:childTnLst>
                          </p:cTn>
                        </p:par>
                      </p:childTnLst>
                    </p:cTn>
                  </p:par>
                  <p:par>
                    <p:cTn id="73" fill="hold">
                      <p:stCondLst>
                        <p:cond delay="indefinite"/>
                      </p:stCondLst>
                      <p:childTnLst>
                        <p:par>
                          <p:cTn id="74" fill="hold">
                            <p:stCondLst>
                              <p:cond delay="0"/>
                            </p:stCondLst>
                            <p:childTnLst>
                              <p:par>
                                <p:cTn id="75" presetID="42" presetClass="path" presetSubtype="0" accel="50000" decel="50000" fill="hold" nodeType="clickEffect">
                                  <p:stCondLst>
                                    <p:cond delay="0"/>
                                  </p:stCondLst>
                                  <p:childTnLst>
                                    <p:animMotion origin="layout" path="M 0.41797 0.47963 L 0.48424 0.47824 " pathEditMode="relative" rAng="0" ptsTypes="AA">
                                      <p:cBhvr>
                                        <p:cTn id="76" dur="2000" fill="hold"/>
                                        <p:tgtEl>
                                          <p:spTgt spid="8"/>
                                        </p:tgtEl>
                                        <p:attrNameLst>
                                          <p:attrName>ppt_x</p:attrName>
                                          <p:attrName>ppt_y</p:attrName>
                                        </p:attrNameLst>
                                      </p:cBhvr>
                                      <p:rCtr x="3307" y="-69"/>
                                    </p:animMotion>
                                  </p:childTnLst>
                                </p:cTn>
                              </p:par>
                            </p:childTnLst>
                          </p:cTn>
                        </p:par>
                      </p:childTnLst>
                    </p:cTn>
                  </p:par>
                  <p:par>
                    <p:cTn id="77" fill="hold">
                      <p:stCondLst>
                        <p:cond delay="indefinite"/>
                      </p:stCondLst>
                      <p:childTnLst>
                        <p:par>
                          <p:cTn id="78" fill="hold">
                            <p:stCondLst>
                              <p:cond delay="0"/>
                            </p:stCondLst>
                            <p:childTnLst>
                              <p:par>
                                <p:cTn id="79" presetID="42" presetClass="path" presetSubtype="0" accel="50000" decel="50000" fill="hold" nodeType="clickEffect">
                                  <p:stCondLst>
                                    <p:cond delay="0"/>
                                  </p:stCondLst>
                                  <p:childTnLst>
                                    <p:animMotion origin="layout" path="M 0.48424 0.47824 L 0.47747 0.55833 " pathEditMode="relative" rAng="0" ptsTypes="AA">
                                      <p:cBhvr>
                                        <p:cTn id="80" dur="2000" fill="hold"/>
                                        <p:tgtEl>
                                          <p:spTgt spid="8"/>
                                        </p:tgtEl>
                                        <p:attrNameLst>
                                          <p:attrName>ppt_x</p:attrName>
                                          <p:attrName>ppt_y</p:attrName>
                                        </p:attrNameLst>
                                      </p:cBhvr>
                                      <p:rCtr x="-339" y="4005"/>
                                    </p:animMotion>
                                  </p:childTnLst>
                                </p:cTn>
                              </p:par>
                            </p:childTnLst>
                          </p:cTn>
                        </p:par>
                      </p:childTnLst>
                    </p:cTn>
                  </p:par>
                  <p:par>
                    <p:cTn id="81" fill="hold">
                      <p:stCondLst>
                        <p:cond delay="indefinite"/>
                      </p:stCondLst>
                      <p:childTnLst>
                        <p:par>
                          <p:cTn id="82" fill="hold">
                            <p:stCondLst>
                              <p:cond delay="0"/>
                            </p:stCondLst>
                            <p:childTnLst>
                              <p:par>
                                <p:cTn id="83" presetID="42" presetClass="path" presetSubtype="0" accel="50000" decel="50000" fill="hold" nodeType="clickEffect">
                                  <p:stCondLst>
                                    <p:cond delay="0"/>
                                  </p:stCondLst>
                                  <p:childTnLst>
                                    <p:animMotion origin="layout" path="M 0.47747 0.55833 L 0.54739 0.56805 " pathEditMode="relative" rAng="0" ptsTypes="AA">
                                      <p:cBhvr>
                                        <p:cTn id="84" dur="2000" fill="hold"/>
                                        <p:tgtEl>
                                          <p:spTgt spid="8"/>
                                        </p:tgtEl>
                                        <p:attrNameLst>
                                          <p:attrName>ppt_x</p:attrName>
                                          <p:attrName>ppt_y</p:attrName>
                                        </p:attrNameLst>
                                      </p:cBhvr>
                                      <p:rCtr x="3490" y="486"/>
                                    </p:animMotion>
                                  </p:childTnLst>
                                </p:cTn>
                              </p:par>
                            </p:childTnLst>
                          </p:cTn>
                        </p:par>
                      </p:childTnLst>
                    </p:cTn>
                  </p:par>
                  <p:par>
                    <p:cTn id="85" fill="hold">
                      <p:stCondLst>
                        <p:cond delay="indefinite"/>
                      </p:stCondLst>
                      <p:childTnLst>
                        <p:par>
                          <p:cTn id="86" fill="hold">
                            <p:stCondLst>
                              <p:cond delay="0"/>
                            </p:stCondLst>
                            <p:childTnLst>
                              <p:par>
                                <p:cTn id="87" presetID="42" presetClass="path" presetSubtype="0" accel="50000" decel="50000" fill="hold" nodeType="clickEffect">
                                  <p:stCondLst>
                                    <p:cond delay="0"/>
                                  </p:stCondLst>
                                  <p:childTnLst>
                                    <p:animMotion origin="layout" path="M 0.54739 0.56805 L 0.62239 0.55833 " pathEditMode="relative" rAng="0" ptsTypes="AA">
                                      <p:cBhvr>
                                        <p:cTn id="88" dur="2000" fill="hold"/>
                                        <p:tgtEl>
                                          <p:spTgt spid="8"/>
                                        </p:tgtEl>
                                        <p:attrNameLst>
                                          <p:attrName>ppt_x</p:attrName>
                                          <p:attrName>ppt_y</p:attrName>
                                        </p:attrNameLst>
                                      </p:cBhvr>
                                      <p:rCtr x="3750" y="-486"/>
                                    </p:animMotion>
                                  </p:childTnLst>
                                </p:cTn>
                              </p:par>
                            </p:childTnLst>
                          </p:cTn>
                        </p:par>
                      </p:childTnLst>
                    </p:cTn>
                  </p:par>
                  <p:par>
                    <p:cTn id="89" fill="hold">
                      <p:stCondLst>
                        <p:cond delay="indefinite"/>
                      </p:stCondLst>
                      <p:childTnLst>
                        <p:par>
                          <p:cTn id="90" fill="hold">
                            <p:stCondLst>
                              <p:cond delay="0"/>
                            </p:stCondLst>
                            <p:childTnLst>
                              <p:par>
                                <p:cTn id="91" presetID="14" presetClass="entr" presetSubtype="10" fill="hold" grpId="0" nodeType="clickEffect">
                                  <p:stCondLst>
                                    <p:cond delay="0"/>
                                  </p:stCondLst>
                                  <p:childTnLst>
                                    <p:set>
                                      <p:cBhvr>
                                        <p:cTn id="92" dur="1" fill="hold">
                                          <p:stCondLst>
                                            <p:cond delay="0"/>
                                          </p:stCondLst>
                                        </p:cTn>
                                        <p:tgtEl>
                                          <p:spTgt spid="14"/>
                                        </p:tgtEl>
                                        <p:attrNameLst>
                                          <p:attrName>style.visibility</p:attrName>
                                        </p:attrNameLst>
                                      </p:cBhvr>
                                      <p:to>
                                        <p:strVal val="visible"/>
                                      </p:to>
                                    </p:set>
                                    <p:animEffect transition="in" filter="randombar(horizontal)">
                                      <p:cBhvr>
                                        <p:cTn id="9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20" grpId="0"/>
      <p:bldP spid="12" grpId="0" animBg="1"/>
      <p:bldP spid="12" grpId="1" animBg="1"/>
      <p:bldP spid="13" grpId="0"/>
      <p:bldP spid="1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931278" y="1555927"/>
            <a:ext cx="8372475" cy="4343400"/>
          </a:xfrm>
          <a:prstGeom prst="rect">
            <a:avLst/>
          </a:prstGeom>
          <a:effectLst>
            <a:outerShdw blurRad="63500" sx="102000" sy="102000" algn="ctr" rotWithShape="0">
              <a:prstClr val="black">
                <a:alpha val="40000"/>
              </a:prstClr>
            </a:outerShdw>
          </a:effectLst>
        </p:spPr>
      </p:pic>
      <p:sp>
        <p:nvSpPr>
          <p:cNvPr id="3" name="TextBox 2"/>
          <p:cNvSpPr txBox="1"/>
          <p:nvPr/>
        </p:nvSpPr>
        <p:spPr>
          <a:xfrm>
            <a:off x="3644929" y="624225"/>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ĐÁNH GIÁ SẢN PHẨM</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6679784" y="1657458"/>
            <a:ext cx="2545723" cy="738664"/>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de-DE"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Thực hiện đánh giá bằng hình dán</a:t>
            </a:r>
            <a:endParaRPr kumimoji="0" lang="en-US" sz="2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pic>
        <p:nvPicPr>
          <p:cNvPr id="8" name="Picture 7"/>
          <p:cNvPicPr>
            <a:picLocks noChangeAspect="1"/>
          </p:cNvPicPr>
          <p:nvPr/>
        </p:nvPicPr>
        <p:blipFill rotWithShape="1">
          <a:blip r:embed="rId4"/>
          <a:srcRect l="6827" t="7035" r="5654" b="3542"/>
          <a:stretch/>
        </p:blipFill>
        <p:spPr>
          <a:xfrm>
            <a:off x="6393109" y="3561547"/>
            <a:ext cx="868595" cy="868595"/>
          </a:xfrm>
          <a:prstGeom prst="ellipse">
            <a:avLst/>
          </a:prstGeom>
        </p:spPr>
      </p:pic>
      <p:pic>
        <p:nvPicPr>
          <p:cNvPr id="9" name="Picture 8"/>
          <p:cNvPicPr>
            <a:picLocks noChangeAspect="1"/>
          </p:cNvPicPr>
          <p:nvPr/>
        </p:nvPicPr>
        <p:blipFill rotWithShape="1">
          <a:blip r:embed="rId5"/>
          <a:srcRect l="9571" t="6413" r="10420" b="6660"/>
          <a:stretch/>
        </p:blipFill>
        <p:spPr>
          <a:xfrm>
            <a:off x="7528178" y="4656132"/>
            <a:ext cx="848933" cy="848933"/>
          </a:xfrm>
          <a:prstGeom prst="ellipse">
            <a:avLst/>
          </a:prstGeom>
        </p:spPr>
      </p:pic>
      <p:sp>
        <p:nvSpPr>
          <p:cNvPr id="5" name="TextBox 4">
            <a:extLst>
              <a:ext uri="{FF2B5EF4-FFF2-40B4-BE49-F238E27FC236}">
                <a16:creationId xmlns:a16="http://schemas.microsoft.com/office/drawing/2014/main" id="{EFDE824D-7BC5-90F3-C07C-456ED61796A8}"/>
              </a:ext>
            </a:extLst>
          </p:cNvPr>
          <p:cNvSpPr txBox="1"/>
          <p:nvPr/>
        </p:nvSpPr>
        <p:spPr>
          <a:xfrm>
            <a:off x="2812613" y="3727627"/>
            <a:ext cx="3056573" cy="553998"/>
          </a:xfrm>
          <a:prstGeom prst="rect">
            <a:avLst/>
          </a:prstGeom>
          <a:noFill/>
        </p:spPr>
        <p:txBody>
          <a:bodyPr wrap="square" lIns="0" tIns="0" rIns="0" bIns="0" rtlCol="0">
            <a:spAutoFit/>
          </a:bodyPr>
          <a:lstStyle/>
          <a:p>
            <a:pPr lvl="0" algn="just">
              <a:defRPr/>
            </a:pPr>
            <a:r>
              <a:rPr kumimoji="0" lang="pt-BR"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 </a:t>
            </a:r>
            <a:r>
              <a:rPr lang="vi-VN">
                <a:solidFill>
                  <a:srgbClr val="002060"/>
                </a:solidFill>
                <a:latin typeface="Roboto" panose="02000000000000000000" pitchFamily="2" charset="0"/>
                <a:ea typeface="Roboto" panose="02000000000000000000" pitchFamily="2" charset="0"/>
              </a:rPr>
              <a:t>Có hai thanh cố định có thể xoay</a:t>
            </a:r>
            <a:r>
              <a:rPr lang="en-US">
                <a:solidFill>
                  <a:srgbClr val="002060"/>
                </a:solidFill>
                <a:latin typeface="Roboto" panose="02000000000000000000" pitchFamily="2" charset="0"/>
                <a:ea typeface="Roboto" panose="02000000000000000000" pitchFamily="2" charset="0"/>
              </a:rPr>
              <a:t> </a:t>
            </a:r>
            <a:r>
              <a:rPr lang="vi-VN">
                <a:solidFill>
                  <a:srgbClr val="002060"/>
                </a:solidFill>
                <a:latin typeface="Roboto" panose="02000000000000000000" pitchFamily="2" charset="0"/>
                <a:ea typeface="Roboto" panose="02000000000000000000" pitchFamily="2" charset="0"/>
              </a:rPr>
              <a:t>được khi so sánh</a:t>
            </a:r>
            <a:endParaRPr kumimoji="0" lang="en-US" sz="1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
        <p:nvSpPr>
          <p:cNvPr id="10" name="TextBox 9">
            <a:extLst>
              <a:ext uri="{FF2B5EF4-FFF2-40B4-BE49-F238E27FC236}">
                <a16:creationId xmlns:a16="http://schemas.microsoft.com/office/drawing/2014/main" id="{3B620A34-3DE0-D059-6C74-E9F5B756E90A}"/>
              </a:ext>
            </a:extLst>
          </p:cNvPr>
          <p:cNvSpPr txBox="1"/>
          <p:nvPr/>
        </p:nvSpPr>
        <p:spPr>
          <a:xfrm>
            <a:off x="2789342" y="4674977"/>
            <a:ext cx="3328173" cy="553998"/>
          </a:xfrm>
          <a:prstGeom prst="rect">
            <a:avLst/>
          </a:prstGeom>
          <a:noFill/>
        </p:spPr>
        <p:txBody>
          <a:bodyPr wrap="square" lIns="0" tIns="0" rIns="0" bIns="0" rtlCol="0">
            <a:spAutoFit/>
          </a:bodyPr>
          <a:lstStyle/>
          <a:p>
            <a:pPr lvl="0" algn="just">
              <a:defRPr/>
            </a:pPr>
            <a:r>
              <a:rPr lang="en-US">
                <a:solidFill>
                  <a:srgbClr val="002060"/>
                </a:solidFill>
                <a:latin typeface="Roboto" panose="02000000000000000000" pitchFamily="2" charset="0"/>
                <a:ea typeface="Roboto" panose="02000000000000000000" pitchFamily="2" charset="0"/>
              </a:rPr>
              <a:t>C</a:t>
            </a:r>
            <a:r>
              <a:rPr lang="vi-VN">
                <a:solidFill>
                  <a:srgbClr val="002060"/>
                </a:solidFill>
                <a:latin typeface="Roboto" panose="02000000000000000000" pitchFamily="2" charset="0"/>
                <a:ea typeface="Roboto" panose="02000000000000000000" pitchFamily="2" charset="0"/>
              </a:rPr>
              <a:t>hắc chắn, cân đối,</a:t>
            </a:r>
            <a:r>
              <a:rPr lang="en-US">
                <a:solidFill>
                  <a:srgbClr val="002060"/>
                </a:solidFill>
                <a:latin typeface="Roboto" panose="02000000000000000000" pitchFamily="2" charset="0"/>
                <a:ea typeface="Roboto" panose="02000000000000000000" pitchFamily="2" charset="0"/>
              </a:rPr>
              <a:t> </a:t>
            </a:r>
            <a:r>
              <a:rPr lang="vi-VN">
                <a:solidFill>
                  <a:srgbClr val="002060"/>
                </a:solidFill>
                <a:latin typeface="Roboto" panose="02000000000000000000" pitchFamily="2" charset="0"/>
                <a:ea typeface="Roboto" panose="02000000000000000000" pitchFamily="2" charset="0"/>
              </a:rPr>
              <a:t>sử dụng được nhiều lần</a:t>
            </a:r>
            <a:endParaRPr kumimoji="0" lang="en-US" sz="1800" b="1"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cs typeface="+mn-cs"/>
            </a:endParaRPr>
          </a:p>
        </p:txBody>
      </p:sp>
    </p:spTree>
    <p:extLst>
      <p:ext uri="{BB962C8B-B14F-4D97-AF65-F5344CB8AC3E}">
        <p14:creationId xmlns:p14="http://schemas.microsoft.com/office/powerpoint/2010/main" val="132204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p:cTn id="10" dur="500" fill="hold"/>
                                        <p:tgtEl>
                                          <p:spTgt spid="6"/>
                                        </p:tgtEl>
                                        <p:attrNameLst>
                                          <p:attrName>ppt_w</p:attrName>
                                        </p:attrNameLst>
                                      </p:cBhvr>
                                      <p:tavLst>
                                        <p:tav tm="0">
                                          <p:val>
                                            <p:fltVal val="0"/>
                                          </p:val>
                                        </p:tav>
                                        <p:tav tm="100000">
                                          <p:val>
                                            <p:strVal val="#ppt_w"/>
                                          </p:val>
                                        </p:tav>
                                      </p:tavLst>
                                    </p:anim>
                                    <p:anim calcmode="lin" valueType="num">
                                      <p:cBhvr>
                                        <p:cTn id="11" dur="500" fill="hold"/>
                                        <p:tgtEl>
                                          <p:spTgt spid="6"/>
                                        </p:tgtEl>
                                        <p:attrNameLst>
                                          <p:attrName>ppt_h</p:attrName>
                                        </p:attrNameLst>
                                      </p:cBhvr>
                                      <p:tavLst>
                                        <p:tav tm="0">
                                          <p:val>
                                            <p:fltVal val="0"/>
                                          </p:val>
                                        </p:tav>
                                        <p:tav tm="100000">
                                          <p:val>
                                            <p:strVal val="#ppt_h"/>
                                          </p:val>
                                        </p:tav>
                                      </p:tavLst>
                                    </p:anim>
                                  </p:childTnLst>
                                </p:cTn>
                              </p:par>
                              <p:par>
                                <p:cTn id="12" presetID="23" presetClass="entr" presetSubtype="16"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childTnLst>
                                </p:cTn>
                              </p:par>
                              <p:par>
                                <p:cTn id="16" presetID="23" presetClass="entr" presetSubtype="16"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in)">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circle(in)">
                                      <p:cBhvr>
                                        <p:cTn id="2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5"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11000" y="2451457"/>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B05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4234" y="3856616"/>
            <a:ext cx="3153529" cy="2178424"/>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Tree>
    <p:extLst>
      <p:ext uri="{BB962C8B-B14F-4D97-AF65-F5344CB8AC3E}">
        <p14:creationId xmlns:p14="http://schemas.microsoft.com/office/powerpoint/2010/main" val="3486840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4" presetClass="emph" presetSubtype="0" repeatCount="indefinite" fill="hold" grpId="1" nodeType="withEffect">
                                  <p:stCondLst>
                                    <p:cond delay="0"/>
                                  </p:stCondLst>
                                  <p:iterate type="lt">
                                    <p:tmPct val="10000"/>
                                  </p:iterate>
                                  <p:childTnLst>
                                    <p:animMotion origin="layout" path="M -3.125E-6 4.44444E-6 L -3.125E-6 -0.07223 " pathEditMode="relative" rAng="0" ptsTypes="AA">
                                      <p:cBhvr>
                                        <p:cTn id="19" dur="250" accel="50000" decel="50000" autoRev="1" fill="hold">
                                          <p:stCondLst>
                                            <p:cond delay="0"/>
                                          </p:stCondLst>
                                        </p:cTn>
                                        <p:tgtEl>
                                          <p:spTgt spid="5"/>
                                        </p:tgtEl>
                                        <p:attrNameLst>
                                          <p:attrName>ppt_x</p:attrName>
                                          <p:attrName>ppt_y</p:attrName>
                                        </p:attrNameLst>
                                      </p:cBhvr>
                                      <p:rCtr x="0" y="-3611"/>
                                    </p:animMotion>
                                    <p:animRot by="1500000">
                                      <p:cBhvr>
                                        <p:cTn id="20" dur="125" fill="hold">
                                          <p:stCondLst>
                                            <p:cond delay="0"/>
                                          </p:stCondLst>
                                        </p:cTn>
                                        <p:tgtEl>
                                          <p:spTgt spid="5"/>
                                        </p:tgtEl>
                                        <p:attrNameLst>
                                          <p:attrName>r</p:attrName>
                                        </p:attrNameLst>
                                      </p:cBhvr>
                                    </p:animRot>
                                    <p:animRot by="-1500000">
                                      <p:cBhvr>
                                        <p:cTn id="21" dur="125" fill="hold">
                                          <p:stCondLst>
                                            <p:cond delay="125"/>
                                          </p:stCondLst>
                                        </p:cTn>
                                        <p:tgtEl>
                                          <p:spTgt spid="5"/>
                                        </p:tgtEl>
                                        <p:attrNameLst>
                                          <p:attrName>r</p:attrName>
                                        </p:attrNameLst>
                                      </p:cBhvr>
                                    </p:animRot>
                                    <p:animRot by="-1500000">
                                      <p:cBhvr>
                                        <p:cTn id="22" dur="125" fill="hold">
                                          <p:stCondLst>
                                            <p:cond delay="250"/>
                                          </p:stCondLst>
                                        </p:cTn>
                                        <p:tgtEl>
                                          <p:spTgt spid="5"/>
                                        </p:tgtEl>
                                        <p:attrNameLst>
                                          <p:attrName>r</p:attrName>
                                        </p:attrNameLst>
                                      </p:cBhvr>
                                    </p:animRot>
                                    <p:animRot by="1500000">
                                      <p:cBhvr>
                                        <p:cTn id="23"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694468" y="299458"/>
            <a:ext cx="4449332"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QUAN SÁT TRANH</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3"/>
          <a:stretch>
            <a:fillRect/>
          </a:stretch>
        </p:blipFill>
        <p:spPr>
          <a:xfrm>
            <a:off x="686334" y="1899354"/>
            <a:ext cx="4612111" cy="3798502"/>
          </a:xfrm>
          <a:prstGeom prst="rect">
            <a:avLst/>
          </a:prstGeom>
          <a:effectLst>
            <a:outerShdw blurRad="63500" sx="102000" sy="102000" algn="ctr" rotWithShape="0">
              <a:prstClr val="black">
                <a:alpha val="40000"/>
              </a:prstClr>
            </a:outerShdw>
          </a:effectLst>
        </p:spPr>
      </p:pic>
      <p:sp>
        <p:nvSpPr>
          <p:cNvPr id="11" name="TextBox 10"/>
          <p:cNvSpPr txBox="1"/>
          <p:nvPr/>
        </p:nvSpPr>
        <p:spPr>
          <a:xfrm>
            <a:off x="5058710" y="1285011"/>
            <a:ext cx="2443793" cy="830997"/>
          </a:xfrm>
          <a:prstGeom prst="rect">
            <a:avLst/>
          </a:prstGeom>
          <a:noFill/>
        </p:spPr>
        <p:txBody>
          <a:bodyPr wrap="square" rtlCol="0">
            <a:spAutoFit/>
          </a:bodyPr>
          <a:lstStyle/>
          <a:p>
            <a:pPr lvl="0" algn="ctr">
              <a:defRPr/>
            </a:pPr>
            <a:r>
              <a:rPr lang="de-DE" altLang="zh-CN" sz="2400">
                <a:solidFill>
                  <a:srgbClr val="002060"/>
                </a:solidFill>
                <a:latin typeface="Roboto" panose="02000000000000000000" pitchFamily="2" charset="0"/>
                <a:ea typeface="Roboto" panose="02000000000000000000" pitchFamily="2" charset="0"/>
              </a:rPr>
              <a:t>Bạn hãy so sánh </a:t>
            </a:r>
            <a:r>
              <a:rPr lang="de-DE" altLang="zh-CN" sz="2400" b="1">
                <a:solidFill>
                  <a:srgbClr val="0070C0"/>
                </a:solidFill>
                <a:latin typeface="Roboto" panose="02000000000000000000" pitchFamily="2" charset="0"/>
                <a:ea typeface="Roboto" panose="02000000000000000000" pitchFamily="2" charset="0"/>
              </a:rPr>
              <a:t>3</a:t>
            </a:r>
            <a:r>
              <a:rPr lang="de-DE" altLang="zh-CN" sz="2400">
                <a:solidFill>
                  <a:srgbClr val="002060"/>
                </a:solidFill>
                <a:latin typeface="Roboto" panose="02000000000000000000" pitchFamily="2" charset="0"/>
                <a:ea typeface="Roboto" panose="02000000000000000000" pitchFamily="2" charset="0"/>
              </a:rPr>
              <a:t> và </a:t>
            </a:r>
            <a:r>
              <a:rPr lang="de-DE" altLang="zh-CN" sz="2400" b="1">
                <a:solidFill>
                  <a:srgbClr val="0070C0"/>
                </a:solidFill>
                <a:latin typeface="Roboto" panose="02000000000000000000" pitchFamily="2" charset="0"/>
                <a:ea typeface="Roboto" panose="02000000000000000000" pitchFamily="2" charset="0"/>
              </a:rPr>
              <a:t>5</a:t>
            </a:r>
            <a:endParaRPr lang="vi-VN" altLang="zh-CN" sz="2400" b="1">
              <a:solidFill>
                <a:srgbClr val="0070C0"/>
              </a:solidFill>
              <a:latin typeface="Roboto" panose="02000000000000000000" pitchFamily="2" charset="0"/>
              <a:ea typeface="Roboto" panose="02000000000000000000" pitchFamily="2" charset="0"/>
            </a:endParaRPr>
          </a:p>
        </p:txBody>
      </p:sp>
      <p:sp>
        <p:nvSpPr>
          <p:cNvPr id="31" name="Rounded Rectangular Callout 30"/>
          <p:cNvSpPr/>
          <p:nvPr/>
        </p:nvSpPr>
        <p:spPr>
          <a:xfrm>
            <a:off x="5157627" y="1267814"/>
            <a:ext cx="2344876" cy="848194"/>
          </a:xfrm>
          <a:prstGeom prst="wedgeRoundRectCallout">
            <a:avLst>
              <a:gd name="adj1" fmla="val -77707"/>
              <a:gd name="adj2" fmla="val 120539"/>
              <a:gd name="adj3" fmla="val 16667"/>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3337161" y="6007896"/>
            <a:ext cx="2443793" cy="461665"/>
          </a:xfrm>
          <a:prstGeom prst="rect">
            <a:avLst/>
          </a:prstGeom>
          <a:noFill/>
        </p:spPr>
        <p:txBody>
          <a:bodyPr wrap="square" rtlCol="0">
            <a:spAutoFit/>
          </a:bodyPr>
          <a:lstStyle/>
          <a:p>
            <a:pPr lvl="0" algn="ctr">
              <a:defRPr/>
            </a:pPr>
            <a:r>
              <a:rPr lang="de-DE" altLang="zh-CN" sz="2400" b="1">
                <a:solidFill>
                  <a:srgbClr val="0070C0"/>
                </a:solidFill>
                <a:latin typeface="Roboto" panose="02000000000000000000" pitchFamily="2" charset="0"/>
                <a:ea typeface="Roboto" panose="02000000000000000000" pitchFamily="2" charset="0"/>
              </a:rPr>
              <a:t>3</a:t>
            </a:r>
            <a:r>
              <a:rPr lang="de-DE" altLang="zh-CN" sz="2400">
                <a:solidFill>
                  <a:srgbClr val="002060"/>
                </a:solidFill>
                <a:latin typeface="Roboto" panose="02000000000000000000" pitchFamily="2" charset="0"/>
                <a:ea typeface="Roboto" panose="02000000000000000000" pitchFamily="2" charset="0"/>
              </a:rPr>
              <a:t> nhỏ hơn </a:t>
            </a:r>
            <a:r>
              <a:rPr lang="de-DE" altLang="zh-CN" sz="2400" b="1">
                <a:solidFill>
                  <a:srgbClr val="0070C0"/>
                </a:solidFill>
                <a:latin typeface="Roboto" panose="02000000000000000000" pitchFamily="2" charset="0"/>
                <a:ea typeface="Roboto" panose="02000000000000000000" pitchFamily="2" charset="0"/>
              </a:rPr>
              <a:t>5</a:t>
            </a:r>
            <a:endParaRPr lang="vi-VN" altLang="zh-CN" sz="2400" b="1">
              <a:solidFill>
                <a:srgbClr val="0070C0"/>
              </a:solidFill>
              <a:latin typeface="Roboto" panose="02000000000000000000" pitchFamily="2" charset="0"/>
              <a:ea typeface="Roboto" panose="02000000000000000000" pitchFamily="2" charset="0"/>
            </a:endParaRPr>
          </a:p>
        </p:txBody>
      </p:sp>
      <p:sp>
        <p:nvSpPr>
          <p:cNvPr id="33" name="Rounded Rectangular Callout 32"/>
          <p:cNvSpPr/>
          <p:nvPr/>
        </p:nvSpPr>
        <p:spPr>
          <a:xfrm>
            <a:off x="3436078" y="5828774"/>
            <a:ext cx="2344876" cy="848194"/>
          </a:xfrm>
          <a:prstGeom prst="wedgeRoundRectCallout">
            <a:avLst>
              <a:gd name="adj1" fmla="val -86914"/>
              <a:gd name="adj2" fmla="val -147477"/>
              <a:gd name="adj3" fmla="val 16667"/>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10" name="Picture 9">
            <a:extLst>
              <a:ext uri="{FF2B5EF4-FFF2-40B4-BE49-F238E27FC236}">
                <a16:creationId xmlns:a16="http://schemas.microsoft.com/office/drawing/2014/main" id="{97D3A99C-B601-6B7F-5AE2-A26B5959361B}"/>
              </a:ext>
            </a:extLst>
          </p:cNvPr>
          <p:cNvPicPr>
            <a:picLocks noChangeAspect="1"/>
          </p:cNvPicPr>
          <p:nvPr/>
        </p:nvPicPr>
        <p:blipFill>
          <a:blip r:embed="rId5"/>
          <a:stretch>
            <a:fillRect/>
          </a:stretch>
        </p:blipFill>
        <p:spPr>
          <a:xfrm>
            <a:off x="2315341" y="3764407"/>
            <a:ext cx="1575978" cy="832592"/>
          </a:xfrm>
          <a:prstGeom prst="rect">
            <a:avLst/>
          </a:prstGeom>
        </p:spPr>
      </p:pic>
      <p:pic>
        <p:nvPicPr>
          <p:cNvPr id="22" name="Picture 21">
            <a:extLst>
              <a:ext uri="{FF2B5EF4-FFF2-40B4-BE49-F238E27FC236}">
                <a16:creationId xmlns:a16="http://schemas.microsoft.com/office/drawing/2014/main" id="{DA8FF137-E8C7-DBE0-69DC-C71F76A89199}"/>
              </a:ext>
            </a:extLst>
          </p:cNvPr>
          <p:cNvPicPr>
            <a:picLocks noChangeAspect="1"/>
          </p:cNvPicPr>
          <p:nvPr/>
        </p:nvPicPr>
        <p:blipFill>
          <a:blip r:embed="rId6"/>
          <a:stretch>
            <a:fillRect/>
          </a:stretch>
        </p:blipFill>
        <p:spPr>
          <a:xfrm>
            <a:off x="6300625" y="2716242"/>
            <a:ext cx="4691029" cy="2422127"/>
          </a:xfrm>
          <a:prstGeom prst="rect">
            <a:avLst/>
          </a:prstGeom>
        </p:spPr>
      </p:pic>
    </p:spTree>
    <p:extLst>
      <p:ext uri="{BB962C8B-B14F-4D97-AF65-F5344CB8AC3E}">
        <p14:creationId xmlns:p14="http://schemas.microsoft.com/office/powerpoint/2010/main" val="114727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randombar(horizontal)">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randombar(horizontal)">
                                      <p:cBhvr>
                                        <p:cTn id="34" dur="500"/>
                                        <p:tgtEl>
                                          <p:spTgt spid="32"/>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randombar(horizontal)">
                                      <p:cBhvr>
                                        <p:cTn id="37" dur="500"/>
                                        <p:tgtEl>
                                          <p:spTgt spid="3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down)">
                                      <p:cBhvr>
                                        <p:cTn id="4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31" grpId="0" animBg="1"/>
      <p:bldP spid="32" grpId="0"/>
      <p:bldP spid="3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198981" y="1979525"/>
            <a:ext cx="5120634" cy="3620060"/>
          </a:xfrm>
          <a:prstGeom prst="rect">
            <a:avLst/>
          </a:prstGeom>
          <a:effectLst>
            <a:outerShdw blurRad="63500" sx="102000" sy="102000" algn="ctr" rotWithShape="0">
              <a:prstClr val="black">
                <a:alpha val="40000"/>
              </a:prstClr>
            </a:outerShdw>
          </a:effectLst>
        </p:spPr>
      </p:pic>
      <p:sp>
        <p:nvSpPr>
          <p:cNvPr id="11" name="TextBox 10"/>
          <p:cNvSpPr txBox="1"/>
          <p:nvPr/>
        </p:nvSpPr>
        <p:spPr>
          <a:xfrm>
            <a:off x="7887635" y="939287"/>
            <a:ext cx="2443793" cy="830997"/>
          </a:xfrm>
          <a:prstGeom prst="rect">
            <a:avLst/>
          </a:prstGeom>
          <a:noFill/>
        </p:spPr>
        <p:txBody>
          <a:bodyPr wrap="square" rtlCol="0">
            <a:spAutoFit/>
          </a:bodyPr>
          <a:lstStyle/>
          <a:p>
            <a:pPr lvl="0" algn="ctr">
              <a:defRPr/>
            </a:pPr>
            <a:r>
              <a:rPr lang="de-DE" altLang="zh-CN" sz="2400">
                <a:solidFill>
                  <a:srgbClr val="002060"/>
                </a:solidFill>
                <a:latin typeface="Roboto" panose="02000000000000000000" pitchFamily="2" charset="0"/>
                <a:ea typeface="Roboto" panose="02000000000000000000" pitchFamily="2" charset="0"/>
              </a:rPr>
              <a:t>Bạn hãy so sánh </a:t>
            </a:r>
            <a:r>
              <a:rPr lang="de-DE" altLang="zh-CN" sz="2400" b="1">
                <a:solidFill>
                  <a:srgbClr val="0070C0"/>
                </a:solidFill>
                <a:latin typeface="Roboto" panose="02000000000000000000" pitchFamily="2" charset="0"/>
                <a:ea typeface="Roboto" panose="02000000000000000000" pitchFamily="2" charset="0"/>
              </a:rPr>
              <a:t>4</a:t>
            </a:r>
            <a:r>
              <a:rPr lang="de-DE" altLang="zh-CN" sz="2400">
                <a:solidFill>
                  <a:srgbClr val="002060"/>
                </a:solidFill>
                <a:latin typeface="Roboto" panose="02000000000000000000" pitchFamily="2" charset="0"/>
                <a:ea typeface="Roboto" panose="02000000000000000000" pitchFamily="2" charset="0"/>
              </a:rPr>
              <a:t> và </a:t>
            </a:r>
            <a:r>
              <a:rPr lang="de-DE" altLang="zh-CN" sz="2400" b="1">
                <a:solidFill>
                  <a:srgbClr val="0070C0"/>
                </a:solidFill>
                <a:latin typeface="Roboto" panose="02000000000000000000" pitchFamily="2" charset="0"/>
                <a:ea typeface="Roboto" panose="02000000000000000000" pitchFamily="2" charset="0"/>
              </a:rPr>
              <a:t>2</a:t>
            </a:r>
            <a:endParaRPr lang="vi-VN" altLang="zh-CN" sz="2400" b="1">
              <a:solidFill>
                <a:srgbClr val="0070C0"/>
              </a:solidFill>
              <a:latin typeface="Roboto" panose="02000000000000000000" pitchFamily="2" charset="0"/>
              <a:ea typeface="Roboto" panose="02000000000000000000" pitchFamily="2" charset="0"/>
            </a:endParaRPr>
          </a:p>
        </p:txBody>
      </p:sp>
      <p:sp>
        <p:nvSpPr>
          <p:cNvPr id="31" name="Rounded Rectangular Callout 30"/>
          <p:cNvSpPr/>
          <p:nvPr/>
        </p:nvSpPr>
        <p:spPr>
          <a:xfrm>
            <a:off x="7986552" y="922090"/>
            <a:ext cx="2344876" cy="848194"/>
          </a:xfrm>
          <a:prstGeom prst="wedgeRoundRectCallout">
            <a:avLst>
              <a:gd name="adj1" fmla="val -44804"/>
              <a:gd name="adj2" fmla="val 228345"/>
              <a:gd name="adj3" fmla="val 16667"/>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7136459" y="6066321"/>
            <a:ext cx="2443793" cy="461665"/>
          </a:xfrm>
          <a:prstGeom prst="rect">
            <a:avLst/>
          </a:prstGeom>
          <a:noFill/>
        </p:spPr>
        <p:txBody>
          <a:bodyPr wrap="square" rtlCol="0">
            <a:spAutoFit/>
          </a:bodyPr>
          <a:lstStyle/>
          <a:p>
            <a:pPr lvl="0" algn="ctr">
              <a:defRPr/>
            </a:pPr>
            <a:r>
              <a:rPr lang="de-DE" altLang="zh-CN" sz="2400" b="1">
                <a:solidFill>
                  <a:srgbClr val="0070C0"/>
                </a:solidFill>
                <a:latin typeface="Roboto" panose="02000000000000000000" pitchFamily="2" charset="0"/>
                <a:ea typeface="Roboto" panose="02000000000000000000" pitchFamily="2" charset="0"/>
              </a:rPr>
              <a:t>4</a:t>
            </a:r>
            <a:r>
              <a:rPr lang="de-DE" altLang="zh-CN" sz="2400">
                <a:solidFill>
                  <a:srgbClr val="002060"/>
                </a:solidFill>
                <a:latin typeface="Roboto" panose="02000000000000000000" pitchFamily="2" charset="0"/>
                <a:ea typeface="Roboto" panose="02000000000000000000" pitchFamily="2" charset="0"/>
              </a:rPr>
              <a:t> lớn hơn </a:t>
            </a:r>
            <a:r>
              <a:rPr lang="de-DE" altLang="zh-CN" sz="2400" b="1">
                <a:solidFill>
                  <a:srgbClr val="0070C0"/>
                </a:solidFill>
                <a:latin typeface="Roboto" panose="02000000000000000000" pitchFamily="2" charset="0"/>
                <a:ea typeface="Roboto" panose="02000000000000000000" pitchFamily="2" charset="0"/>
              </a:rPr>
              <a:t>2</a:t>
            </a:r>
            <a:endParaRPr lang="vi-VN" altLang="zh-CN" sz="2400" b="1">
              <a:solidFill>
                <a:srgbClr val="0070C0"/>
              </a:solidFill>
              <a:latin typeface="Roboto" panose="02000000000000000000" pitchFamily="2" charset="0"/>
              <a:ea typeface="Roboto" panose="02000000000000000000" pitchFamily="2" charset="0"/>
            </a:endParaRPr>
          </a:p>
        </p:txBody>
      </p:sp>
      <p:sp>
        <p:nvSpPr>
          <p:cNvPr id="33" name="Rounded Rectangular Callout 32"/>
          <p:cNvSpPr/>
          <p:nvPr/>
        </p:nvSpPr>
        <p:spPr>
          <a:xfrm>
            <a:off x="7235376" y="5887199"/>
            <a:ext cx="2344876" cy="848194"/>
          </a:xfrm>
          <a:prstGeom prst="wedgeRoundRectCallout">
            <a:avLst>
              <a:gd name="adj1" fmla="val 55664"/>
              <a:gd name="adj2" fmla="val -144108"/>
              <a:gd name="adj3" fmla="val 16667"/>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3332518" y="337315"/>
            <a:ext cx="4449332"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QUAN SÁT TRANH</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24" name="Picture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8" name="Picture 7">
            <a:extLst>
              <a:ext uri="{FF2B5EF4-FFF2-40B4-BE49-F238E27FC236}">
                <a16:creationId xmlns:a16="http://schemas.microsoft.com/office/drawing/2014/main" id="{0D519A65-D335-0D1E-5345-8A00B91DC8B9}"/>
              </a:ext>
            </a:extLst>
          </p:cNvPr>
          <p:cNvPicPr>
            <a:picLocks noChangeAspect="1"/>
          </p:cNvPicPr>
          <p:nvPr/>
        </p:nvPicPr>
        <p:blipFill>
          <a:blip r:embed="rId5"/>
          <a:stretch>
            <a:fillRect/>
          </a:stretch>
        </p:blipFill>
        <p:spPr>
          <a:xfrm rot="16200000">
            <a:off x="1576280" y="2021474"/>
            <a:ext cx="2800998" cy="3884374"/>
          </a:xfrm>
          <a:prstGeom prst="rect">
            <a:avLst/>
          </a:prstGeom>
        </p:spPr>
      </p:pic>
    </p:spTree>
    <p:extLst>
      <p:ext uri="{BB962C8B-B14F-4D97-AF65-F5344CB8AC3E}">
        <p14:creationId xmlns:p14="http://schemas.microsoft.com/office/powerpoint/2010/main" val="775627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randombar(horizontal)">
                                      <p:cBhvr>
                                        <p:cTn id="27" dur="500"/>
                                        <p:tgtEl>
                                          <p:spTgt spid="32"/>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randombar(horizontal)">
                                      <p:cBhvr>
                                        <p:cTn id="30" dur="500"/>
                                        <p:tgtEl>
                                          <p:spTgt spid="3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1" grpId="0" animBg="1"/>
      <p:bldP spid="32" grpId="0"/>
      <p:bldP spid="33" grpId="0" animBg="1"/>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2103" y="4641646"/>
            <a:ext cx="1444710" cy="2051557"/>
          </a:xfrm>
          <a:prstGeom prst="rect">
            <a:avLst/>
          </a:prstGeom>
        </p:spPr>
      </p:pic>
      <p:sp>
        <p:nvSpPr>
          <p:cNvPr id="22" name="TextBox 21"/>
          <p:cNvSpPr txBox="1"/>
          <p:nvPr/>
        </p:nvSpPr>
        <p:spPr>
          <a:xfrm>
            <a:off x="6078872" y="1874564"/>
            <a:ext cx="5035330" cy="461665"/>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C</a:t>
            </a:r>
            <a:r>
              <a:rPr lang="vi-VN" altLang="zh-CN" sz="2400">
                <a:solidFill>
                  <a:srgbClr val="FF0000"/>
                </a:solidFill>
                <a:latin typeface="Roboto" panose="02000000000000000000" pitchFamily="2" charset="0"/>
                <a:ea typeface="Roboto" panose="02000000000000000000" pitchFamily="2" charset="0"/>
              </a:rPr>
              <a:t>ác bạn sử dụng </a:t>
            </a:r>
            <a:r>
              <a:rPr lang="en-US" altLang="zh-CN" sz="2400">
                <a:solidFill>
                  <a:srgbClr val="FF0000"/>
                </a:solidFill>
                <a:latin typeface="Roboto" panose="02000000000000000000" pitchFamily="2" charset="0"/>
                <a:ea typeface="Roboto" panose="02000000000000000000" pitchFamily="2" charset="0"/>
              </a:rPr>
              <a:t>bảng so sánh</a:t>
            </a:r>
            <a:endParaRPr lang="vi-VN" altLang="zh-CN" sz="2400">
              <a:solidFill>
                <a:srgbClr val="FF0000"/>
              </a:solidFill>
              <a:latin typeface="Roboto" panose="02000000000000000000" pitchFamily="2" charset="0"/>
              <a:ea typeface="Roboto" panose="02000000000000000000" pitchFamily="2" charset="0"/>
            </a:endParaRPr>
          </a:p>
        </p:txBody>
      </p:sp>
      <p:sp>
        <p:nvSpPr>
          <p:cNvPr id="23" name="TextBox 22"/>
          <p:cNvSpPr txBox="1"/>
          <p:nvPr/>
        </p:nvSpPr>
        <p:spPr>
          <a:xfrm>
            <a:off x="1210007" y="4924918"/>
            <a:ext cx="2171776"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Dụng cụ gồm:</a:t>
            </a:r>
          </a:p>
        </p:txBody>
      </p:sp>
      <p:sp>
        <p:nvSpPr>
          <p:cNvPr id="37" name="Rounded Rectangular Callout 36"/>
          <p:cNvSpPr/>
          <p:nvPr/>
        </p:nvSpPr>
        <p:spPr>
          <a:xfrm>
            <a:off x="6665845" y="3084994"/>
            <a:ext cx="3340905" cy="1152604"/>
          </a:xfrm>
          <a:prstGeom prst="wedgeRoundRectCallout">
            <a:avLst>
              <a:gd name="adj1" fmla="val 52268"/>
              <a:gd name="adj2" fmla="val 109282"/>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TextBox 37"/>
          <p:cNvSpPr txBox="1"/>
          <p:nvPr/>
        </p:nvSpPr>
        <p:spPr>
          <a:xfrm>
            <a:off x="6856305" y="3217598"/>
            <a:ext cx="3137296"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C</a:t>
            </a:r>
            <a:r>
              <a:rPr lang="vi-VN" altLang="zh-CN" sz="2400">
                <a:solidFill>
                  <a:srgbClr val="002060"/>
                </a:solidFill>
                <a:latin typeface="Roboto" panose="02000000000000000000" pitchFamily="2" charset="0"/>
                <a:ea typeface="Roboto" panose="02000000000000000000" pitchFamily="2" charset="0"/>
              </a:rPr>
              <a:t>ác bạn trong tranh đã sử dụng </a:t>
            </a:r>
            <a:r>
              <a:rPr lang="en-US" altLang="zh-CN" sz="2400">
                <a:solidFill>
                  <a:srgbClr val="002060"/>
                </a:solidFill>
                <a:latin typeface="Roboto" panose="02000000000000000000" pitchFamily="2" charset="0"/>
                <a:ea typeface="Roboto" panose="02000000000000000000" pitchFamily="2" charset="0"/>
              </a:rPr>
              <a:t>gì để chơi</a:t>
            </a:r>
            <a:r>
              <a:rPr lang="vi-VN" altLang="zh-CN" sz="2400">
                <a:solidFill>
                  <a:srgbClr val="002060"/>
                </a:solidFill>
                <a:latin typeface="Roboto" panose="02000000000000000000" pitchFamily="2" charset="0"/>
                <a:ea typeface="Roboto" panose="02000000000000000000" pitchFamily="2" charset="0"/>
              </a:rPr>
              <a:t>?</a:t>
            </a:r>
          </a:p>
        </p:txBody>
      </p:sp>
      <p:sp>
        <p:nvSpPr>
          <p:cNvPr id="39" name="Rounded Rectangular Callout 38"/>
          <p:cNvSpPr/>
          <p:nvPr/>
        </p:nvSpPr>
        <p:spPr>
          <a:xfrm>
            <a:off x="6124183" y="4877562"/>
            <a:ext cx="2531320" cy="1152604"/>
          </a:xfrm>
          <a:prstGeom prst="wedgeRoundRectCallout">
            <a:avLst>
              <a:gd name="adj1" fmla="val 83059"/>
              <a:gd name="adj2" fmla="val -16329"/>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0" name="TextBox 39"/>
          <p:cNvSpPr txBox="1"/>
          <p:nvPr/>
        </p:nvSpPr>
        <p:spPr>
          <a:xfrm>
            <a:off x="6236353" y="4986363"/>
            <a:ext cx="2313272"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Dụng cụ đó gồm những gì? </a:t>
            </a:r>
            <a:endParaRPr lang="vi-VN" altLang="zh-CN" sz="2400">
              <a:solidFill>
                <a:srgbClr val="002060"/>
              </a:solidFill>
              <a:latin typeface="Roboto" panose="02000000000000000000" pitchFamily="2" charset="0"/>
              <a:ea typeface="Roboto" panose="02000000000000000000" pitchFamily="2" charset="0"/>
            </a:endParaRPr>
          </a:p>
        </p:txBody>
      </p:sp>
      <p:sp>
        <p:nvSpPr>
          <p:cNvPr id="41" name="TextBox 40"/>
          <p:cNvSpPr txBox="1"/>
          <p:nvPr/>
        </p:nvSpPr>
        <p:spPr>
          <a:xfrm>
            <a:off x="102153" y="2896084"/>
            <a:ext cx="1393137" cy="830997"/>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Thanh làm dấu</a:t>
            </a:r>
            <a:endParaRPr lang="vi-VN" altLang="zh-CN" sz="2400">
              <a:solidFill>
                <a:srgbClr val="FF0000"/>
              </a:solidFill>
              <a:latin typeface="Roboto" panose="02000000000000000000" pitchFamily="2" charset="0"/>
              <a:ea typeface="Roboto" panose="02000000000000000000" pitchFamily="2" charset="0"/>
            </a:endParaRPr>
          </a:p>
        </p:txBody>
      </p:sp>
      <p:sp>
        <p:nvSpPr>
          <p:cNvPr id="42" name="TextBox 41"/>
          <p:cNvSpPr txBox="1"/>
          <p:nvPr/>
        </p:nvSpPr>
        <p:spPr>
          <a:xfrm>
            <a:off x="2828041" y="1186512"/>
            <a:ext cx="2215078" cy="461665"/>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Hình biểu diễn</a:t>
            </a:r>
            <a:endParaRPr lang="vi-VN" altLang="zh-CN" sz="2400">
              <a:solidFill>
                <a:srgbClr val="FF0000"/>
              </a:solidFill>
              <a:latin typeface="Roboto" panose="02000000000000000000" pitchFamily="2" charset="0"/>
              <a:ea typeface="Roboto" panose="02000000000000000000" pitchFamily="2" charset="0"/>
            </a:endParaRPr>
          </a:p>
        </p:txBody>
      </p:sp>
      <p:sp>
        <p:nvSpPr>
          <p:cNvPr id="44" name="TextBox 43"/>
          <p:cNvSpPr txBox="1"/>
          <p:nvPr/>
        </p:nvSpPr>
        <p:spPr>
          <a:xfrm>
            <a:off x="4147870" y="4880344"/>
            <a:ext cx="1322396" cy="461665"/>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Bảng</a:t>
            </a:r>
            <a:endParaRPr lang="vi-VN" altLang="zh-CN" sz="2400">
              <a:solidFill>
                <a:srgbClr val="FF0000"/>
              </a:solidFill>
              <a:latin typeface="Roboto" panose="02000000000000000000" pitchFamily="2" charset="0"/>
              <a:ea typeface="Roboto" panose="02000000000000000000" pitchFamily="2" charset="0"/>
            </a:endParaRPr>
          </a:p>
        </p:txBody>
      </p:sp>
      <p:sp>
        <p:nvSpPr>
          <p:cNvPr id="51" name="TextBox 50"/>
          <p:cNvSpPr txBox="1"/>
          <p:nvPr/>
        </p:nvSpPr>
        <p:spPr>
          <a:xfrm>
            <a:off x="3694468" y="299458"/>
            <a:ext cx="4449332"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QUAN SÁT TRANH</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52" name="Picture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2" name="Picture 1">
            <a:extLst>
              <a:ext uri="{FF2B5EF4-FFF2-40B4-BE49-F238E27FC236}">
                <a16:creationId xmlns:a16="http://schemas.microsoft.com/office/drawing/2014/main" id="{D535DA26-0C31-C09E-E00D-40EDEF7069F1}"/>
              </a:ext>
            </a:extLst>
          </p:cNvPr>
          <p:cNvPicPr>
            <a:picLocks noChangeAspect="1"/>
          </p:cNvPicPr>
          <p:nvPr/>
        </p:nvPicPr>
        <p:blipFill>
          <a:blip r:embed="rId5"/>
          <a:stretch>
            <a:fillRect/>
          </a:stretch>
        </p:blipFill>
        <p:spPr>
          <a:xfrm rot="16200000">
            <a:off x="2032402" y="1440544"/>
            <a:ext cx="2777336" cy="3851560"/>
          </a:xfrm>
          <a:prstGeom prst="rect">
            <a:avLst/>
          </a:prstGeom>
        </p:spPr>
      </p:pic>
      <p:cxnSp>
        <p:nvCxnSpPr>
          <p:cNvPr id="3" name="Straight Arrow Connector 2">
            <a:extLst>
              <a:ext uri="{FF2B5EF4-FFF2-40B4-BE49-F238E27FC236}">
                <a16:creationId xmlns:a16="http://schemas.microsoft.com/office/drawing/2014/main" id="{FF7C42D4-1E11-59B5-F7E7-5A2C67B1CC2A}"/>
              </a:ext>
            </a:extLst>
          </p:cNvPr>
          <p:cNvCxnSpPr>
            <a:cxnSpLocks/>
          </p:cNvCxnSpPr>
          <p:nvPr/>
        </p:nvCxnSpPr>
        <p:spPr>
          <a:xfrm>
            <a:off x="1319753" y="3337089"/>
            <a:ext cx="1055802" cy="82013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297A37BF-DFA3-A184-05B6-7AE0E3DC1F05}"/>
              </a:ext>
            </a:extLst>
          </p:cNvPr>
          <p:cNvCxnSpPr>
            <a:cxnSpLocks/>
          </p:cNvCxnSpPr>
          <p:nvPr/>
        </p:nvCxnSpPr>
        <p:spPr>
          <a:xfrm flipH="1">
            <a:off x="2828041" y="1675376"/>
            <a:ext cx="292231" cy="122070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Straight Arrow Connector 4">
            <a:extLst>
              <a:ext uri="{FF2B5EF4-FFF2-40B4-BE49-F238E27FC236}">
                <a16:creationId xmlns:a16="http://schemas.microsoft.com/office/drawing/2014/main" id="{003AB976-516B-BA16-AB74-56D342066BCC}"/>
              </a:ext>
            </a:extLst>
          </p:cNvPr>
          <p:cNvCxnSpPr>
            <a:cxnSpLocks/>
          </p:cNvCxnSpPr>
          <p:nvPr/>
        </p:nvCxnSpPr>
        <p:spPr>
          <a:xfrm flipH="1" flipV="1">
            <a:off x="4779390" y="4237598"/>
            <a:ext cx="73598" cy="639965"/>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7585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1000" fill="hold"/>
                                        <p:tgtEl>
                                          <p:spTgt spid="51"/>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par>
                                <p:cTn id="21" presetID="22" presetClass="entr" presetSubtype="4"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down)">
                                      <p:cBhvr>
                                        <p:cTn id="23" dur="5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randombar(horizontal)">
                                      <p:cBhvr>
                                        <p:cTn id="31" dur="500"/>
                                        <p:tgtEl>
                                          <p:spTgt spid="40"/>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randombar(horizontal)">
                                      <p:cBhvr>
                                        <p:cTn id="36" dur="500"/>
                                        <p:tgtEl>
                                          <p:spTgt spid="23"/>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randombar(horizontal)">
                                      <p:cBhvr>
                                        <p:cTn id="39" dur="500"/>
                                        <p:tgtEl>
                                          <p:spTgt spid="44"/>
                                        </p:tgtEl>
                                      </p:cBhvr>
                                    </p:animEffect>
                                  </p:childTnLst>
                                </p:cTn>
                              </p:par>
                              <p:par>
                                <p:cTn id="40" presetID="14" presetClass="entr" presetSubtype="1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randombar(horizontal)">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randombar(horizontal)">
                                      <p:cBhvr>
                                        <p:cTn id="47" dur="500"/>
                                        <p:tgtEl>
                                          <p:spTgt spid="41"/>
                                        </p:tgtEl>
                                      </p:cBhvr>
                                    </p:animEffect>
                                  </p:childTnLst>
                                </p:cTn>
                              </p:par>
                              <p:par>
                                <p:cTn id="48" presetID="14" presetClass="entr" presetSubtype="10" fill="hold" nodeType="with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randombar(horizontal)">
                                      <p:cBhvr>
                                        <p:cTn id="50" dur="500"/>
                                        <p:tgtEl>
                                          <p:spTgt spid="3"/>
                                        </p:tgtEl>
                                      </p:cBhvr>
                                    </p:animEffect>
                                  </p:childTnLst>
                                </p:cTn>
                              </p:par>
                            </p:childTnLst>
                          </p:cTn>
                        </p:par>
                      </p:childTnLst>
                    </p:cTn>
                  </p:par>
                  <p:par>
                    <p:cTn id="51" fill="hold">
                      <p:stCondLst>
                        <p:cond delay="indefinite"/>
                      </p:stCondLst>
                      <p:childTnLst>
                        <p:par>
                          <p:cTn id="52" fill="hold">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randombar(horizontal)">
                                      <p:cBhvr>
                                        <p:cTn id="55" dur="500"/>
                                        <p:tgtEl>
                                          <p:spTgt spid="42"/>
                                        </p:tgtEl>
                                      </p:cBhvr>
                                    </p:animEffect>
                                  </p:childTnLst>
                                </p:cTn>
                              </p:par>
                              <p:par>
                                <p:cTn id="56" presetID="14" presetClass="entr" presetSubtype="10" fill="hold"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randombar(horizontal)">
                                      <p:cBhvr>
                                        <p:cTn id="5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37" grpId="0" animBg="1"/>
      <p:bldP spid="39" grpId="0" animBg="1"/>
      <p:bldP spid="40" grpId="0"/>
      <p:bldP spid="41" grpId="0"/>
      <p:bldP spid="42" grpId="0"/>
      <p:bldP spid="44" grpId="0"/>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695" y="2453738"/>
            <a:ext cx="2014744" cy="3844988"/>
          </a:xfrm>
          <a:prstGeom prst="rect">
            <a:avLst/>
          </a:prstGeom>
        </p:spPr>
      </p:pic>
      <p:sp>
        <p:nvSpPr>
          <p:cNvPr id="6" name="Rounded Rectangular Callout 5"/>
          <p:cNvSpPr/>
          <p:nvPr/>
        </p:nvSpPr>
        <p:spPr>
          <a:xfrm>
            <a:off x="3120394" y="2090817"/>
            <a:ext cx="3340905" cy="1521498"/>
          </a:xfrm>
          <a:prstGeom prst="wedgeRoundRectCallout">
            <a:avLst>
              <a:gd name="adj1" fmla="val -88287"/>
              <a:gd name="adj2" fmla="val 18482"/>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p:cNvSpPr txBox="1"/>
          <p:nvPr/>
        </p:nvSpPr>
        <p:spPr>
          <a:xfrm>
            <a:off x="3223253" y="2261762"/>
            <a:ext cx="3238046" cy="1200329"/>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Đây được gọi là </a:t>
            </a:r>
            <a:r>
              <a:rPr lang="en-US" altLang="zh-CN" sz="2400" b="1">
                <a:solidFill>
                  <a:srgbClr val="FF0000"/>
                </a:solidFill>
                <a:latin typeface="Roboto" panose="02000000000000000000" pitchFamily="2" charset="0"/>
                <a:ea typeface="Roboto" panose="02000000000000000000" pitchFamily="2" charset="0"/>
              </a:rPr>
              <a:t>“Dụng cụ so sánh số” </a:t>
            </a:r>
            <a:r>
              <a:rPr lang="en-US" altLang="zh-CN" sz="2400">
                <a:solidFill>
                  <a:srgbClr val="002060"/>
                </a:solidFill>
                <a:latin typeface="Roboto" panose="02000000000000000000" pitchFamily="2" charset="0"/>
                <a:ea typeface="Roboto" panose="02000000000000000000" pitchFamily="2" charset="0"/>
              </a:rPr>
              <a:t>dùng để so sánh các số</a:t>
            </a:r>
            <a:endParaRPr lang="vi-VN" altLang="zh-CN" sz="2400">
              <a:solidFill>
                <a:srgbClr val="002060"/>
              </a:solidFill>
              <a:latin typeface="Roboto" panose="02000000000000000000" pitchFamily="2" charset="0"/>
              <a:ea typeface="Roboto" panose="02000000000000000000" pitchFamily="2" charset="0"/>
            </a:endParaRPr>
          </a:p>
        </p:txBody>
      </p:sp>
      <p:pic>
        <p:nvPicPr>
          <p:cNvPr id="36"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22103" y="4641646"/>
            <a:ext cx="1444710" cy="2051557"/>
          </a:xfrm>
          <a:prstGeom prst="rect">
            <a:avLst/>
          </a:prstGeom>
        </p:spPr>
      </p:pic>
      <p:sp>
        <p:nvSpPr>
          <p:cNvPr id="37" name="Rounded Rectangular Callout 36"/>
          <p:cNvSpPr/>
          <p:nvPr/>
        </p:nvSpPr>
        <p:spPr>
          <a:xfrm>
            <a:off x="5991226" y="4855715"/>
            <a:ext cx="3522654" cy="1152604"/>
          </a:xfrm>
          <a:prstGeom prst="wedgeRoundRectCallout">
            <a:avLst>
              <a:gd name="adj1" fmla="val 74853"/>
              <a:gd name="adj2" fmla="val -21287"/>
              <a:gd name="adj3" fmla="val 16667"/>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8" name="TextBox 37"/>
          <p:cNvSpPr txBox="1"/>
          <p:nvPr/>
        </p:nvSpPr>
        <p:spPr>
          <a:xfrm>
            <a:off x="5849592" y="4961788"/>
            <a:ext cx="3759182"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Chúng ta cùng làm </a:t>
            </a:r>
          </a:p>
          <a:p>
            <a:pPr lvl="0" algn="ctr">
              <a:defRPr/>
            </a:pPr>
            <a:r>
              <a:rPr lang="en-US" altLang="zh-CN" sz="2400" b="1">
                <a:solidFill>
                  <a:srgbClr val="FF0000"/>
                </a:solidFill>
                <a:latin typeface="Roboto" panose="02000000000000000000" pitchFamily="2" charset="0"/>
                <a:ea typeface="Roboto" panose="02000000000000000000" pitchFamily="2" charset="0"/>
              </a:rPr>
              <a:t>“Dụng cụ so sánh số” </a:t>
            </a:r>
            <a:r>
              <a:rPr lang="en-US" altLang="zh-CN" sz="2400">
                <a:solidFill>
                  <a:srgbClr val="002060"/>
                </a:solidFill>
                <a:latin typeface="Roboto" panose="02000000000000000000" pitchFamily="2" charset="0"/>
                <a:ea typeface="Roboto" panose="02000000000000000000" pitchFamily="2" charset="0"/>
              </a:rPr>
              <a:t>nhé</a:t>
            </a:r>
            <a:endParaRPr lang="vi-VN" altLang="zh-CN" sz="2400">
              <a:solidFill>
                <a:srgbClr val="002060"/>
              </a:solidFill>
              <a:latin typeface="Roboto" panose="02000000000000000000" pitchFamily="2" charset="0"/>
              <a:ea typeface="Roboto" panose="02000000000000000000" pitchFamily="2" charset="0"/>
            </a:endParaRPr>
          </a:p>
        </p:txBody>
      </p:sp>
      <p:pic>
        <p:nvPicPr>
          <p:cNvPr id="39" name="Picture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2" name="TextBox 21"/>
          <p:cNvSpPr txBox="1"/>
          <p:nvPr/>
        </p:nvSpPr>
        <p:spPr>
          <a:xfrm>
            <a:off x="3694468" y="299458"/>
            <a:ext cx="4449332" cy="584775"/>
          </a:xfrm>
          <a:prstGeom prst="rect">
            <a:avLst/>
          </a:prstGeom>
          <a:noFill/>
        </p:spPr>
        <p:txBody>
          <a:bodyPr wrap="square" rtlCol="0">
            <a:spAutoFit/>
          </a:bodyPr>
          <a:lstStyle/>
          <a:p>
            <a:pPr lvl="0" algn="ctr">
              <a:defRPr/>
            </a:pPr>
            <a:r>
              <a:rPr lang="en-US" altLang="zh-CN" sz="3200">
                <a:solidFill>
                  <a:srgbClr val="0070C0"/>
                </a:solidFill>
                <a:latin typeface="Roboto Black" panose="02000000000000000000" pitchFamily="2" charset="0"/>
                <a:ea typeface="Roboto Black" panose="02000000000000000000" pitchFamily="2" charset="0"/>
              </a:rPr>
              <a:t>NHIỆM VỤ</a:t>
            </a:r>
            <a:endParaRPr lang="vi-VN" altLang="zh-CN" sz="3200">
              <a:solidFill>
                <a:srgbClr val="0070C0"/>
              </a:solidFill>
              <a:latin typeface="Roboto Black" panose="02000000000000000000" pitchFamily="2" charset="0"/>
              <a:ea typeface="Roboto Black" panose="02000000000000000000" pitchFamily="2" charset="0"/>
            </a:endParaRPr>
          </a:p>
        </p:txBody>
      </p:sp>
      <p:pic>
        <p:nvPicPr>
          <p:cNvPr id="2" name="Picture 1">
            <a:extLst>
              <a:ext uri="{FF2B5EF4-FFF2-40B4-BE49-F238E27FC236}">
                <a16:creationId xmlns:a16="http://schemas.microsoft.com/office/drawing/2014/main" id="{20523D7D-72CB-3EA2-82B6-5FDDA4B13F15}"/>
              </a:ext>
            </a:extLst>
          </p:cNvPr>
          <p:cNvPicPr>
            <a:picLocks noChangeAspect="1"/>
          </p:cNvPicPr>
          <p:nvPr/>
        </p:nvPicPr>
        <p:blipFill>
          <a:blip r:embed="rId6"/>
          <a:stretch>
            <a:fillRect/>
          </a:stretch>
        </p:blipFill>
        <p:spPr>
          <a:xfrm rot="16200000">
            <a:off x="3138371" y="3414670"/>
            <a:ext cx="2127027" cy="2949723"/>
          </a:xfrm>
          <a:prstGeom prst="rect">
            <a:avLst/>
          </a:prstGeom>
        </p:spPr>
      </p:pic>
      <p:sp>
        <p:nvSpPr>
          <p:cNvPr id="11" name="Rounded Rectangle 12">
            <a:extLst>
              <a:ext uri="{FF2B5EF4-FFF2-40B4-BE49-F238E27FC236}">
                <a16:creationId xmlns:a16="http://schemas.microsoft.com/office/drawing/2014/main" id="{4D94BEC8-895E-E7F6-ECD4-494B8A916FCC}"/>
              </a:ext>
            </a:extLst>
          </p:cNvPr>
          <p:cNvSpPr/>
          <p:nvPr/>
        </p:nvSpPr>
        <p:spPr>
          <a:xfrm>
            <a:off x="7033161" y="1092895"/>
            <a:ext cx="4433652" cy="3088084"/>
          </a:xfrm>
          <a:prstGeom prst="roundRect">
            <a:avLst>
              <a:gd name="adj" fmla="val 11508"/>
            </a:avLst>
          </a:prstGeom>
          <a:solidFill>
            <a:srgbClr val="E1707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EB8BE5CE-A8D0-9C3F-62BA-02EEBA080F4F}"/>
              </a:ext>
            </a:extLst>
          </p:cNvPr>
          <p:cNvSpPr txBox="1"/>
          <p:nvPr/>
        </p:nvSpPr>
        <p:spPr>
          <a:xfrm>
            <a:off x="7267771" y="1303628"/>
            <a:ext cx="3635250"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a:ln>
                  <a:noFill/>
                </a:ln>
                <a:solidFill>
                  <a:prstClr val="white"/>
                </a:solidFill>
                <a:effectLst/>
                <a:uLnTx/>
                <a:uFillTx/>
                <a:latin typeface="Roboto" panose="02000000000000000000" pitchFamily="2" charset="0"/>
                <a:ea typeface="Roboto" panose="02000000000000000000" pitchFamily="2" charset="0"/>
                <a:cs typeface="+mn-cs"/>
              </a:rPr>
              <a:t>TIÊU CHÍ SẢN PHẨM</a:t>
            </a:r>
            <a:endParaRPr kumimoji="0" lang="en-US" altLang="zh-CN" sz="24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endParaRPr>
          </a:p>
        </p:txBody>
      </p:sp>
      <p:sp>
        <p:nvSpPr>
          <p:cNvPr id="13" name="TextBox 12">
            <a:extLst>
              <a:ext uri="{FF2B5EF4-FFF2-40B4-BE49-F238E27FC236}">
                <a16:creationId xmlns:a16="http://schemas.microsoft.com/office/drawing/2014/main" id="{365369E6-5E28-EA0A-15E8-B75D34E6A744}"/>
              </a:ext>
            </a:extLst>
          </p:cNvPr>
          <p:cNvSpPr txBox="1"/>
          <p:nvPr/>
        </p:nvSpPr>
        <p:spPr>
          <a:xfrm>
            <a:off x="6833577" y="1952936"/>
            <a:ext cx="4503638"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C</a:t>
            </a:r>
            <a:r>
              <a:rPr lang="vi-VN" altLang="zh-CN" sz="2400">
                <a:solidFill>
                  <a:srgbClr val="002060"/>
                </a:solidFill>
                <a:latin typeface="Roboto" panose="02000000000000000000" pitchFamily="2" charset="0"/>
                <a:ea typeface="Roboto" panose="02000000000000000000" pitchFamily="2" charset="0"/>
              </a:rPr>
              <a:t>ó hai thanh cố định có thể</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xoay được khi so sánh</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a:extLst>
              <a:ext uri="{FF2B5EF4-FFF2-40B4-BE49-F238E27FC236}">
                <a16:creationId xmlns:a16="http://schemas.microsoft.com/office/drawing/2014/main" id="{7E131F87-26FF-B3AC-BA0D-E98AEC3698A4}"/>
              </a:ext>
            </a:extLst>
          </p:cNvPr>
          <p:cNvSpPr txBox="1"/>
          <p:nvPr/>
        </p:nvSpPr>
        <p:spPr>
          <a:xfrm>
            <a:off x="6934312" y="3073911"/>
            <a:ext cx="4633236"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C</a:t>
            </a:r>
            <a:r>
              <a:rPr lang="vi-VN" altLang="zh-CN" sz="2400">
                <a:solidFill>
                  <a:srgbClr val="002060"/>
                </a:solidFill>
                <a:latin typeface="Roboto" panose="02000000000000000000" pitchFamily="2" charset="0"/>
                <a:ea typeface="Roboto" panose="02000000000000000000" pitchFamily="2" charset="0"/>
              </a:rPr>
              <a:t>hắc chắn, cân đối,</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sử dụng được nhiều lần</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4260306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22" presetClass="entr" presetSubtype="4"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randombar(horizontal)">
                                      <p:cBhvr>
                                        <p:cTn id="26" dur="500"/>
                                        <p:tgtEl>
                                          <p:spTgt spid="38"/>
                                        </p:tgtEl>
                                      </p:cBhvr>
                                    </p:animEffect>
                                  </p:childTnLst>
                                </p:cTn>
                              </p:par>
                              <p:par>
                                <p:cTn id="27" presetID="10" presetClass="entr" presetSubtype="0" fill="hold" nodeType="with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wipe(down)">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7" grpId="0" animBg="1"/>
      <p:bldP spid="38" grpId="0"/>
      <p:bldP spid="22" grpId="0"/>
      <p:bldP spid="11" grpId="0" animBg="1"/>
      <p:bldP spid="12"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0" name="TextBox 9"/>
          <p:cNvSpPr txBox="1"/>
          <p:nvPr/>
        </p:nvSpPr>
        <p:spPr>
          <a:xfrm>
            <a:off x="3405710" y="2474767"/>
            <a:ext cx="5613162" cy="707886"/>
          </a:xfrm>
          <a:prstGeom prst="rect">
            <a:avLst/>
          </a:prstGeom>
          <a:noFill/>
        </p:spPr>
        <p:txBody>
          <a:bodyPr wrap="square" rtlCol="0">
            <a:spAutoFit/>
          </a:bodyPr>
          <a:lstStyle/>
          <a:p>
            <a:pPr lvl="0" algn="ctr">
              <a:defRPr/>
            </a:pPr>
            <a:r>
              <a:rPr lang="en-US" altLang="zh-CN" sz="4000">
                <a:solidFill>
                  <a:srgbClr val="0070C0"/>
                </a:solidFill>
                <a:latin typeface="Roboto Black" panose="02000000000000000000" pitchFamily="2" charset="0"/>
                <a:ea typeface="Roboto Black" panose="02000000000000000000" pitchFamily="2" charset="0"/>
              </a:rPr>
              <a:t>PHIẾU HỌC TẬP SỐ 1</a:t>
            </a:r>
            <a:endParaRPr lang="vi-VN" altLang="zh-CN" sz="4000">
              <a:solidFill>
                <a:srgbClr val="0070C0"/>
              </a:solidFill>
              <a:latin typeface="Roboto Black" panose="02000000000000000000" pitchFamily="2" charset="0"/>
              <a:ea typeface="Roboto Black" panose="02000000000000000000" pitchFamily="2" charset="0"/>
            </a:endParaRPr>
          </a:p>
        </p:txBody>
      </p:sp>
    </p:spTree>
    <p:extLst>
      <p:ext uri="{BB962C8B-B14F-4D97-AF65-F5344CB8AC3E}">
        <p14:creationId xmlns:p14="http://schemas.microsoft.com/office/powerpoint/2010/main" val="426466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0667748" y="2536448"/>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4</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2575980" y="341526"/>
            <a:ext cx="6996956" cy="523220"/>
          </a:xfrm>
          <a:prstGeom prst="rect">
            <a:avLst/>
          </a:prstGeom>
          <a:noFill/>
        </p:spPr>
        <p:txBody>
          <a:bodyPr wrap="square" rtlCol="0">
            <a:spAutoFit/>
          </a:bodyPr>
          <a:lstStyle/>
          <a:p>
            <a:pPr lvl="0" algn="ctr">
              <a:defRPr/>
            </a:pPr>
            <a:r>
              <a:rPr lang="en-US" altLang="zh-CN" sz="2800" b="1">
                <a:solidFill>
                  <a:srgbClr val="0070C0"/>
                </a:solidFill>
                <a:latin typeface="Roboto" panose="02000000000000000000" pitchFamily="2" charset="0"/>
                <a:ea typeface="Roboto" panose="02000000000000000000" pitchFamily="2" charset="0"/>
              </a:rPr>
              <a:t>SO SÁNH HAI SỐ TRONG PHẠM VI 10</a:t>
            </a:r>
            <a:endParaRPr kumimoji="0" lang="en-US" altLang="zh-CN" sz="2800" b="1" i="0" u="none" strike="noStrike" kern="1200" cap="none" spc="0" normalizeH="0" baseline="0" noProof="0" dirty="0">
              <a:ln>
                <a:noFill/>
              </a:ln>
              <a:solidFill>
                <a:srgbClr val="0070C0"/>
              </a:solidFill>
              <a:effectLst/>
              <a:uLnTx/>
              <a:uFillTx/>
              <a:latin typeface="Roboto" panose="02000000000000000000" pitchFamily="2" charset="0"/>
              <a:ea typeface="Roboto" panose="02000000000000000000" pitchFamily="2" charset="0"/>
            </a:endParaRPr>
          </a:p>
        </p:txBody>
      </p:sp>
      <p:sp>
        <p:nvSpPr>
          <p:cNvPr id="17" name="TextBox 16"/>
          <p:cNvSpPr txBox="1"/>
          <p:nvPr/>
        </p:nvSpPr>
        <p:spPr>
          <a:xfrm>
            <a:off x="1814645" y="1251380"/>
            <a:ext cx="5779595"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Hãy đếm xem có bao nhiêu cây rau:</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8" name="Rounded Rectangle 17"/>
          <p:cNvSpPr/>
          <p:nvPr/>
        </p:nvSpPr>
        <p:spPr>
          <a:xfrm>
            <a:off x="10578027" y="2550304"/>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ounded Rectangle 38"/>
          <p:cNvSpPr/>
          <p:nvPr/>
        </p:nvSpPr>
        <p:spPr>
          <a:xfrm flipV="1">
            <a:off x="10578027" y="3933232"/>
            <a:ext cx="595901" cy="567148"/>
          </a:xfrm>
          <a:prstGeom prst="roundRect">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TextBox 40"/>
          <p:cNvSpPr txBox="1"/>
          <p:nvPr/>
        </p:nvSpPr>
        <p:spPr>
          <a:xfrm>
            <a:off x="10687404" y="3933232"/>
            <a:ext cx="410966" cy="584775"/>
          </a:xfrm>
          <a:prstGeom prst="rect">
            <a:avLst/>
          </a:prstGeom>
          <a:noFill/>
        </p:spPr>
        <p:txBody>
          <a:bodyPr wrap="square" rtlCol="0">
            <a:spAutoFit/>
          </a:bodyPr>
          <a:lstStyle/>
          <a:p>
            <a:pPr lvl="0" algn="just">
              <a:defRPr/>
            </a:pPr>
            <a:r>
              <a:rPr lang="en-US" altLang="zh-CN" sz="3200" b="1">
                <a:solidFill>
                  <a:srgbClr val="00B050"/>
                </a:solidFill>
                <a:latin typeface="Roboto" panose="02000000000000000000" pitchFamily="2" charset="0"/>
                <a:ea typeface="Roboto" panose="02000000000000000000" pitchFamily="2" charset="0"/>
              </a:rPr>
              <a:t>5</a:t>
            </a:r>
            <a:endParaRPr kumimoji="0" lang="en-US" altLang="zh-CN" sz="3200" b="1" i="0" u="none" strike="noStrike" kern="1200" cap="none" spc="0" normalizeH="0" baseline="0" noProof="0" dirty="0">
              <a:ln>
                <a:noFill/>
              </a:ln>
              <a:solidFill>
                <a:srgbClr val="00B050"/>
              </a:solidFill>
              <a:effectLst/>
              <a:uLnTx/>
              <a:uFillTx/>
              <a:latin typeface="Roboto" panose="02000000000000000000" pitchFamily="2" charset="0"/>
              <a:ea typeface="Roboto" panose="02000000000000000000" pitchFamily="2" charset="0"/>
            </a:endParaRPr>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044415" y="2381498"/>
            <a:ext cx="996696" cy="1051560"/>
          </a:xfrm>
          <a:prstGeom prst="rect">
            <a:avLst/>
          </a:prstGeom>
        </p:spPr>
      </p:pic>
      <p:pic>
        <p:nvPicPr>
          <p:cNvPr id="21" name="Picture 20"/>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346783" y="2381498"/>
            <a:ext cx="996696" cy="1051560"/>
          </a:xfrm>
          <a:prstGeom prst="rect">
            <a:avLst/>
          </a:prstGeom>
        </p:spPr>
      </p:pic>
      <p:pic>
        <p:nvPicPr>
          <p:cNvPr id="24" name="Picture 23"/>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649151" y="2381498"/>
            <a:ext cx="996696" cy="1051560"/>
          </a:xfrm>
          <a:prstGeom prst="rect">
            <a:avLst/>
          </a:prstGeom>
        </p:spPr>
      </p:pic>
      <p:pic>
        <p:nvPicPr>
          <p:cNvPr id="25" name="Picture 2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51520" y="2381498"/>
            <a:ext cx="996696" cy="1051560"/>
          </a:xfrm>
          <a:prstGeom prst="rect">
            <a:avLst/>
          </a:prstGeom>
        </p:spPr>
      </p:pic>
      <p:pic>
        <p:nvPicPr>
          <p:cNvPr id="26" name="Picture 2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044415" y="3712032"/>
            <a:ext cx="996696" cy="1051560"/>
          </a:xfrm>
          <a:prstGeom prst="rect">
            <a:avLst/>
          </a:prstGeom>
        </p:spPr>
      </p:pic>
      <p:pic>
        <p:nvPicPr>
          <p:cNvPr id="27" name="Picture 2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346783" y="3712032"/>
            <a:ext cx="996696" cy="1051560"/>
          </a:xfrm>
          <a:prstGeom prst="rect">
            <a:avLst/>
          </a:prstGeom>
        </p:spPr>
      </p:pic>
      <p:pic>
        <p:nvPicPr>
          <p:cNvPr id="28" name="Picture 2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649151" y="3712032"/>
            <a:ext cx="996696" cy="1051560"/>
          </a:xfrm>
          <a:prstGeom prst="rect">
            <a:avLst/>
          </a:prstGeom>
        </p:spPr>
      </p:pic>
      <p:pic>
        <p:nvPicPr>
          <p:cNvPr id="32" name="Picture 3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51520" y="3712032"/>
            <a:ext cx="996696" cy="1051560"/>
          </a:xfrm>
          <a:prstGeom prst="rect">
            <a:avLst/>
          </a:prstGeom>
        </p:spPr>
      </p:pic>
      <p:pic>
        <p:nvPicPr>
          <p:cNvPr id="33" name="Picture 3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278962" y="3712032"/>
            <a:ext cx="996696" cy="1051560"/>
          </a:xfrm>
          <a:prstGeom prst="rect">
            <a:avLst/>
          </a:prstGeom>
        </p:spPr>
      </p:pic>
      <p:sp>
        <p:nvSpPr>
          <p:cNvPr id="34" name="TextBox 33"/>
          <p:cNvSpPr txBox="1"/>
          <p:nvPr/>
        </p:nvSpPr>
        <p:spPr>
          <a:xfrm>
            <a:off x="736178" y="2754521"/>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trên</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35" name="TextBox 34"/>
          <p:cNvSpPr txBox="1"/>
          <p:nvPr/>
        </p:nvSpPr>
        <p:spPr>
          <a:xfrm>
            <a:off x="736178" y="4056342"/>
            <a:ext cx="1714500" cy="461665"/>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2400" noProof="0">
                <a:solidFill>
                  <a:srgbClr val="002060"/>
                </a:solidFill>
                <a:latin typeface="Roboto" panose="02000000000000000000" pitchFamily="2" charset="0"/>
                <a:ea typeface="Roboto" panose="02000000000000000000" pitchFamily="2" charset="0"/>
              </a:rPr>
              <a:t>Hàng dưới</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55" name="Picture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Tree>
    <p:extLst>
      <p:ext uri="{BB962C8B-B14F-4D97-AF65-F5344CB8AC3E}">
        <p14:creationId xmlns:p14="http://schemas.microsoft.com/office/powerpoint/2010/main" val="1460666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down)">
                                      <p:cBhvr>
                                        <p:cTn id="15" dur="500"/>
                                        <p:tgtEl>
                                          <p:spTgt spid="34"/>
                                        </p:tgtEl>
                                      </p:cBhvr>
                                    </p:animEffect>
                                  </p:childTnLst>
                                </p:cTn>
                              </p:par>
                              <p:par>
                                <p:cTn id="16" presetID="22" presetClass="entr" presetSubtype="8" fill="hold"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par>
                                <p:cTn id="19" presetID="22" presetClass="entr" presetSubtype="8"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wipe(left)">
                                      <p:cBhvr>
                                        <p:cTn id="21" dur="500"/>
                                        <p:tgtEl>
                                          <p:spTgt spid="21"/>
                                        </p:tgtEl>
                                      </p:cBhvr>
                                    </p:animEffect>
                                  </p:childTnLst>
                                </p:cTn>
                              </p:par>
                              <p:par>
                                <p:cTn id="22" presetID="22" presetClass="entr" presetSubtype="8"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left)">
                                      <p:cBhvr>
                                        <p:cTn id="24" dur="500"/>
                                        <p:tgtEl>
                                          <p:spTgt spid="24"/>
                                        </p:tgtEl>
                                      </p:cBhvr>
                                    </p:animEffect>
                                  </p:childTnLst>
                                </p:cTn>
                              </p:par>
                              <p:par>
                                <p:cTn id="25" presetID="22" presetClass="entr" presetSubtype="8" fill="hold" nodeType="with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50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wipe(down)">
                                      <p:cBhvr>
                                        <p:cTn id="43" dur="500"/>
                                        <p:tgtEl>
                                          <p:spTgt spid="35"/>
                                        </p:tgtEl>
                                      </p:cBhvr>
                                    </p:animEffect>
                                  </p:childTnLst>
                                </p:cTn>
                              </p:par>
                              <p:par>
                                <p:cTn id="44" presetID="22" presetClass="entr" presetSubtype="8" fill="hold" nodeType="with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left)">
                                      <p:cBhvr>
                                        <p:cTn id="46" dur="500"/>
                                        <p:tgtEl>
                                          <p:spTgt spid="27"/>
                                        </p:tgtEl>
                                      </p:cBhvr>
                                    </p:animEffect>
                                  </p:childTnLst>
                                </p:cTn>
                              </p:par>
                              <p:par>
                                <p:cTn id="47" presetID="22" presetClass="entr" presetSubtype="8"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par>
                                <p:cTn id="50" presetID="22" presetClass="entr" presetSubtype="8" fill="hold"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par>
                                <p:cTn id="53" presetID="22" presetClass="entr" presetSubtype="8"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500"/>
                                        <p:tgtEl>
                                          <p:spTgt spid="33"/>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down)">
                                      <p:cBhvr>
                                        <p:cTn id="6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7" grpId="0"/>
      <p:bldP spid="18" grpId="0" animBg="1"/>
      <p:bldP spid="39" grpId="0" animBg="1"/>
      <p:bldP spid="41" grpId="0"/>
      <p:bldP spid="34" grpId="0"/>
      <p:bldP spid="35"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2624</TotalTime>
  <Words>2036</Words>
  <Application>Microsoft Office PowerPoint</Application>
  <PresentationFormat>Widescreen</PresentationFormat>
  <Paragraphs>218</Paragraphs>
  <Slides>33</Slides>
  <Notes>30</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33</vt:i4>
      </vt:variant>
    </vt:vector>
  </HeadingPairs>
  <TitlesOfParts>
    <vt:vector size="41" baseType="lpstr">
      <vt:lpstr>Arial</vt:lpstr>
      <vt:lpstr>Calibri</vt:lpstr>
      <vt:lpstr>Roboto Black</vt:lpstr>
      <vt:lpstr>Times New Roman</vt:lpstr>
      <vt:lpstr>Roboto</vt:lpstr>
      <vt:lpstr>Calibri Light</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Van Minh Nguyen</cp:lastModifiedBy>
  <cp:revision>176</cp:revision>
  <dcterms:created xsi:type="dcterms:W3CDTF">2023-04-01T23:44:56Z</dcterms:created>
  <dcterms:modified xsi:type="dcterms:W3CDTF">2023-09-07T10:51:23Z</dcterms:modified>
</cp:coreProperties>
</file>