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8" r:id="rId4"/>
    <p:sldId id="269" r:id="rId5"/>
    <p:sldId id="270" r:id="rId6"/>
    <p:sldId id="271" r:id="rId7"/>
    <p:sldId id="259" r:id="rId8"/>
    <p:sldId id="272" r:id="rId9"/>
    <p:sldId id="273" r:id="rId10"/>
    <p:sldId id="258" r:id="rId11"/>
    <p:sldId id="274" r:id="rId12"/>
    <p:sldId id="275" r:id="rId13"/>
    <p:sldId id="276" r:id="rId14"/>
    <p:sldId id="261" r:id="rId15"/>
    <p:sldId id="277" r:id="rId16"/>
    <p:sldId id="278" r:id="rId17"/>
    <p:sldId id="279" r:id="rId18"/>
    <p:sldId id="260" r:id="rId19"/>
    <p:sldId id="262" r:id="rId20"/>
    <p:sldId id="265" r:id="rId21"/>
    <p:sldId id="280" r:id="rId22"/>
    <p:sldId id="267"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4.sv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7.svg"/><Relationship Id="rId10"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8.svg"/></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7.svg"/><Relationship Id="rId10"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4" name="Freeform 4"/>
          <p:cNvSpPr/>
          <p:nvPr/>
        </p:nvSpPr>
        <p:spPr>
          <a:xfrm>
            <a:off x="2180492" y="1028700"/>
            <a:ext cx="13927015" cy="8229600"/>
          </a:xfrm>
          <a:custGeom>
            <a:avLst/>
            <a:gdLst/>
            <a:ahLst/>
            <a:cxnLst/>
            <a:rect l="l" t="t" r="r" b="b"/>
            <a:pathLst>
              <a:path w="13927015" h="8229600">
                <a:moveTo>
                  <a:pt x="0" y="0"/>
                </a:moveTo>
                <a:lnTo>
                  <a:pt x="13927016" y="0"/>
                </a:lnTo>
                <a:lnTo>
                  <a:pt x="13927016" y="8229600"/>
                </a:lnTo>
                <a:lnTo>
                  <a:pt x="0" y="82296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88129" y="6846228"/>
            <a:ext cx="2044128" cy="3225448"/>
          </a:xfrm>
          <a:custGeom>
            <a:avLst/>
            <a:gdLst/>
            <a:ahLst/>
            <a:cxnLst/>
            <a:rect l="l" t="t" r="r" b="b"/>
            <a:pathLst>
              <a:path w="2044128" h="3225448">
                <a:moveTo>
                  <a:pt x="0" y="0"/>
                </a:moveTo>
                <a:lnTo>
                  <a:pt x="2044128" y="0"/>
                </a:lnTo>
                <a:lnTo>
                  <a:pt x="2044128" y="3225448"/>
                </a:lnTo>
                <a:lnTo>
                  <a:pt x="0" y="3225448"/>
                </a:lnTo>
                <a:lnTo>
                  <a:pt x="0" y="0"/>
                </a:lnTo>
                <a:close/>
              </a:path>
            </a:pathLst>
          </a:custGeom>
          <a:blipFill>
            <a:blip r:embed="rId6"/>
            <a:stretch>
              <a:fillRect/>
            </a:stretch>
          </a:blipFill>
        </p:spPr>
      </p:sp>
      <p:sp>
        <p:nvSpPr>
          <p:cNvPr id="6" name="Freeform 6"/>
          <p:cNvSpPr/>
          <p:nvPr/>
        </p:nvSpPr>
        <p:spPr>
          <a:xfrm>
            <a:off x="14092866" y="4164594"/>
            <a:ext cx="2842907" cy="5629518"/>
          </a:xfrm>
          <a:custGeom>
            <a:avLst/>
            <a:gdLst/>
            <a:ahLst/>
            <a:cxnLst/>
            <a:rect l="l" t="t" r="r" b="b"/>
            <a:pathLst>
              <a:path w="2842907" h="5629518">
                <a:moveTo>
                  <a:pt x="0" y="0"/>
                </a:moveTo>
                <a:lnTo>
                  <a:pt x="2842907" y="0"/>
                </a:lnTo>
                <a:lnTo>
                  <a:pt x="2842907" y="5629518"/>
                </a:lnTo>
                <a:lnTo>
                  <a:pt x="0" y="5629518"/>
                </a:lnTo>
                <a:lnTo>
                  <a:pt x="0" y="0"/>
                </a:lnTo>
                <a:close/>
              </a:path>
            </a:pathLst>
          </a:custGeom>
          <a:blipFill>
            <a:blip r:embed="rId7"/>
            <a:stretch>
              <a:fillRect/>
            </a:stretch>
          </a:blipFill>
        </p:spPr>
      </p:sp>
      <p:sp>
        <p:nvSpPr>
          <p:cNvPr id="7" name="Freeform 7"/>
          <p:cNvSpPr/>
          <p:nvPr/>
        </p:nvSpPr>
        <p:spPr>
          <a:xfrm rot="1500396">
            <a:off x="1846668" y="1728841"/>
            <a:ext cx="2394038" cy="1649710"/>
          </a:xfrm>
          <a:custGeom>
            <a:avLst/>
            <a:gdLst/>
            <a:ahLst/>
            <a:cxnLst/>
            <a:rect l="l" t="t" r="r" b="b"/>
            <a:pathLst>
              <a:path w="2394038" h="1649710">
                <a:moveTo>
                  <a:pt x="0" y="0"/>
                </a:moveTo>
                <a:lnTo>
                  <a:pt x="2394039" y="0"/>
                </a:lnTo>
                <a:lnTo>
                  <a:pt x="2394039" y="1649710"/>
                </a:lnTo>
                <a:lnTo>
                  <a:pt x="0" y="164971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8" name="Freeform 8"/>
          <p:cNvSpPr/>
          <p:nvPr/>
        </p:nvSpPr>
        <p:spPr>
          <a:xfrm>
            <a:off x="16107508" y="799926"/>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10"/>
            <a:stretch>
              <a:fillRect/>
            </a:stretch>
          </a:blipFill>
        </p:spPr>
      </p:sp>
      <p:sp>
        <p:nvSpPr>
          <p:cNvPr id="9" name="TextBox 9"/>
          <p:cNvSpPr txBox="1"/>
          <p:nvPr/>
        </p:nvSpPr>
        <p:spPr>
          <a:xfrm>
            <a:off x="2438400" y="3061980"/>
            <a:ext cx="13182600" cy="5416868"/>
          </a:xfrm>
          <a:prstGeom prst="rect">
            <a:avLst/>
          </a:prstGeom>
        </p:spPr>
        <p:txBody>
          <a:bodyPr wrap="square" lIns="0" tIns="0" rIns="0" bIns="0" rtlCol="0" anchor="t">
            <a:spAutoFit/>
          </a:bodyPr>
          <a:lstStyle/>
          <a:p>
            <a:pPr algn="ctr"/>
            <a:r>
              <a:rPr lang="vi-VN" sz="8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Tiết 127.</a:t>
            </a:r>
          </a:p>
          <a:p>
            <a:pPr algn="ctr"/>
            <a:r>
              <a:rPr lang="vi-VN" sz="8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Một </a:t>
            </a:r>
            <a:r>
              <a:rPr lang="vi-VN" sz="8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số lưu ý về trích dẫn tài liệu </a:t>
            </a:r>
            <a:endParaRPr lang="en-GB" sz="8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pPr algn="ctr"/>
            <a:r>
              <a:rPr lang="vi-VN" sz="8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để tránh đạo văn</a:t>
            </a:r>
            <a:endParaRPr lang="en-GB" sz="8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1000"/>
                                        <p:tgtEl>
                                          <p:spTgt spid="9">
                                            <p:txEl>
                                              <p:pRg st="2" end="2"/>
                                            </p:txEl>
                                          </p:spTgt>
                                        </p:tgtEl>
                                      </p:cBhvr>
                                    </p:animEffect>
                                    <p:anim calcmode="lin" valueType="num">
                                      <p:cBhvr>
                                        <p:cTn id="20"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616006" y="1771523"/>
            <a:ext cx="4903052" cy="7131197"/>
          </a:xfrm>
          <a:custGeom>
            <a:avLst/>
            <a:gdLst/>
            <a:ahLst/>
            <a:cxnLst/>
            <a:rect l="l" t="t" r="r" b="b"/>
            <a:pathLst>
              <a:path w="6890042" h="5524561">
                <a:moveTo>
                  <a:pt x="0" y="0"/>
                </a:moveTo>
                <a:lnTo>
                  <a:pt x="6890042" y="0"/>
                </a:lnTo>
                <a:lnTo>
                  <a:pt x="6890042" y="5524561"/>
                </a:lnTo>
                <a:lnTo>
                  <a:pt x="0" y="55245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726421" y="7270493"/>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6" name="Freeform 6"/>
          <p:cNvSpPr/>
          <p:nvPr/>
        </p:nvSpPr>
        <p:spPr>
          <a:xfrm>
            <a:off x="4114800" y="-13942"/>
            <a:ext cx="6016337" cy="1911309"/>
          </a:xfrm>
          <a:custGeom>
            <a:avLst/>
            <a:gdLst/>
            <a:ahLst/>
            <a:cxnLst/>
            <a:rect l="l" t="t" r="r" b="b"/>
            <a:pathLst>
              <a:path w="6016337" h="1911309">
                <a:moveTo>
                  <a:pt x="0" y="0"/>
                </a:moveTo>
                <a:lnTo>
                  <a:pt x="6016337" y="0"/>
                </a:lnTo>
                <a:lnTo>
                  <a:pt x="6016337" y="1911309"/>
                </a:lnTo>
                <a:lnTo>
                  <a:pt x="0" y="191130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5841131" y="1814482"/>
            <a:ext cx="12056001" cy="7088238"/>
          </a:xfrm>
          <a:custGeom>
            <a:avLst/>
            <a:gdLst/>
            <a:ahLst/>
            <a:cxnLst/>
            <a:rect l="l" t="t" r="r" b="b"/>
            <a:pathLst>
              <a:path w="6659168" h="5339442">
                <a:moveTo>
                  <a:pt x="0" y="0"/>
                </a:moveTo>
                <a:lnTo>
                  <a:pt x="6659167" y="0"/>
                </a:lnTo>
                <a:lnTo>
                  <a:pt x="6659167" y="5339442"/>
                </a:lnTo>
                <a:lnTo>
                  <a:pt x="0" y="53394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2" name="Freeform 12"/>
          <p:cNvSpPr/>
          <p:nvPr/>
        </p:nvSpPr>
        <p:spPr>
          <a:xfrm>
            <a:off x="15870653" y="387184"/>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9"/>
            <a:stretch>
              <a:fillRect/>
            </a:stretch>
          </a:blipFill>
        </p:spPr>
      </p:sp>
      <p:sp>
        <p:nvSpPr>
          <p:cNvPr id="13" name="TextBox 13"/>
          <p:cNvSpPr txBox="1"/>
          <p:nvPr/>
        </p:nvSpPr>
        <p:spPr>
          <a:xfrm>
            <a:off x="4394345" y="521203"/>
            <a:ext cx="5832282" cy="756617"/>
          </a:xfrm>
          <a:prstGeom prst="rect">
            <a:avLst/>
          </a:prstGeom>
        </p:spPr>
        <p:txBody>
          <a:bodyPr wrap="square" lIns="0" tIns="0" rIns="0" bIns="0" rtlCol="0" anchor="t">
            <a:spAutoFit/>
          </a:bodyPr>
          <a:lstStyle/>
          <a:p>
            <a:pPr algn="ctr">
              <a:lnSpc>
                <a:spcPts val="5862"/>
              </a:lnSpc>
            </a:pPr>
            <a:r>
              <a:rPr lang="vi-VN" sz="6000" b="1">
                <a:latin typeface="Times New Roman" panose="02020603050405020304" pitchFamily="18" charset="0"/>
                <a:cs typeface="Times New Roman" panose="02020603050405020304" pitchFamily="18" charset="0"/>
              </a:rPr>
              <a:t>Yêu cầu cụ thể</a:t>
            </a:r>
            <a:endParaRPr lang="en-US" sz="5862" b="1">
              <a:solidFill>
                <a:srgbClr val="C87E86"/>
              </a:solidFill>
              <a:latin typeface="Times New Roman" panose="02020603050405020304" pitchFamily="18" charset="0"/>
              <a:ea typeface="Alice Bold"/>
              <a:cs typeface="Times New Roman" panose="02020603050405020304" pitchFamily="18" charset="0"/>
              <a:sym typeface="Alice Bold"/>
            </a:endParaRPr>
          </a:p>
        </p:txBody>
      </p:sp>
      <p:sp>
        <p:nvSpPr>
          <p:cNvPr id="16" name="TextBox 16"/>
          <p:cNvSpPr txBox="1"/>
          <p:nvPr/>
        </p:nvSpPr>
        <p:spPr>
          <a:xfrm>
            <a:off x="1664499" y="3296840"/>
            <a:ext cx="3236666" cy="4308872"/>
          </a:xfrm>
          <a:prstGeom prst="rect">
            <a:avLst/>
          </a:prstGeom>
        </p:spPr>
        <p:txBody>
          <a:bodyPr wrap="square" lIns="0" tIns="0" rIns="0" bIns="0" rtlCol="0" anchor="t">
            <a:spAutoFit/>
          </a:bodyPr>
          <a:lstStyle/>
          <a:p>
            <a:pPr algn="just"/>
            <a:r>
              <a:rPr lang="vi-VN" sz="4000" b="1">
                <a:latin typeface="Times New Roman" panose="02020603050405020304" pitchFamily="18" charset="0"/>
                <a:cs typeface="Times New Roman" panose="02020603050405020304" pitchFamily="18" charset="0"/>
              </a:rPr>
              <a:t>C</a:t>
            </a:r>
            <a:r>
              <a:rPr lang="vi-VN" sz="4000" b="1" smtClean="0">
                <a:latin typeface="Times New Roman" panose="02020603050405020304" pitchFamily="18" charset="0"/>
                <a:cs typeface="Times New Roman" panose="02020603050405020304" pitchFamily="18" charset="0"/>
              </a:rPr>
              <a:t>ách </a:t>
            </a:r>
            <a:r>
              <a:rPr lang="vi-VN" sz="4000" b="1">
                <a:latin typeface="Times New Roman" panose="02020603050405020304" pitchFamily="18" charset="0"/>
                <a:cs typeface="Times New Roman" panose="02020603050405020304" pitchFamily="18" charset="0"/>
              </a:rPr>
              <a:t>trích dẫn, có hai hình thức: </a:t>
            </a:r>
            <a:r>
              <a:rPr lang="vi-VN" sz="4000">
                <a:latin typeface="Times New Roman" panose="02020603050405020304" pitchFamily="18" charset="0"/>
                <a:cs typeface="Times New Roman" panose="02020603050405020304" pitchFamily="18" charset="0"/>
              </a:rPr>
              <a:t>dẫn nguyên văn (dẫn trực </a:t>
            </a:r>
            <a:r>
              <a:rPr lang="vi-VN" sz="4000" smtClean="0">
                <a:latin typeface="Times New Roman" panose="02020603050405020304" pitchFamily="18" charset="0"/>
                <a:cs typeface="Times New Roman" panose="02020603050405020304" pitchFamily="18" charset="0"/>
              </a:rPr>
              <a:t>tiếp) </a:t>
            </a:r>
            <a:r>
              <a:rPr lang="vi-VN" sz="4000">
                <a:latin typeface="Times New Roman" panose="02020603050405020304" pitchFamily="18" charset="0"/>
                <a:cs typeface="Times New Roman" panose="02020603050405020304" pitchFamily="18" charset="0"/>
              </a:rPr>
              <a:t>và dẫn ý (dẫn gián </a:t>
            </a:r>
            <a:r>
              <a:rPr lang="vi-VN" sz="4000" smtClean="0">
                <a:latin typeface="Times New Roman" panose="02020603050405020304" pitchFamily="18" charset="0"/>
                <a:cs typeface="Times New Roman" panose="02020603050405020304" pitchFamily="18" charset="0"/>
              </a:rPr>
              <a:t>tiếp).</a:t>
            </a:r>
            <a:endParaRPr lang="en-GB" sz="4000">
              <a:latin typeface="Times New Roman" panose="02020603050405020304" pitchFamily="18" charset="0"/>
              <a:cs typeface="Times New Roman" panose="02020603050405020304" pitchFamily="18" charset="0"/>
            </a:endParaRPr>
          </a:p>
        </p:txBody>
      </p:sp>
      <p:sp>
        <p:nvSpPr>
          <p:cNvPr id="17" name="TextBox 17"/>
          <p:cNvSpPr txBox="1"/>
          <p:nvPr/>
        </p:nvSpPr>
        <p:spPr>
          <a:xfrm>
            <a:off x="8077200" y="3021975"/>
            <a:ext cx="9220200" cy="5539978"/>
          </a:xfrm>
          <a:prstGeom prst="rect">
            <a:avLst/>
          </a:prstGeom>
        </p:spPr>
        <p:txBody>
          <a:bodyPr wrap="square" lIns="0" tIns="0" rIns="0" bIns="0" rtlCol="0" anchor="t">
            <a:spAutoFit/>
          </a:bodyPr>
          <a:lstStyle/>
          <a:p>
            <a:pPr algn="just"/>
            <a:r>
              <a:rPr lang="vi-VN" sz="4000" b="1">
                <a:latin typeface="Times New Roman" panose="02020603050405020304" pitchFamily="18" charset="0"/>
                <a:cs typeface="Times New Roman" panose="02020603050405020304" pitchFamily="18" charset="0"/>
              </a:rPr>
              <a:t>Về cách ghi nguồn ý kiến được trích dẫn, có ba hình thức: </a:t>
            </a:r>
            <a:r>
              <a:rPr lang="vi-VN" sz="4000">
                <a:latin typeface="Times New Roman" panose="02020603050405020304" pitchFamily="18" charset="0"/>
                <a:cs typeface="Times New Roman" panose="02020603050405020304" pitchFamily="18" charset="0"/>
              </a:rPr>
              <a:t>chú thích nguồn trích dẫn ở ngay sau ý kiến được trích dẫn, chú thích ở chân trang và lập danh mục tài liệu tham khảo ở cuối bài viết. Tên các tài liệu trong danh mục tài liệu tham khảo được sắp xếp theo thứ tự a, b, c,… của tên hoặc họ tác giả (trường hợp tài liệu không có tác giả thì xếp theo thứ tự a, b, c,… của tên tài liệu).</a:t>
            </a:r>
            <a:endParaRPr lang="en-GB" sz="4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par>
                                <p:cTn id="32" presetID="16" presetClass="entr" presetSubtype="21"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4"/>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5"/>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5257800" y="1150270"/>
            <a:ext cx="8829875" cy="437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endParaRPr lang="nl-NL" altLang="en-US" sz="1400" b="1" smtClean="0">
              <a:ln w="6600">
                <a:solidFill>
                  <a:schemeClr val="accent2"/>
                </a:solidFill>
                <a:prstDash val="solid"/>
              </a:ln>
              <a:solidFill>
                <a:srgbClr val="FFFFFF"/>
              </a:solidFill>
              <a:effectLst>
                <a:outerShdw dist="38100" dir="2700000" algn="tl" rotWithShape="0">
                  <a:schemeClr val="accent2"/>
                </a:outerShdw>
              </a:effectLst>
              <a:ea typeface="Times New Roman" panose="02020603050405020304" pitchFamily="18" charset="0"/>
            </a:endParaRPr>
          </a:p>
          <a:p>
            <a:pPr algn="ctr"/>
            <a:r>
              <a:rPr lang="vi-VN" sz="88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HOẠT ĐỘNG </a:t>
            </a:r>
            <a:r>
              <a:rPr lang="vi-VN" sz="8800" b="1"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3</a:t>
            </a:r>
          </a:p>
          <a:p>
            <a:pPr algn="ctr"/>
            <a:r>
              <a:rPr lang="vi-VN" sz="8800" b="1"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 </a:t>
            </a:r>
            <a:r>
              <a:rPr lang="vi-VN" sz="88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THỰC HÀNH TIẾNG VIỆT</a:t>
            </a:r>
            <a:endParaRPr lang="en-GB" sz="88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0472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barn(inVertical)">
                                      <p:cBhvr>
                                        <p:cTn id="7" dur="500"/>
                                        <p:tgtEl>
                                          <p:spTgt spid="18">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
                                            <p:txEl>
                                              <p:pRg st="2" end="2"/>
                                            </p:txEl>
                                          </p:spTgt>
                                        </p:tgtEl>
                                        <p:attrNameLst>
                                          <p:attrName>style.visibility</p:attrName>
                                        </p:attrNameLst>
                                      </p:cBhvr>
                                      <p:to>
                                        <p:strVal val="visible"/>
                                      </p:to>
                                    </p:set>
                                    <p:animEffect transition="in" filter="barn(inVertical)">
                                      <p:cBhvr>
                                        <p:cTn id="10"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4"/>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5"/>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5174000" y="3277225"/>
            <a:ext cx="8900642"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nl-NL"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II. </a:t>
            </a:r>
            <a:r>
              <a:rPr lang="vi-V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THỰC HÀNH </a:t>
            </a:r>
            <a:endParaRPr lang="en-GB"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467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arn(inVertical)">
                                      <p:cBhvr>
                                        <p:cTn id="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4" name="Freeform 4"/>
          <p:cNvSpPr/>
          <p:nvPr/>
        </p:nvSpPr>
        <p:spPr>
          <a:xfrm>
            <a:off x="4440777" y="670819"/>
            <a:ext cx="9299272" cy="7456325"/>
          </a:xfrm>
          <a:custGeom>
            <a:avLst/>
            <a:gdLst/>
            <a:ahLst/>
            <a:cxnLst/>
            <a:rect l="l" t="t" r="r" b="b"/>
            <a:pathLst>
              <a:path w="9299272" h="7456325">
                <a:moveTo>
                  <a:pt x="0" y="0"/>
                </a:moveTo>
                <a:lnTo>
                  <a:pt x="9299272" y="0"/>
                </a:lnTo>
                <a:lnTo>
                  <a:pt x="9299272" y="7456325"/>
                </a:lnTo>
                <a:lnTo>
                  <a:pt x="0" y="745632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6"/>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7"/>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5616390" y="2019300"/>
            <a:ext cx="741381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vi-VN" sz="4800" b="1">
                <a:latin typeface="Times New Roman" panose="02020603050405020304" pitchFamily="18" charset="0"/>
                <a:cs typeface="Times New Roman" panose="02020603050405020304" pitchFamily="18" charset="0"/>
              </a:rPr>
              <a:t>Bài tập 1, trang </a:t>
            </a:r>
            <a:r>
              <a:rPr lang="vi-VN" sz="4800" b="1" smtClean="0">
                <a:latin typeface="Times New Roman" panose="02020603050405020304" pitchFamily="18" charset="0"/>
                <a:cs typeface="Times New Roman" panose="02020603050405020304" pitchFamily="18" charset="0"/>
              </a:rPr>
              <a:t>115</a:t>
            </a:r>
          </a:p>
          <a:p>
            <a:pPr algn="just"/>
            <a:r>
              <a:rPr lang="vi-VN" sz="4800" smtClean="0">
                <a:latin typeface="Times New Roman" panose="02020603050405020304" pitchFamily="18" charset="0"/>
                <a:cs typeface="Times New Roman" panose="02020603050405020304" pitchFamily="18" charset="0"/>
              </a:rPr>
              <a:t> </a:t>
            </a:r>
            <a:r>
              <a:rPr lang="nl-NL" sz="4800">
                <a:latin typeface="Times New Roman" panose="02020603050405020304" pitchFamily="18" charset="0"/>
                <a:cs typeface="Times New Roman" panose="02020603050405020304" pitchFamily="18" charset="0"/>
              </a:rPr>
              <a:t>Tìm trong sách giáo khoa (bộ sách Cánh Diều) một trường hợp chú thích nguồn của ý kiến được trích dẫn ở ngay sau ý kiến đó hoặc ở chân trang.</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646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2552244" y="530071"/>
            <a:ext cx="13373555" cy="7456325"/>
          </a:xfrm>
          <a:custGeom>
            <a:avLst/>
            <a:gdLst/>
            <a:ahLst/>
            <a:cxnLst/>
            <a:rect l="l" t="t" r="r" b="b"/>
            <a:pathLst>
              <a:path w="9299272" h="7456325">
                <a:moveTo>
                  <a:pt x="0" y="0"/>
                </a:moveTo>
                <a:lnTo>
                  <a:pt x="9299272" y="0"/>
                </a:lnTo>
                <a:lnTo>
                  <a:pt x="9299272" y="7456326"/>
                </a:lnTo>
                <a:lnTo>
                  <a:pt x="0" y="74563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616005" y="7022547"/>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6" name="Freeform 6"/>
          <p:cNvSpPr/>
          <p:nvPr/>
        </p:nvSpPr>
        <p:spPr>
          <a:xfrm>
            <a:off x="16599996" y="530071"/>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7"/>
            <a:stretch>
              <a:fillRect/>
            </a:stretch>
          </a:blipFill>
        </p:spPr>
      </p:sp>
      <p:sp>
        <p:nvSpPr>
          <p:cNvPr id="8" name="TextBox 8"/>
          <p:cNvSpPr txBox="1"/>
          <p:nvPr/>
        </p:nvSpPr>
        <p:spPr>
          <a:xfrm>
            <a:off x="4564669" y="1901815"/>
            <a:ext cx="10294331" cy="5909310"/>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Trong SGK Ngữ văn 9, tập hai (bộ sách Cánh Diều) ở trang 35 có trích dẫn ý kiến của các nhà nghiên cứu về cảm hứng nhân đạo,</a:t>
            </a:r>
            <a:r>
              <a:rPr lang="vi-VN" sz="4800" b="1">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chú thích nguồn của ý kiến được trích dẫn ở chân trang: “Lê Bá Hân, Trần Đình Sử, Nguyễn Khắc Phi (đồng chủ biên), </a:t>
            </a:r>
            <a:r>
              <a:rPr lang="vi-VN" sz="4800" i="1">
                <a:latin typeface="Times New Roman" panose="02020603050405020304" pitchFamily="18" charset="0"/>
                <a:cs typeface="Times New Roman" panose="02020603050405020304" pitchFamily="18" charset="0"/>
              </a:rPr>
              <a:t>Từ điển thuật ngữ văn học</a:t>
            </a:r>
            <a:r>
              <a:rPr lang="vi-VN" sz="4800">
                <a:latin typeface="Times New Roman" panose="02020603050405020304" pitchFamily="18" charset="0"/>
                <a:cs typeface="Times New Roman" panose="02020603050405020304" pitchFamily="18" charset="0"/>
              </a:rPr>
              <a:t>, NXB Giáo dục, 2005.”.</a:t>
            </a:r>
            <a:endParaRPr lang="en-US" sz="4400">
              <a:solidFill>
                <a:srgbClr val="414141"/>
              </a:solidFill>
              <a:latin typeface="Times New Roman" panose="02020603050405020304" pitchFamily="18" charset="0"/>
              <a:ea typeface="DM Sans"/>
              <a:cs typeface="Times New Roman" panose="02020603050405020304" pitchFamily="18" charset="0"/>
              <a:sym typeface="DM Sans"/>
            </a:endParaRPr>
          </a:p>
        </p:txBody>
      </p:sp>
      <p:sp>
        <p:nvSpPr>
          <p:cNvPr id="9" name="Freeform 9"/>
          <p:cNvSpPr/>
          <p:nvPr/>
        </p:nvSpPr>
        <p:spPr>
          <a:xfrm>
            <a:off x="15627986" y="6511964"/>
            <a:ext cx="2398717" cy="4749934"/>
          </a:xfrm>
          <a:custGeom>
            <a:avLst/>
            <a:gdLst/>
            <a:ahLst/>
            <a:cxnLst/>
            <a:rect l="l" t="t" r="r" b="b"/>
            <a:pathLst>
              <a:path w="2398717" h="4749934">
                <a:moveTo>
                  <a:pt x="0" y="0"/>
                </a:moveTo>
                <a:lnTo>
                  <a:pt x="2398717" y="0"/>
                </a:lnTo>
                <a:lnTo>
                  <a:pt x="2398717" y="4749934"/>
                </a:lnTo>
                <a:lnTo>
                  <a:pt x="0" y="4749934"/>
                </a:lnTo>
                <a:lnTo>
                  <a:pt x="0"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4" name="Freeform 4"/>
          <p:cNvSpPr/>
          <p:nvPr/>
        </p:nvSpPr>
        <p:spPr>
          <a:xfrm>
            <a:off x="4800600" y="604313"/>
            <a:ext cx="9299272" cy="7456325"/>
          </a:xfrm>
          <a:custGeom>
            <a:avLst/>
            <a:gdLst/>
            <a:ahLst/>
            <a:cxnLst/>
            <a:rect l="l" t="t" r="r" b="b"/>
            <a:pathLst>
              <a:path w="9299272" h="7456325">
                <a:moveTo>
                  <a:pt x="0" y="0"/>
                </a:moveTo>
                <a:lnTo>
                  <a:pt x="9299272" y="0"/>
                </a:lnTo>
                <a:lnTo>
                  <a:pt x="9299272" y="7456325"/>
                </a:lnTo>
                <a:lnTo>
                  <a:pt x="0" y="745632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6"/>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7"/>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6080102" y="1790700"/>
            <a:ext cx="7717988"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vi-VN" sz="5400" b="1">
                <a:latin typeface="Times New Roman" panose="02020603050405020304" pitchFamily="18" charset="0"/>
                <a:cs typeface="Times New Roman" panose="02020603050405020304" pitchFamily="18" charset="0"/>
              </a:rPr>
              <a:t>2. </a:t>
            </a:r>
            <a:r>
              <a:rPr lang="fr-FR" sz="5400" b="1">
                <a:latin typeface="Times New Roman" panose="02020603050405020304" pitchFamily="18" charset="0"/>
                <a:cs typeface="Times New Roman" panose="02020603050405020304" pitchFamily="18" charset="0"/>
              </a:rPr>
              <a:t>Bài tập </a:t>
            </a:r>
            <a:r>
              <a:rPr lang="vi-VN" sz="5400" b="1">
                <a:latin typeface="Times New Roman" panose="02020603050405020304" pitchFamily="18" charset="0"/>
                <a:cs typeface="Times New Roman" panose="02020603050405020304" pitchFamily="18" charset="0"/>
              </a:rPr>
              <a:t>2</a:t>
            </a:r>
            <a:r>
              <a:rPr lang="fr-FR" sz="5400" b="1">
                <a:latin typeface="Times New Roman" panose="02020603050405020304" pitchFamily="18" charset="0"/>
                <a:cs typeface="Times New Roman" panose="02020603050405020304" pitchFamily="18" charset="0"/>
              </a:rPr>
              <a:t>, trang </a:t>
            </a:r>
            <a:r>
              <a:rPr lang="fr-FR" sz="5400" b="1" smtClean="0">
                <a:latin typeface="Times New Roman" panose="02020603050405020304" pitchFamily="18" charset="0"/>
                <a:cs typeface="Times New Roman" panose="02020603050405020304" pitchFamily="18" charset="0"/>
              </a:rPr>
              <a:t>115</a:t>
            </a:r>
            <a:endParaRPr lang="vi-VN" sz="5400" b="1">
              <a:latin typeface="Times New Roman" panose="02020603050405020304" pitchFamily="18" charset="0"/>
              <a:cs typeface="Times New Roman" panose="02020603050405020304" pitchFamily="18" charset="0"/>
            </a:endParaRPr>
          </a:p>
          <a:p>
            <a:pPr algn="just"/>
            <a:r>
              <a:rPr lang="vi-VN" sz="5400" b="1" smtClean="0">
                <a:latin typeface="Times New Roman" panose="02020603050405020304" pitchFamily="18" charset="0"/>
                <a:cs typeface="Times New Roman" panose="02020603050405020304" pitchFamily="18" charset="0"/>
              </a:rPr>
              <a:t> </a:t>
            </a:r>
            <a:r>
              <a:rPr lang="en-US" sz="5400">
                <a:latin typeface="Times New Roman" panose="02020603050405020304" pitchFamily="18" charset="0"/>
                <a:cs typeface="Times New Roman" panose="02020603050405020304" pitchFamily="18" charset="0"/>
              </a:rPr>
              <a:t>Tìm danh mục tài liệu tham khảo ở một quyển sách em đã đọc. Cho biết các tài liệu trong danh mục đó được sắp xếp theo thứ tự như thế nào.</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801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616004" y="-571500"/>
            <a:ext cx="16224195" cy="9959123"/>
          </a:xfrm>
          <a:custGeom>
            <a:avLst/>
            <a:gdLst/>
            <a:ahLst/>
            <a:cxnLst/>
            <a:rect l="l" t="t" r="r" b="b"/>
            <a:pathLst>
              <a:path w="9299272" h="7456325">
                <a:moveTo>
                  <a:pt x="0" y="0"/>
                </a:moveTo>
                <a:lnTo>
                  <a:pt x="9299272" y="0"/>
                </a:lnTo>
                <a:lnTo>
                  <a:pt x="9299272" y="7456326"/>
                </a:lnTo>
                <a:lnTo>
                  <a:pt x="0" y="74563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254908" y="7232353"/>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6" name="Freeform 6"/>
          <p:cNvSpPr/>
          <p:nvPr/>
        </p:nvSpPr>
        <p:spPr>
          <a:xfrm>
            <a:off x="16599996" y="530071"/>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7"/>
            <a:stretch>
              <a:fillRect/>
            </a:stretch>
          </a:blipFill>
        </p:spPr>
      </p:sp>
      <p:sp>
        <p:nvSpPr>
          <p:cNvPr id="8" name="TextBox 8"/>
          <p:cNvSpPr txBox="1"/>
          <p:nvPr/>
        </p:nvSpPr>
        <p:spPr>
          <a:xfrm>
            <a:off x="2943168" y="1028700"/>
            <a:ext cx="13201023" cy="7386638"/>
          </a:xfrm>
          <a:prstGeom prst="rect">
            <a:avLst/>
          </a:prstGeom>
        </p:spPr>
        <p:txBody>
          <a:bodyPr wrap="square" lIns="0" tIns="0" rIns="0" bIns="0" rtlCol="0" anchor="t">
            <a:spAutoFit/>
          </a:bodyPr>
          <a:lstStyle/>
          <a:p>
            <a:r>
              <a:rPr lang="fr-FR" sz="4000" b="1">
                <a:latin typeface="Times New Roman" panose="02020603050405020304" pitchFamily="18" charset="0"/>
                <a:cs typeface="Times New Roman" panose="02020603050405020304" pitchFamily="18" charset="0"/>
              </a:rPr>
              <a:t>Gợi ý: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Chẳng hạn: </a:t>
            </a:r>
            <a:r>
              <a:rPr lang="vi-VN" sz="4000" i="1">
                <a:latin typeface="Times New Roman" panose="02020603050405020304" pitchFamily="18" charset="0"/>
                <a:cs typeface="Times New Roman" panose="02020603050405020304" pitchFamily="18" charset="0"/>
              </a:rPr>
              <a:t>Cuốn sách Bình giải 10 đọan trích trong “Truyện Kiều”</a:t>
            </a:r>
            <a:r>
              <a:rPr lang="vi-VN" sz="4000">
                <a:latin typeface="Times New Roman" panose="02020603050405020304" pitchFamily="18" charset="0"/>
                <a:cs typeface="Times New Roman" panose="02020603050405020304" pitchFamily="18" charset="0"/>
              </a:rPr>
              <a:t> Trương Quang Tiếu, NXB Giáo dục, 2003), tác giả đã lập danh mục tài liệu tham khảo và sắp xếp thứ tự các tài liệu trong danh mục đó theo thứ tự a,b,c,... của tên tác giả như sau:</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TÀI LIỆU THAM KHẢO</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1. Đào Duy Anh, </a:t>
            </a:r>
            <a:r>
              <a:rPr lang="vi-VN" sz="4000" i="1">
                <a:latin typeface="Times New Roman" panose="02020603050405020304" pitchFamily="18" charset="0"/>
                <a:cs typeface="Times New Roman" panose="02020603050405020304" pitchFamily="18" charset="0"/>
              </a:rPr>
              <a:t>Từ điển “Truyện Kiều”, </a:t>
            </a:r>
            <a:r>
              <a:rPr lang="vi-VN" sz="4000">
                <a:latin typeface="Times New Roman" panose="02020603050405020304" pitchFamily="18" charset="0"/>
                <a:cs typeface="Times New Roman" panose="02020603050405020304" pitchFamily="18" charset="0"/>
              </a:rPr>
              <a:t>NXB Khoa học xã hội, Hà Nội, 1974.</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2. Lê Bảo, </a:t>
            </a:r>
            <a:r>
              <a:rPr lang="vi-VN" sz="4000" i="1">
                <a:latin typeface="Times New Roman" panose="02020603050405020304" pitchFamily="18" charset="0"/>
                <a:cs typeface="Times New Roman" panose="02020603050405020304" pitchFamily="18" charset="0"/>
              </a:rPr>
              <a:t>Bình văn lớp 9</a:t>
            </a:r>
            <a:r>
              <a:rPr lang="vi-VN" sz="4000">
                <a:latin typeface="Times New Roman" panose="02020603050405020304" pitchFamily="18" charset="0"/>
                <a:cs typeface="Times New Roman" panose="02020603050405020304" pitchFamily="18" charset="0"/>
              </a:rPr>
              <a:t>, NXB Giáo dục, 1994.</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3. Lê Bảo, </a:t>
            </a:r>
            <a:r>
              <a:rPr lang="vi-VN" sz="4000" i="1">
                <a:latin typeface="Times New Roman" panose="02020603050405020304" pitchFamily="18" charset="0"/>
                <a:cs typeface="Times New Roman" panose="02020603050405020304" pitchFamily="18" charset="0"/>
              </a:rPr>
              <a:t>Giảng văn văn học Việt Nam</a:t>
            </a:r>
            <a:r>
              <a:rPr lang="vi-VN" sz="4000">
                <a:latin typeface="Times New Roman" panose="02020603050405020304" pitchFamily="18" charset="0"/>
                <a:cs typeface="Times New Roman" panose="02020603050405020304" pitchFamily="18" charset="0"/>
              </a:rPr>
              <a:t>, NXB Giáo dục, 1997.</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4. Nguyễn Sĩ Cần, </a:t>
            </a:r>
            <a:r>
              <a:rPr lang="vi-VN" sz="4000" i="1">
                <a:latin typeface="Times New Roman" panose="02020603050405020304" pitchFamily="18" charset="0"/>
                <a:cs typeface="Times New Roman" panose="02020603050405020304" pitchFamily="18" charset="0"/>
              </a:rPr>
              <a:t>Mấy vấn đề phương pháp dạy thơ văn cổ Việt Nam</a:t>
            </a:r>
            <a:r>
              <a:rPr lang="vi-VN" sz="4000">
                <a:latin typeface="Times New Roman" panose="02020603050405020304" pitchFamily="18" charset="0"/>
                <a:cs typeface="Times New Roman" panose="02020603050405020304" pitchFamily="18" charset="0"/>
              </a:rPr>
              <a:t>, NXB Giáo dục, 1984.</a:t>
            </a:r>
            <a:endParaRPr lang="en-GB" sz="4000">
              <a:solidFill>
                <a:prstClr val="black"/>
              </a:solidFill>
              <a:latin typeface="Times New Roman" panose="02020603050405020304" pitchFamily="18" charset="0"/>
              <a:cs typeface="Times New Roman" panose="02020603050405020304" pitchFamily="18" charset="0"/>
            </a:endParaRPr>
          </a:p>
        </p:txBody>
      </p:sp>
      <p:sp>
        <p:nvSpPr>
          <p:cNvPr id="9" name="Freeform 9"/>
          <p:cNvSpPr/>
          <p:nvPr/>
        </p:nvSpPr>
        <p:spPr>
          <a:xfrm>
            <a:off x="16144191" y="6245591"/>
            <a:ext cx="2398717" cy="4749934"/>
          </a:xfrm>
          <a:custGeom>
            <a:avLst/>
            <a:gdLst/>
            <a:ahLst/>
            <a:cxnLst/>
            <a:rect l="l" t="t" r="r" b="b"/>
            <a:pathLst>
              <a:path w="2398717" h="4749934">
                <a:moveTo>
                  <a:pt x="0" y="0"/>
                </a:moveTo>
                <a:lnTo>
                  <a:pt x="2398717" y="0"/>
                </a:lnTo>
                <a:lnTo>
                  <a:pt x="2398717" y="4749934"/>
                </a:lnTo>
                <a:lnTo>
                  <a:pt x="0" y="4749934"/>
                </a:lnTo>
                <a:lnTo>
                  <a:pt x="0" y="0"/>
                </a:lnTo>
                <a:close/>
              </a:path>
            </a:pathLst>
          </a:custGeom>
          <a:blipFill>
            <a:blip r:embed="rId8"/>
            <a:stretch>
              <a:fillRect/>
            </a:stretch>
          </a:blipFill>
        </p:spPr>
      </p:sp>
    </p:spTree>
    <p:extLst>
      <p:ext uri="{BB962C8B-B14F-4D97-AF65-F5344CB8AC3E}">
        <p14:creationId xmlns:p14="http://schemas.microsoft.com/office/powerpoint/2010/main" val="233462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4" name="Freeform 4"/>
          <p:cNvSpPr/>
          <p:nvPr/>
        </p:nvSpPr>
        <p:spPr>
          <a:xfrm>
            <a:off x="4199212" y="387241"/>
            <a:ext cx="9299272" cy="7456325"/>
          </a:xfrm>
          <a:custGeom>
            <a:avLst/>
            <a:gdLst/>
            <a:ahLst/>
            <a:cxnLst/>
            <a:rect l="l" t="t" r="r" b="b"/>
            <a:pathLst>
              <a:path w="9299272" h="7456325">
                <a:moveTo>
                  <a:pt x="0" y="0"/>
                </a:moveTo>
                <a:lnTo>
                  <a:pt x="9299272" y="0"/>
                </a:lnTo>
                <a:lnTo>
                  <a:pt x="9299272" y="7456325"/>
                </a:lnTo>
                <a:lnTo>
                  <a:pt x="0" y="745632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6"/>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7"/>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5466197" y="2019300"/>
            <a:ext cx="7308391"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r>
              <a:rPr lang="vi-VN" sz="5400" b="1">
                <a:latin typeface="Times New Roman" panose="02020603050405020304" pitchFamily="18" charset="0"/>
                <a:cs typeface="Times New Roman" panose="02020603050405020304" pitchFamily="18" charset="0"/>
              </a:rPr>
              <a:t>3. Bài tập 3, trang 115</a:t>
            </a:r>
            <a:endParaRPr lang="en-GB" sz="5400">
              <a:latin typeface="Times New Roman" panose="02020603050405020304" pitchFamily="18" charset="0"/>
              <a:cs typeface="Times New Roman" panose="02020603050405020304" pitchFamily="18" charset="0"/>
            </a:endParaRPr>
          </a:p>
          <a:p>
            <a:pPr algn="just"/>
            <a:r>
              <a:rPr lang="vi-VN" sz="5400" b="1">
                <a:latin typeface="Times New Roman" panose="02020603050405020304" pitchFamily="18" charset="0"/>
                <a:cs typeface="Times New Roman" panose="02020603050405020304" pitchFamily="18" charset="0"/>
              </a:rPr>
              <a:t>Yêu cầu:</a:t>
            </a:r>
            <a:r>
              <a:rPr lang="vi-VN" sz="5400">
                <a:latin typeface="Times New Roman" panose="02020603050405020304" pitchFamily="18" charset="0"/>
                <a:cs typeface="Times New Roman" panose="02020603050405020304" pitchFamily="18" charset="0"/>
              </a:rPr>
              <a:t> Chỉ ra thiếu sót trong cách sắp xếp các tài liệu trong danh mục tài liệu tham khảo sau và sửa lại cho phù </a:t>
            </a:r>
            <a:r>
              <a:rPr lang="vi-VN" sz="5400" smtClean="0">
                <a:latin typeface="Times New Roman" panose="02020603050405020304" pitchFamily="18" charset="0"/>
                <a:cs typeface="Times New Roman" panose="02020603050405020304" pitchFamily="18" charset="0"/>
              </a:rPr>
              <a:t>hợp</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372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1190787" y="532831"/>
            <a:ext cx="6890042" cy="5524561"/>
          </a:xfrm>
          <a:custGeom>
            <a:avLst/>
            <a:gdLst/>
            <a:ahLst/>
            <a:cxnLst/>
            <a:rect l="l" t="t" r="r" b="b"/>
            <a:pathLst>
              <a:path w="6890042" h="5524561">
                <a:moveTo>
                  <a:pt x="0" y="0"/>
                </a:moveTo>
                <a:lnTo>
                  <a:pt x="6890042" y="0"/>
                </a:lnTo>
                <a:lnTo>
                  <a:pt x="6890042" y="5524561"/>
                </a:lnTo>
                <a:lnTo>
                  <a:pt x="0" y="55245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616005" y="7022547"/>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7" name="Freeform 7"/>
          <p:cNvSpPr/>
          <p:nvPr/>
        </p:nvSpPr>
        <p:spPr>
          <a:xfrm>
            <a:off x="8610600" y="335412"/>
            <a:ext cx="9144000" cy="8008487"/>
          </a:xfrm>
          <a:custGeom>
            <a:avLst/>
            <a:gdLst/>
            <a:ahLst/>
            <a:cxnLst/>
            <a:rect l="l" t="t" r="r" b="b"/>
            <a:pathLst>
              <a:path w="6659168" h="5339442">
                <a:moveTo>
                  <a:pt x="0" y="0"/>
                </a:moveTo>
                <a:lnTo>
                  <a:pt x="6659167" y="0"/>
                </a:lnTo>
                <a:lnTo>
                  <a:pt x="6659167" y="5339442"/>
                </a:lnTo>
                <a:lnTo>
                  <a:pt x="0" y="53394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2" name="Freeform 12"/>
          <p:cNvSpPr/>
          <p:nvPr/>
        </p:nvSpPr>
        <p:spPr>
          <a:xfrm>
            <a:off x="16453194" y="183367"/>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7"/>
            <a:stretch>
              <a:fillRect/>
            </a:stretch>
          </a:blipFill>
        </p:spPr>
      </p:sp>
      <p:sp>
        <p:nvSpPr>
          <p:cNvPr id="16" name="TextBox 16"/>
          <p:cNvSpPr txBox="1"/>
          <p:nvPr/>
        </p:nvSpPr>
        <p:spPr>
          <a:xfrm>
            <a:off x="2133600" y="1680451"/>
            <a:ext cx="5477517" cy="3693319"/>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Thiếu </a:t>
            </a:r>
            <a:r>
              <a:rPr lang="vi-VN" sz="4000" b="1" smtClean="0">
                <a:latin typeface="Times New Roman" panose="02020603050405020304" pitchFamily="18" charset="0"/>
                <a:cs typeface="Times New Roman" panose="02020603050405020304" pitchFamily="18" charset="0"/>
              </a:rPr>
              <a:t>sót</a:t>
            </a:r>
          </a:p>
          <a:p>
            <a:pPr algn="just"/>
            <a:r>
              <a:rPr lang="vi-VN" sz="4000" b="1"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Sắp xếp tài liệu chưa đúng theo thứ tự a, b, c, ... của tên tác giả (xếp tài liệu thứ 2 sau tài liệu 1, tài liệu 4 sau tài liệu 3).</a:t>
            </a:r>
            <a:endParaRPr lang="en-US" sz="3600">
              <a:solidFill>
                <a:srgbClr val="414141"/>
              </a:solidFill>
              <a:latin typeface="Times New Roman" panose="02020603050405020304" pitchFamily="18" charset="0"/>
              <a:ea typeface="DM Sans"/>
              <a:cs typeface="Times New Roman" panose="02020603050405020304" pitchFamily="18" charset="0"/>
              <a:sym typeface="DM Sans"/>
            </a:endParaRPr>
          </a:p>
        </p:txBody>
      </p:sp>
      <p:sp>
        <p:nvSpPr>
          <p:cNvPr id="17" name="TextBox 17"/>
          <p:cNvSpPr txBox="1"/>
          <p:nvPr/>
        </p:nvSpPr>
        <p:spPr>
          <a:xfrm>
            <a:off x="9960225" y="1928067"/>
            <a:ext cx="7315200" cy="4924425"/>
          </a:xfrm>
          <a:prstGeom prst="rect">
            <a:avLst/>
          </a:prstGeom>
        </p:spPr>
        <p:txBody>
          <a:bodyPr wrap="square" lIns="0" tIns="0" rIns="0" bIns="0" rtlCol="0" anchor="t">
            <a:spAutoFit/>
          </a:bodyPr>
          <a:lstStyle/>
          <a:p>
            <a:pPr algn="just"/>
            <a:r>
              <a:rPr lang="vi-VN" sz="4000" b="1">
                <a:latin typeface="Times New Roman" panose="02020603050405020304" pitchFamily="18" charset="0"/>
                <a:cs typeface="Times New Roman" panose="02020603050405020304" pitchFamily="18" charset="0"/>
              </a:rPr>
              <a:t>- Sửa lại theo một trong hai cách:</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Xếp theo các thứ tự a, b, c, ... của tên tác giả: đổi thứ tự giữa tài liệu 1 và tài liệu 2, tài liệu 3 và tài liệu 4.</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Xếp theo các thứ tự a, b, c, ... của họ tác giả: chuyển tài liệu 3 thành tài liệu 1, tài liệu 1 sang tài liệu 2, tài liệu 2 thành tài liệu 3.</a:t>
            </a:r>
            <a:endParaRPr lang="en-GB" sz="4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in)">
                                      <p:cBhvr>
                                        <p:cTn id="19" dur="2000"/>
                                        <p:tgtEl>
                                          <p:spTgt spid="17"/>
                                        </p:tgtEl>
                                      </p:cBhvr>
                                    </p:animEffect>
                                  </p:childTnLst>
                                </p:cTn>
                              </p:par>
                              <p:par>
                                <p:cTn id="20" presetID="6"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616005" y="7448681"/>
            <a:ext cx="1798784" cy="2838319"/>
          </a:xfrm>
          <a:custGeom>
            <a:avLst/>
            <a:gdLst/>
            <a:ahLst/>
            <a:cxnLst/>
            <a:rect l="l" t="t" r="r" b="b"/>
            <a:pathLst>
              <a:path w="1798784" h="2838319">
                <a:moveTo>
                  <a:pt x="0" y="0"/>
                </a:moveTo>
                <a:lnTo>
                  <a:pt x="1798784" y="0"/>
                </a:lnTo>
                <a:lnTo>
                  <a:pt x="1798784" y="2838319"/>
                </a:lnTo>
                <a:lnTo>
                  <a:pt x="0" y="2838319"/>
                </a:lnTo>
                <a:lnTo>
                  <a:pt x="0" y="0"/>
                </a:lnTo>
                <a:close/>
              </a:path>
            </a:pathLst>
          </a:custGeom>
          <a:blipFill>
            <a:blip r:embed="rId4"/>
            <a:stretch>
              <a:fillRect/>
            </a:stretch>
          </a:blipFill>
        </p:spPr>
      </p:sp>
      <p:sp>
        <p:nvSpPr>
          <p:cNvPr id="7" name="Freeform 7"/>
          <p:cNvSpPr/>
          <p:nvPr/>
        </p:nvSpPr>
        <p:spPr>
          <a:xfrm>
            <a:off x="16415298" y="817154"/>
            <a:ext cx="1401493" cy="1456096"/>
          </a:xfrm>
          <a:custGeom>
            <a:avLst/>
            <a:gdLst/>
            <a:ahLst/>
            <a:cxnLst/>
            <a:rect l="l" t="t" r="r" b="b"/>
            <a:pathLst>
              <a:path w="1401493" h="1456096">
                <a:moveTo>
                  <a:pt x="0" y="0"/>
                </a:moveTo>
                <a:lnTo>
                  <a:pt x="1401493" y="0"/>
                </a:lnTo>
                <a:lnTo>
                  <a:pt x="1401493" y="1456096"/>
                </a:lnTo>
                <a:lnTo>
                  <a:pt x="0" y="1456096"/>
                </a:lnTo>
                <a:lnTo>
                  <a:pt x="0" y="0"/>
                </a:lnTo>
                <a:close/>
              </a:path>
            </a:pathLst>
          </a:custGeom>
          <a:blipFill>
            <a:blip r:embed="rId5"/>
            <a:stretch>
              <a:fillRect/>
            </a:stretch>
          </a:blipFill>
        </p:spPr>
      </p:sp>
      <p:sp>
        <p:nvSpPr>
          <p:cNvPr id="9" name="TextBox 9"/>
          <p:cNvSpPr txBox="1"/>
          <p:nvPr/>
        </p:nvSpPr>
        <p:spPr>
          <a:xfrm>
            <a:off x="6781799" y="2226302"/>
            <a:ext cx="9162289" cy="2954655"/>
          </a:xfrm>
          <a:prstGeom prst="rect">
            <a:avLst/>
          </a:prstGeom>
        </p:spPr>
        <p:txBody>
          <a:bodyPr wrap="square" lIns="0" tIns="0" rIns="0" bIns="0" rtlCol="0" anchor="t">
            <a:spAutoFit/>
          </a:bodyPr>
          <a:lstStyle/>
          <a:p>
            <a:pPr marL="356235" lvl="1" algn="ct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a:t>
            </a: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 </a:t>
            </a: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VẬN DỤNG</a:t>
            </a:r>
            <a:endParaRPr lang="en-US"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Alice Bold"/>
              <a:cs typeface="Times New Roman" panose="02020603050405020304" pitchFamily="18" charset="0"/>
              <a:sym typeface="Alice Bold"/>
            </a:endParaRPr>
          </a:p>
        </p:txBody>
      </p:sp>
      <p:sp>
        <p:nvSpPr>
          <p:cNvPr id="10" name="Freeform 10"/>
          <p:cNvSpPr/>
          <p:nvPr/>
        </p:nvSpPr>
        <p:spPr>
          <a:xfrm>
            <a:off x="2414789" y="3760570"/>
            <a:ext cx="2856104" cy="5655651"/>
          </a:xfrm>
          <a:custGeom>
            <a:avLst/>
            <a:gdLst/>
            <a:ahLst/>
            <a:cxnLst/>
            <a:rect l="l" t="t" r="r" b="b"/>
            <a:pathLst>
              <a:path w="2856104" h="5655651">
                <a:moveTo>
                  <a:pt x="0" y="0"/>
                </a:moveTo>
                <a:lnTo>
                  <a:pt x="2856104" y="0"/>
                </a:lnTo>
                <a:lnTo>
                  <a:pt x="2856104" y="5655651"/>
                </a:lnTo>
                <a:lnTo>
                  <a:pt x="0" y="5655651"/>
                </a:lnTo>
                <a:lnTo>
                  <a:pt x="0" y="0"/>
                </a:lnTo>
                <a:close/>
              </a:path>
            </a:pathLst>
          </a:custGeom>
          <a:blipFill>
            <a:blip r:embed="rId6"/>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4"/>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5"/>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12"/>
          <p:cNvSpPr>
            <a:spLocks noChangeArrowheads="1"/>
          </p:cNvSpPr>
          <p:nvPr/>
        </p:nvSpPr>
        <p:spPr bwMode="auto">
          <a:xfrm>
            <a:off x="4319326" y="2511996"/>
            <a:ext cx="8711231"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nl-NL" altLang="en-US" sz="1600" b="1" i="0" u="none" strike="noStrike" normalizeH="0" baseline="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en-US" sz="9600" b="1" i="0" u="none" strike="noStrike" normalizeH="0" baseline="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HOẠT ĐỘNG 1</a:t>
            </a:r>
            <a:endParaRPr kumimoji="0" lang="vi-VN" altLang="en-US" sz="9600" b="1" i="0" u="none" strike="noStrike" normalizeH="0" baseline="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en-US" sz="9600" b="1" i="0" u="none" strike="noStrike" normalizeH="0" baseline="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KHỞI ĐỘNG</a:t>
            </a:r>
            <a:endParaRPr kumimoji="0" lang="nl-NL" altLang="en-US" sz="9600" b="1" i="0" u="none" strike="noStrike" normalizeH="0" baseline="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barn(inVertical)">
                                      <p:cBhvr>
                                        <p:cTn id="7" dur="500"/>
                                        <p:tgtEl>
                                          <p:spTgt spid="18">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
                                            <p:txEl>
                                              <p:pRg st="2" end="2"/>
                                            </p:txEl>
                                          </p:spTgt>
                                        </p:tgtEl>
                                        <p:attrNameLst>
                                          <p:attrName>style.visibility</p:attrName>
                                        </p:attrNameLst>
                                      </p:cBhvr>
                                      <p:to>
                                        <p:strVal val="visible"/>
                                      </p:to>
                                    </p:set>
                                    <p:animEffect transition="in" filter="barn(inVertical)">
                                      <p:cBhvr>
                                        <p:cTn id="10"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616005" y="7448681"/>
            <a:ext cx="1798784" cy="2838319"/>
          </a:xfrm>
          <a:custGeom>
            <a:avLst/>
            <a:gdLst/>
            <a:ahLst/>
            <a:cxnLst/>
            <a:rect l="l" t="t" r="r" b="b"/>
            <a:pathLst>
              <a:path w="1798784" h="2838319">
                <a:moveTo>
                  <a:pt x="0" y="0"/>
                </a:moveTo>
                <a:lnTo>
                  <a:pt x="1798784" y="0"/>
                </a:lnTo>
                <a:lnTo>
                  <a:pt x="1798784" y="2838319"/>
                </a:lnTo>
                <a:lnTo>
                  <a:pt x="0" y="2838319"/>
                </a:lnTo>
                <a:lnTo>
                  <a:pt x="0" y="0"/>
                </a:lnTo>
                <a:close/>
              </a:path>
            </a:pathLst>
          </a:custGeom>
          <a:blipFill>
            <a:blip r:embed="rId4"/>
            <a:stretch>
              <a:fillRect/>
            </a:stretch>
          </a:blipFill>
        </p:spPr>
      </p:sp>
      <p:sp>
        <p:nvSpPr>
          <p:cNvPr id="6" name="Freeform 6"/>
          <p:cNvSpPr/>
          <p:nvPr/>
        </p:nvSpPr>
        <p:spPr>
          <a:xfrm>
            <a:off x="7162800" y="1104900"/>
            <a:ext cx="10096500" cy="8402496"/>
          </a:xfrm>
          <a:custGeom>
            <a:avLst/>
            <a:gdLst/>
            <a:ahLst/>
            <a:cxnLst/>
            <a:rect l="l" t="t" r="r" b="b"/>
            <a:pathLst>
              <a:path w="9022178" h="7234146">
                <a:moveTo>
                  <a:pt x="0" y="0"/>
                </a:moveTo>
                <a:lnTo>
                  <a:pt x="9022178" y="0"/>
                </a:lnTo>
                <a:lnTo>
                  <a:pt x="9022178" y="7234147"/>
                </a:lnTo>
                <a:lnTo>
                  <a:pt x="0" y="7234147"/>
                </a:lnTo>
                <a:lnTo>
                  <a:pt x="0" y="0"/>
                </a:lnTo>
                <a:close/>
              </a:path>
            </a:pathLst>
          </a:custGeom>
          <a:blipFill>
            <a:blip r:embed="rId5">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6415298" y="817154"/>
            <a:ext cx="1401493" cy="1456096"/>
          </a:xfrm>
          <a:custGeom>
            <a:avLst/>
            <a:gdLst/>
            <a:ahLst/>
            <a:cxnLst/>
            <a:rect l="l" t="t" r="r" b="b"/>
            <a:pathLst>
              <a:path w="1401493" h="1456096">
                <a:moveTo>
                  <a:pt x="0" y="0"/>
                </a:moveTo>
                <a:lnTo>
                  <a:pt x="1401493" y="0"/>
                </a:lnTo>
                <a:lnTo>
                  <a:pt x="1401493" y="1456096"/>
                </a:lnTo>
                <a:lnTo>
                  <a:pt x="0" y="1456096"/>
                </a:lnTo>
                <a:lnTo>
                  <a:pt x="0" y="0"/>
                </a:lnTo>
                <a:close/>
              </a:path>
            </a:pathLst>
          </a:custGeom>
          <a:blipFill>
            <a:blip r:embed="rId9"/>
            <a:stretch>
              <a:fillRect/>
            </a:stretch>
          </a:blipFill>
        </p:spPr>
      </p:sp>
      <p:sp>
        <p:nvSpPr>
          <p:cNvPr id="9" name="Freeform 9"/>
          <p:cNvSpPr/>
          <p:nvPr/>
        </p:nvSpPr>
        <p:spPr>
          <a:xfrm>
            <a:off x="2961409" y="3851746"/>
            <a:ext cx="2856104" cy="5655651"/>
          </a:xfrm>
          <a:custGeom>
            <a:avLst/>
            <a:gdLst/>
            <a:ahLst/>
            <a:cxnLst/>
            <a:rect l="l" t="t" r="r" b="b"/>
            <a:pathLst>
              <a:path w="2856104" h="5655651">
                <a:moveTo>
                  <a:pt x="0" y="0"/>
                </a:moveTo>
                <a:lnTo>
                  <a:pt x="2856104" y="0"/>
                </a:lnTo>
                <a:lnTo>
                  <a:pt x="2856104" y="5655651"/>
                </a:lnTo>
                <a:lnTo>
                  <a:pt x="0" y="5655651"/>
                </a:lnTo>
                <a:lnTo>
                  <a:pt x="0" y="0"/>
                </a:lnTo>
                <a:close/>
              </a:path>
            </a:pathLst>
          </a:custGeom>
          <a:blipFill>
            <a:blip r:embed="rId10"/>
            <a:stretch>
              <a:fillRect/>
            </a:stretch>
          </a:blipFill>
        </p:spPr>
      </p:sp>
      <p:sp>
        <p:nvSpPr>
          <p:cNvPr id="10" name="TextBox 10"/>
          <p:cNvSpPr txBox="1"/>
          <p:nvPr/>
        </p:nvSpPr>
        <p:spPr>
          <a:xfrm>
            <a:off x="8875956" y="2536905"/>
            <a:ext cx="7659444" cy="6601807"/>
          </a:xfrm>
          <a:prstGeom prst="rect">
            <a:avLst/>
          </a:prstGeom>
        </p:spPr>
        <p:txBody>
          <a:bodyPr wrap="square" lIns="0" tIns="0" rIns="0" bIns="0" rtlCol="0" anchor="t">
            <a:spAutoFit/>
          </a:bodyPr>
          <a:lstStyle/>
          <a:p>
            <a:pPr algn="just"/>
            <a:r>
              <a:rPr lang="nl-NL" sz="4800" smtClean="0">
                <a:latin typeface="Times New Roman" panose="02020603050405020304" pitchFamily="18" charset="0"/>
                <a:cs typeface="Times New Roman" panose="02020603050405020304" pitchFamily="18" charset="0"/>
              </a:rPr>
              <a:t>Bài </a:t>
            </a:r>
            <a:r>
              <a:rPr lang="nl-NL" sz="4800">
                <a:latin typeface="Times New Roman" panose="02020603050405020304" pitchFamily="18" charset="0"/>
                <a:cs typeface="Times New Roman" panose="02020603050405020304" pitchFamily="18" charset="0"/>
              </a:rPr>
              <a:t>tập số 04. Tr116 Viết một đoạn văn (khoảng 6 - 8 dòng) giới thiệu về câu rút gọn, trong đó có trích dẫn định nghĩa về kiểu câu này trong sách giáo khoa Ngữ văn 9, tập một (bộ sách Cánh Diều) và chú thích nguồn ý kiến được trích dẫn.</a:t>
            </a:r>
            <a:endParaRPr lang="en-GB" sz="4800">
              <a:latin typeface="Times New Roman" panose="02020603050405020304" pitchFamily="18" charset="0"/>
              <a:cs typeface="Times New Roman" panose="02020603050405020304" pitchFamily="18" charset="0"/>
            </a:endParaRPr>
          </a:p>
          <a:p>
            <a:pPr marL="388619" lvl="1" algn="l">
              <a:lnSpc>
                <a:spcPts val="5363"/>
              </a:lnSpc>
            </a:pPr>
            <a:endParaRPr lang="en-US" sz="3599">
              <a:solidFill>
                <a:srgbClr val="414141"/>
              </a:solidFill>
              <a:latin typeface="DM Sans"/>
              <a:ea typeface="DM Sans"/>
              <a:cs typeface="DM Sans"/>
              <a:sym typeface="DM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4" name="Freeform 4"/>
          <p:cNvSpPr/>
          <p:nvPr/>
        </p:nvSpPr>
        <p:spPr>
          <a:xfrm>
            <a:off x="2180492" y="1028700"/>
            <a:ext cx="13927015" cy="8229600"/>
          </a:xfrm>
          <a:custGeom>
            <a:avLst/>
            <a:gdLst/>
            <a:ahLst/>
            <a:cxnLst/>
            <a:rect l="l" t="t" r="r" b="b"/>
            <a:pathLst>
              <a:path w="13927015" h="8229600">
                <a:moveTo>
                  <a:pt x="0" y="0"/>
                </a:moveTo>
                <a:lnTo>
                  <a:pt x="13927016" y="0"/>
                </a:lnTo>
                <a:lnTo>
                  <a:pt x="13927016" y="8229600"/>
                </a:lnTo>
                <a:lnTo>
                  <a:pt x="0" y="82296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88129" y="6846228"/>
            <a:ext cx="2044128" cy="3225448"/>
          </a:xfrm>
          <a:custGeom>
            <a:avLst/>
            <a:gdLst/>
            <a:ahLst/>
            <a:cxnLst/>
            <a:rect l="l" t="t" r="r" b="b"/>
            <a:pathLst>
              <a:path w="2044128" h="3225448">
                <a:moveTo>
                  <a:pt x="0" y="0"/>
                </a:moveTo>
                <a:lnTo>
                  <a:pt x="2044128" y="0"/>
                </a:lnTo>
                <a:lnTo>
                  <a:pt x="2044128" y="3225448"/>
                </a:lnTo>
                <a:lnTo>
                  <a:pt x="0" y="3225448"/>
                </a:lnTo>
                <a:lnTo>
                  <a:pt x="0" y="0"/>
                </a:lnTo>
                <a:close/>
              </a:path>
            </a:pathLst>
          </a:custGeom>
          <a:blipFill>
            <a:blip r:embed="rId6"/>
            <a:stretch>
              <a:fillRect/>
            </a:stretch>
          </a:blipFill>
        </p:spPr>
      </p:sp>
      <p:sp>
        <p:nvSpPr>
          <p:cNvPr id="6" name="Freeform 6"/>
          <p:cNvSpPr/>
          <p:nvPr/>
        </p:nvSpPr>
        <p:spPr>
          <a:xfrm>
            <a:off x="14092866" y="4164594"/>
            <a:ext cx="2842907" cy="5629518"/>
          </a:xfrm>
          <a:custGeom>
            <a:avLst/>
            <a:gdLst/>
            <a:ahLst/>
            <a:cxnLst/>
            <a:rect l="l" t="t" r="r" b="b"/>
            <a:pathLst>
              <a:path w="2842907" h="5629518">
                <a:moveTo>
                  <a:pt x="0" y="0"/>
                </a:moveTo>
                <a:lnTo>
                  <a:pt x="2842907" y="0"/>
                </a:lnTo>
                <a:lnTo>
                  <a:pt x="2842907" y="5629518"/>
                </a:lnTo>
                <a:lnTo>
                  <a:pt x="0" y="5629518"/>
                </a:lnTo>
                <a:lnTo>
                  <a:pt x="0" y="0"/>
                </a:lnTo>
                <a:close/>
              </a:path>
            </a:pathLst>
          </a:custGeom>
          <a:blipFill>
            <a:blip r:embed="rId7"/>
            <a:stretch>
              <a:fillRect/>
            </a:stretch>
          </a:blipFill>
        </p:spPr>
      </p:sp>
      <p:sp>
        <p:nvSpPr>
          <p:cNvPr id="7" name="Freeform 7"/>
          <p:cNvSpPr/>
          <p:nvPr/>
        </p:nvSpPr>
        <p:spPr>
          <a:xfrm rot="1500396">
            <a:off x="1846668" y="1728841"/>
            <a:ext cx="2394038" cy="1649710"/>
          </a:xfrm>
          <a:custGeom>
            <a:avLst/>
            <a:gdLst/>
            <a:ahLst/>
            <a:cxnLst/>
            <a:rect l="l" t="t" r="r" b="b"/>
            <a:pathLst>
              <a:path w="2394038" h="1649710">
                <a:moveTo>
                  <a:pt x="0" y="0"/>
                </a:moveTo>
                <a:lnTo>
                  <a:pt x="2394039" y="0"/>
                </a:lnTo>
                <a:lnTo>
                  <a:pt x="2394039" y="1649710"/>
                </a:lnTo>
                <a:lnTo>
                  <a:pt x="0" y="164971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8" name="Freeform 8"/>
          <p:cNvSpPr/>
          <p:nvPr/>
        </p:nvSpPr>
        <p:spPr>
          <a:xfrm>
            <a:off x="16107508" y="799926"/>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10"/>
            <a:stretch>
              <a:fillRect/>
            </a:stretch>
          </a:blipFill>
        </p:spPr>
      </p:sp>
      <p:sp>
        <p:nvSpPr>
          <p:cNvPr id="9" name="TextBox 9"/>
          <p:cNvSpPr txBox="1"/>
          <p:nvPr/>
        </p:nvSpPr>
        <p:spPr>
          <a:xfrm>
            <a:off x="4696553" y="2491383"/>
            <a:ext cx="9048870" cy="5539978"/>
          </a:xfrm>
          <a:prstGeom prst="rect">
            <a:avLst/>
          </a:prstGeom>
        </p:spPr>
        <p:txBody>
          <a:bodyPr lIns="0" tIns="0" rIns="0" bIns="0" rtlCol="0" anchor="t">
            <a:spAutoFit/>
          </a:bodyPr>
          <a:lstStyle/>
          <a:p>
            <a:pPr algn="ctr"/>
            <a:r>
              <a:rPr lang="de-DE" sz="6000" b="1">
                <a:latin typeface="Times New Roman" panose="02020603050405020304" pitchFamily="18" charset="0"/>
                <a:cs typeface="Times New Roman" panose="02020603050405020304" pitchFamily="18" charset="0"/>
              </a:rPr>
              <a:t>Hư</a:t>
            </a:r>
            <a:r>
              <a:rPr lang="vi-VN" sz="6000" b="1">
                <a:latin typeface="Times New Roman" panose="02020603050405020304" pitchFamily="18" charset="0"/>
                <a:cs typeface="Times New Roman" panose="02020603050405020304" pitchFamily="18" charset="0"/>
              </a:rPr>
              <a:t>ớng dẫn học </a:t>
            </a:r>
            <a:r>
              <a:rPr lang="vi-VN" sz="6000" b="1" smtClean="0">
                <a:latin typeface="Times New Roman" panose="02020603050405020304" pitchFamily="18" charset="0"/>
                <a:cs typeface="Times New Roman" panose="02020603050405020304" pitchFamily="18" charset="0"/>
              </a:rPr>
              <a:t>tập</a:t>
            </a:r>
            <a:endParaRPr lang="en-GB" sz="6000">
              <a:latin typeface="Times New Roman" panose="02020603050405020304" pitchFamily="18" charset="0"/>
              <a:cs typeface="Times New Roman" panose="02020603050405020304" pitchFamily="18" charset="0"/>
            </a:endParaRPr>
          </a:p>
          <a:p>
            <a:r>
              <a:rPr lang="vi-VN" sz="6000">
                <a:latin typeface="Times New Roman" panose="02020603050405020304" pitchFamily="18" charset="0"/>
                <a:cs typeface="Times New Roman" panose="02020603050405020304" pitchFamily="18" charset="0"/>
              </a:rPr>
              <a:t>+ Hoàn thành các bài tập.</a:t>
            </a:r>
            <a:endParaRPr lang="en-GB" sz="6000">
              <a:latin typeface="Times New Roman" panose="02020603050405020304" pitchFamily="18" charset="0"/>
              <a:cs typeface="Times New Roman" panose="02020603050405020304" pitchFamily="18" charset="0"/>
            </a:endParaRPr>
          </a:p>
          <a:p>
            <a:r>
              <a:rPr lang="vi-VN" sz="6000">
                <a:latin typeface="Times New Roman" panose="02020603050405020304" pitchFamily="18" charset="0"/>
                <a:cs typeface="Times New Roman" panose="02020603050405020304" pitchFamily="18" charset="0"/>
              </a:rPr>
              <a:t>+ Chuẩn bị bài thực hành đọc hiểu văn bản: “Phân tích bài</a:t>
            </a:r>
            <a:r>
              <a:rPr lang="vi-VN" sz="6000" i="1">
                <a:latin typeface="Times New Roman" panose="02020603050405020304" pitchFamily="18" charset="0"/>
                <a:cs typeface="Times New Roman" panose="02020603050405020304" pitchFamily="18" charset="0"/>
              </a:rPr>
              <a:t> Khóc Dương Khuê” </a:t>
            </a:r>
            <a:r>
              <a:rPr lang="vi-VN" sz="6000">
                <a:latin typeface="Times New Roman" panose="02020603050405020304" pitchFamily="18" charset="0"/>
                <a:cs typeface="Times New Roman" panose="02020603050405020304" pitchFamily="18" charset="0"/>
              </a:rPr>
              <a:t>(Hoàng Hữu Yên).</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523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4" name="Freeform 4"/>
          <p:cNvSpPr/>
          <p:nvPr/>
        </p:nvSpPr>
        <p:spPr>
          <a:xfrm>
            <a:off x="2180492" y="1028700"/>
            <a:ext cx="13927015" cy="8229600"/>
          </a:xfrm>
          <a:custGeom>
            <a:avLst/>
            <a:gdLst/>
            <a:ahLst/>
            <a:cxnLst/>
            <a:rect l="l" t="t" r="r" b="b"/>
            <a:pathLst>
              <a:path w="13927015" h="8229600">
                <a:moveTo>
                  <a:pt x="0" y="0"/>
                </a:moveTo>
                <a:lnTo>
                  <a:pt x="13927016" y="0"/>
                </a:lnTo>
                <a:lnTo>
                  <a:pt x="13927016" y="8229600"/>
                </a:lnTo>
                <a:lnTo>
                  <a:pt x="0" y="82296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88129" y="6846228"/>
            <a:ext cx="2044128" cy="3225448"/>
          </a:xfrm>
          <a:custGeom>
            <a:avLst/>
            <a:gdLst/>
            <a:ahLst/>
            <a:cxnLst/>
            <a:rect l="l" t="t" r="r" b="b"/>
            <a:pathLst>
              <a:path w="2044128" h="3225448">
                <a:moveTo>
                  <a:pt x="0" y="0"/>
                </a:moveTo>
                <a:lnTo>
                  <a:pt x="2044128" y="0"/>
                </a:lnTo>
                <a:lnTo>
                  <a:pt x="2044128" y="3225448"/>
                </a:lnTo>
                <a:lnTo>
                  <a:pt x="0" y="3225448"/>
                </a:lnTo>
                <a:lnTo>
                  <a:pt x="0" y="0"/>
                </a:lnTo>
                <a:close/>
              </a:path>
            </a:pathLst>
          </a:custGeom>
          <a:blipFill>
            <a:blip r:embed="rId6"/>
            <a:stretch>
              <a:fillRect/>
            </a:stretch>
          </a:blipFill>
        </p:spPr>
      </p:sp>
      <p:sp>
        <p:nvSpPr>
          <p:cNvPr id="6" name="Freeform 6"/>
          <p:cNvSpPr/>
          <p:nvPr/>
        </p:nvSpPr>
        <p:spPr>
          <a:xfrm>
            <a:off x="14092866" y="4164594"/>
            <a:ext cx="2842907" cy="5629518"/>
          </a:xfrm>
          <a:custGeom>
            <a:avLst/>
            <a:gdLst/>
            <a:ahLst/>
            <a:cxnLst/>
            <a:rect l="l" t="t" r="r" b="b"/>
            <a:pathLst>
              <a:path w="2842907" h="5629518">
                <a:moveTo>
                  <a:pt x="0" y="0"/>
                </a:moveTo>
                <a:lnTo>
                  <a:pt x="2842907" y="0"/>
                </a:lnTo>
                <a:lnTo>
                  <a:pt x="2842907" y="5629518"/>
                </a:lnTo>
                <a:lnTo>
                  <a:pt x="0" y="5629518"/>
                </a:lnTo>
                <a:lnTo>
                  <a:pt x="0" y="0"/>
                </a:lnTo>
                <a:close/>
              </a:path>
            </a:pathLst>
          </a:custGeom>
          <a:blipFill>
            <a:blip r:embed="rId7"/>
            <a:stretch>
              <a:fillRect/>
            </a:stretch>
          </a:blipFill>
        </p:spPr>
      </p:sp>
      <p:sp>
        <p:nvSpPr>
          <p:cNvPr id="7" name="Freeform 7"/>
          <p:cNvSpPr/>
          <p:nvPr/>
        </p:nvSpPr>
        <p:spPr>
          <a:xfrm rot="1500396">
            <a:off x="1846668" y="1728841"/>
            <a:ext cx="2394038" cy="1649710"/>
          </a:xfrm>
          <a:custGeom>
            <a:avLst/>
            <a:gdLst/>
            <a:ahLst/>
            <a:cxnLst/>
            <a:rect l="l" t="t" r="r" b="b"/>
            <a:pathLst>
              <a:path w="2394038" h="1649710">
                <a:moveTo>
                  <a:pt x="0" y="0"/>
                </a:moveTo>
                <a:lnTo>
                  <a:pt x="2394039" y="0"/>
                </a:lnTo>
                <a:lnTo>
                  <a:pt x="2394039" y="1649710"/>
                </a:lnTo>
                <a:lnTo>
                  <a:pt x="0" y="164971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8" name="Freeform 8"/>
          <p:cNvSpPr/>
          <p:nvPr/>
        </p:nvSpPr>
        <p:spPr>
          <a:xfrm>
            <a:off x="16107508" y="799926"/>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10"/>
            <a:stretch>
              <a:fillRect/>
            </a:stretch>
          </a:blipFill>
        </p:spPr>
      </p:sp>
      <p:sp>
        <p:nvSpPr>
          <p:cNvPr id="9" name="TextBox 9"/>
          <p:cNvSpPr txBox="1"/>
          <p:nvPr/>
        </p:nvSpPr>
        <p:spPr>
          <a:xfrm>
            <a:off x="4619565" y="3702688"/>
            <a:ext cx="9048870" cy="1500411"/>
          </a:xfrm>
          <a:prstGeom prst="rect">
            <a:avLst/>
          </a:prstGeom>
        </p:spPr>
        <p:txBody>
          <a:bodyPr lIns="0" tIns="0" rIns="0" bIns="0" rtlCol="0" anchor="t">
            <a:spAutoFit/>
          </a:bodyPr>
          <a:lstStyle/>
          <a:p>
            <a:pPr algn="ctr">
              <a:lnSpc>
                <a:spcPts val="11659"/>
              </a:lnSpc>
            </a:pPr>
            <a:r>
              <a:rPr lang="vi-VN" sz="10999" smtClean="0">
                <a:solidFill>
                  <a:srgbClr val="C87E86"/>
                </a:solidFill>
                <a:latin typeface="Alice Bold"/>
                <a:ea typeface="Alice Bold"/>
                <a:cs typeface="Alice Bold"/>
                <a:sym typeface="Alice Bold"/>
              </a:rPr>
              <a:t>Thank you</a:t>
            </a:r>
            <a:endParaRPr lang="en-US" sz="10999">
              <a:solidFill>
                <a:srgbClr val="C87E86"/>
              </a:solidFill>
              <a:latin typeface="Alice Bold"/>
              <a:ea typeface="Alice Bold"/>
              <a:cs typeface="Alice Bold"/>
              <a:sym typeface="Alice Bold"/>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2073657" y="-419100"/>
            <a:ext cx="20252800" cy="9846415"/>
          </a:xfrm>
          <a:custGeom>
            <a:avLst/>
            <a:gdLst/>
            <a:ahLst/>
            <a:cxnLst/>
            <a:rect l="l" t="t" r="r" b="b"/>
            <a:pathLst>
              <a:path w="9299272" h="7456325">
                <a:moveTo>
                  <a:pt x="0" y="0"/>
                </a:moveTo>
                <a:lnTo>
                  <a:pt x="9299272" y="0"/>
                </a:lnTo>
                <a:lnTo>
                  <a:pt x="9299272" y="7456326"/>
                </a:lnTo>
                <a:lnTo>
                  <a:pt x="0" y="74563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2" name="Rectangle 11"/>
          <p:cNvSpPr/>
          <p:nvPr/>
        </p:nvSpPr>
        <p:spPr>
          <a:xfrm>
            <a:off x="762000" y="800100"/>
            <a:ext cx="16840200" cy="8223790"/>
          </a:xfrm>
          <a:prstGeom prst="rect">
            <a:avLst/>
          </a:prstGeom>
        </p:spPr>
        <p:txBody>
          <a:bodyPr wrap="square">
            <a:spAutoFit/>
          </a:bodyPr>
          <a:lstStyle/>
          <a:p>
            <a:pPr algn="just">
              <a:lnSpc>
                <a:spcPct val="115000"/>
              </a:lnSpc>
              <a:spcAft>
                <a:spcPts val="1000"/>
              </a:spcAft>
            </a:pPr>
            <a:r>
              <a:rPr lang="nl-NL" sz="3200" b="1">
                <a:latin typeface="Times New Roman" panose="02020603050405020304" pitchFamily="18" charset="0"/>
                <a:ea typeface="Calibri" panose="020F0502020204030204" pitchFamily="34" charset="0"/>
              </a:rPr>
              <a:t>Nêu tác dụng của dấu ngoặc kép trong những trường hợp dưới đây:</a:t>
            </a:r>
            <a:endParaRPr lang="en-GB" sz="3200">
              <a:latin typeface="Times New Roman" panose="02020603050405020304" pitchFamily="18" charset="0"/>
              <a:ea typeface="Times New Roman" panose="02020603050405020304" pitchFamily="18" charset="0"/>
            </a:endParaRPr>
          </a:p>
          <a:p>
            <a:pPr algn="just">
              <a:lnSpc>
                <a:spcPct val="115000"/>
              </a:lnSpc>
              <a:spcAft>
                <a:spcPts val="1000"/>
              </a:spcAft>
            </a:pPr>
            <a:r>
              <a:rPr lang="nl-NL" sz="3200">
                <a:latin typeface="Times New Roman" panose="02020603050405020304" pitchFamily="18" charset="0"/>
                <a:ea typeface="Calibri" panose="020F0502020204030204" pitchFamily="34" charset="0"/>
              </a:rPr>
              <a:t>    (1) </a:t>
            </a:r>
            <a:r>
              <a:rPr lang="vi-VN" sz="3200">
                <a:latin typeface="Times New Roman" panose="02020603050405020304" pitchFamily="18" charset="0"/>
                <a:ea typeface="Calibri" panose="020F0502020204030204" pitchFamily="34" charset="0"/>
              </a:rPr>
              <a:t>Trước phiên tòa công lí trong </a:t>
            </a:r>
            <a:r>
              <a:rPr lang="vi-VN" sz="3200" i="1">
                <a:latin typeface="Times New Roman" panose="02020603050405020304" pitchFamily="18" charset="0"/>
                <a:ea typeface="Calibri" panose="020F0502020204030204" pitchFamily="34" charset="0"/>
              </a:rPr>
              <a:t>Truyện Kiều</a:t>
            </a:r>
            <a:r>
              <a:rPr lang="vi-VN" sz="3200">
                <a:latin typeface="Times New Roman" panose="02020603050405020304" pitchFamily="18" charset="0"/>
                <a:ea typeface="Calibri" panose="020F0502020204030204" pitchFamily="34" charset="0"/>
              </a:rPr>
              <a:t>, Hoạn Thư chẳng nói đã nói dúng cái quy luật muôn đời này sao: “Ghen tuông thì cũng người ta thường tình”</a:t>
            </a:r>
            <a:r>
              <a:rPr lang="nl-NL" sz="3200">
                <a:latin typeface="Times New Roman" panose="02020603050405020304" pitchFamily="18" charset="0"/>
                <a:ea typeface="Calibri" panose="020F0502020204030204" pitchFamily="34" charset="0"/>
              </a:rPr>
              <a:t>.</a:t>
            </a:r>
            <a:endParaRPr lang="en-GB" sz="3200">
              <a:latin typeface="Times New Roman" panose="02020603050405020304" pitchFamily="18" charset="0"/>
              <a:ea typeface="Times New Roman" panose="02020603050405020304" pitchFamily="18" charset="0"/>
            </a:endParaRPr>
          </a:p>
          <a:p>
            <a:pPr algn="just">
              <a:lnSpc>
                <a:spcPct val="115000"/>
              </a:lnSpc>
              <a:spcAft>
                <a:spcPts val="1000"/>
              </a:spcAft>
            </a:pPr>
            <a:r>
              <a:rPr lang="nl-NL" sz="3200">
                <a:latin typeface="Times New Roman" panose="02020603050405020304" pitchFamily="18" charset="0"/>
                <a:ea typeface="Calibri" panose="020F0502020204030204" pitchFamily="34" charset="0"/>
              </a:rPr>
              <a:t>                 (Trích </a:t>
            </a:r>
            <a:r>
              <a:rPr lang="nl-NL" sz="3200" i="1">
                <a:latin typeface="Times New Roman" panose="02020603050405020304" pitchFamily="18" charset="0"/>
                <a:ea typeface="Calibri" panose="020F0502020204030204" pitchFamily="34" charset="0"/>
              </a:rPr>
              <a:t>“</a:t>
            </a:r>
            <a:r>
              <a:rPr lang="vi-VN" sz="3200" i="1">
                <a:latin typeface="Times New Roman" panose="02020603050405020304" pitchFamily="18" charset="0"/>
                <a:ea typeface="Calibri" panose="020F0502020204030204" pitchFamily="34" charset="0"/>
              </a:rPr>
              <a:t>Nghĩ thêm về “Chuyện người con gái Nam Xương”</a:t>
            </a:r>
            <a:r>
              <a:rPr lang="nl-NL" sz="3200" i="1">
                <a:latin typeface="Times New Roman" panose="02020603050405020304" pitchFamily="18" charset="0"/>
                <a:ea typeface="Calibri" panose="020F0502020204030204" pitchFamily="34" charset="0"/>
              </a:rPr>
              <a:t>, </a:t>
            </a:r>
            <a:r>
              <a:rPr lang="vi-VN" sz="3200">
                <a:latin typeface="Times New Roman" panose="02020603050405020304" pitchFamily="18" charset="0"/>
                <a:ea typeface="Calibri" panose="020F0502020204030204" pitchFamily="34" charset="0"/>
              </a:rPr>
              <a:t>Nguyễn Đình Chú</a:t>
            </a:r>
            <a:r>
              <a:rPr lang="nl-NL" sz="3200">
                <a:latin typeface="Times New Roman" panose="02020603050405020304" pitchFamily="18" charset="0"/>
                <a:ea typeface="Calibri" panose="020F0502020204030204" pitchFamily="34" charset="0"/>
              </a:rPr>
              <a:t>, SGK Ngữ văn 9, C</a:t>
            </a:r>
            <a:r>
              <a:rPr lang="vi-VN" sz="3200">
                <a:latin typeface="Times New Roman" panose="02020603050405020304" pitchFamily="18" charset="0"/>
                <a:ea typeface="Calibri" panose="020F0502020204030204" pitchFamily="34" charset="0"/>
              </a:rPr>
              <a:t>ánh Diều</a:t>
            </a:r>
            <a:r>
              <a:rPr lang="nl-NL" sz="3200">
                <a:latin typeface="Times New Roman" panose="02020603050405020304" pitchFamily="18" charset="0"/>
                <a:ea typeface="Calibri" panose="020F0502020204030204" pitchFamily="34" charset="0"/>
              </a:rPr>
              <a:t>, tập hai, tr.109)</a:t>
            </a:r>
            <a:r>
              <a:rPr lang="vi-VN" sz="3200">
                <a:latin typeface="Times New Roman" panose="02020603050405020304" pitchFamily="18" charset="0"/>
                <a:ea typeface="Calibri" panose="020F0502020204030204" pitchFamily="34" charset="0"/>
              </a:rPr>
              <a:t>     </a:t>
            </a:r>
            <a:endParaRPr lang="en-GB" sz="3200">
              <a:latin typeface="Times New Roman" panose="02020603050405020304" pitchFamily="18" charset="0"/>
              <a:ea typeface="Times New Roman" panose="02020603050405020304" pitchFamily="18" charset="0"/>
            </a:endParaRPr>
          </a:p>
          <a:p>
            <a:pPr algn="just">
              <a:lnSpc>
                <a:spcPct val="115000"/>
              </a:lnSpc>
              <a:spcAft>
                <a:spcPts val="1000"/>
              </a:spcAft>
            </a:pPr>
            <a:r>
              <a:rPr lang="nl-NL" sz="3200">
                <a:latin typeface="Times New Roman" panose="02020603050405020304" pitchFamily="18" charset="0"/>
                <a:ea typeface="Calibri" panose="020F0502020204030204" pitchFamily="34" charset="0"/>
              </a:rPr>
              <a:t>    (2) Hãy luôn nhớ: “Chúng ta không thừa kế Trái Đất từ tổ tiên của mình, mà vay mượn từ con cái của chúng ta” (ngạn ngữ của người da đỏ)</a:t>
            </a:r>
            <a:endParaRPr lang="en-GB" sz="3200">
              <a:latin typeface="Times New Roman" panose="02020603050405020304" pitchFamily="18" charset="0"/>
              <a:ea typeface="Times New Roman" panose="02020603050405020304" pitchFamily="18" charset="0"/>
            </a:endParaRPr>
          </a:p>
          <a:p>
            <a:pPr algn="just">
              <a:lnSpc>
                <a:spcPct val="115000"/>
              </a:lnSpc>
              <a:spcAft>
                <a:spcPts val="1000"/>
              </a:spcAft>
            </a:pPr>
            <a:r>
              <a:rPr lang="nl-NL" sz="3200">
                <a:latin typeface="Times New Roman" panose="02020603050405020304" pitchFamily="18" charset="0"/>
                <a:ea typeface="Calibri" panose="020F0502020204030204" pitchFamily="34" charset="0"/>
              </a:rPr>
              <a:t>                        (Theo Hồ Quang Trung, </a:t>
            </a:r>
            <a:r>
              <a:rPr lang="nl-NL" sz="3200" i="1">
                <a:latin typeface="Times New Roman" panose="02020603050405020304" pitchFamily="18" charset="0"/>
                <a:ea typeface="Calibri" panose="020F0502020204030204" pitchFamily="34" charset="0"/>
              </a:rPr>
              <a:t>Tạp chí Văn học và Tuổi trẻ</a:t>
            </a:r>
            <a:r>
              <a:rPr lang="nl-NL" sz="3200">
                <a:latin typeface="Times New Roman" panose="02020603050405020304" pitchFamily="18" charset="0"/>
                <a:ea typeface="Calibri" panose="020F0502020204030204" pitchFamily="34" charset="0"/>
              </a:rPr>
              <a:t>, số tháng 5 năm 2021)</a:t>
            </a:r>
            <a:endParaRPr lang="en-GB" sz="3200">
              <a:latin typeface="Times New Roman" panose="02020603050405020304" pitchFamily="18" charset="0"/>
              <a:ea typeface="Times New Roman" panose="02020603050405020304" pitchFamily="18" charset="0"/>
            </a:endParaRPr>
          </a:p>
          <a:p>
            <a:pPr algn="just">
              <a:lnSpc>
                <a:spcPct val="115000"/>
              </a:lnSpc>
              <a:spcAft>
                <a:spcPts val="1000"/>
              </a:spcAft>
            </a:pPr>
            <a:r>
              <a:rPr lang="nl-NL" sz="3200">
                <a:latin typeface="Times New Roman" panose="02020603050405020304" pitchFamily="18" charset="0"/>
                <a:ea typeface="Calibri" panose="020F0502020204030204" pitchFamily="34" charset="0"/>
              </a:rPr>
              <a:t>   (3) Tờ Len-sít (Lancet) của Luân Đôn (London) – một tạp chí y khoa nổi tiếng thế giới đã đưa ra nhận định thế này về giá trị của thái độ vui vẻ, lạc quan: “Một tinh thần tốt là yếu tố quan trọng đối với sức khoẻ của những người bệnh, người ốm yếu. Nó quyết định việc liệu một người bệnh có còn cứu được hay không, và một người yếu ớt có thể sống một đời lành mạnh, không bệnh hay không”.</a:t>
            </a:r>
            <a:endParaRPr lang="en-GB" sz="3200">
              <a:latin typeface="Times New Roman" panose="02020603050405020304" pitchFamily="18" charset="0"/>
              <a:ea typeface="Times New Roman" panose="02020603050405020304" pitchFamily="18" charset="0"/>
            </a:endParaRPr>
          </a:p>
          <a:p>
            <a:pPr algn="just">
              <a:lnSpc>
                <a:spcPct val="115000"/>
              </a:lnSpc>
              <a:spcAft>
                <a:spcPts val="1000"/>
              </a:spcAft>
            </a:pPr>
            <a:r>
              <a:rPr lang="nl-NL" sz="3200">
                <a:latin typeface="Times New Roman" panose="02020603050405020304" pitchFamily="18" charset="0"/>
                <a:ea typeface="Calibri" panose="020F0502020204030204" pitchFamily="34" charset="0"/>
              </a:rPr>
              <a:t>   (Trích </a:t>
            </a:r>
            <a:r>
              <a:rPr lang="nl-NL" sz="3200" i="1">
                <a:latin typeface="Times New Roman" panose="02020603050405020304" pitchFamily="18" charset="0"/>
                <a:ea typeface="Calibri" panose="020F0502020204030204" pitchFamily="34" charset="0"/>
              </a:rPr>
              <a:t>Tiếng cười có lợi ích gì, </a:t>
            </a:r>
            <a:r>
              <a:rPr lang="nl-NL" sz="3200">
                <a:latin typeface="Times New Roman" panose="02020603050405020304" pitchFamily="18" charset="0"/>
                <a:ea typeface="Calibri" panose="020F0502020204030204" pitchFamily="34" charset="0"/>
              </a:rPr>
              <a:t>Theo O-ri-sơn Xơ-goét Ma-đơn, SGK Ngữ văn 8, CTST, tập một,)                                                                      </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679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4"/>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5"/>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4953000" y="1209925"/>
            <a:ext cx="8929173" cy="435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endParaRPr lang="nl-NL" altLang="en-US" sz="1300" b="1" smtClean="0">
              <a:solidFill>
                <a:srgbClr val="7030A0"/>
              </a:solidFill>
              <a:ea typeface="Times New Roman" panose="02020603050405020304" pitchFamily="18" charset="0"/>
            </a:endParaRPr>
          </a:p>
          <a:p>
            <a:pPr algn="ctr"/>
            <a:r>
              <a:rPr lang="nl-NL"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a:t>
            </a:r>
            <a:r>
              <a:rPr lang="nl-NL"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2</a:t>
            </a:r>
            <a:endParaRPr lang="vi-VN"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a:p>
            <a:pPr algn="ctr"/>
            <a:r>
              <a:rPr lang="nl-NL"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nl-NL"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HÌNH THÀNH KIẾN THỨC</a:t>
            </a:r>
            <a:endParaRPr lang="en-GB"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980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853845" y="6379375"/>
            <a:ext cx="21585882" cy="9672935"/>
          </a:xfrm>
          <a:custGeom>
            <a:avLst/>
            <a:gdLst/>
            <a:ahLst/>
            <a:cxnLst/>
            <a:rect l="l" t="t" r="r" b="b"/>
            <a:pathLst>
              <a:path w="21585882" h="9672935">
                <a:moveTo>
                  <a:pt x="0" y="0"/>
                </a:moveTo>
                <a:lnTo>
                  <a:pt x="21585882" y="0"/>
                </a:lnTo>
                <a:lnTo>
                  <a:pt x="21585882" y="9672936"/>
                </a:lnTo>
                <a:lnTo>
                  <a:pt x="0" y="9672936"/>
                </a:lnTo>
                <a:lnTo>
                  <a:pt x="0" y="0"/>
                </a:lnTo>
                <a:close/>
              </a:path>
            </a:pathLst>
          </a:custGeom>
          <a:blipFill>
            <a:blip r:embed="rId3"/>
            <a:stretch>
              <a:fillRect l="-2043" r="-2043" b="-26010"/>
            </a:stretch>
          </a:blipFill>
        </p:spPr>
      </p:sp>
      <p:sp>
        <p:nvSpPr>
          <p:cNvPr id="5" name="Freeform 5"/>
          <p:cNvSpPr/>
          <p:nvPr/>
        </p:nvSpPr>
        <p:spPr>
          <a:xfrm>
            <a:off x="563410" y="6846228"/>
            <a:ext cx="2068847" cy="3264453"/>
          </a:xfrm>
          <a:custGeom>
            <a:avLst/>
            <a:gdLst/>
            <a:ahLst/>
            <a:cxnLst/>
            <a:rect l="l" t="t" r="r" b="b"/>
            <a:pathLst>
              <a:path w="2068847" h="3264453">
                <a:moveTo>
                  <a:pt x="0" y="0"/>
                </a:moveTo>
                <a:lnTo>
                  <a:pt x="2068847" y="0"/>
                </a:lnTo>
                <a:lnTo>
                  <a:pt x="2068847" y="3264454"/>
                </a:lnTo>
                <a:lnTo>
                  <a:pt x="0" y="3264454"/>
                </a:lnTo>
                <a:lnTo>
                  <a:pt x="0" y="0"/>
                </a:lnTo>
                <a:close/>
              </a:path>
            </a:pathLst>
          </a:custGeom>
          <a:blipFill>
            <a:blip r:embed="rId4"/>
            <a:stretch>
              <a:fillRect/>
            </a:stretch>
          </a:blipFill>
        </p:spPr>
      </p:sp>
      <p:sp>
        <p:nvSpPr>
          <p:cNvPr id="6" name="Freeform 6"/>
          <p:cNvSpPr/>
          <p:nvPr/>
        </p:nvSpPr>
        <p:spPr>
          <a:xfrm>
            <a:off x="15608529" y="7462337"/>
            <a:ext cx="2406968" cy="4766273"/>
          </a:xfrm>
          <a:custGeom>
            <a:avLst/>
            <a:gdLst/>
            <a:ahLst/>
            <a:cxnLst/>
            <a:rect l="l" t="t" r="r" b="b"/>
            <a:pathLst>
              <a:path w="2406968" h="4766273">
                <a:moveTo>
                  <a:pt x="0" y="0"/>
                </a:moveTo>
                <a:lnTo>
                  <a:pt x="2406968" y="0"/>
                </a:lnTo>
                <a:lnTo>
                  <a:pt x="2406968" y="4766273"/>
                </a:lnTo>
                <a:lnTo>
                  <a:pt x="0" y="4766273"/>
                </a:lnTo>
                <a:lnTo>
                  <a:pt x="0" y="0"/>
                </a:lnTo>
                <a:close/>
              </a:path>
            </a:pathLst>
          </a:custGeom>
          <a:blipFill>
            <a:blip r:embed="rId5"/>
            <a:stretch>
              <a:fillRect/>
            </a:stretch>
          </a:blipFill>
        </p:spPr>
      </p:sp>
      <p:sp>
        <p:nvSpPr>
          <p:cNvPr id="12" name="Up Arrow 11"/>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3" name="Rectangle 4"/>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7" name="Up Arrow 16"/>
          <p:cNvSpPr/>
          <p:nvPr/>
        </p:nvSpPr>
        <p:spPr>
          <a:xfrm>
            <a:off x="16036290" y="8803640"/>
            <a:ext cx="503555" cy="462915"/>
          </a:xfrm>
          <a:prstGeom prst="upArrow">
            <a:avLst/>
          </a:prstGeom>
          <a:solidFill>
            <a:srgbClr val="5B9BD5"/>
          </a:solidFill>
          <a:ln w="12700" cap="flat" cmpd="sng" algn="ctr">
            <a:solidFill>
              <a:srgbClr val="5B9BD5">
                <a:shade val="50000"/>
              </a:srgbClr>
            </a:solidFill>
            <a:prstDash val="solid"/>
            <a:miter lim="800000"/>
          </a:ln>
          <a:effectLst/>
        </p:spPr>
        <p:txBody>
          <a:bodyPr rtlCol="0" anchor="ctr"/>
          <a:lstStyle/>
          <a:p>
            <a:endParaRPr lang="en-GB">
              <a:solidFill>
                <a:prstClr val="black"/>
              </a:solidFill>
            </a:endParaRPr>
          </a:p>
        </p:txBody>
      </p:sp>
      <p:sp>
        <p:nvSpPr>
          <p:cNvPr id="16" name="Rectangle 10"/>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prstClr val="black"/>
              </a:solidFill>
            </a:endParaRPr>
          </a:p>
        </p:txBody>
      </p:sp>
      <p:sp>
        <p:nvSpPr>
          <p:cNvPr id="18" name="Rectangle 12"/>
          <p:cNvSpPr>
            <a:spLocks noChangeArrowheads="1"/>
          </p:cNvSpPr>
          <p:nvPr/>
        </p:nvSpPr>
        <p:spPr bwMode="auto">
          <a:xfrm>
            <a:off x="3477909" y="2186345"/>
            <a:ext cx="10859319" cy="1646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eaLnBrk="0" fontAlgn="base" hangingPunct="0">
              <a:spcBef>
                <a:spcPct val="0"/>
              </a:spcBef>
              <a:spcAft>
                <a:spcPct val="0"/>
              </a:spcAft>
            </a:pPr>
            <a:endParaRPr lang="nl-NL" altLang="en-US" sz="1300" b="1" smtClean="0">
              <a:solidFill>
                <a:srgbClr val="7030A0"/>
              </a:solidFill>
              <a:ea typeface="Times New Roman" panose="02020603050405020304" pitchFamily="18" charset="0"/>
            </a:endParaRPr>
          </a:p>
          <a:p>
            <a:r>
              <a:rPr lang="vi-V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I. Kiến thức tiếng Việt</a:t>
            </a:r>
            <a:endParaRPr lang="en-GB"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37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fade">
                                      <p:cBhvr>
                                        <p:cTn id="7" dur="1000"/>
                                        <p:tgtEl>
                                          <p:spTgt spid="18">
                                            <p:txEl>
                                              <p:pRg st="1" end="1"/>
                                            </p:txEl>
                                          </p:spTgt>
                                        </p:tgtEl>
                                      </p:cBhvr>
                                    </p:animEffect>
                                    <p:anim calcmode="lin" valueType="num">
                                      <p:cBhvr>
                                        <p:cTn id="8"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95400" y="8648700"/>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5" name="Freeform 5"/>
          <p:cNvSpPr/>
          <p:nvPr/>
        </p:nvSpPr>
        <p:spPr>
          <a:xfrm>
            <a:off x="616005" y="7022547"/>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4"/>
            <a:stretch>
              <a:fillRect/>
            </a:stretch>
          </a:blipFill>
        </p:spPr>
      </p:sp>
      <p:sp>
        <p:nvSpPr>
          <p:cNvPr id="6" name="Freeform 6"/>
          <p:cNvSpPr/>
          <p:nvPr/>
        </p:nvSpPr>
        <p:spPr>
          <a:xfrm>
            <a:off x="6261825" y="229247"/>
            <a:ext cx="6016337" cy="1911309"/>
          </a:xfrm>
          <a:custGeom>
            <a:avLst/>
            <a:gdLst/>
            <a:ahLst/>
            <a:cxnLst/>
            <a:rect l="l" t="t" r="r" b="b"/>
            <a:pathLst>
              <a:path w="6016337" h="1911309">
                <a:moveTo>
                  <a:pt x="0" y="0"/>
                </a:moveTo>
                <a:lnTo>
                  <a:pt x="6016337" y="0"/>
                </a:lnTo>
                <a:lnTo>
                  <a:pt x="6016337" y="1911309"/>
                </a:lnTo>
                <a:lnTo>
                  <a:pt x="0" y="1911309"/>
                </a:lnTo>
                <a:lnTo>
                  <a:pt x="0" y="0"/>
                </a:lnTo>
                <a:close/>
              </a:path>
            </a:pathLst>
          </a:custGeom>
          <a:blipFill>
            <a:blip r:embed="rId5">
              <a:extLst>
                <a:ext uri="{96DAC541-7B7A-43D3-8B79-37D633B846F1}">
                  <asvg:svgBlip xmlns:asvg="http://schemas.microsoft.com/office/drawing/2016/SVG/main" xmlns="" r:embed="rId8"/>
                </a:ext>
              </a:extLst>
            </a:blip>
            <a:stretch>
              <a:fillRect/>
            </a:stretch>
          </a:blipFill>
        </p:spPr>
      </p:sp>
      <p:sp>
        <p:nvSpPr>
          <p:cNvPr id="12" name="Freeform 12"/>
          <p:cNvSpPr/>
          <p:nvPr/>
        </p:nvSpPr>
        <p:spPr>
          <a:xfrm>
            <a:off x="15571296" y="882958"/>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9"/>
            <a:stretch>
              <a:fillRect/>
            </a:stretch>
          </a:blipFill>
        </p:spPr>
      </p:sp>
      <p:sp>
        <p:nvSpPr>
          <p:cNvPr id="13" name="TextBox 13"/>
          <p:cNvSpPr txBox="1"/>
          <p:nvPr/>
        </p:nvSpPr>
        <p:spPr>
          <a:xfrm>
            <a:off x="6816918" y="888574"/>
            <a:ext cx="4906153" cy="807913"/>
          </a:xfrm>
          <a:prstGeom prst="rect">
            <a:avLst/>
          </a:prstGeom>
        </p:spPr>
        <p:txBody>
          <a:bodyPr lIns="0" tIns="0" rIns="0" bIns="0" rtlCol="0" anchor="t">
            <a:spAutoFit/>
          </a:bodyPr>
          <a:lstStyle/>
          <a:p>
            <a:pPr algn="ctr">
              <a:lnSpc>
                <a:spcPts val="5862"/>
              </a:lnSpc>
            </a:pPr>
            <a:r>
              <a:rPr lang="vi-VN" sz="8000" b="1">
                <a:latin typeface="Times New Roman" panose="02020603050405020304" pitchFamily="18" charset="0"/>
                <a:cs typeface="Times New Roman" panose="02020603050405020304" pitchFamily="18" charset="0"/>
              </a:rPr>
              <a:t>1. Ví dụ</a:t>
            </a:r>
            <a:endParaRPr lang="en-US" sz="7200">
              <a:solidFill>
                <a:srgbClr val="C87E86"/>
              </a:solidFill>
              <a:latin typeface="Times New Roman" panose="02020603050405020304" pitchFamily="18" charset="0"/>
              <a:ea typeface="Alice Bold"/>
              <a:cs typeface="Times New Roman" panose="02020603050405020304" pitchFamily="18" charset="0"/>
              <a:sym typeface="Alice Bold"/>
            </a:endParaRPr>
          </a:p>
        </p:txBody>
      </p:sp>
      <p:sp>
        <p:nvSpPr>
          <p:cNvPr id="18" name="Rectangle 17"/>
          <p:cNvSpPr/>
          <p:nvPr/>
        </p:nvSpPr>
        <p:spPr>
          <a:xfrm>
            <a:off x="2684852" y="2584625"/>
            <a:ext cx="7282763" cy="769441"/>
          </a:xfrm>
          <a:prstGeom prst="rect">
            <a:avLst/>
          </a:prstGeom>
        </p:spPr>
        <p:txBody>
          <a:bodyPr wrap="none">
            <a:spAutoFit/>
          </a:bodyPr>
          <a:lstStyle/>
          <a:p>
            <a:r>
              <a:rPr lang="vi-VN" sz="4400">
                <a:solidFill>
                  <a:srgbClr val="000000"/>
                </a:solidFill>
                <a:latin typeface="Times New Roman" panose="02020603050405020304" pitchFamily="18" charset="0"/>
                <a:cs typeface="Times New Roman" panose="02020603050405020304" pitchFamily="18" charset="0"/>
              </a:rPr>
              <a:t> (1) Đọc ví dụ phần Khởi động.</a:t>
            </a:r>
            <a:endParaRPr lang="en-GB" sz="4400">
              <a:latin typeface="Times New Roman" panose="02020603050405020304" pitchFamily="18" charset="0"/>
              <a:cs typeface="Times New Roman" panose="02020603050405020304" pitchFamily="18" charset="0"/>
            </a:endParaRPr>
          </a:p>
        </p:txBody>
      </p:sp>
      <p:sp>
        <p:nvSpPr>
          <p:cNvPr id="19" name="Rectangle 18"/>
          <p:cNvSpPr/>
          <p:nvPr/>
        </p:nvSpPr>
        <p:spPr>
          <a:xfrm>
            <a:off x="2819400" y="3557788"/>
            <a:ext cx="12751896" cy="4832092"/>
          </a:xfrm>
          <a:prstGeom prst="rect">
            <a:avLst/>
          </a:prstGeom>
        </p:spPr>
        <p:txBody>
          <a:bodyPr wrap="square">
            <a:spAutoFit/>
          </a:bodyPr>
          <a:lstStyle/>
          <a:p>
            <a:pPr algn="just"/>
            <a:r>
              <a:rPr lang="en-US" sz="4400">
                <a:solidFill>
                  <a:srgbClr val="000000"/>
                </a:solidFill>
                <a:latin typeface="Times New Roman" panose="02020603050405020304" pitchFamily="18" charset="0"/>
                <a:cs typeface="Times New Roman" panose="02020603050405020304" pitchFamily="18" charset="0"/>
              </a:rPr>
              <a:t>(2) So sánh cách trích dẫn:</a:t>
            </a:r>
            <a:endParaRPr lang="en-GB" sz="4400">
              <a:latin typeface="Times New Roman" panose="02020603050405020304" pitchFamily="18" charset="0"/>
              <a:cs typeface="Times New Roman" panose="02020603050405020304" pitchFamily="18" charset="0"/>
            </a:endParaRPr>
          </a:p>
          <a:p>
            <a:pPr algn="just"/>
            <a:r>
              <a:rPr lang="en-US" sz="4400">
                <a:solidFill>
                  <a:srgbClr val="000000"/>
                </a:solidFill>
                <a:latin typeface="Times New Roman" panose="02020603050405020304" pitchFamily="18" charset="0"/>
                <a:cs typeface="Times New Roman" panose="02020603050405020304" pitchFamily="18" charset="0"/>
              </a:rPr>
              <a:t>         - Các trường hợp trong ví dụ phần Khởi động đều là dẫn lời nói trực tiếp.</a:t>
            </a:r>
            <a:endParaRPr lang="en-GB" sz="4400">
              <a:latin typeface="Times New Roman" panose="02020603050405020304" pitchFamily="18" charset="0"/>
              <a:cs typeface="Times New Roman" panose="02020603050405020304" pitchFamily="18" charset="0"/>
            </a:endParaRPr>
          </a:p>
          <a:p>
            <a:pPr algn="just"/>
            <a:r>
              <a:rPr lang="en-US" sz="4400">
                <a:solidFill>
                  <a:srgbClr val="000000"/>
                </a:solidFill>
                <a:latin typeface="Times New Roman" panose="02020603050405020304" pitchFamily="18" charset="0"/>
                <a:cs typeface="Times New Roman" panose="02020603050405020304" pitchFamily="18" charset="0"/>
              </a:rPr>
              <a:t>        - Còn ví dụ vừa nêu là dẫn gián tiếp lời nói, ý tưởng nghiên cứu của hai nhà khoa học là W.E-lít-xơ Bon (W.Alice Boyle) và Coóc-nây Con-quây (Courtney Conway) thuộc đại học A-ri-dô-na (Arizona).</a:t>
            </a:r>
            <a:endParaRPr lang="en-GB" sz="440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530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3048000" y="600520"/>
            <a:ext cx="12266194" cy="7456325"/>
          </a:xfrm>
          <a:custGeom>
            <a:avLst/>
            <a:gdLst/>
            <a:ahLst/>
            <a:cxnLst/>
            <a:rect l="l" t="t" r="r" b="b"/>
            <a:pathLst>
              <a:path w="9299272" h="7456325">
                <a:moveTo>
                  <a:pt x="0" y="0"/>
                </a:moveTo>
                <a:lnTo>
                  <a:pt x="9299272" y="0"/>
                </a:lnTo>
                <a:lnTo>
                  <a:pt x="9299272" y="7456326"/>
                </a:lnTo>
                <a:lnTo>
                  <a:pt x="0" y="74563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616005" y="7022547"/>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6" name="Freeform 6"/>
          <p:cNvSpPr/>
          <p:nvPr/>
        </p:nvSpPr>
        <p:spPr>
          <a:xfrm>
            <a:off x="16599996" y="530071"/>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7"/>
            <a:stretch>
              <a:fillRect/>
            </a:stretch>
          </a:blipFill>
        </p:spPr>
      </p:sp>
      <p:sp>
        <p:nvSpPr>
          <p:cNvPr id="8" name="TextBox 8"/>
          <p:cNvSpPr txBox="1"/>
          <p:nvPr/>
        </p:nvSpPr>
        <p:spPr>
          <a:xfrm>
            <a:off x="5029200" y="1638300"/>
            <a:ext cx="9601200" cy="6093976"/>
          </a:xfrm>
          <a:prstGeom prst="rect">
            <a:avLst/>
          </a:prstGeom>
        </p:spPr>
        <p:txBody>
          <a:bodyPr wrap="square" lIns="0" tIns="0" rIns="0" bIns="0" rtlCol="0" anchor="t">
            <a:spAutoFit/>
          </a:bodyPr>
          <a:lstStyle/>
          <a:p>
            <a:pPr algn="just"/>
            <a:r>
              <a:rPr lang="en-US" sz="4400">
                <a:latin typeface="Times New Roman" panose="02020603050405020304" pitchFamily="18" charset="0"/>
                <a:cs typeface="Times New Roman" panose="02020603050405020304" pitchFamily="18" charset="0"/>
              </a:rPr>
              <a:t>(3) </a:t>
            </a:r>
            <a:r>
              <a:rPr lang="vi-VN" sz="4400">
                <a:latin typeface="Times New Roman" panose="02020603050405020304" pitchFamily="18" charset="0"/>
                <a:cs typeface="Times New Roman" panose="02020603050405020304" pitchFamily="18" charset="0"/>
              </a:rPr>
              <a:t>Ở</a:t>
            </a:r>
            <a:r>
              <a:rPr lang="en-US" sz="4400">
                <a:latin typeface="Times New Roman" panose="02020603050405020304" pitchFamily="18" charset="0"/>
                <a:cs typeface="Times New Roman" panose="02020603050405020304" pitchFamily="18" charset="0"/>
              </a:rPr>
              <a:t> VB 1</a:t>
            </a:r>
            <a:r>
              <a:rPr lang="vi-VN" sz="4400">
                <a:latin typeface="Times New Roman" panose="02020603050405020304" pitchFamily="18" charset="0"/>
                <a:cs typeface="Times New Roman" panose="02020603050405020304" pitchFamily="18" charset="0"/>
              </a:rPr>
              <a:t>, tên tác giả được đặt ngay bên dưới văn bản. Cuối văn bản, nhóm biên soạn có dẫn nguồn: </a:t>
            </a:r>
            <a:r>
              <a:rPr lang="vi-VN" sz="4400" i="1">
                <a:latin typeface="Times New Roman" panose="02020603050405020304" pitchFamily="18" charset="0"/>
                <a:cs typeface="Times New Roman" panose="02020603050405020304" pitchFamily="18" charset="0"/>
              </a:rPr>
              <a:t>Nguyễn Đình Chú, Tuyển tập, </a:t>
            </a:r>
            <a:r>
              <a:rPr lang="vi-VN" sz="4400">
                <a:latin typeface="Times New Roman" panose="02020603050405020304" pitchFamily="18" charset="0"/>
                <a:cs typeface="Times New Roman" panose="02020603050405020304" pitchFamily="18" charset="0"/>
              </a:rPr>
              <a:t>NXB Giáo dục Việt Nam, 2012)</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Phần dẫn nguồn này có các thông tin: Tên tác phẩm (</a:t>
            </a:r>
            <a:r>
              <a:rPr lang="vi-VN" sz="4400" i="1">
                <a:latin typeface="Times New Roman" panose="02020603050405020304" pitchFamily="18" charset="0"/>
                <a:cs typeface="Times New Roman" panose="02020603050405020304" pitchFamily="18" charset="0"/>
              </a:rPr>
              <a:t>Nguyễn Đình Chú, Tuyển tập</a:t>
            </a:r>
            <a:r>
              <a:rPr lang="vi-VN" sz="4400">
                <a:latin typeface="Times New Roman" panose="02020603050405020304" pitchFamily="18" charset="0"/>
                <a:cs typeface="Times New Roman" panose="02020603050405020304" pitchFamily="18" charset="0"/>
              </a:rPr>
              <a:t>), nhà xuất bản (NXB Giáo dục Việt Nam), năm xuất bản (2012).</a:t>
            </a:r>
            <a:endParaRPr lang="en-GB" sz="4400">
              <a:latin typeface="Times New Roman" panose="02020603050405020304" pitchFamily="18" charset="0"/>
              <a:cs typeface="Times New Roman" panose="02020603050405020304" pitchFamily="18" charset="0"/>
            </a:endParaRPr>
          </a:p>
        </p:txBody>
      </p:sp>
      <p:sp>
        <p:nvSpPr>
          <p:cNvPr id="10" name="Freeform 10"/>
          <p:cNvSpPr/>
          <p:nvPr/>
        </p:nvSpPr>
        <p:spPr>
          <a:xfrm>
            <a:off x="15575491" y="6408013"/>
            <a:ext cx="2451212" cy="4853885"/>
          </a:xfrm>
          <a:custGeom>
            <a:avLst/>
            <a:gdLst/>
            <a:ahLst/>
            <a:cxnLst/>
            <a:rect l="l" t="t" r="r" b="b"/>
            <a:pathLst>
              <a:path w="2451212" h="4853885">
                <a:moveTo>
                  <a:pt x="0" y="0"/>
                </a:moveTo>
                <a:lnTo>
                  <a:pt x="2451212" y="0"/>
                </a:lnTo>
                <a:lnTo>
                  <a:pt x="2451212" y="4853885"/>
                </a:lnTo>
                <a:lnTo>
                  <a:pt x="0" y="4853885"/>
                </a:lnTo>
                <a:lnTo>
                  <a:pt x="0"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2488502" y="2636729"/>
            <a:ext cx="13492747" cy="5524561"/>
          </a:xfrm>
          <a:custGeom>
            <a:avLst/>
            <a:gdLst/>
            <a:ahLst/>
            <a:cxnLst/>
            <a:rect l="l" t="t" r="r" b="b"/>
            <a:pathLst>
              <a:path w="6890042" h="5524561">
                <a:moveTo>
                  <a:pt x="0" y="0"/>
                </a:moveTo>
                <a:lnTo>
                  <a:pt x="6890042" y="0"/>
                </a:lnTo>
                <a:lnTo>
                  <a:pt x="6890042" y="5524561"/>
                </a:lnTo>
                <a:lnTo>
                  <a:pt x="0" y="55245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616005" y="7022547"/>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6" name="Freeform 6"/>
          <p:cNvSpPr/>
          <p:nvPr/>
        </p:nvSpPr>
        <p:spPr>
          <a:xfrm>
            <a:off x="6172200" y="422129"/>
            <a:ext cx="6016337" cy="1911309"/>
          </a:xfrm>
          <a:custGeom>
            <a:avLst/>
            <a:gdLst/>
            <a:ahLst/>
            <a:cxnLst/>
            <a:rect l="l" t="t" r="r" b="b"/>
            <a:pathLst>
              <a:path w="6016337" h="1911309">
                <a:moveTo>
                  <a:pt x="0" y="0"/>
                </a:moveTo>
                <a:lnTo>
                  <a:pt x="6016337" y="0"/>
                </a:lnTo>
                <a:lnTo>
                  <a:pt x="6016337" y="1911309"/>
                </a:lnTo>
                <a:lnTo>
                  <a:pt x="0" y="191130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2" name="Freeform 12"/>
          <p:cNvSpPr/>
          <p:nvPr/>
        </p:nvSpPr>
        <p:spPr>
          <a:xfrm>
            <a:off x="15571296" y="882958"/>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9"/>
            <a:stretch>
              <a:fillRect/>
            </a:stretch>
          </a:blipFill>
        </p:spPr>
      </p:sp>
      <p:sp>
        <p:nvSpPr>
          <p:cNvPr id="13" name="TextBox 13"/>
          <p:cNvSpPr txBox="1"/>
          <p:nvPr/>
        </p:nvSpPr>
        <p:spPr>
          <a:xfrm>
            <a:off x="6781800" y="790572"/>
            <a:ext cx="4906153" cy="1107996"/>
          </a:xfrm>
          <a:prstGeom prst="rect">
            <a:avLst/>
          </a:prstGeom>
        </p:spPr>
        <p:txBody>
          <a:bodyPr lIns="0" tIns="0" rIns="0" bIns="0" rtlCol="0" anchor="t">
            <a:spAutoFit/>
          </a:bodyPr>
          <a:lstStyle/>
          <a:p>
            <a:pPr algn="ctr"/>
            <a:r>
              <a:rPr lang="vi-VN" sz="7200" b="1">
                <a:latin typeface="Times New Roman" panose="02020603050405020304" pitchFamily="18" charset="0"/>
                <a:cs typeface="Times New Roman" panose="02020603050405020304" pitchFamily="18" charset="0"/>
              </a:rPr>
              <a:t>2. Kết luận</a:t>
            </a:r>
            <a:endParaRPr lang="en-GB" sz="7200">
              <a:latin typeface="Times New Roman" panose="02020603050405020304" pitchFamily="18" charset="0"/>
              <a:cs typeface="Times New Roman" panose="02020603050405020304" pitchFamily="18" charset="0"/>
            </a:endParaRPr>
          </a:p>
        </p:txBody>
      </p:sp>
      <p:sp>
        <p:nvSpPr>
          <p:cNvPr id="16" name="TextBox 16"/>
          <p:cNvSpPr txBox="1"/>
          <p:nvPr/>
        </p:nvSpPr>
        <p:spPr>
          <a:xfrm>
            <a:off x="4724400" y="3924300"/>
            <a:ext cx="10249373" cy="3693319"/>
          </a:xfrm>
          <a:prstGeom prst="rect">
            <a:avLst/>
          </a:prstGeom>
        </p:spPr>
        <p:txBody>
          <a:bodyPr wrap="square" lIns="0" tIns="0" rIns="0" bIns="0" rtlCol="0" anchor="t">
            <a:spAutoFit/>
          </a:bodyPr>
          <a:lstStyle/>
          <a:p>
            <a:pPr algn="just"/>
            <a:r>
              <a:rPr lang="vi-VN" sz="4800" b="1" i="1">
                <a:latin typeface="Times New Roman" panose="02020603050405020304" pitchFamily="18" charset="0"/>
                <a:cs typeface="Times New Roman" panose="02020603050405020304" pitchFamily="18" charset="0"/>
              </a:rPr>
              <a:t>Đạo văn</a:t>
            </a:r>
            <a:r>
              <a:rPr lang="vi-VN" sz="4800">
                <a:latin typeface="Times New Roman" panose="02020603050405020304" pitchFamily="18" charset="0"/>
                <a:cs typeface="Times New Roman" panose="02020603050405020304" pitchFamily="18" charset="0"/>
              </a:rPr>
              <a:t> là sao chép ý kiến của người khác mà không chú thích rõ nguồn gốc, biến ý kiến đó thành ý kiến của mình. Đây là hành vi vi phạm đạo đức trong học tập, nghiên cứu.</a:t>
            </a:r>
            <a:endParaRPr lang="en-GB" sz="480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976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685" b="-157147"/>
            </a:stretch>
          </a:blipFill>
        </p:spPr>
      </p:sp>
      <p:sp>
        <p:nvSpPr>
          <p:cNvPr id="3" name="Freeform 3"/>
          <p:cNvSpPr/>
          <p:nvPr/>
        </p:nvSpPr>
        <p:spPr>
          <a:xfrm>
            <a:off x="-1224225" y="7103781"/>
            <a:ext cx="21585882" cy="9672935"/>
          </a:xfrm>
          <a:custGeom>
            <a:avLst/>
            <a:gdLst/>
            <a:ahLst/>
            <a:cxnLst/>
            <a:rect l="l" t="t" r="r" b="b"/>
            <a:pathLst>
              <a:path w="21585882" h="9672935">
                <a:moveTo>
                  <a:pt x="0" y="0"/>
                </a:moveTo>
                <a:lnTo>
                  <a:pt x="21585882" y="0"/>
                </a:lnTo>
                <a:lnTo>
                  <a:pt x="21585882" y="9672935"/>
                </a:lnTo>
                <a:lnTo>
                  <a:pt x="0" y="9672935"/>
                </a:lnTo>
                <a:lnTo>
                  <a:pt x="0" y="0"/>
                </a:lnTo>
                <a:close/>
              </a:path>
            </a:pathLst>
          </a:custGeom>
          <a:blipFill>
            <a:blip r:embed="rId3"/>
            <a:stretch>
              <a:fillRect l="-2043" r="-2043" b="-26010"/>
            </a:stretch>
          </a:blipFill>
        </p:spPr>
      </p:sp>
      <p:sp>
        <p:nvSpPr>
          <p:cNvPr id="4" name="Freeform 4"/>
          <p:cNvSpPr/>
          <p:nvPr/>
        </p:nvSpPr>
        <p:spPr>
          <a:xfrm>
            <a:off x="616004" y="-209806"/>
            <a:ext cx="16224195" cy="9597429"/>
          </a:xfrm>
          <a:custGeom>
            <a:avLst/>
            <a:gdLst/>
            <a:ahLst/>
            <a:cxnLst/>
            <a:rect l="l" t="t" r="r" b="b"/>
            <a:pathLst>
              <a:path w="9299272" h="7456325">
                <a:moveTo>
                  <a:pt x="0" y="0"/>
                </a:moveTo>
                <a:lnTo>
                  <a:pt x="9299272" y="0"/>
                </a:lnTo>
                <a:lnTo>
                  <a:pt x="9299272" y="7456326"/>
                </a:lnTo>
                <a:lnTo>
                  <a:pt x="0" y="74563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254908" y="7232353"/>
            <a:ext cx="2068847" cy="3264453"/>
          </a:xfrm>
          <a:custGeom>
            <a:avLst/>
            <a:gdLst/>
            <a:ahLst/>
            <a:cxnLst/>
            <a:rect l="l" t="t" r="r" b="b"/>
            <a:pathLst>
              <a:path w="2068847" h="3264453">
                <a:moveTo>
                  <a:pt x="0" y="0"/>
                </a:moveTo>
                <a:lnTo>
                  <a:pt x="2068847" y="0"/>
                </a:lnTo>
                <a:lnTo>
                  <a:pt x="2068847" y="3264453"/>
                </a:lnTo>
                <a:lnTo>
                  <a:pt x="0" y="3264453"/>
                </a:lnTo>
                <a:lnTo>
                  <a:pt x="0" y="0"/>
                </a:lnTo>
                <a:close/>
              </a:path>
            </a:pathLst>
          </a:custGeom>
          <a:blipFill>
            <a:blip r:embed="rId6"/>
            <a:stretch>
              <a:fillRect/>
            </a:stretch>
          </a:blipFill>
        </p:spPr>
      </p:sp>
      <p:sp>
        <p:nvSpPr>
          <p:cNvPr id="6" name="Freeform 6"/>
          <p:cNvSpPr/>
          <p:nvPr/>
        </p:nvSpPr>
        <p:spPr>
          <a:xfrm>
            <a:off x="16599996" y="530071"/>
            <a:ext cx="1688004" cy="1753771"/>
          </a:xfrm>
          <a:custGeom>
            <a:avLst/>
            <a:gdLst/>
            <a:ahLst/>
            <a:cxnLst/>
            <a:rect l="l" t="t" r="r" b="b"/>
            <a:pathLst>
              <a:path w="1688004" h="1753771">
                <a:moveTo>
                  <a:pt x="0" y="0"/>
                </a:moveTo>
                <a:lnTo>
                  <a:pt x="1688004" y="0"/>
                </a:lnTo>
                <a:lnTo>
                  <a:pt x="1688004" y="1753770"/>
                </a:lnTo>
                <a:lnTo>
                  <a:pt x="0" y="1753770"/>
                </a:lnTo>
                <a:lnTo>
                  <a:pt x="0" y="0"/>
                </a:lnTo>
                <a:close/>
              </a:path>
            </a:pathLst>
          </a:custGeom>
          <a:blipFill>
            <a:blip r:embed="rId7"/>
            <a:stretch>
              <a:fillRect/>
            </a:stretch>
          </a:blipFill>
        </p:spPr>
      </p:sp>
      <p:sp>
        <p:nvSpPr>
          <p:cNvPr id="7" name="TextBox 7"/>
          <p:cNvSpPr txBox="1"/>
          <p:nvPr/>
        </p:nvSpPr>
        <p:spPr>
          <a:xfrm>
            <a:off x="2867687" y="1128150"/>
            <a:ext cx="12631348" cy="1615827"/>
          </a:xfrm>
          <a:prstGeom prst="rect">
            <a:avLst/>
          </a:prstGeom>
        </p:spPr>
        <p:txBody>
          <a:bodyPr wrap="square" lIns="0" tIns="0" rIns="0" bIns="0" rtlCol="0" anchor="t">
            <a:spAutoFit/>
          </a:bodyPr>
          <a:lstStyle/>
          <a:p>
            <a:pPr algn="ctr">
              <a:lnSpc>
                <a:spcPts val="6300"/>
              </a:lnSpc>
            </a:pPr>
            <a:r>
              <a:rPr lang="vi-VN" sz="4800" b="1" i="1">
                <a:latin typeface="Times New Roman" panose="02020603050405020304" pitchFamily="18" charset="0"/>
                <a:cs typeface="Times New Roman" panose="02020603050405020304" pitchFamily="18" charset="0"/>
              </a:rPr>
              <a:t>* Để tránh lỗi đạo văn, khi trích dẫn tài liệu, chúng ta cần lưu ý một số yêu cầu sau</a:t>
            </a:r>
            <a:endParaRPr lang="en-US" sz="4800">
              <a:solidFill>
                <a:srgbClr val="C87E86"/>
              </a:solidFill>
              <a:latin typeface="Times New Roman" panose="02020603050405020304" pitchFamily="18" charset="0"/>
              <a:ea typeface="Alice Bold"/>
              <a:cs typeface="Times New Roman" panose="02020603050405020304" pitchFamily="18" charset="0"/>
              <a:sym typeface="Alice Bold"/>
            </a:endParaRPr>
          </a:p>
        </p:txBody>
      </p:sp>
      <p:sp>
        <p:nvSpPr>
          <p:cNvPr id="8" name="TextBox 8"/>
          <p:cNvSpPr txBox="1"/>
          <p:nvPr/>
        </p:nvSpPr>
        <p:spPr>
          <a:xfrm>
            <a:off x="3026786" y="2911069"/>
            <a:ext cx="12234427" cy="6155531"/>
          </a:xfrm>
          <a:prstGeom prst="rect">
            <a:avLst/>
          </a:prstGeom>
        </p:spPr>
        <p:txBody>
          <a:bodyPr wrap="square" lIns="0" tIns="0" rIns="0" bIns="0" rtlCol="0" anchor="t">
            <a:spAutoFit/>
          </a:bodyPr>
          <a:lstStyle/>
          <a:p>
            <a:pPr algn="just"/>
            <a:r>
              <a:rPr lang="vi-VN" sz="4000" b="1">
                <a:latin typeface="Times New Roman" panose="02020603050405020304" pitchFamily="18" charset="0"/>
                <a:cs typeface="Times New Roman" panose="02020603050405020304" pitchFamily="18" charset="0"/>
              </a:rPr>
              <a:t>- Yêu cầu chung: </a:t>
            </a:r>
            <a:endParaRPr lang="en-GB" sz="4000" b="1">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Mọi ý kiến, khái niệm có ý nghĩa quan trọng mà không phải của người viết đều phải được trích dẫn.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Việc trích dẫn các tài liệu tham khảo phải:</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 Bảo đảm sự trung thực, chính xác (không thêm bớt từ ngữ dẫn đến việc hiểu không đúng ý kiến của tác giả được trích dẫn).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 Phải ghi rõ nguồn (xuất xứ) của ý kiến được trích dẫn (gồm các thông tin: họ tên tác giả, tên công trình, nơi xuất bản, năm xuất bản, số trang). </a:t>
            </a:r>
            <a:endParaRPr lang="en-GB" sz="4000">
              <a:effectLst/>
              <a:latin typeface="Times New Roman" panose="02020603050405020304" pitchFamily="18" charset="0"/>
              <a:cs typeface="Times New Roman" panose="02020603050405020304" pitchFamily="18" charset="0"/>
            </a:endParaRPr>
          </a:p>
        </p:txBody>
      </p:sp>
      <p:sp>
        <p:nvSpPr>
          <p:cNvPr id="9" name="Freeform 9"/>
          <p:cNvSpPr/>
          <p:nvPr/>
        </p:nvSpPr>
        <p:spPr>
          <a:xfrm>
            <a:off x="16144191" y="6245591"/>
            <a:ext cx="2398717" cy="4749934"/>
          </a:xfrm>
          <a:custGeom>
            <a:avLst/>
            <a:gdLst/>
            <a:ahLst/>
            <a:cxnLst/>
            <a:rect l="l" t="t" r="r" b="b"/>
            <a:pathLst>
              <a:path w="2398717" h="4749934">
                <a:moveTo>
                  <a:pt x="0" y="0"/>
                </a:moveTo>
                <a:lnTo>
                  <a:pt x="2398717" y="0"/>
                </a:lnTo>
                <a:lnTo>
                  <a:pt x="2398717" y="4749934"/>
                </a:lnTo>
                <a:lnTo>
                  <a:pt x="0" y="4749934"/>
                </a:lnTo>
                <a:lnTo>
                  <a:pt x="0" y="0"/>
                </a:lnTo>
                <a:close/>
              </a:path>
            </a:pathLst>
          </a:custGeom>
          <a:blipFill>
            <a:blip r:embed="rId8"/>
            <a:stretch>
              <a:fillRect/>
            </a:stretch>
          </a:blipFill>
        </p:spPr>
      </p:sp>
    </p:spTree>
    <p:extLst>
      <p:ext uri="{BB962C8B-B14F-4D97-AF65-F5344CB8AC3E}">
        <p14:creationId xmlns:p14="http://schemas.microsoft.com/office/powerpoint/2010/main" val="153561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1380</Words>
  <Application>Microsoft Office PowerPoint</Application>
  <PresentationFormat>Custom</PresentationFormat>
  <Paragraphs>65</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Alice Bold</vt:lpstr>
      <vt:lpstr>Arial</vt:lpstr>
      <vt:lpstr>Calibri</vt:lpstr>
      <vt:lpstr>DM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dc:creator>Admin</dc:creator>
  <cp:lastModifiedBy>Admin</cp:lastModifiedBy>
  <cp:revision>34</cp:revision>
  <dcterms:created xsi:type="dcterms:W3CDTF">2006-08-16T00:00:00Z</dcterms:created>
  <dcterms:modified xsi:type="dcterms:W3CDTF">2025-05-09T14:04:06Z</dcterms:modified>
  <dc:identifier>DAGcRGQgQyM</dc:identifier>
</cp:coreProperties>
</file>