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9" r:id="rId4"/>
    <p:sldId id="273" r:id="rId5"/>
    <p:sldId id="271" r:id="rId6"/>
    <p:sldId id="297" r:id="rId7"/>
    <p:sldId id="298" r:id="rId8"/>
    <p:sldId id="270" r:id="rId9"/>
    <p:sldId id="272" r:id="rId10"/>
    <p:sldId id="299" r:id="rId11"/>
    <p:sldId id="276" r:id="rId12"/>
    <p:sldId id="278" r:id="rId13"/>
    <p:sldId id="275" r:id="rId14"/>
    <p:sldId id="300" r:id="rId15"/>
    <p:sldId id="257" r:id="rId16"/>
    <p:sldId id="301" r:id="rId17"/>
    <p:sldId id="302" r:id="rId18"/>
    <p:sldId id="305" r:id="rId19"/>
    <p:sldId id="304" r:id="rId20"/>
    <p:sldId id="303" r:id="rId21"/>
    <p:sldId id="306" r:id="rId22"/>
    <p:sldId id="274" r:id="rId23"/>
    <p:sldId id="264" r:id="rId24"/>
    <p:sldId id="285" r:id="rId25"/>
    <p:sldId id="286" r:id="rId26"/>
    <p:sldId id="284" r:id="rId27"/>
    <p:sldId id="266" r:id="rId28"/>
    <p:sldId id="288" r:id="rId29"/>
    <p:sldId id="267" r:id="rId30"/>
    <p:sldId id="287" r:id="rId31"/>
    <p:sldId id="291" r:id="rId32"/>
    <p:sldId id="295" r:id="rId33"/>
    <p:sldId id="289" r:id="rId34"/>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5/9/2025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0.svg"/><Relationship Id="rId5" Type="http://schemas.openxmlformats.org/officeDocument/2006/relationships/image" Target="../media/image22.svg"/><Relationship Id="rId10" Type="http://schemas.openxmlformats.org/officeDocument/2006/relationships/image" Target="../media/image5.png"/><Relationship Id="rId4" Type="http://schemas.openxmlformats.org/officeDocument/2006/relationships/image" Target="../media/image11.png"/><Relationship Id="rId9" Type="http://schemas.openxmlformats.org/officeDocument/2006/relationships/image" Target="../media/image26.svg"/></Relationships>
</file>

<file path=ppt/slides/_rels/slide14.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2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23.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sv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0.svg"/><Relationship Id="rId5" Type="http://schemas.openxmlformats.org/officeDocument/2006/relationships/image" Target="../media/image2.sv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svg"/><Relationship Id="rId7" Type="http://schemas.openxmlformats.org/officeDocument/2006/relationships/image" Target="../media/image16.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4.svg"/><Relationship Id="rId4" Type="http://schemas.openxmlformats.org/officeDocument/2006/relationships/image" Target="../media/image7.png"/><Relationship Id="rId9" Type="http://schemas.openxmlformats.org/officeDocument/2006/relationships/image" Target="../media/image18.sv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7" Type="http://schemas.openxmlformats.org/officeDocument/2006/relationships/image" Target="../media/image16.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4.svg"/><Relationship Id="rId9"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5229109" y="6853429"/>
            <a:ext cx="7829782" cy="1000125"/>
            <a:chOff x="0" y="0"/>
            <a:chExt cx="2062165" cy="263407"/>
          </a:xfrm>
        </p:grpSpPr>
        <p:sp>
          <p:nvSpPr>
            <p:cNvPr id="9" name="Freeform 9"/>
            <p:cNvSpPr/>
            <p:nvPr/>
          </p:nvSpPr>
          <p:spPr>
            <a:xfrm>
              <a:off x="0" y="0"/>
              <a:ext cx="2062165" cy="263407"/>
            </a:xfrm>
            <a:custGeom>
              <a:avLst/>
              <a:gdLst/>
              <a:ahLst/>
              <a:cxnLst/>
              <a:rect l="l" t="t" r="r" b="b"/>
              <a:pathLst>
                <a:path w="2062165" h="263407">
                  <a:moveTo>
                    <a:pt x="98878" y="0"/>
                  </a:moveTo>
                  <a:lnTo>
                    <a:pt x="1963287" y="0"/>
                  </a:lnTo>
                  <a:cubicBezTo>
                    <a:pt x="1989511" y="0"/>
                    <a:pt x="2014661" y="10417"/>
                    <a:pt x="2033204" y="28961"/>
                  </a:cubicBezTo>
                  <a:cubicBezTo>
                    <a:pt x="2051747" y="47504"/>
                    <a:pt x="2062165" y="72654"/>
                    <a:pt x="2062165" y="98878"/>
                  </a:cubicBezTo>
                  <a:lnTo>
                    <a:pt x="2062165" y="164530"/>
                  </a:lnTo>
                  <a:cubicBezTo>
                    <a:pt x="2062165" y="219138"/>
                    <a:pt x="2017895" y="263407"/>
                    <a:pt x="1963287" y="263407"/>
                  </a:cubicBezTo>
                  <a:lnTo>
                    <a:pt x="98878" y="263407"/>
                  </a:lnTo>
                  <a:cubicBezTo>
                    <a:pt x="72654" y="263407"/>
                    <a:pt x="47504" y="252990"/>
                    <a:pt x="28961" y="234447"/>
                  </a:cubicBezTo>
                  <a:cubicBezTo>
                    <a:pt x="10417" y="215904"/>
                    <a:pt x="0" y="190754"/>
                    <a:pt x="0" y="164530"/>
                  </a:cubicBezTo>
                  <a:lnTo>
                    <a:pt x="0" y="98878"/>
                  </a:lnTo>
                  <a:cubicBezTo>
                    <a:pt x="0" y="72654"/>
                    <a:pt x="10417" y="47504"/>
                    <a:pt x="28961" y="28961"/>
                  </a:cubicBezTo>
                  <a:cubicBezTo>
                    <a:pt x="47504" y="10417"/>
                    <a:pt x="72654" y="0"/>
                    <a:pt x="98878"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p>
          </p:txBody>
        </p:sp>
      </p:grpSp>
      <p:sp>
        <p:nvSpPr>
          <p:cNvPr id="11" name="Freeform 11"/>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3" name="Freeform 13"/>
          <p:cNvSpPr/>
          <p:nvPr/>
        </p:nvSpPr>
        <p:spPr>
          <a:xfrm>
            <a:off x="15181212" y="5092867"/>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4" name="Freeform 14"/>
          <p:cNvSpPr/>
          <p:nvPr/>
        </p:nvSpPr>
        <p:spPr>
          <a:xfrm>
            <a:off x="3011136" y="6154164"/>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5" name="Freeform 15"/>
          <p:cNvSpPr/>
          <p:nvPr/>
        </p:nvSpPr>
        <p:spPr>
          <a:xfrm>
            <a:off x="2423210" y="6873651"/>
            <a:ext cx="584719" cy="841873"/>
          </a:xfrm>
          <a:custGeom>
            <a:avLst/>
            <a:gdLst/>
            <a:ahLst/>
            <a:cxnLst/>
            <a:rect l="l" t="t" r="r" b="b"/>
            <a:pathLst>
              <a:path w="584719" h="841873">
                <a:moveTo>
                  <a:pt x="0" y="0"/>
                </a:moveTo>
                <a:lnTo>
                  <a:pt x="584719" y="0"/>
                </a:lnTo>
                <a:lnTo>
                  <a:pt x="584719" y="841873"/>
                </a:lnTo>
                <a:lnTo>
                  <a:pt x="0" y="84187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6" name="Freeform 16"/>
          <p:cNvSpPr/>
          <p:nvPr/>
        </p:nvSpPr>
        <p:spPr>
          <a:xfrm>
            <a:off x="17259300" y="2743125"/>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7" name="Freeform 17"/>
          <p:cNvSpPr/>
          <p:nvPr/>
        </p:nvSpPr>
        <p:spPr>
          <a:xfrm>
            <a:off x="291581" y="6932555"/>
            <a:ext cx="504996" cy="727088"/>
          </a:xfrm>
          <a:custGeom>
            <a:avLst/>
            <a:gdLst/>
            <a:ahLst/>
            <a:cxnLst/>
            <a:rect l="l" t="t" r="r" b="b"/>
            <a:pathLst>
              <a:path w="504996" h="727088">
                <a:moveTo>
                  <a:pt x="0" y="0"/>
                </a:moveTo>
                <a:lnTo>
                  <a:pt x="504996" y="0"/>
                </a:lnTo>
                <a:lnTo>
                  <a:pt x="504996" y="727088"/>
                </a:lnTo>
                <a:lnTo>
                  <a:pt x="0" y="72708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8" name="Freeform 18"/>
          <p:cNvSpPr/>
          <p:nvPr/>
        </p:nvSpPr>
        <p:spPr>
          <a:xfrm rot="3207531">
            <a:off x="15731899" y="-1930446"/>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9" name="TextBox 19"/>
          <p:cNvSpPr txBox="1"/>
          <p:nvPr/>
        </p:nvSpPr>
        <p:spPr>
          <a:xfrm>
            <a:off x="3132643" y="2857157"/>
            <a:ext cx="12077950" cy="4431983"/>
          </a:xfrm>
          <a:prstGeom prst="rect">
            <a:avLst/>
          </a:prstGeom>
          <a:ln>
            <a:noFill/>
          </a:ln>
          <a:effectLst>
            <a:outerShdw blurRad="184150" dist="241300" dir="11520000" sx="110000" sy="110000" algn="ctr">
              <a:srgbClr val="000000">
                <a:alpha val="18000"/>
              </a:srgbClr>
            </a:outerShdw>
          </a:effectLst>
          <a:scene3d>
            <a:camera prst="isometricOffAxis1Right"/>
            <a:lightRig rig="flood" dir="t">
              <a:rot lat="0" lon="0" rev="13800000"/>
            </a:lightRig>
          </a:scene3d>
          <a:sp3d extrusionH="107950" prstMaterial="plastic">
            <a:bevelT w="82550" h="63500" prst="divot"/>
            <a:bevelB/>
          </a:sp3d>
        </p:spPr>
        <p:txBody>
          <a:bodyPr wrap="square" lIns="0" tIns="0" rIns="0" bIns="0" rtlCol="0" anchor="t">
            <a:spAutoFit/>
          </a:bodyPr>
          <a:lstStyle/>
          <a:p>
            <a:pPr algn="ct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Phân tích bài</a:t>
            </a:r>
            <a:r>
              <a:rPr lang="vi-VN" sz="9600" b="1" i="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 </a:t>
            </a:r>
            <a:endParaRPr lang="vi-VN" sz="9600" b="1" i="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a:p>
            <a:pPr algn="ctr"/>
            <a:r>
              <a:rPr lang="vi-VN" sz="9600" b="1" i="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Khóc </a:t>
            </a:r>
            <a:r>
              <a:rPr lang="vi-VN" sz="9600" b="1" i="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Dương Khuê </a:t>
            </a:r>
            <a:endParaRPr lang="en-GB"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a:p>
            <a:r>
              <a:rPr lang="nl-NL" sz="9600" b="1" smtClean="0">
                <a:latin typeface="Times New Roman" panose="02020603050405020304" pitchFamily="18" charset="0"/>
                <a:cs typeface="Times New Roman" panose="02020603050405020304" pitchFamily="18" charset="0"/>
              </a:rPr>
              <a:t>                                         </a:t>
            </a:r>
            <a:endParaRPr lang="en-GB" sz="9600">
              <a:latin typeface="Times New Roman" panose="02020603050405020304" pitchFamily="18" charset="0"/>
              <a:cs typeface="Times New Roman" panose="02020603050405020304" pitchFamily="18" charset="0"/>
            </a:endParaRPr>
          </a:p>
        </p:txBody>
      </p:sp>
      <p:sp>
        <p:nvSpPr>
          <p:cNvPr id="20" name="TextBox 20"/>
          <p:cNvSpPr txBox="1"/>
          <p:nvPr/>
        </p:nvSpPr>
        <p:spPr>
          <a:xfrm>
            <a:off x="5661300" y="7200067"/>
            <a:ext cx="6965399" cy="538609"/>
          </a:xfrm>
          <a:prstGeom prst="rect">
            <a:avLst/>
          </a:prstGeom>
        </p:spPr>
        <p:txBody>
          <a:bodyPr lIns="0" tIns="0" rIns="0" bIns="0" rtlCol="0" anchor="t">
            <a:spAutoFit/>
          </a:bodyPr>
          <a:lstStyle/>
          <a:p>
            <a:pPr algn="ctr">
              <a:lnSpc>
                <a:spcPts val="4200"/>
              </a:lnSpc>
              <a:spcBef>
                <a:spcPct val="0"/>
              </a:spcBef>
            </a:pPr>
            <a:r>
              <a:rPr lang="vi-VN" sz="6600" b="1" i="1"/>
              <a:t> </a:t>
            </a:r>
            <a:r>
              <a:rPr lang="vi-VN" sz="5400" b="1">
                <a:latin typeface="+mj-lt"/>
              </a:rPr>
              <a:t>HOÀNG HỮU YÊN               </a:t>
            </a:r>
            <a:endParaRPr lang="en-US" sz="6000">
              <a:solidFill>
                <a:srgbClr val="5D381C"/>
              </a:solidFill>
              <a:latin typeface="+mj-lt"/>
              <a:cs typeface="Times New Roman" panose="02020603050405020304" pitchFamily="18" charset="0"/>
            </a:endParaRPr>
          </a:p>
        </p:txBody>
      </p:sp>
      <p:sp>
        <p:nvSpPr>
          <p:cNvPr id="21" name="Freeform 21"/>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4765579" y="3009900"/>
            <a:ext cx="8950701" cy="4419599"/>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381299" y="57921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4301603" y="6432492"/>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5109390" y="3430785"/>
            <a:ext cx="8068299" cy="3539430"/>
          </a:xfrm>
          <a:prstGeom prst="rect">
            <a:avLst/>
          </a:prstGeom>
        </p:spPr>
        <p:txBody>
          <a:bodyPr wrap="square" lIns="0" tIns="0" rIns="0" bIns="0" rtlCol="0" anchor="t">
            <a:spAutoFit/>
          </a:bodyPr>
          <a:lstStyle/>
          <a:p>
            <a:pPr algn="ctr"/>
            <a:r>
              <a:rPr lang="vi-VN" sz="115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II. Đọc- hiểu văn bản</a:t>
            </a:r>
            <a:endParaRPr lang="en-GB" sz="115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extLst>
      <p:ext uri="{BB962C8B-B14F-4D97-AF65-F5344CB8AC3E}">
        <p14:creationId xmlns:p14="http://schemas.microsoft.com/office/powerpoint/2010/main" val="151345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319295"/>
            <a:ext cx="15970487" cy="9445209"/>
            <a:chOff x="0" y="0"/>
            <a:chExt cx="21293982" cy="12593612"/>
          </a:xfrm>
        </p:grpSpPr>
        <p:grpSp>
          <p:nvGrpSpPr>
            <p:cNvPr id="3" name="Group 3"/>
            <p:cNvGrpSpPr/>
            <p:nvPr/>
          </p:nvGrpSpPr>
          <p:grpSpPr>
            <a:xfrm>
              <a:off x="0" y="0"/>
              <a:ext cx="21293982" cy="12593612"/>
              <a:chOff x="0" y="0"/>
              <a:chExt cx="4206219" cy="2487627"/>
            </a:xfrm>
          </p:grpSpPr>
          <p:sp>
            <p:nvSpPr>
              <p:cNvPr id="4" name="Freeform 4"/>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5" name="TextBox 5"/>
              <p:cNvSpPr txBox="1"/>
              <p:nvPr/>
            </p:nvSpPr>
            <p:spPr>
              <a:xfrm>
                <a:off x="0" y="-47625"/>
                <a:ext cx="812800" cy="860425"/>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623458" y="649950"/>
              <a:ext cx="20047066" cy="11158691"/>
              <a:chOff x="0" y="0"/>
              <a:chExt cx="3959914" cy="2204186"/>
            </a:xfrm>
          </p:grpSpPr>
          <p:sp>
            <p:nvSpPr>
              <p:cNvPr id="7" name="Freeform 7"/>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8" name="TextBox 8"/>
              <p:cNvSpPr txBox="1"/>
              <p:nvPr/>
            </p:nvSpPr>
            <p:spPr>
              <a:xfrm>
                <a:off x="0" y="-47625"/>
                <a:ext cx="812800" cy="860425"/>
              </a:xfrm>
              <a:prstGeom prst="rect">
                <a:avLst/>
              </a:prstGeom>
            </p:spPr>
            <p:txBody>
              <a:bodyPr lIns="50800" tIns="50800" rIns="50800" bIns="50800" rtlCol="0" anchor="ctr"/>
              <a:lstStyle/>
              <a:p>
                <a:pPr algn="ctr">
                  <a:lnSpc>
                    <a:spcPts val="2659"/>
                  </a:lnSpc>
                </a:pPr>
                <a:endParaRPr>
                  <a:solidFill>
                    <a:prstClr val="black"/>
                  </a:solidFill>
                </a:endParaRPr>
              </a:p>
            </p:txBody>
          </p:sp>
        </p:grpSp>
      </p:grpSp>
      <p:grpSp>
        <p:nvGrpSpPr>
          <p:cNvPr id="9" name="Group 9"/>
          <p:cNvGrpSpPr/>
          <p:nvPr/>
        </p:nvGrpSpPr>
        <p:grpSpPr>
          <a:xfrm>
            <a:off x="4541970" y="1311787"/>
            <a:ext cx="10393230" cy="2093608"/>
            <a:chOff x="0" y="0"/>
            <a:chExt cx="2279054" cy="385667"/>
          </a:xfrm>
        </p:grpSpPr>
        <p:sp>
          <p:nvSpPr>
            <p:cNvPr id="10" name="Freeform 10"/>
            <p:cNvSpPr/>
            <p:nvPr/>
          </p:nvSpPr>
          <p:spPr>
            <a:xfrm>
              <a:off x="0" y="0"/>
              <a:ext cx="2279054" cy="385667"/>
            </a:xfrm>
            <a:custGeom>
              <a:avLst/>
              <a:gdLst/>
              <a:ahLst/>
              <a:cxnLst/>
              <a:rect l="l" t="t" r="r" b="b"/>
              <a:pathLst>
                <a:path w="2279054" h="385667">
                  <a:moveTo>
                    <a:pt x="33998" y="0"/>
                  </a:moveTo>
                  <a:lnTo>
                    <a:pt x="2245057" y="0"/>
                  </a:lnTo>
                  <a:cubicBezTo>
                    <a:pt x="2254073" y="0"/>
                    <a:pt x="2262721" y="3582"/>
                    <a:pt x="2269097" y="9958"/>
                  </a:cubicBezTo>
                  <a:cubicBezTo>
                    <a:pt x="2275473" y="16334"/>
                    <a:pt x="2279054" y="24981"/>
                    <a:pt x="2279054" y="33998"/>
                  </a:cubicBezTo>
                  <a:lnTo>
                    <a:pt x="2279054" y="351669"/>
                  </a:lnTo>
                  <a:cubicBezTo>
                    <a:pt x="2279054" y="360686"/>
                    <a:pt x="2275473" y="369334"/>
                    <a:pt x="2269097" y="375709"/>
                  </a:cubicBezTo>
                  <a:cubicBezTo>
                    <a:pt x="2262721" y="382085"/>
                    <a:pt x="2254073" y="385667"/>
                    <a:pt x="2245057" y="385667"/>
                  </a:cubicBezTo>
                  <a:lnTo>
                    <a:pt x="33998" y="385667"/>
                  </a:lnTo>
                  <a:cubicBezTo>
                    <a:pt x="24981" y="385667"/>
                    <a:pt x="16334" y="382085"/>
                    <a:pt x="9958" y="375709"/>
                  </a:cubicBezTo>
                  <a:cubicBezTo>
                    <a:pt x="3582" y="369334"/>
                    <a:pt x="0" y="360686"/>
                    <a:pt x="0" y="351669"/>
                  </a:cubicBezTo>
                  <a:lnTo>
                    <a:pt x="0" y="33998"/>
                  </a:lnTo>
                  <a:cubicBezTo>
                    <a:pt x="0" y="24981"/>
                    <a:pt x="3582" y="16334"/>
                    <a:pt x="9958" y="9958"/>
                  </a:cubicBezTo>
                  <a:cubicBezTo>
                    <a:pt x="16334" y="3582"/>
                    <a:pt x="24981" y="0"/>
                    <a:pt x="33998" y="0"/>
                  </a:cubicBezTo>
                  <a:close/>
                </a:path>
              </a:pathLst>
            </a:custGeom>
            <a:solidFill>
              <a:srgbClr val="000000">
                <a:alpha val="0"/>
              </a:srgbClr>
            </a:solidFill>
            <a:ln w="47625">
              <a:solidFill>
                <a:srgbClr val="5D381C"/>
              </a:solidFill>
            </a:ln>
          </p:spPr>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2" name="TextBox 12"/>
          <p:cNvSpPr txBox="1"/>
          <p:nvPr/>
        </p:nvSpPr>
        <p:spPr>
          <a:xfrm>
            <a:off x="5596516" y="1664616"/>
            <a:ext cx="8612406" cy="1477328"/>
          </a:xfrm>
          <a:prstGeom prst="rect">
            <a:avLst/>
          </a:prstGeom>
        </p:spPr>
        <p:txBody>
          <a:bodyPr lIns="0" tIns="0" rIns="0" bIns="0" rtlCol="0" anchor="t">
            <a:spAutoFit/>
          </a:bodyPr>
          <a:lstStyle/>
          <a:p>
            <a:pPr algn="ctr"/>
            <a:r>
              <a:rPr lang="vi-VN" sz="4800" b="1">
                <a:latin typeface="Times New Roman" panose="02020603050405020304" pitchFamily="18" charset="0"/>
                <a:cs typeface="Times New Roman" panose="02020603050405020304" pitchFamily="18" charset="0"/>
              </a:rPr>
              <a:t>1. Mục đích của văn bản và cách phân tích bài thơ của tác giả</a:t>
            </a:r>
            <a:endParaRPr lang="en-GB" sz="4800">
              <a:latin typeface="Times New Roman" panose="02020603050405020304" pitchFamily="18" charset="0"/>
              <a:cs typeface="Times New Roman" panose="02020603050405020304" pitchFamily="18" charset="0"/>
            </a:endParaRPr>
          </a:p>
        </p:txBody>
      </p:sp>
      <p:sp>
        <p:nvSpPr>
          <p:cNvPr id="13" name="Freeform 13"/>
          <p:cNvSpPr/>
          <p:nvPr/>
        </p:nvSpPr>
        <p:spPr>
          <a:xfrm>
            <a:off x="15486731" y="6990443"/>
            <a:ext cx="737119" cy="1061297"/>
          </a:xfrm>
          <a:custGeom>
            <a:avLst/>
            <a:gdLst/>
            <a:ahLst/>
            <a:cxnLst/>
            <a:rect l="l" t="t" r="r" b="b"/>
            <a:pathLst>
              <a:path w="737119" h="1061297">
                <a:moveTo>
                  <a:pt x="0" y="0"/>
                </a:moveTo>
                <a:lnTo>
                  <a:pt x="737120" y="0"/>
                </a:lnTo>
                <a:lnTo>
                  <a:pt x="737120"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Freeform 14"/>
          <p:cNvSpPr/>
          <p:nvPr/>
        </p:nvSpPr>
        <p:spPr>
          <a:xfrm>
            <a:off x="3804850" y="18726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3162856" y="2799763"/>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7" name="Freeform 17"/>
          <p:cNvSpPr/>
          <p:nvPr/>
        </p:nvSpPr>
        <p:spPr>
          <a:xfrm>
            <a:off x="-178340" y="6059303"/>
            <a:ext cx="2590425" cy="4227697"/>
          </a:xfrm>
          <a:custGeom>
            <a:avLst/>
            <a:gdLst/>
            <a:ahLst/>
            <a:cxnLst/>
            <a:rect l="l" t="t" r="r" b="b"/>
            <a:pathLst>
              <a:path w="2590425" h="4227697">
                <a:moveTo>
                  <a:pt x="0" y="0"/>
                </a:moveTo>
                <a:lnTo>
                  <a:pt x="2590425" y="0"/>
                </a:lnTo>
                <a:lnTo>
                  <a:pt x="2590425" y="4227697"/>
                </a:lnTo>
                <a:lnTo>
                  <a:pt x="0" y="42276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8" name="Rectangle 17"/>
          <p:cNvSpPr/>
          <p:nvPr/>
        </p:nvSpPr>
        <p:spPr>
          <a:xfrm>
            <a:off x="3352800" y="3758347"/>
            <a:ext cx="12133931" cy="5042753"/>
          </a:xfrm>
          <a:prstGeom prst="rect">
            <a:avLst/>
          </a:prstGeom>
          <a:no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4000" b="1" i="0" u="none" strike="noStrike" kern="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mn-cs"/>
              </a:rPr>
              <a:t>PHIẾU HỌC TẬP 0</a:t>
            </a:r>
            <a:r>
              <a:rPr kumimoji="0" lang="en-US" sz="4000" b="1" i="0" u="none" strike="noStrike" kern="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mn-cs"/>
              </a:rPr>
              <a:t>2</a:t>
            </a:r>
            <a:endParaRPr kumimoji="0" lang="en-GB"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4000" b="1"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mn-cs"/>
              </a:rPr>
              <a:t>Tìm hiểu mục đích của văn bản và cách phân tích bài thơ của tác giả</a:t>
            </a:r>
            <a:endParaRPr kumimoji="0" lang="en-GB"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mn-cs"/>
              </a:rPr>
              <a:t>1. </a:t>
            </a:r>
            <a:r>
              <a:rPr kumimoji="0" lang="en-US" sz="4000" b="0" i="0" u="none" strike="noStrike" kern="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mn-cs"/>
              </a:rPr>
              <a:t>Mục đích của văn bản </a:t>
            </a:r>
            <a:r>
              <a:rPr kumimoji="0" lang="en-US" sz="4000" b="0" i="1" u="none" strike="noStrike" kern="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mn-cs"/>
              </a:rPr>
              <a:t>Phân tích bài “Khóc Dương Khuê”</a:t>
            </a:r>
            <a:r>
              <a:rPr kumimoji="0" lang="en-US" sz="4000" b="0" i="0" u="none" strike="noStrike" kern="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mn-cs"/>
              </a:rPr>
              <a:t> là gì?</a:t>
            </a:r>
            <a:endParaRPr kumimoji="0" lang="en-GB"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mn-cs"/>
              </a:rPr>
              <a:t>2. </a:t>
            </a:r>
            <a:r>
              <a:rPr kumimoji="0" lang="en-US" sz="4000" b="0" i="0" u="none" strike="noStrike" kern="0" cap="none" spc="0" normalizeH="0" baseline="0" noProof="0">
                <a:ln>
                  <a:noFill/>
                </a:ln>
                <a:solidFill>
                  <a:srgbClr val="000000"/>
                </a:solidFill>
                <a:effectLst/>
                <a:uLnTx/>
                <a:uFillTx/>
                <a:latin typeface="Times New Roman" panose="02020603050405020304" pitchFamily="18" charset="0"/>
                <a:ea typeface="Times New Roman" panose="02020603050405020304" pitchFamily="18" charset="0"/>
                <a:cs typeface="+mn-cs"/>
              </a:rPr>
              <a:t>Tác giả đã phân tích bài thơ theo cách nào? Cách phân tích ấy có tác dụng gì trong việc làm rõ nội dung chính của bài thơ?</a:t>
            </a:r>
            <a:endParaRPr kumimoji="0" lang="en-GB"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940188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2243689" y="2027004"/>
            <a:ext cx="13799705" cy="6832203"/>
            <a:chOff x="0" y="0"/>
            <a:chExt cx="3634490" cy="1799428"/>
          </a:xfrm>
        </p:grpSpPr>
        <p:sp>
          <p:nvSpPr>
            <p:cNvPr id="9" name="Freeform 9"/>
            <p:cNvSpPr/>
            <p:nvPr/>
          </p:nvSpPr>
          <p:spPr>
            <a:xfrm>
              <a:off x="0" y="0"/>
              <a:ext cx="3634490" cy="1799428"/>
            </a:xfrm>
            <a:custGeom>
              <a:avLst/>
              <a:gdLst/>
              <a:ahLst/>
              <a:cxnLst/>
              <a:rect l="l" t="t" r="r" b="b"/>
              <a:pathLst>
                <a:path w="3634490" h="1799428">
                  <a:moveTo>
                    <a:pt x="21319" y="0"/>
                  </a:moveTo>
                  <a:lnTo>
                    <a:pt x="3613171" y="0"/>
                  </a:lnTo>
                  <a:cubicBezTo>
                    <a:pt x="3618826" y="0"/>
                    <a:pt x="3624248" y="2246"/>
                    <a:pt x="3628246" y="6244"/>
                  </a:cubicBezTo>
                  <a:cubicBezTo>
                    <a:pt x="3632244" y="10242"/>
                    <a:pt x="3634490" y="15665"/>
                    <a:pt x="3634490" y="21319"/>
                  </a:cubicBezTo>
                  <a:lnTo>
                    <a:pt x="3634490" y="1778109"/>
                  </a:lnTo>
                  <a:cubicBezTo>
                    <a:pt x="3634490" y="1783763"/>
                    <a:pt x="3632244" y="1789186"/>
                    <a:pt x="3628246" y="1793184"/>
                  </a:cubicBezTo>
                  <a:cubicBezTo>
                    <a:pt x="3624248" y="1797182"/>
                    <a:pt x="3618826" y="1799428"/>
                    <a:pt x="3613171" y="1799428"/>
                  </a:cubicBezTo>
                  <a:lnTo>
                    <a:pt x="21319" y="1799428"/>
                  </a:lnTo>
                  <a:cubicBezTo>
                    <a:pt x="15665" y="1799428"/>
                    <a:pt x="10242" y="1797182"/>
                    <a:pt x="6244" y="1793184"/>
                  </a:cubicBezTo>
                  <a:cubicBezTo>
                    <a:pt x="2246" y="1789186"/>
                    <a:pt x="0" y="1783763"/>
                    <a:pt x="0" y="1778109"/>
                  </a:cubicBezTo>
                  <a:lnTo>
                    <a:pt x="0" y="21319"/>
                  </a:lnTo>
                  <a:cubicBezTo>
                    <a:pt x="0" y="15665"/>
                    <a:pt x="2246" y="10242"/>
                    <a:pt x="6244" y="6244"/>
                  </a:cubicBezTo>
                  <a:cubicBezTo>
                    <a:pt x="10242" y="2246"/>
                    <a:pt x="15665" y="0"/>
                    <a:pt x="21319"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5262622" y="2226222"/>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2422429" y="2283313"/>
            <a:ext cx="584719" cy="841873"/>
          </a:xfrm>
          <a:custGeom>
            <a:avLst/>
            <a:gdLst/>
            <a:ahLst/>
            <a:cxnLst/>
            <a:rect l="l" t="t" r="r" b="b"/>
            <a:pathLst>
              <a:path w="584719" h="841873">
                <a:moveTo>
                  <a:pt x="0" y="0"/>
                </a:moveTo>
                <a:lnTo>
                  <a:pt x="584719" y="0"/>
                </a:lnTo>
                <a:lnTo>
                  <a:pt x="584719"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14" name="Group 14"/>
          <p:cNvGrpSpPr/>
          <p:nvPr/>
        </p:nvGrpSpPr>
        <p:grpSpPr>
          <a:xfrm>
            <a:off x="-326156" y="3030722"/>
            <a:ext cx="5139689" cy="5139689"/>
            <a:chOff x="0" y="0"/>
            <a:chExt cx="6852919" cy="6852919"/>
          </a:xfrm>
        </p:grpSpPr>
        <p:grpSp>
          <p:nvGrpSpPr>
            <p:cNvPr id="15" name="Group 15"/>
            <p:cNvGrpSpPr>
              <a:grpSpLocks noChangeAspect="1"/>
            </p:cNvGrpSpPr>
            <p:nvPr/>
          </p:nvGrpSpPr>
          <p:grpSpPr>
            <a:xfrm>
              <a:off x="0" y="0"/>
              <a:ext cx="6852919" cy="6852919"/>
              <a:chOff x="0" y="0"/>
              <a:chExt cx="2540000" cy="2540000"/>
            </a:xfrm>
          </p:grpSpPr>
          <p:sp>
            <p:nvSpPr>
              <p:cNvPr id="16" name="Freeform 16"/>
              <p:cNvSpPr/>
              <p:nvPr/>
            </p:nvSpPr>
            <p:spPr>
              <a:xfrm>
                <a:off x="1270000" y="0"/>
                <a:ext cx="1377505" cy="2333476"/>
              </a:xfrm>
              <a:custGeom>
                <a:avLst/>
                <a:gdLst/>
                <a:ahLst/>
                <a:cxnLst/>
                <a:rect l="l" t="t" r="r" b="b"/>
                <a:pathLst>
                  <a:path w="1377505" h="2333476">
                    <a:moveTo>
                      <a:pt x="0" y="0"/>
                    </a:moveTo>
                    <a:lnTo>
                      <a:pt x="0" y="0"/>
                    </a:lnTo>
                    <a:cubicBezTo>
                      <a:pt x="561922" y="0"/>
                      <a:pt x="1057045" y="369271"/>
                      <a:pt x="1217275" y="907864"/>
                    </a:cubicBezTo>
                    <a:cubicBezTo>
                      <a:pt x="1377505" y="1446457"/>
                      <a:pt x="1164747" y="2026321"/>
                      <a:pt x="694203" y="2333476"/>
                    </a:cubicBezTo>
                    <a:lnTo>
                      <a:pt x="347102" y="1801738"/>
                    </a:lnTo>
                    <a:cubicBezTo>
                      <a:pt x="582373" y="1648160"/>
                      <a:pt x="688752" y="1358229"/>
                      <a:pt x="608637" y="1088932"/>
                    </a:cubicBezTo>
                    <a:cubicBezTo>
                      <a:pt x="528522" y="819635"/>
                      <a:pt x="280961" y="635000"/>
                      <a:pt x="0" y="635000"/>
                    </a:cubicBezTo>
                    <a:close/>
                  </a:path>
                </a:pathLst>
              </a:custGeom>
              <a:solidFill>
                <a:srgbClr val="E18455"/>
              </a:solidFill>
            </p:spPr>
          </p:sp>
          <p:sp>
            <p:nvSpPr>
              <p:cNvPr id="17" name="Freeform 17"/>
              <p:cNvSpPr/>
              <p:nvPr/>
            </p:nvSpPr>
            <p:spPr>
              <a:xfrm>
                <a:off x="473094" y="1764429"/>
                <a:ext cx="1543393" cy="870232"/>
              </a:xfrm>
              <a:custGeom>
                <a:avLst/>
                <a:gdLst/>
                <a:ahLst/>
                <a:cxnLst/>
                <a:rect l="l" t="t" r="r" b="b"/>
                <a:pathLst>
                  <a:path w="1543393" h="870232">
                    <a:moveTo>
                      <a:pt x="1543393" y="533023"/>
                    </a:moveTo>
                    <a:cubicBezTo>
                      <a:pt x="1079264" y="870232"/>
                      <a:pt x="446696" y="854415"/>
                      <a:pt x="0" y="494430"/>
                    </a:cubicBezTo>
                    <a:lnTo>
                      <a:pt x="398453" y="0"/>
                    </a:lnTo>
                    <a:cubicBezTo>
                      <a:pt x="621801" y="179993"/>
                      <a:pt x="938085" y="187902"/>
                      <a:pt x="1170150" y="19297"/>
                    </a:cubicBezTo>
                    <a:close/>
                  </a:path>
                </a:pathLst>
              </a:custGeom>
              <a:solidFill>
                <a:srgbClr val="C25554"/>
              </a:solidFill>
            </p:spPr>
          </p:sp>
          <p:sp>
            <p:nvSpPr>
              <p:cNvPr id="18" name="Freeform 18"/>
              <p:cNvSpPr/>
              <p:nvPr/>
            </p:nvSpPr>
            <p:spPr>
              <a:xfrm>
                <a:off x="-107848" y="0"/>
                <a:ext cx="1377785" cy="2297452"/>
              </a:xfrm>
              <a:custGeom>
                <a:avLst/>
                <a:gdLst/>
                <a:ahLst/>
                <a:cxnLst/>
                <a:rect l="l" t="t" r="r" b="b"/>
                <a:pathLst>
                  <a:path w="1377785" h="2297452">
                    <a:moveTo>
                      <a:pt x="631361" y="2297452"/>
                    </a:moveTo>
                    <a:cubicBezTo>
                      <a:pt x="186261" y="1974067"/>
                      <a:pt x="0" y="1400864"/>
                      <a:pt x="169987" y="877609"/>
                    </a:cubicBezTo>
                    <a:cubicBezTo>
                      <a:pt x="339973" y="354354"/>
                      <a:pt x="827547" y="55"/>
                      <a:pt x="1377721" y="0"/>
                    </a:cubicBezTo>
                    <a:lnTo>
                      <a:pt x="1377785" y="635000"/>
                    </a:lnTo>
                    <a:cubicBezTo>
                      <a:pt x="1102698" y="635028"/>
                      <a:pt x="858911" y="812177"/>
                      <a:pt x="773917" y="1073804"/>
                    </a:cubicBezTo>
                    <a:cubicBezTo>
                      <a:pt x="688924" y="1335432"/>
                      <a:pt x="782054" y="1622034"/>
                      <a:pt x="1004604" y="1783726"/>
                    </a:cubicBezTo>
                    <a:close/>
                  </a:path>
                </a:pathLst>
              </a:custGeom>
              <a:solidFill>
                <a:srgbClr val="982D53"/>
              </a:solidFill>
            </p:spPr>
          </p:sp>
        </p:grpSp>
      </p:grpSp>
      <p:sp>
        <p:nvSpPr>
          <p:cNvPr id="19" name="TextBox 19"/>
          <p:cNvSpPr txBox="1"/>
          <p:nvPr/>
        </p:nvSpPr>
        <p:spPr>
          <a:xfrm>
            <a:off x="4841509" y="2382775"/>
            <a:ext cx="10985146" cy="5816977"/>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Mục đích của văn </a:t>
            </a:r>
            <a:r>
              <a:rPr lang="vi-VN" sz="5400" b="1" smtClean="0">
                <a:latin typeface="Times New Roman" panose="02020603050405020304" pitchFamily="18" charset="0"/>
                <a:cs typeface="Times New Roman" panose="02020603050405020304" pitchFamily="18" charset="0"/>
              </a:rPr>
              <a:t>bản</a:t>
            </a:r>
          </a:p>
          <a:p>
            <a:pPr algn="just"/>
            <a:r>
              <a:rPr lang="vi-VN" sz="5400" smtClean="0">
                <a:latin typeface="Times New Roman" panose="02020603050405020304" pitchFamily="18" charset="0"/>
                <a:cs typeface="Times New Roman" panose="02020603050405020304" pitchFamily="18" charset="0"/>
              </a:rPr>
              <a:t> </a:t>
            </a:r>
            <a:r>
              <a:rPr lang="vi-VN" sz="5400">
                <a:latin typeface="Times New Roman" panose="02020603050405020304" pitchFamily="18" charset="0"/>
                <a:cs typeface="Times New Roman" panose="02020603050405020304" pitchFamily="18" charset="0"/>
              </a:rPr>
              <a:t>Tác giả viết bài này để giúp người đọc hiểu được cái hay, cái đẹp về nội dung, nghệ thuật của bài thơ </a:t>
            </a:r>
            <a:r>
              <a:rPr lang="vi-VN" sz="5400" i="1">
                <a:latin typeface="Times New Roman" panose="02020603050405020304" pitchFamily="18" charset="0"/>
                <a:cs typeface="Times New Roman" panose="02020603050405020304" pitchFamily="18" charset="0"/>
              </a:rPr>
              <a:t>“Khóc Dương Khuê”</a:t>
            </a:r>
            <a:r>
              <a:rPr lang="vi-VN" sz="5400">
                <a:latin typeface="Times New Roman" panose="02020603050405020304" pitchFamily="18" charset="0"/>
                <a:cs typeface="Times New Roman" panose="02020603050405020304" pitchFamily="18" charset="0"/>
              </a:rPr>
              <a:t> (Nguyễn Khuyến). Mục đích đó được triển khai qua hệ thống luận đề, luận điểm, lí lẽ, bằng chứng của VB.</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380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502943" y="863981"/>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4499017" y="972964"/>
            <a:ext cx="9344390" cy="1409351"/>
            <a:chOff x="0" y="0"/>
            <a:chExt cx="2461074" cy="385667"/>
          </a:xfrm>
        </p:grpSpPr>
        <p:sp>
          <p:nvSpPr>
            <p:cNvPr id="9" name="Freeform 9"/>
            <p:cNvSpPr/>
            <p:nvPr/>
          </p:nvSpPr>
          <p:spPr>
            <a:xfrm>
              <a:off x="0" y="0"/>
              <a:ext cx="2461074" cy="385667"/>
            </a:xfrm>
            <a:custGeom>
              <a:avLst/>
              <a:gdLst/>
              <a:ahLst/>
              <a:cxnLst/>
              <a:rect l="l" t="t" r="r" b="b"/>
              <a:pathLst>
                <a:path w="2461074" h="385667">
                  <a:moveTo>
                    <a:pt x="31483" y="0"/>
                  </a:moveTo>
                  <a:lnTo>
                    <a:pt x="2429591" y="0"/>
                  </a:lnTo>
                  <a:cubicBezTo>
                    <a:pt x="2446978" y="0"/>
                    <a:pt x="2461074" y="14096"/>
                    <a:pt x="2461074" y="31483"/>
                  </a:cubicBezTo>
                  <a:lnTo>
                    <a:pt x="2461074" y="354184"/>
                  </a:lnTo>
                  <a:cubicBezTo>
                    <a:pt x="2461074" y="371572"/>
                    <a:pt x="2446978" y="385667"/>
                    <a:pt x="2429591" y="385667"/>
                  </a:cubicBezTo>
                  <a:lnTo>
                    <a:pt x="31483" y="385667"/>
                  </a:lnTo>
                  <a:cubicBezTo>
                    <a:pt x="14096" y="385667"/>
                    <a:pt x="0" y="371572"/>
                    <a:pt x="0" y="354184"/>
                  </a:cubicBezTo>
                  <a:lnTo>
                    <a:pt x="0" y="31483"/>
                  </a:lnTo>
                  <a:cubicBezTo>
                    <a:pt x="0" y="14096"/>
                    <a:pt x="14096" y="0"/>
                    <a:pt x="31483"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1" name="Group 11"/>
          <p:cNvGrpSpPr/>
          <p:nvPr/>
        </p:nvGrpSpPr>
        <p:grpSpPr>
          <a:xfrm>
            <a:off x="3259297" y="2491966"/>
            <a:ext cx="1649416" cy="1649416"/>
            <a:chOff x="0" y="0"/>
            <a:chExt cx="812800" cy="812800"/>
          </a:xfrm>
        </p:grpSpPr>
        <p:sp>
          <p:nvSpPr>
            <p:cNvPr id="12" name="Freeform 12"/>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13" name="TextBox 13"/>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4" name="Group 14"/>
          <p:cNvGrpSpPr/>
          <p:nvPr/>
        </p:nvGrpSpPr>
        <p:grpSpPr>
          <a:xfrm>
            <a:off x="6778588" y="2491966"/>
            <a:ext cx="1649416" cy="1649416"/>
            <a:chOff x="0" y="0"/>
            <a:chExt cx="812800" cy="812800"/>
          </a:xfrm>
        </p:grpSpPr>
        <p:sp>
          <p:nvSpPr>
            <p:cNvPr id="15" name="Freeform 15"/>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16" name="TextBox 16"/>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7" name="Group 17"/>
          <p:cNvGrpSpPr/>
          <p:nvPr/>
        </p:nvGrpSpPr>
        <p:grpSpPr>
          <a:xfrm>
            <a:off x="10297880" y="2491966"/>
            <a:ext cx="1649416" cy="1649416"/>
            <a:chOff x="0" y="0"/>
            <a:chExt cx="812800" cy="812800"/>
          </a:xfrm>
        </p:grpSpPr>
        <p:sp>
          <p:nvSpPr>
            <p:cNvPr id="18" name="Freeform 18"/>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19" name="TextBox 19"/>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0" name="Group 20"/>
          <p:cNvGrpSpPr/>
          <p:nvPr/>
        </p:nvGrpSpPr>
        <p:grpSpPr>
          <a:xfrm>
            <a:off x="13817171" y="2491966"/>
            <a:ext cx="1649416" cy="1649416"/>
            <a:chOff x="0" y="0"/>
            <a:chExt cx="812800" cy="812800"/>
          </a:xfrm>
        </p:grpSpPr>
        <p:sp>
          <p:nvSpPr>
            <p:cNvPr id="21" name="Freeform 21"/>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22" name="TextBox 22"/>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3" name="Group 23"/>
          <p:cNvGrpSpPr/>
          <p:nvPr/>
        </p:nvGrpSpPr>
        <p:grpSpPr>
          <a:xfrm>
            <a:off x="2586598" y="4168176"/>
            <a:ext cx="13446855" cy="258029"/>
            <a:chOff x="0" y="0"/>
            <a:chExt cx="3541559" cy="67958"/>
          </a:xfrm>
        </p:grpSpPr>
        <p:sp>
          <p:nvSpPr>
            <p:cNvPr id="24" name="Freeform 24"/>
            <p:cNvSpPr/>
            <p:nvPr/>
          </p:nvSpPr>
          <p:spPr>
            <a:xfrm>
              <a:off x="0" y="0"/>
              <a:ext cx="3541559" cy="67958"/>
            </a:xfrm>
            <a:custGeom>
              <a:avLst/>
              <a:gdLst/>
              <a:ahLst/>
              <a:cxnLst/>
              <a:rect l="l" t="t" r="r" b="b"/>
              <a:pathLst>
                <a:path w="3541559" h="67958">
                  <a:moveTo>
                    <a:pt x="21878" y="0"/>
                  </a:moveTo>
                  <a:lnTo>
                    <a:pt x="3519681" y="0"/>
                  </a:lnTo>
                  <a:cubicBezTo>
                    <a:pt x="3531763" y="0"/>
                    <a:pt x="3541559" y="9795"/>
                    <a:pt x="3541559" y="21878"/>
                  </a:cubicBezTo>
                  <a:lnTo>
                    <a:pt x="3541559" y="46080"/>
                  </a:lnTo>
                  <a:cubicBezTo>
                    <a:pt x="3541559" y="58163"/>
                    <a:pt x="3531763" y="67958"/>
                    <a:pt x="3519681" y="67958"/>
                  </a:cubicBezTo>
                  <a:lnTo>
                    <a:pt x="21878" y="67958"/>
                  </a:lnTo>
                  <a:cubicBezTo>
                    <a:pt x="16076" y="67958"/>
                    <a:pt x="10511" y="65653"/>
                    <a:pt x="6408" y="61550"/>
                  </a:cubicBezTo>
                  <a:cubicBezTo>
                    <a:pt x="2305" y="57447"/>
                    <a:pt x="0" y="51882"/>
                    <a:pt x="0" y="46080"/>
                  </a:cubicBezTo>
                  <a:lnTo>
                    <a:pt x="0" y="21878"/>
                  </a:lnTo>
                  <a:cubicBezTo>
                    <a:pt x="0" y="16076"/>
                    <a:pt x="2305" y="10511"/>
                    <a:pt x="6408" y="6408"/>
                  </a:cubicBezTo>
                  <a:cubicBezTo>
                    <a:pt x="10511" y="2305"/>
                    <a:pt x="16076" y="0"/>
                    <a:pt x="21878" y="0"/>
                  </a:cubicBezTo>
                  <a:close/>
                </a:path>
              </a:pathLst>
            </a:custGeom>
            <a:solidFill>
              <a:srgbClr val="000000">
                <a:alpha val="0"/>
              </a:srgbClr>
            </a:solidFill>
            <a:ln w="47625">
              <a:solidFill>
                <a:srgbClr val="5D381C"/>
              </a:solidFill>
            </a:ln>
          </p:spPr>
        </p:sp>
        <p:sp>
          <p:nvSpPr>
            <p:cNvPr id="25" name="TextBox 25"/>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7" name="Group 27"/>
          <p:cNvGrpSpPr/>
          <p:nvPr/>
        </p:nvGrpSpPr>
        <p:grpSpPr>
          <a:xfrm>
            <a:off x="3444480" y="2677150"/>
            <a:ext cx="1279050" cy="1279050"/>
            <a:chOff x="0" y="0"/>
            <a:chExt cx="812800" cy="812800"/>
          </a:xfrm>
        </p:grpSpPr>
        <p:sp>
          <p:nvSpPr>
            <p:cNvPr id="28" name="Freeform 28"/>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E18455"/>
            </a:solidFill>
            <a:ln>
              <a:noFill/>
            </a:ln>
          </p:spPr>
        </p:sp>
        <p:sp>
          <p:nvSpPr>
            <p:cNvPr id="29" name="TextBox 29"/>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0" name="Group 30"/>
          <p:cNvGrpSpPr/>
          <p:nvPr/>
        </p:nvGrpSpPr>
        <p:grpSpPr>
          <a:xfrm>
            <a:off x="6963772" y="2677150"/>
            <a:ext cx="1279050" cy="1279050"/>
            <a:chOff x="0" y="0"/>
            <a:chExt cx="812800" cy="812800"/>
          </a:xfrm>
        </p:grpSpPr>
        <p:sp>
          <p:nvSpPr>
            <p:cNvPr id="31" name="Freeform 31"/>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E18455"/>
            </a:solidFill>
            <a:ln>
              <a:noFill/>
            </a:ln>
          </p:spPr>
        </p:sp>
        <p:sp>
          <p:nvSpPr>
            <p:cNvPr id="32" name="TextBox 32"/>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3" name="Group 33"/>
          <p:cNvGrpSpPr/>
          <p:nvPr/>
        </p:nvGrpSpPr>
        <p:grpSpPr>
          <a:xfrm>
            <a:off x="10483063" y="2677150"/>
            <a:ext cx="1279050" cy="1279050"/>
            <a:chOff x="0" y="0"/>
            <a:chExt cx="812800" cy="812800"/>
          </a:xfrm>
        </p:grpSpPr>
        <p:sp>
          <p:nvSpPr>
            <p:cNvPr id="34" name="Freeform 34"/>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E18455"/>
            </a:solidFill>
            <a:ln>
              <a:noFill/>
            </a:ln>
          </p:spPr>
        </p:sp>
        <p:sp>
          <p:nvSpPr>
            <p:cNvPr id="35" name="TextBox 35"/>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6" name="Group 36"/>
          <p:cNvGrpSpPr/>
          <p:nvPr/>
        </p:nvGrpSpPr>
        <p:grpSpPr>
          <a:xfrm>
            <a:off x="14002354" y="2677150"/>
            <a:ext cx="1279050" cy="1279050"/>
            <a:chOff x="0" y="0"/>
            <a:chExt cx="812800" cy="812800"/>
          </a:xfrm>
        </p:grpSpPr>
        <p:sp>
          <p:nvSpPr>
            <p:cNvPr id="37" name="Freeform 37"/>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E18455"/>
            </a:solidFill>
            <a:ln>
              <a:noFill/>
            </a:ln>
          </p:spPr>
        </p:sp>
        <p:sp>
          <p:nvSpPr>
            <p:cNvPr id="38" name="TextBox 38"/>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42" name="Freeform 42"/>
          <p:cNvSpPr/>
          <p:nvPr/>
        </p:nvSpPr>
        <p:spPr>
          <a:xfrm>
            <a:off x="3621368" y="2877850"/>
            <a:ext cx="877649" cy="877649"/>
          </a:xfrm>
          <a:custGeom>
            <a:avLst/>
            <a:gdLst/>
            <a:ahLst/>
            <a:cxnLst/>
            <a:rect l="l" t="t" r="r" b="b"/>
            <a:pathLst>
              <a:path w="877649" h="877649">
                <a:moveTo>
                  <a:pt x="0" y="0"/>
                </a:moveTo>
                <a:lnTo>
                  <a:pt x="877649" y="0"/>
                </a:lnTo>
                <a:lnTo>
                  <a:pt x="877649" y="877649"/>
                </a:lnTo>
                <a:lnTo>
                  <a:pt x="0" y="87764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3" name="Freeform 43"/>
          <p:cNvSpPr/>
          <p:nvPr/>
        </p:nvSpPr>
        <p:spPr>
          <a:xfrm>
            <a:off x="7270087" y="2860533"/>
            <a:ext cx="666418" cy="1013564"/>
          </a:xfrm>
          <a:custGeom>
            <a:avLst/>
            <a:gdLst/>
            <a:ahLst/>
            <a:cxnLst/>
            <a:rect l="l" t="t" r="r" b="b"/>
            <a:pathLst>
              <a:path w="666418" h="1013564">
                <a:moveTo>
                  <a:pt x="0" y="0"/>
                </a:moveTo>
                <a:lnTo>
                  <a:pt x="666419" y="0"/>
                </a:lnTo>
                <a:lnTo>
                  <a:pt x="666419" y="1013564"/>
                </a:lnTo>
                <a:lnTo>
                  <a:pt x="0" y="101356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4" name="TextBox 44"/>
          <p:cNvSpPr txBox="1"/>
          <p:nvPr/>
        </p:nvSpPr>
        <p:spPr>
          <a:xfrm>
            <a:off x="4896555" y="1043162"/>
            <a:ext cx="8612406" cy="1354217"/>
          </a:xfrm>
          <a:prstGeom prst="rect">
            <a:avLst/>
          </a:prstGeom>
        </p:spPr>
        <p:txBody>
          <a:bodyPr lIns="0" tIns="0" rIns="0" bIns="0" rtlCol="0" anchor="t">
            <a:spAutoFit/>
          </a:bodyPr>
          <a:lstStyle/>
          <a:p>
            <a:pPr algn="ctr"/>
            <a:r>
              <a:rPr lang="vi-VN" sz="4400" b="1">
                <a:latin typeface="Times New Roman" panose="02020603050405020304" pitchFamily="18" charset="0"/>
                <a:cs typeface="Times New Roman" panose="02020603050405020304" pitchFamily="18" charset="0"/>
              </a:rPr>
              <a:t>Văn bản thể hiện khá rõ cách phân tích của tác giả</a:t>
            </a:r>
            <a:endParaRPr lang="en-GB" sz="44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6" name="TextBox 46"/>
          <p:cNvSpPr txBox="1"/>
          <p:nvPr/>
        </p:nvSpPr>
        <p:spPr>
          <a:xfrm>
            <a:off x="1658190" y="5518292"/>
            <a:ext cx="2659706" cy="1354217"/>
          </a:xfrm>
          <a:prstGeom prst="rect">
            <a:avLst/>
          </a:prstGeom>
        </p:spPr>
        <p:txBody>
          <a:bodyPr wrap="square" lIns="0" tIns="0" rIns="0" bIns="0" rtlCol="0" anchor="t">
            <a:spAutoFit/>
          </a:bodyPr>
          <a:lstStyle/>
          <a:p>
            <a:pPr algn="ctr"/>
            <a:r>
              <a:rPr lang="vi-VN" sz="4400">
                <a:latin typeface="Times New Roman" panose="02020603050405020304" pitchFamily="18" charset="0"/>
                <a:cs typeface="Times New Roman" panose="02020603050405020304" pitchFamily="18" charset="0"/>
              </a:rPr>
              <a:t>Tin đến đột ngột.</a:t>
            </a:r>
            <a:endParaRPr lang="en-US" sz="4000">
              <a:solidFill>
                <a:srgbClr val="5D381C"/>
              </a:solidFill>
              <a:latin typeface="Times New Roman" panose="02020603050405020304" pitchFamily="18" charset="0"/>
              <a:cs typeface="Times New Roman" panose="02020603050405020304" pitchFamily="18" charset="0"/>
            </a:endParaRPr>
          </a:p>
        </p:txBody>
      </p:sp>
      <p:sp>
        <p:nvSpPr>
          <p:cNvPr id="48" name="TextBox 48"/>
          <p:cNvSpPr txBox="1"/>
          <p:nvPr/>
        </p:nvSpPr>
        <p:spPr>
          <a:xfrm>
            <a:off x="4738118" y="5247060"/>
            <a:ext cx="3503304" cy="3385542"/>
          </a:xfrm>
          <a:prstGeom prst="rect">
            <a:avLst/>
          </a:prstGeom>
        </p:spPr>
        <p:txBody>
          <a:bodyPr wrap="square" lIns="0" tIns="0" rIns="0" bIns="0" rtlCol="0" anchor="t">
            <a:spAutoFit/>
          </a:bodyPr>
          <a:lstStyle/>
          <a:p>
            <a:pPr algn="ctr"/>
            <a:r>
              <a:rPr lang="vi-VN" sz="4400">
                <a:latin typeface="Times New Roman" panose="02020603050405020304" pitchFamily="18" charset="0"/>
                <a:cs typeface="Times New Roman" panose="02020603050405020304" pitchFamily="18" charset="0"/>
              </a:rPr>
              <a:t>Sự hồi tưởng những kỉ niệm của thười xuân xanh, chưa thành đạt.</a:t>
            </a:r>
            <a:endParaRPr lang="en-US" sz="4000">
              <a:solidFill>
                <a:srgbClr val="5D381C"/>
              </a:solidFill>
              <a:latin typeface="Times New Roman" panose="02020603050405020304" pitchFamily="18" charset="0"/>
              <a:cs typeface="Times New Roman" panose="02020603050405020304" pitchFamily="18" charset="0"/>
            </a:endParaRPr>
          </a:p>
        </p:txBody>
      </p:sp>
      <p:sp>
        <p:nvSpPr>
          <p:cNvPr id="50" name="TextBox 50"/>
          <p:cNvSpPr txBox="1"/>
          <p:nvPr/>
        </p:nvSpPr>
        <p:spPr>
          <a:xfrm>
            <a:off x="8846781" y="5357416"/>
            <a:ext cx="4408076" cy="2708434"/>
          </a:xfrm>
          <a:prstGeom prst="rect">
            <a:avLst/>
          </a:prstGeom>
        </p:spPr>
        <p:txBody>
          <a:bodyPr wrap="square" lIns="0" tIns="0" rIns="0" bIns="0" rtlCol="0" anchor="t">
            <a:spAutoFit/>
          </a:bodyPr>
          <a:lstStyle/>
          <a:p>
            <a:pPr algn="ctr"/>
            <a:r>
              <a:rPr lang="vi-VN" sz="4400">
                <a:latin typeface="Times New Roman" panose="02020603050405020304" pitchFamily="18" charset="0"/>
                <a:cs typeface="Times New Roman" panose="02020603050405020304" pitchFamily="18" charset="0"/>
              </a:rPr>
              <a:t>Về ấn tượng mới trong lần gặp cuối cùng, lúc cả hai đã mãn chiều xế bóng.</a:t>
            </a:r>
            <a:endParaRPr lang="en-US" sz="4000">
              <a:solidFill>
                <a:srgbClr val="5D381C"/>
              </a:solidFill>
              <a:latin typeface="Times New Roman" panose="02020603050405020304" pitchFamily="18" charset="0"/>
              <a:cs typeface="Times New Roman" panose="02020603050405020304" pitchFamily="18" charset="0"/>
            </a:endParaRPr>
          </a:p>
        </p:txBody>
      </p:sp>
      <p:sp>
        <p:nvSpPr>
          <p:cNvPr id="52" name="TextBox 52"/>
          <p:cNvSpPr txBox="1"/>
          <p:nvPr/>
        </p:nvSpPr>
        <p:spPr>
          <a:xfrm>
            <a:off x="13508961" y="5266111"/>
            <a:ext cx="2811656" cy="2708434"/>
          </a:xfrm>
          <a:prstGeom prst="rect">
            <a:avLst/>
          </a:prstGeom>
        </p:spPr>
        <p:txBody>
          <a:bodyPr wrap="square" lIns="0" tIns="0" rIns="0" bIns="0" rtlCol="0" anchor="t">
            <a:spAutoFit/>
          </a:bodyPr>
          <a:lstStyle/>
          <a:p>
            <a:pPr algn="ctr"/>
            <a:r>
              <a:rPr lang="vi-VN" sz="4400">
                <a:latin typeface="Times New Roman" panose="02020603050405020304" pitchFamily="18" charset="0"/>
                <a:cs typeface="Times New Roman" panose="02020603050405020304" pitchFamily="18" charset="0"/>
              </a:rPr>
              <a:t>Nỗi đau khôn tả lúc bạn đã dứt áo “ra đi”.</a:t>
            </a:r>
            <a:endParaRPr lang="en-US" sz="4000">
              <a:solidFill>
                <a:srgbClr val="5D381C"/>
              </a:solidFill>
              <a:latin typeface="Times New Roman" panose="02020603050405020304" pitchFamily="18" charset="0"/>
              <a:cs typeface="Times New Roman" panose="02020603050405020304" pitchFamily="18" charset="0"/>
            </a:endParaRPr>
          </a:p>
        </p:txBody>
      </p:sp>
      <p:sp>
        <p:nvSpPr>
          <p:cNvPr id="53" name="Freeform 53"/>
          <p:cNvSpPr/>
          <p:nvPr/>
        </p:nvSpPr>
        <p:spPr>
          <a:xfrm>
            <a:off x="10676060" y="2877850"/>
            <a:ext cx="893057" cy="893057"/>
          </a:xfrm>
          <a:custGeom>
            <a:avLst/>
            <a:gdLst/>
            <a:ahLst/>
            <a:cxnLst/>
            <a:rect l="l" t="t" r="r" b="b"/>
            <a:pathLst>
              <a:path w="893057" h="893057">
                <a:moveTo>
                  <a:pt x="0" y="0"/>
                </a:moveTo>
                <a:lnTo>
                  <a:pt x="893056" y="0"/>
                </a:lnTo>
                <a:lnTo>
                  <a:pt x="893056" y="893056"/>
                </a:lnTo>
                <a:lnTo>
                  <a:pt x="0" y="89305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54" name="Freeform 54"/>
          <p:cNvSpPr/>
          <p:nvPr/>
        </p:nvSpPr>
        <p:spPr>
          <a:xfrm>
            <a:off x="14414271" y="2860533"/>
            <a:ext cx="704079" cy="996247"/>
          </a:xfrm>
          <a:custGeom>
            <a:avLst/>
            <a:gdLst/>
            <a:ahLst/>
            <a:cxnLst/>
            <a:rect l="l" t="t" r="r" b="b"/>
            <a:pathLst>
              <a:path w="704079" h="996247">
                <a:moveTo>
                  <a:pt x="0" y="0"/>
                </a:moveTo>
                <a:lnTo>
                  <a:pt x="704079" y="0"/>
                </a:lnTo>
                <a:lnTo>
                  <a:pt x="704079" y="996248"/>
                </a:lnTo>
                <a:lnTo>
                  <a:pt x="0" y="99624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55" name="Freeform 55"/>
          <p:cNvSpPr/>
          <p:nvPr/>
        </p:nvSpPr>
        <p:spPr>
          <a:xfrm rot="3207531">
            <a:off x="15731899" y="-1930446"/>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56" name="Freeform 56"/>
          <p:cNvSpPr/>
          <p:nvPr/>
        </p:nvSpPr>
        <p:spPr>
          <a:xfrm rot="-9230465">
            <a:off x="-300556" y="7602674"/>
            <a:ext cx="2207856" cy="4637484"/>
          </a:xfrm>
          <a:custGeom>
            <a:avLst/>
            <a:gdLst/>
            <a:ahLst/>
            <a:cxnLst/>
            <a:rect l="l" t="t" r="r" b="b"/>
            <a:pathLst>
              <a:path w="2207856" h="4637484">
                <a:moveTo>
                  <a:pt x="0" y="0"/>
                </a:moveTo>
                <a:lnTo>
                  <a:pt x="2207857" y="0"/>
                </a:lnTo>
                <a:lnTo>
                  <a:pt x="2207857" y="4637484"/>
                </a:lnTo>
                <a:lnTo>
                  <a:pt x="0" y="463748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57" name="Down Arrow 56"/>
          <p:cNvSpPr/>
          <p:nvPr/>
        </p:nvSpPr>
        <p:spPr>
          <a:xfrm>
            <a:off x="4572000" y="5676900"/>
            <a:ext cx="90026" cy="3059128"/>
          </a:xfrm>
          <a:prstGeom prst="down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Down Arrow 57"/>
          <p:cNvSpPr/>
          <p:nvPr/>
        </p:nvSpPr>
        <p:spPr>
          <a:xfrm>
            <a:off x="8520574" y="5712620"/>
            <a:ext cx="90026" cy="3059128"/>
          </a:xfrm>
          <a:prstGeom prst="down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Down Arrow 58"/>
          <p:cNvSpPr/>
          <p:nvPr/>
        </p:nvSpPr>
        <p:spPr>
          <a:xfrm>
            <a:off x="13463948" y="5539003"/>
            <a:ext cx="90026" cy="3059128"/>
          </a:xfrm>
          <a:prstGeom prst="down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8601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circle(in)">
                                      <p:cBhvr>
                                        <p:cTn id="14" dur="2000"/>
                                        <p:tgtEl>
                                          <p:spTgt spid="46"/>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circle(in)">
                                      <p:cBhvr>
                                        <p:cTn id="19" dur="2000"/>
                                        <p:tgtEl>
                                          <p:spTgt spid="4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down)">
                                      <p:cBhvr>
                                        <p:cTn id="24" dur="500"/>
                                        <p:tgtEl>
                                          <p:spTgt spid="50"/>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circle(in)">
                                      <p:cBhvr>
                                        <p:cTn id="29" dur="2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48" grpId="0"/>
      <p:bldP spid="50"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5069506" y="3407218"/>
            <a:ext cx="8148069" cy="4708081"/>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381299" y="57921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4301603" y="6432492"/>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8" name="Rectangle 17"/>
          <p:cNvSpPr/>
          <p:nvPr/>
        </p:nvSpPr>
        <p:spPr>
          <a:xfrm>
            <a:off x="5520102" y="3506995"/>
            <a:ext cx="7173182" cy="4524315"/>
          </a:xfrm>
          <a:prstGeom prst="rect">
            <a:avLst/>
          </a:prstGeom>
        </p:spPr>
        <p:txBody>
          <a:bodyPr wrap="square">
            <a:spAutoFit/>
          </a:bodyPr>
          <a:lstStyle/>
          <a:p>
            <a:pPr algn="ctr"/>
            <a:r>
              <a:rPr lang="vi-VN" sz="7200" b="1">
                <a:latin typeface="Times New Roman" panose="02020603050405020304" pitchFamily="18" charset="0"/>
                <a:cs typeface="Times New Roman" panose="02020603050405020304" pitchFamily="18" charset="0"/>
              </a:rPr>
              <a:t>2. Luận đề, hệ thống luận điểm, lí lẽ và bằng chứng của VB</a:t>
            </a:r>
            <a:endParaRPr lang="en-GB" sz="7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960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21293982" cy="12593612"/>
          </a:xfrm>
        </p:grpSpPr>
        <p:grpSp>
          <p:nvGrpSpPr>
            <p:cNvPr id="3" name="Group 3"/>
            <p:cNvGrpSpPr/>
            <p:nvPr/>
          </p:nvGrpSpPr>
          <p:grpSpPr>
            <a:xfrm>
              <a:off x="0" y="0"/>
              <a:ext cx="21293982" cy="12593612"/>
              <a:chOff x="0" y="0"/>
              <a:chExt cx="4206219" cy="2487627"/>
            </a:xfrm>
          </p:grpSpPr>
          <p:sp>
            <p:nvSpPr>
              <p:cNvPr id="4" name="Freeform 4"/>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5" name="TextBox 5"/>
              <p:cNvSpPr txBox="1"/>
              <p:nvPr/>
            </p:nvSpPr>
            <p:spPr>
              <a:xfrm>
                <a:off x="0" y="-47625"/>
                <a:ext cx="812800" cy="860425"/>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a:off x="623458" y="649950"/>
              <a:ext cx="20047066" cy="11158691"/>
              <a:chOff x="0" y="0"/>
              <a:chExt cx="3959914" cy="2204186"/>
            </a:xfrm>
          </p:grpSpPr>
          <p:sp>
            <p:nvSpPr>
              <p:cNvPr id="7" name="Freeform 7"/>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8" name="TextBox 8"/>
              <p:cNvSpPr txBox="1"/>
              <p:nvPr/>
            </p:nvSpPr>
            <p:spPr>
              <a:xfrm>
                <a:off x="0" y="-47625"/>
                <a:ext cx="812800" cy="860425"/>
              </a:xfrm>
              <a:prstGeom prst="rect">
                <a:avLst/>
              </a:prstGeom>
            </p:spPr>
            <p:txBody>
              <a:bodyPr lIns="50800" tIns="50800" rIns="50800" bIns="50800" rtlCol="0" anchor="ctr"/>
              <a:lstStyle/>
              <a:p>
                <a:pPr algn="ctr">
                  <a:lnSpc>
                    <a:spcPts val="2659"/>
                  </a:lnSpc>
                </a:pPr>
                <a:endParaRPr/>
              </a:p>
            </p:txBody>
          </p:sp>
        </p:grpSp>
      </p:grpSp>
      <p:sp>
        <p:nvSpPr>
          <p:cNvPr id="13" name="Freeform 13"/>
          <p:cNvSpPr/>
          <p:nvPr/>
        </p:nvSpPr>
        <p:spPr>
          <a:xfrm>
            <a:off x="15486731" y="6990443"/>
            <a:ext cx="737119" cy="1061297"/>
          </a:xfrm>
          <a:custGeom>
            <a:avLst/>
            <a:gdLst/>
            <a:ahLst/>
            <a:cxnLst/>
            <a:rect l="l" t="t" r="r" b="b"/>
            <a:pathLst>
              <a:path w="737119" h="1061297">
                <a:moveTo>
                  <a:pt x="0" y="0"/>
                </a:moveTo>
                <a:lnTo>
                  <a:pt x="737120" y="0"/>
                </a:lnTo>
                <a:lnTo>
                  <a:pt x="737120"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Freeform 14"/>
          <p:cNvSpPr/>
          <p:nvPr/>
        </p:nvSpPr>
        <p:spPr>
          <a:xfrm>
            <a:off x="14763632" y="1571203"/>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500751" y="1307998"/>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7" name="Freeform 17"/>
          <p:cNvSpPr/>
          <p:nvPr/>
        </p:nvSpPr>
        <p:spPr>
          <a:xfrm>
            <a:off x="-178340" y="6059303"/>
            <a:ext cx="2590425" cy="4227697"/>
          </a:xfrm>
          <a:custGeom>
            <a:avLst/>
            <a:gdLst/>
            <a:ahLst/>
            <a:cxnLst/>
            <a:rect l="l" t="t" r="r" b="b"/>
            <a:pathLst>
              <a:path w="2590425" h="4227697">
                <a:moveTo>
                  <a:pt x="0" y="0"/>
                </a:moveTo>
                <a:lnTo>
                  <a:pt x="2590425" y="0"/>
                </a:lnTo>
                <a:lnTo>
                  <a:pt x="2590425" y="4227697"/>
                </a:lnTo>
                <a:lnTo>
                  <a:pt x="0" y="42276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9" name="Rectangle 8"/>
          <p:cNvSpPr/>
          <p:nvPr/>
        </p:nvSpPr>
        <p:spPr>
          <a:xfrm>
            <a:off x="4732454" y="1088042"/>
            <a:ext cx="9144000" cy="2308324"/>
          </a:xfrm>
          <a:prstGeom prst="rect">
            <a:avLst/>
          </a:prstGeom>
        </p:spPr>
        <p:txBody>
          <a:bodyPr>
            <a:spAutoFit/>
          </a:bodyPr>
          <a:lstStyle/>
          <a:p>
            <a:pPr algn="ctr">
              <a:spcAft>
                <a:spcPts val="0"/>
              </a:spcAft>
            </a:pPr>
            <a:r>
              <a:rPr lang="vi-VN" sz="4800" b="1">
                <a:solidFill>
                  <a:srgbClr val="FF0000"/>
                </a:solidFill>
                <a:latin typeface="Times New Roman" panose="02020603050405020304" pitchFamily="18" charset="0"/>
                <a:ea typeface="Times New Roman" panose="02020603050405020304" pitchFamily="18" charset="0"/>
              </a:rPr>
              <a:t>PHIẾU HỌC TẬP 03 </a:t>
            </a:r>
            <a:endParaRPr lang="en-GB" sz="4800">
              <a:latin typeface="Times New Roman" panose="02020603050405020304" pitchFamily="18" charset="0"/>
              <a:ea typeface="Times New Roman" panose="02020603050405020304" pitchFamily="18" charset="0"/>
            </a:endParaRPr>
          </a:p>
          <a:p>
            <a:pPr algn="ctr">
              <a:spcAft>
                <a:spcPts val="0"/>
              </a:spcAft>
            </a:pPr>
            <a:r>
              <a:rPr lang="vi-VN" sz="4800" b="1">
                <a:solidFill>
                  <a:srgbClr val="0070C0"/>
                </a:solidFill>
                <a:latin typeface="Times New Roman" panose="02020603050405020304" pitchFamily="18" charset="0"/>
                <a:ea typeface="Times New Roman" panose="02020603050405020304" pitchFamily="18" charset="0"/>
              </a:rPr>
              <a:t>Tìm hiểu luận đề, hệ thống luận điểm, lí lẽ và bằng chứng của VB</a:t>
            </a:r>
            <a:endParaRPr lang="en-GB" sz="4800">
              <a:effectLst/>
              <a:latin typeface="Times New Roman" panose="02020603050405020304" pitchFamily="18" charset="0"/>
              <a:ea typeface="Times New Roman" panose="02020603050405020304" pitchFamily="18"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856762287"/>
              </p:ext>
            </p:extLst>
          </p:nvPr>
        </p:nvGraphicFramePr>
        <p:xfrm>
          <a:off x="3264931" y="3687281"/>
          <a:ext cx="12413816" cy="4188057"/>
        </p:xfrm>
        <a:graphic>
          <a:graphicData uri="http://schemas.openxmlformats.org/drawingml/2006/table">
            <a:tbl>
              <a:tblPr firstRow="1" firstCol="1" bandRow="1"/>
              <a:tblGrid>
                <a:gridCol w="4232725">
                  <a:extLst>
                    <a:ext uri="{9D8B030D-6E8A-4147-A177-3AD203B41FA5}">
                      <a16:colId xmlns:a16="http://schemas.microsoft.com/office/drawing/2014/main" val="20000"/>
                    </a:ext>
                  </a:extLst>
                </a:gridCol>
                <a:gridCol w="3854487">
                  <a:extLst>
                    <a:ext uri="{9D8B030D-6E8A-4147-A177-3AD203B41FA5}">
                      <a16:colId xmlns:a16="http://schemas.microsoft.com/office/drawing/2014/main" val="20001"/>
                    </a:ext>
                  </a:extLst>
                </a:gridCol>
                <a:gridCol w="4326604">
                  <a:extLst>
                    <a:ext uri="{9D8B030D-6E8A-4147-A177-3AD203B41FA5}">
                      <a16:colId xmlns:a16="http://schemas.microsoft.com/office/drawing/2014/main" val="20002"/>
                    </a:ext>
                  </a:extLst>
                </a:gridCol>
              </a:tblGrid>
              <a:tr h="1192314">
                <a:tc gridSpan="3">
                  <a:txBody>
                    <a:bodyPr/>
                    <a:lstStyle/>
                    <a:p>
                      <a:pPr algn="ctr">
                        <a:spcBef>
                          <a:spcPts val="600"/>
                        </a:spcBef>
                        <a:spcAft>
                          <a:spcPts val="60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LUẬN ĐỀ</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Bef>
                          <a:spcPts val="600"/>
                        </a:spcBef>
                        <a:spcAft>
                          <a:spcPts val="60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430558">
                <a:tc>
                  <a:txBody>
                    <a:bodyPr/>
                    <a:lstStyle/>
                    <a:p>
                      <a:pPr algn="ctr">
                        <a:spcBef>
                          <a:spcPts val="600"/>
                        </a:spcBef>
                        <a:spcAft>
                          <a:spcPts val="60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43817">
                <a:tc>
                  <a:txBody>
                    <a:bodyPr/>
                    <a:lstStyle/>
                    <a:p>
                      <a:pPr algn="just">
                        <a:spcAft>
                          <a:spcPts val="60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Luận điểm 1</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0558">
                <a:tc>
                  <a:txBody>
                    <a:bodyPr/>
                    <a:lstStyle/>
                    <a:p>
                      <a:pPr algn="just">
                        <a:spcAft>
                          <a:spcPts val="60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Luận điểm 2: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30558">
                <a:tc>
                  <a:txBody>
                    <a:bodyPr/>
                    <a:lstStyle/>
                    <a:p>
                      <a:pPr algn="just">
                        <a:spcAft>
                          <a:spcPts val="60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Luận điểm 3</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30558">
                <a:tc>
                  <a:txBody>
                    <a:bodyPr/>
                    <a:lstStyle/>
                    <a:p>
                      <a:pPr algn="just">
                        <a:spcAft>
                          <a:spcPts val="60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Luận điểm 4</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60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5069506" y="2324100"/>
            <a:ext cx="8148069" cy="5943600"/>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381299" y="57921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4301603" y="6432492"/>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8" name="Rectangle 17"/>
          <p:cNvSpPr/>
          <p:nvPr/>
        </p:nvSpPr>
        <p:spPr>
          <a:xfrm>
            <a:off x="5511820" y="2521828"/>
            <a:ext cx="7173182" cy="5262979"/>
          </a:xfrm>
          <a:prstGeom prst="rect">
            <a:avLst/>
          </a:prstGeom>
        </p:spPr>
        <p:txBody>
          <a:bodyPr wrap="square">
            <a:spAutoFit/>
          </a:bodyPr>
          <a:lstStyle/>
          <a:p>
            <a:pPr algn="ctr"/>
            <a:r>
              <a:rPr lang="vi-VN" sz="4800" b="1">
                <a:latin typeface="Times New Roman" panose="02020603050405020304" pitchFamily="18" charset="0"/>
                <a:cs typeface="Times New Roman" panose="02020603050405020304" pitchFamily="18" charset="0"/>
              </a:rPr>
              <a:t>LUẬN </a:t>
            </a:r>
            <a:r>
              <a:rPr lang="vi-VN" sz="4800" b="1" smtClean="0">
                <a:latin typeface="Times New Roman" panose="02020603050405020304" pitchFamily="18" charset="0"/>
                <a:cs typeface="Times New Roman" panose="02020603050405020304" pitchFamily="18" charset="0"/>
              </a:rPr>
              <a:t>ĐỀ</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Bài thơ “</a:t>
            </a:r>
            <a:r>
              <a:rPr lang="vi-VN" sz="4800" i="1">
                <a:latin typeface="Times New Roman" panose="02020603050405020304" pitchFamily="18" charset="0"/>
                <a:cs typeface="Times New Roman" panose="02020603050405020304" pitchFamily="18" charset="0"/>
              </a:rPr>
              <a:t>Khóc Dương Khuê”</a:t>
            </a:r>
            <a:r>
              <a:rPr lang="vi-VN" sz="4800">
                <a:latin typeface="Times New Roman" panose="02020603050405020304" pitchFamily="18" charset="0"/>
                <a:cs typeface="Times New Roman" panose="02020603050405020304" pitchFamily="18" charset="0"/>
              </a:rPr>
              <a:t> của Nguyễn Khuyến là một trong những bài thơ viết về tình bạn “lấp lánh bất chấp sự đổi thay của thời thế và cảnh ngộ riêng”.</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1977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Freeform 17"/>
          <p:cNvSpPr/>
          <p:nvPr/>
        </p:nvSpPr>
        <p:spPr>
          <a:xfrm rot="3207531">
            <a:off x="16867806" y="-2192248"/>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2">
              <a:extLst>
                <a:ext uri="{96DAC541-7B7A-43D3-8B79-37D633B846F1}">
                  <asvg:svgBlip xmlns:asvg="http://schemas.microsoft.com/office/drawing/2016/SVG/main" xmlns="" r:embed="rId4"/>
                </a:ext>
              </a:extLst>
            </a:blip>
            <a:stretch>
              <a:fillRect/>
            </a:stretch>
          </a:blipFill>
        </p:spPr>
      </p:sp>
      <p:sp>
        <p:nvSpPr>
          <p:cNvPr id="18" name="Freeform 18"/>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2">
              <a:extLst>
                <a:ext uri="{96DAC541-7B7A-43D3-8B79-37D633B846F1}">
                  <asvg:svgBlip xmlns:asvg="http://schemas.microsoft.com/office/drawing/2016/SVG/main" xmlns="" r:embed="rId4"/>
                </a:ext>
              </a:extLst>
            </a:blip>
            <a:stretch>
              <a:fillRect/>
            </a:stretch>
          </a:blipFill>
        </p:spPr>
      </p:sp>
      <p:graphicFrame>
        <p:nvGraphicFramePr>
          <p:cNvPr id="16" name="Table 15"/>
          <p:cNvGraphicFramePr>
            <a:graphicFrameLocks noGrp="1"/>
          </p:cNvGraphicFramePr>
          <p:nvPr>
            <p:extLst>
              <p:ext uri="{D42A27DB-BD31-4B8C-83A1-F6EECF244321}">
                <p14:modId xmlns:p14="http://schemas.microsoft.com/office/powerpoint/2010/main" val="2139351737"/>
              </p:ext>
            </p:extLst>
          </p:nvPr>
        </p:nvGraphicFramePr>
        <p:xfrm>
          <a:off x="1700618" y="1120139"/>
          <a:ext cx="14453782" cy="7376160"/>
        </p:xfrm>
        <a:graphic>
          <a:graphicData uri="http://schemas.openxmlformats.org/drawingml/2006/table">
            <a:tbl>
              <a:tblPr firstRow="1" firstCol="1" bandRow="1"/>
              <a:tblGrid>
                <a:gridCol w="3637135">
                  <a:extLst>
                    <a:ext uri="{9D8B030D-6E8A-4147-A177-3AD203B41FA5}">
                      <a16:colId xmlns:a16="http://schemas.microsoft.com/office/drawing/2014/main" val="20000"/>
                    </a:ext>
                  </a:extLst>
                </a:gridCol>
                <a:gridCol w="6625647">
                  <a:extLst>
                    <a:ext uri="{9D8B030D-6E8A-4147-A177-3AD203B41FA5}">
                      <a16:colId xmlns:a16="http://schemas.microsoft.com/office/drawing/2014/main" val="20001"/>
                    </a:ext>
                  </a:extLst>
                </a:gridCol>
                <a:gridCol w="4191000">
                  <a:extLst>
                    <a:ext uri="{9D8B030D-6E8A-4147-A177-3AD203B41FA5}">
                      <a16:colId xmlns:a16="http://schemas.microsoft.com/office/drawing/2014/main" val="20002"/>
                    </a:ext>
                  </a:extLst>
                </a:gridCol>
              </a:tblGrid>
              <a:tr h="120692">
                <a:tc>
                  <a:txBody>
                    <a:bodyPr/>
                    <a:lstStyle/>
                    <a:p>
                      <a:pPr algn="ctr">
                        <a:spcAft>
                          <a:spcPts val="0"/>
                        </a:spcAft>
                      </a:pPr>
                      <a:r>
                        <a:rPr lang="vi-VN"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vi-VN"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ằng chứng</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46577">
                <a:tc>
                  <a:txBody>
                    <a:bodyPr/>
                    <a:lstStyle/>
                    <a:p>
                      <a:pPr algn="l">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spcAft>
                          <a:spcPts val="0"/>
                        </a:spcAft>
                      </a:pPr>
                      <a:r>
                        <a:rPr lang="vi-VN" sz="44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a:t>
                      </a:r>
                      <a:r>
                        <a:rPr lang="vi-VN"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 1:</a:t>
                      </a: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Mở đầu bài thơ là tâm trạng của Nguyễn Khuyến khi tin bạn mất đến đột ngột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 xét về </a:t>
                      </a: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 câu đầu là cảm xúc lắng đọng của Nguyễn Khuyến trước nỗi đau mất bạn.</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Dòng thơ lục là tiếng kêu thương đột ngột, với nỗi niềm thất vọng.</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Dòng thơ bát dàn trải, diễn tả sự mất mát, cả không gian nhuốm màu tang tóc</a:t>
                      </a:r>
                      <a:r>
                        <a:rPr lang="vi-VN" sz="44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Các bằng chứng dẫn ra từ hai câu thơ đầu bài thơ; dẫn ra các từ ngữ diễn tả cảm xúc “Thôi đã thôi rồi”, “thôi” lặp lại, từ ngữ “man mác”, “ngậm ngùi”</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23419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Freeform 17"/>
          <p:cNvSpPr/>
          <p:nvPr/>
        </p:nvSpPr>
        <p:spPr>
          <a:xfrm rot="3207531">
            <a:off x="16867806" y="-2192248"/>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2">
              <a:extLst>
                <a:ext uri="{96DAC541-7B7A-43D3-8B79-37D633B846F1}">
                  <asvg:svgBlip xmlns:asvg="http://schemas.microsoft.com/office/drawing/2016/SVG/main" xmlns="" r:embed="rId4"/>
                </a:ext>
              </a:extLst>
            </a:blip>
            <a:stretch>
              <a:fillRect/>
            </a:stretch>
          </a:blipFill>
        </p:spPr>
      </p:sp>
      <p:sp>
        <p:nvSpPr>
          <p:cNvPr id="18" name="Freeform 18"/>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2">
              <a:extLst>
                <a:ext uri="{96DAC541-7B7A-43D3-8B79-37D633B846F1}">
                  <asvg:svgBlip xmlns:asvg="http://schemas.microsoft.com/office/drawing/2016/SVG/main" xmlns="" r:embed="rId4"/>
                </a:ext>
              </a:extLst>
            </a:blip>
            <a:stretch>
              <a:fillRect/>
            </a:stretch>
          </a:blipFill>
        </p:spPr>
      </p:sp>
      <p:graphicFrame>
        <p:nvGraphicFramePr>
          <p:cNvPr id="16" name="Table 15"/>
          <p:cNvGraphicFramePr>
            <a:graphicFrameLocks noGrp="1"/>
          </p:cNvGraphicFramePr>
          <p:nvPr>
            <p:extLst>
              <p:ext uri="{D42A27DB-BD31-4B8C-83A1-F6EECF244321}">
                <p14:modId xmlns:p14="http://schemas.microsoft.com/office/powerpoint/2010/main" val="583578580"/>
              </p:ext>
            </p:extLst>
          </p:nvPr>
        </p:nvGraphicFramePr>
        <p:xfrm>
          <a:off x="1851143" y="1455419"/>
          <a:ext cx="14325600" cy="7376160"/>
        </p:xfrm>
        <a:graphic>
          <a:graphicData uri="http://schemas.openxmlformats.org/drawingml/2006/table">
            <a:tbl>
              <a:tblPr firstRow="1" firstCol="1" bandRow="1"/>
              <a:tblGrid>
                <a:gridCol w="4343400">
                  <a:extLst>
                    <a:ext uri="{9D8B030D-6E8A-4147-A177-3AD203B41FA5}">
                      <a16:colId xmlns:a16="http://schemas.microsoft.com/office/drawing/2014/main" val="20000"/>
                    </a:ext>
                  </a:extLst>
                </a:gridCol>
                <a:gridCol w="4843670">
                  <a:extLst>
                    <a:ext uri="{9D8B030D-6E8A-4147-A177-3AD203B41FA5}">
                      <a16:colId xmlns:a16="http://schemas.microsoft.com/office/drawing/2014/main" val="20001"/>
                    </a:ext>
                  </a:extLst>
                </a:gridCol>
                <a:gridCol w="5138530">
                  <a:extLst>
                    <a:ext uri="{9D8B030D-6E8A-4147-A177-3AD203B41FA5}">
                      <a16:colId xmlns:a16="http://schemas.microsoft.com/office/drawing/2014/main" val="20002"/>
                    </a:ext>
                  </a:extLst>
                </a:gridCol>
              </a:tblGrid>
              <a:tr h="120692">
                <a:tc>
                  <a:txBody>
                    <a:bodyPr/>
                    <a:lstStyle/>
                    <a:p>
                      <a:pPr algn="ctr">
                        <a:spcAft>
                          <a:spcPts val="0"/>
                        </a:spcAft>
                      </a:pPr>
                      <a:r>
                        <a:rPr lang="vi-VN"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vi-VN"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ằng chứng</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629558">
                <a:tc>
                  <a:txBody>
                    <a:bodyPr/>
                    <a:lstStyle/>
                    <a:p>
                      <a:pPr algn="ctr">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44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a:t>
                      </a:r>
                      <a:r>
                        <a:rPr lang="vi-VN" sz="4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 2:</a:t>
                      </a: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Tiếp theo là dòng hồi tưởng của Nguyễn Khuyến về những kỉ niệm thời xuân xanh, chưa thành đạt của nhà thơ và Dương Khuê</a:t>
                      </a:r>
                      <a:r>
                        <a:rPr lang="vi-VN" sz="44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tích bằng chứng để cho thấy những kỉ niệm về tình bạn thời xuân xanh đầy ắp trong lòng nhà thơ.</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Những lạc thú của hai người đều là của một thời, của khách làng Nho</a:t>
                      </a:r>
                      <a:r>
                        <a:rPr lang="vi-VN" sz="44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Phần trích dẫn các câu thơ trong mười sáu dòng thơ tiếp của bài thơ như “Vẫn sớm hôm tôi bác cùng nhau”; “Tiếng suối nghe róc sách lưng đèo”; “Có khi vách đá cheo leo...”</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4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09387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Freeform 17"/>
          <p:cNvSpPr/>
          <p:nvPr/>
        </p:nvSpPr>
        <p:spPr>
          <a:xfrm rot="3207531">
            <a:off x="16867806" y="-2192248"/>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2">
              <a:extLst>
                <a:ext uri="{96DAC541-7B7A-43D3-8B79-37D633B846F1}">
                  <asvg:svgBlip xmlns:asvg="http://schemas.microsoft.com/office/drawing/2016/SVG/main" xmlns="" r:embed="rId4"/>
                </a:ext>
              </a:extLst>
            </a:blip>
            <a:stretch>
              <a:fillRect/>
            </a:stretch>
          </a:blipFill>
        </p:spPr>
      </p:sp>
      <p:sp>
        <p:nvSpPr>
          <p:cNvPr id="18" name="Freeform 18"/>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2">
              <a:extLst>
                <a:ext uri="{96DAC541-7B7A-43D3-8B79-37D633B846F1}">
                  <asvg:svgBlip xmlns:asvg="http://schemas.microsoft.com/office/drawing/2016/SVG/main" xmlns="" r:embed="rId4"/>
                </a:ext>
              </a:extLst>
            </a:blip>
            <a:stretch>
              <a:fillRect/>
            </a:stretch>
          </a:blipFill>
        </p:spPr>
      </p:sp>
      <p:graphicFrame>
        <p:nvGraphicFramePr>
          <p:cNvPr id="16" name="Table 15"/>
          <p:cNvGraphicFramePr>
            <a:graphicFrameLocks noGrp="1"/>
          </p:cNvGraphicFramePr>
          <p:nvPr>
            <p:extLst>
              <p:ext uri="{D42A27DB-BD31-4B8C-83A1-F6EECF244321}">
                <p14:modId xmlns:p14="http://schemas.microsoft.com/office/powerpoint/2010/main" val="2647081532"/>
              </p:ext>
            </p:extLst>
          </p:nvPr>
        </p:nvGraphicFramePr>
        <p:xfrm>
          <a:off x="2003543" y="1257300"/>
          <a:ext cx="14020800" cy="7315200"/>
        </p:xfrm>
        <a:graphic>
          <a:graphicData uri="http://schemas.openxmlformats.org/drawingml/2006/table">
            <a:tbl>
              <a:tblPr firstRow="1" firstCol="1" bandRow="1"/>
              <a:tblGrid>
                <a:gridCol w="4495800">
                  <a:extLst>
                    <a:ext uri="{9D8B030D-6E8A-4147-A177-3AD203B41FA5}">
                      <a16:colId xmlns:a16="http://schemas.microsoft.com/office/drawing/2014/main" val="20000"/>
                    </a:ext>
                  </a:extLst>
                </a:gridCol>
                <a:gridCol w="4097432">
                  <a:extLst>
                    <a:ext uri="{9D8B030D-6E8A-4147-A177-3AD203B41FA5}">
                      <a16:colId xmlns:a16="http://schemas.microsoft.com/office/drawing/2014/main" val="20001"/>
                    </a:ext>
                  </a:extLst>
                </a:gridCol>
                <a:gridCol w="5427568">
                  <a:extLst>
                    <a:ext uri="{9D8B030D-6E8A-4147-A177-3AD203B41FA5}">
                      <a16:colId xmlns:a16="http://schemas.microsoft.com/office/drawing/2014/main" val="20002"/>
                    </a:ext>
                  </a:extLst>
                </a:gridCol>
              </a:tblGrid>
              <a:tr h="120692">
                <a:tc>
                  <a:txBody>
                    <a:bodyPr/>
                    <a:lstStyle/>
                    <a:p>
                      <a:pPr algn="ctr">
                        <a:spcAft>
                          <a:spcPts val="0"/>
                        </a:spcAft>
                      </a:pPr>
                      <a:r>
                        <a:rPr lang="vi-VN" sz="4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4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4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vi-VN" sz="4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ằng chứng</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05193">
                <a:tc>
                  <a:txBody>
                    <a:bodyPr/>
                    <a:lstStyle/>
                    <a:p>
                      <a:pPr>
                        <a:spcAft>
                          <a:spcPts val="0"/>
                        </a:spcAft>
                      </a:pPr>
                      <a:r>
                        <a:rPr lang="vi-VN" sz="4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 3:</a:t>
                      </a:r>
                      <a:r>
                        <a:rPr lang="vi-VN"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t>
                      </a:r>
                      <a:r>
                        <a:rPr lang="vi-VN" sz="4800">
                          <a:effectLst/>
                          <a:latin typeface="Times New Roman" panose="02020603050405020304" pitchFamily="18" charset="0"/>
                          <a:ea typeface="Times New Roman" panose="02020603050405020304" pitchFamily="18" charset="0"/>
                          <a:cs typeface="Times New Roman" panose="02020603050405020304" pitchFamily="18" charset="0"/>
                        </a:rPr>
                        <a:t>hững ấn tượng khó quên trong lần gặp gỡ cuối cùng của Nguyễn Khuyến với người bạn cố tri Dương Khuê</a:t>
                      </a:r>
                      <a:r>
                        <a:rPr lang="vi-VN" sz="48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vi-VN"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Hình ảnh/ cảm xúc hai ông bạn già mừng mừng tủi tủi khi lâu ngày gặp lại.</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vi-VN" sz="4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Phần trích dẫn các câu thơ trong tám dòng thơ tiếp của bài thơ như “Buổi dương cửu cùng nhau hoạn nạn... Mừng rằng bác vẫn tinh thần chưa can”; “Cầm tay hỏi hết xa gần</a:t>
                      </a:r>
                      <a:r>
                        <a:rPr lang="vi-VN" sz="48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81366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5069506" y="3407219"/>
            <a:ext cx="8148069" cy="3371296"/>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381299" y="57921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4301603" y="6432492"/>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2946333" y="3777467"/>
            <a:ext cx="9671801" cy="2708434"/>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wrap="square" lIns="0" tIns="0" rIns="0" bIns="0" rtlCol="0" anchor="t">
            <a:spAutoFit/>
          </a:bodyPr>
          <a:lstStyle/>
          <a:p>
            <a:pPr algn="ctr"/>
            <a:r>
              <a:rPr lang="vi-VN" sz="8800" b="1">
                <a:latin typeface="Times New Roman" panose="02020603050405020304" pitchFamily="18" charset="0"/>
                <a:cs typeface="Times New Roman" panose="02020603050405020304" pitchFamily="18" charset="0"/>
              </a:rPr>
              <a:t>HOẠT ĐỘNG </a:t>
            </a:r>
            <a:r>
              <a:rPr lang="vi-VN" sz="8800" b="1" smtClean="0">
                <a:latin typeface="Times New Roman" panose="02020603050405020304" pitchFamily="18" charset="0"/>
                <a:cs typeface="Times New Roman" panose="02020603050405020304" pitchFamily="18" charset="0"/>
              </a:rPr>
              <a:t>1</a:t>
            </a:r>
          </a:p>
          <a:p>
            <a:pPr algn="ctr"/>
            <a:r>
              <a:rPr lang="vi-VN" sz="8800" b="1" smtClean="0">
                <a:latin typeface="Times New Roman" panose="02020603050405020304" pitchFamily="18" charset="0"/>
                <a:cs typeface="Times New Roman" panose="02020603050405020304" pitchFamily="18" charset="0"/>
              </a:rPr>
              <a:t>KHỞI </a:t>
            </a:r>
            <a:r>
              <a:rPr lang="vi-VN" sz="8800" b="1">
                <a:latin typeface="Times New Roman" panose="02020603050405020304" pitchFamily="18" charset="0"/>
                <a:cs typeface="Times New Roman" panose="02020603050405020304" pitchFamily="18" charset="0"/>
              </a:rPr>
              <a:t>ĐỘNG </a:t>
            </a:r>
            <a:endParaRPr lang="en-US" sz="8000">
              <a:solidFill>
                <a:srgbClr val="E18455"/>
              </a:solidFill>
              <a:latin typeface="Times New Roman" panose="02020603050405020304" pitchFamily="18" charset="0"/>
              <a:cs typeface="Times New Roman" panose="02020603050405020304" pitchFamily="18" charset="0"/>
            </a:endParaRPr>
          </a:p>
        </p:txBody>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extLst>
      <p:ext uri="{BB962C8B-B14F-4D97-AF65-F5344CB8AC3E}">
        <p14:creationId xmlns:p14="http://schemas.microsoft.com/office/powerpoint/2010/main" val="10704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Freeform 17"/>
          <p:cNvSpPr/>
          <p:nvPr/>
        </p:nvSpPr>
        <p:spPr>
          <a:xfrm rot="3207531">
            <a:off x="16867806" y="-2192248"/>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2">
              <a:extLst>
                <a:ext uri="{96DAC541-7B7A-43D3-8B79-37D633B846F1}">
                  <asvg:svgBlip xmlns:asvg="http://schemas.microsoft.com/office/drawing/2016/SVG/main" xmlns="" r:embed="rId4"/>
                </a:ext>
              </a:extLst>
            </a:blip>
            <a:stretch>
              <a:fillRect/>
            </a:stretch>
          </a:blipFill>
        </p:spPr>
      </p:sp>
      <p:sp>
        <p:nvSpPr>
          <p:cNvPr id="18" name="Freeform 18"/>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2">
              <a:extLst>
                <a:ext uri="{96DAC541-7B7A-43D3-8B79-37D633B846F1}">
                  <asvg:svgBlip xmlns:asvg="http://schemas.microsoft.com/office/drawing/2016/SVG/main" xmlns="" r:embed="rId4"/>
                </a:ext>
              </a:extLst>
            </a:blip>
            <a:stretch>
              <a:fillRect/>
            </a:stretch>
          </a:blipFill>
        </p:spPr>
      </p:sp>
      <p:graphicFrame>
        <p:nvGraphicFramePr>
          <p:cNvPr id="16" name="Table 15"/>
          <p:cNvGraphicFramePr>
            <a:graphicFrameLocks noGrp="1"/>
          </p:cNvGraphicFramePr>
          <p:nvPr>
            <p:extLst>
              <p:ext uri="{D42A27DB-BD31-4B8C-83A1-F6EECF244321}">
                <p14:modId xmlns:p14="http://schemas.microsoft.com/office/powerpoint/2010/main" val="233455944"/>
              </p:ext>
            </p:extLst>
          </p:nvPr>
        </p:nvGraphicFramePr>
        <p:xfrm>
          <a:off x="1942586" y="1181099"/>
          <a:ext cx="14364213" cy="7315200"/>
        </p:xfrm>
        <a:graphic>
          <a:graphicData uri="http://schemas.openxmlformats.org/drawingml/2006/table">
            <a:tbl>
              <a:tblPr firstRow="1" firstCol="1" bandRow="1"/>
              <a:tblGrid>
                <a:gridCol w="2888456">
                  <a:extLst>
                    <a:ext uri="{9D8B030D-6E8A-4147-A177-3AD203B41FA5}">
                      <a16:colId xmlns:a16="http://schemas.microsoft.com/office/drawing/2014/main" val="20000"/>
                    </a:ext>
                  </a:extLst>
                </a:gridCol>
                <a:gridCol w="4840115">
                  <a:extLst>
                    <a:ext uri="{9D8B030D-6E8A-4147-A177-3AD203B41FA5}">
                      <a16:colId xmlns:a16="http://schemas.microsoft.com/office/drawing/2014/main" val="20001"/>
                    </a:ext>
                  </a:extLst>
                </a:gridCol>
                <a:gridCol w="6635642">
                  <a:extLst>
                    <a:ext uri="{9D8B030D-6E8A-4147-A177-3AD203B41FA5}">
                      <a16:colId xmlns:a16="http://schemas.microsoft.com/office/drawing/2014/main" val="20002"/>
                    </a:ext>
                  </a:extLst>
                </a:gridCol>
              </a:tblGrid>
              <a:tr h="120692">
                <a:tc>
                  <a:txBody>
                    <a:bodyPr/>
                    <a:lstStyle/>
                    <a:p>
                      <a:pPr algn="ctr">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ằng chứng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06923">
                <a:tc>
                  <a:txBody>
                    <a:bodyPr/>
                    <a:lstStyle/>
                    <a:p>
                      <a:pPr algn="ctr">
                        <a:spcAft>
                          <a:spcPts val="0"/>
                        </a:spcAft>
                      </a:pPr>
                      <a:endParaRPr lang="vi-VN"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endParaRPr lang="vi-VN"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a:t>
                      </a: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 4:</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a:t>
                      </a: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iễn biến nỗi đau không còn bạn của nhà thơ.</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tích các cung bậc của nỗi đau mất bạn.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Đó là nỗi đau tê tái bủn rủn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Cảm giác tiếc nuối, day dứt, băn khoăn,  hụt hẫng.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Cảm giác trống vắng ghê người.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Trích dẫn các bằng chứng thể hiện các cung bậc của nỗi đau mất bạn thể hiện trong các dòng thơ cuối như: “Chợt nghe tôi bỗng rụng rời”; “Kể tuổi tôi còn hơn tuổi bác/ Tôi lại đau trước bác mấy ngày”; “sao bác vội về ngay”; “Rượu ngon không có bạn hiền... Câu thơ nghĩ đắn đo không viết... Giường kia treo những hững hờ”</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889" marR="208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29861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319295"/>
            <a:ext cx="15970487" cy="9445209"/>
            <a:chOff x="0" y="0"/>
            <a:chExt cx="21293982" cy="12593612"/>
          </a:xfrm>
        </p:grpSpPr>
        <p:grpSp>
          <p:nvGrpSpPr>
            <p:cNvPr id="3" name="Group 3"/>
            <p:cNvGrpSpPr/>
            <p:nvPr/>
          </p:nvGrpSpPr>
          <p:grpSpPr>
            <a:xfrm>
              <a:off x="0" y="0"/>
              <a:ext cx="21293982" cy="12593612"/>
              <a:chOff x="0" y="0"/>
              <a:chExt cx="4206219" cy="2487627"/>
            </a:xfrm>
          </p:grpSpPr>
          <p:sp>
            <p:nvSpPr>
              <p:cNvPr id="4" name="Freeform 4"/>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5" name="TextBox 5"/>
              <p:cNvSpPr txBox="1"/>
              <p:nvPr/>
            </p:nvSpPr>
            <p:spPr>
              <a:xfrm>
                <a:off x="0" y="-47625"/>
                <a:ext cx="812800" cy="860425"/>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623458" y="649950"/>
              <a:ext cx="20047066" cy="11158691"/>
              <a:chOff x="0" y="0"/>
              <a:chExt cx="3959914" cy="2204186"/>
            </a:xfrm>
          </p:grpSpPr>
          <p:sp>
            <p:nvSpPr>
              <p:cNvPr id="7" name="Freeform 7"/>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8" name="TextBox 8"/>
              <p:cNvSpPr txBox="1"/>
              <p:nvPr/>
            </p:nvSpPr>
            <p:spPr>
              <a:xfrm>
                <a:off x="0" y="-47625"/>
                <a:ext cx="812800" cy="860425"/>
              </a:xfrm>
              <a:prstGeom prst="rect">
                <a:avLst/>
              </a:prstGeom>
            </p:spPr>
            <p:txBody>
              <a:bodyPr lIns="50800" tIns="50800" rIns="50800" bIns="50800" rtlCol="0" anchor="ctr"/>
              <a:lstStyle/>
              <a:p>
                <a:pPr algn="ctr">
                  <a:lnSpc>
                    <a:spcPts val="2659"/>
                  </a:lnSpc>
                </a:pPr>
                <a:endParaRPr>
                  <a:solidFill>
                    <a:prstClr val="black"/>
                  </a:solidFill>
                </a:endParaRPr>
              </a:p>
            </p:txBody>
          </p:sp>
        </p:grpSp>
      </p:grpSp>
      <p:grpSp>
        <p:nvGrpSpPr>
          <p:cNvPr id="9" name="Group 9"/>
          <p:cNvGrpSpPr/>
          <p:nvPr/>
        </p:nvGrpSpPr>
        <p:grpSpPr>
          <a:xfrm>
            <a:off x="4267200" y="1311786"/>
            <a:ext cx="11353800" cy="1850513"/>
            <a:chOff x="0" y="0"/>
            <a:chExt cx="2279054" cy="385667"/>
          </a:xfrm>
        </p:grpSpPr>
        <p:sp>
          <p:nvSpPr>
            <p:cNvPr id="10" name="Freeform 10"/>
            <p:cNvSpPr/>
            <p:nvPr/>
          </p:nvSpPr>
          <p:spPr>
            <a:xfrm>
              <a:off x="0" y="0"/>
              <a:ext cx="2279054" cy="385667"/>
            </a:xfrm>
            <a:custGeom>
              <a:avLst/>
              <a:gdLst/>
              <a:ahLst/>
              <a:cxnLst/>
              <a:rect l="l" t="t" r="r" b="b"/>
              <a:pathLst>
                <a:path w="2279054" h="385667">
                  <a:moveTo>
                    <a:pt x="33998" y="0"/>
                  </a:moveTo>
                  <a:lnTo>
                    <a:pt x="2245057" y="0"/>
                  </a:lnTo>
                  <a:cubicBezTo>
                    <a:pt x="2254073" y="0"/>
                    <a:pt x="2262721" y="3582"/>
                    <a:pt x="2269097" y="9958"/>
                  </a:cubicBezTo>
                  <a:cubicBezTo>
                    <a:pt x="2275473" y="16334"/>
                    <a:pt x="2279054" y="24981"/>
                    <a:pt x="2279054" y="33998"/>
                  </a:cubicBezTo>
                  <a:lnTo>
                    <a:pt x="2279054" y="351669"/>
                  </a:lnTo>
                  <a:cubicBezTo>
                    <a:pt x="2279054" y="360686"/>
                    <a:pt x="2275473" y="369334"/>
                    <a:pt x="2269097" y="375709"/>
                  </a:cubicBezTo>
                  <a:cubicBezTo>
                    <a:pt x="2262721" y="382085"/>
                    <a:pt x="2254073" y="385667"/>
                    <a:pt x="2245057" y="385667"/>
                  </a:cubicBezTo>
                  <a:lnTo>
                    <a:pt x="33998" y="385667"/>
                  </a:lnTo>
                  <a:cubicBezTo>
                    <a:pt x="24981" y="385667"/>
                    <a:pt x="16334" y="382085"/>
                    <a:pt x="9958" y="375709"/>
                  </a:cubicBezTo>
                  <a:cubicBezTo>
                    <a:pt x="3582" y="369334"/>
                    <a:pt x="0" y="360686"/>
                    <a:pt x="0" y="351669"/>
                  </a:cubicBezTo>
                  <a:lnTo>
                    <a:pt x="0" y="33998"/>
                  </a:lnTo>
                  <a:cubicBezTo>
                    <a:pt x="0" y="24981"/>
                    <a:pt x="3582" y="16334"/>
                    <a:pt x="9958" y="9958"/>
                  </a:cubicBezTo>
                  <a:cubicBezTo>
                    <a:pt x="16334" y="3582"/>
                    <a:pt x="24981" y="0"/>
                    <a:pt x="33998" y="0"/>
                  </a:cubicBezTo>
                  <a:close/>
                </a:path>
              </a:pathLst>
            </a:custGeom>
            <a:solidFill>
              <a:srgbClr val="000000">
                <a:alpha val="0"/>
              </a:srgbClr>
            </a:solidFill>
            <a:ln w="47625">
              <a:solidFill>
                <a:srgbClr val="5D381C"/>
              </a:solidFill>
            </a:ln>
          </p:spPr>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2" name="TextBox 12"/>
          <p:cNvSpPr txBox="1"/>
          <p:nvPr/>
        </p:nvSpPr>
        <p:spPr>
          <a:xfrm>
            <a:off x="5637897" y="1408488"/>
            <a:ext cx="8612406" cy="1661993"/>
          </a:xfrm>
          <a:prstGeom prst="rect">
            <a:avLst/>
          </a:prstGeom>
        </p:spPr>
        <p:txBody>
          <a:bodyPr lIns="0" tIns="0" rIns="0" bIns="0" rtlCol="0" anchor="t">
            <a:spAutoFit/>
          </a:bodyPr>
          <a:lstStyle/>
          <a:p>
            <a:pPr algn="ctr"/>
            <a:r>
              <a:rPr lang="vi-VN" sz="5400" b="1">
                <a:latin typeface="Times New Roman" panose="02020603050405020304" pitchFamily="18" charset="0"/>
                <a:cs typeface="Times New Roman" panose="02020603050405020304" pitchFamily="18" charset="0"/>
              </a:rPr>
              <a:t>3. Nhận xét về nghệ thuật lập luận trong văn bản</a:t>
            </a:r>
            <a:endParaRPr lang="en-GB" sz="5400">
              <a:latin typeface="Times New Roman" panose="02020603050405020304" pitchFamily="18" charset="0"/>
              <a:cs typeface="Times New Roman" panose="02020603050405020304" pitchFamily="18" charset="0"/>
            </a:endParaRPr>
          </a:p>
        </p:txBody>
      </p:sp>
      <p:sp>
        <p:nvSpPr>
          <p:cNvPr id="13" name="Freeform 13"/>
          <p:cNvSpPr/>
          <p:nvPr/>
        </p:nvSpPr>
        <p:spPr>
          <a:xfrm>
            <a:off x="17017836" y="9175776"/>
            <a:ext cx="737119" cy="1061297"/>
          </a:xfrm>
          <a:custGeom>
            <a:avLst/>
            <a:gdLst/>
            <a:ahLst/>
            <a:cxnLst/>
            <a:rect l="l" t="t" r="r" b="b"/>
            <a:pathLst>
              <a:path w="737119" h="1061297">
                <a:moveTo>
                  <a:pt x="0" y="0"/>
                </a:moveTo>
                <a:lnTo>
                  <a:pt x="737120" y="0"/>
                </a:lnTo>
                <a:lnTo>
                  <a:pt x="737120"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Freeform 14"/>
          <p:cNvSpPr/>
          <p:nvPr/>
        </p:nvSpPr>
        <p:spPr>
          <a:xfrm>
            <a:off x="3804850" y="18726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3162856" y="2799763"/>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7" name="Freeform 17"/>
          <p:cNvSpPr/>
          <p:nvPr/>
        </p:nvSpPr>
        <p:spPr>
          <a:xfrm>
            <a:off x="-178340" y="6059303"/>
            <a:ext cx="2590425" cy="4227697"/>
          </a:xfrm>
          <a:custGeom>
            <a:avLst/>
            <a:gdLst/>
            <a:ahLst/>
            <a:cxnLst/>
            <a:rect l="l" t="t" r="r" b="b"/>
            <a:pathLst>
              <a:path w="2590425" h="4227697">
                <a:moveTo>
                  <a:pt x="0" y="0"/>
                </a:moveTo>
                <a:lnTo>
                  <a:pt x="2590425" y="0"/>
                </a:lnTo>
                <a:lnTo>
                  <a:pt x="2590425" y="4227697"/>
                </a:lnTo>
                <a:lnTo>
                  <a:pt x="0" y="42276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9" name="Rectangle 18"/>
          <p:cNvSpPr/>
          <p:nvPr/>
        </p:nvSpPr>
        <p:spPr>
          <a:xfrm>
            <a:off x="2290091" y="3364288"/>
            <a:ext cx="14100860" cy="5744450"/>
          </a:xfrm>
          <a:prstGeom prst="rect">
            <a:avLst/>
          </a:prstGeom>
          <a:solidFill>
            <a:srgbClr val="ED7D31">
              <a:lumMod val="20000"/>
              <a:lumOff val="80000"/>
            </a:srgb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4000" b="1" i="0" u="none" strike="noStrike" kern="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mn-cs"/>
              </a:rPr>
              <a:t>PHIẾU HỌC TẬP 04</a:t>
            </a:r>
            <a:endParaRPr kumimoji="0" lang="en-GB"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4000" b="1"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mn-cs"/>
              </a:rPr>
              <a:t>TÌM HIỂU NGHỆ THUẬT LẬP LUẬN</a:t>
            </a:r>
            <a:endParaRPr kumimoji="0" lang="en-GB"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rgbClr val="0D0D0D"/>
                </a:solidFill>
                <a:effectLst/>
                <a:uLnTx/>
                <a:uFillTx/>
                <a:latin typeface="Times New Roman" panose="02020603050405020304" pitchFamily="18" charset="0"/>
                <a:ea typeface="Times New Roman" panose="02020603050405020304" pitchFamily="18" charset="0"/>
                <a:cs typeface="+mn-cs"/>
              </a:rPr>
              <a:t>1. Nhận xét các lí lẽ, dẫn chứng  tác giả đưa ra trong văn bản đã thể hiện thái độ, tình cảm gì của người viết?</a:t>
            </a:r>
            <a:endParaRPr kumimoji="0" lang="en-GB"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rgbClr val="0D0D0D"/>
                </a:solidFill>
                <a:effectLst/>
                <a:uLnTx/>
                <a:uFillTx/>
                <a:latin typeface="Times New Roman" panose="02020603050405020304" pitchFamily="18" charset="0"/>
                <a:ea typeface="Times New Roman" panose="02020603050405020304" pitchFamily="18" charset="0"/>
                <a:cs typeface="+mn-cs"/>
              </a:rPr>
              <a:t>2. Nhận xét việc sắp xếp các ý kiến, lí lẽ, dẫn chứng trong văn bản? Mối quan hệ của nghệ thuật lập luận với mục đích của văn bản?</a:t>
            </a:r>
            <a:endParaRPr kumimoji="0" lang="en-GB"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4000" b="0" i="0" u="none" strike="noStrike" kern="0" cap="none" spc="0" normalizeH="0" baseline="0" noProof="0">
                <a:ln>
                  <a:noFill/>
                </a:ln>
                <a:solidFill>
                  <a:srgbClr val="0D0D0D"/>
                </a:solidFill>
                <a:effectLst/>
                <a:uLnTx/>
                <a:uFillTx/>
                <a:latin typeface="Times New Roman" panose="02020603050405020304" pitchFamily="18" charset="0"/>
                <a:ea typeface="Times New Roman" panose="02020603050405020304" pitchFamily="18" charset="0"/>
                <a:cs typeface="+mn-cs"/>
              </a:rPr>
              <a:t>3. Dẫn ra một số bằng chứng cho thấy tác giả đã sử dụng cách trình bày kết hợp: nêu vấn đề khách quan và phát biểu ý kiến chủ quan</a:t>
            </a:r>
            <a:r>
              <a:rPr kumimoji="0" lang="vi-VN" sz="4000" b="0" i="0" u="none" strike="noStrike" kern="0" cap="none" spc="0" normalizeH="0" baseline="0" noProof="0" smtClean="0">
                <a:ln>
                  <a:noFill/>
                </a:ln>
                <a:solidFill>
                  <a:srgbClr val="0D0D0D"/>
                </a:solidFill>
                <a:effectLst/>
                <a:uLnTx/>
                <a:uFillTx/>
                <a:latin typeface="Times New Roman" panose="02020603050405020304" pitchFamily="18" charset="0"/>
                <a:ea typeface="Times New Roman" panose="02020603050405020304" pitchFamily="18" charset="0"/>
                <a:cs typeface="+mn-cs"/>
              </a:rPr>
              <a:t>.</a:t>
            </a:r>
            <a:r>
              <a:rPr kumimoji="0" lang="vi-VN"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endParaRPr kumimoji="0" lang="en-GB" sz="4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1294773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3264620" y="1188896"/>
            <a:ext cx="13042180" cy="3655885"/>
            <a:chOff x="0" y="0"/>
            <a:chExt cx="2461074" cy="385667"/>
          </a:xfrm>
        </p:grpSpPr>
        <p:sp>
          <p:nvSpPr>
            <p:cNvPr id="9" name="Freeform 9"/>
            <p:cNvSpPr/>
            <p:nvPr/>
          </p:nvSpPr>
          <p:spPr>
            <a:xfrm>
              <a:off x="0" y="0"/>
              <a:ext cx="2461074" cy="385667"/>
            </a:xfrm>
            <a:custGeom>
              <a:avLst/>
              <a:gdLst/>
              <a:ahLst/>
              <a:cxnLst/>
              <a:rect l="l" t="t" r="r" b="b"/>
              <a:pathLst>
                <a:path w="2461074" h="385667">
                  <a:moveTo>
                    <a:pt x="31483" y="0"/>
                  </a:moveTo>
                  <a:lnTo>
                    <a:pt x="2429591" y="0"/>
                  </a:lnTo>
                  <a:cubicBezTo>
                    <a:pt x="2446978" y="0"/>
                    <a:pt x="2461074" y="14096"/>
                    <a:pt x="2461074" y="31483"/>
                  </a:cubicBezTo>
                  <a:lnTo>
                    <a:pt x="2461074" y="354184"/>
                  </a:lnTo>
                  <a:cubicBezTo>
                    <a:pt x="2461074" y="371572"/>
                    <a:pt x="2446978" y="385667"/>
                    <a:pt x="2429591" y="385667"/>
                  </a:cubicBezTo>
                  <a:lnTo>
                    <a:pt x="31483" y="385667"/>
                  </a:lnTo>
                  <a:cubicBezTo>
                    <a:pt x="14096" y="385667"/>
                    <a:pt x="0" y="371572"/>
                    <a:pt x="0" y="354184"/>
                  </a:cubicBezTo>
                  <a:lnTo>
                    <a:pt x="0" y="31483"/>
                  </a:lnTo>
                  <a:cubicBezTo>
                    <a:pt x="0" y="14096"/>
                    <a:pt x="14096" y="0"/>
                    <a:pt x="31483"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1" name="Group 11"/>
          <p:cNvGrpSpPr>
            <a:grpSpLocks noChangeAspect="1"/>
          </p:cNvGrpSpPr>
          <p:nvPr/>
        </p:nvGrpSpPr>
        <p:grpSpPr>
          <a:xfrm>
            <a:off x="18033" y="3021584"/>
            <a:ext cx="3039126" cy="4084122"/>
            <a:chOff x="0" y="0"/>
            <a:chExt cx="3663950" cy="4923790"/>
          </a:xfrm>
        </p:grpSpPr>
        <p:sp>
          <p:nvSpPr>
            <p:cNvPr id="12" name="Freeform 12"/>
            <p:cNvSpPr/>
            <p:nvPr/>
          </p:nvSpPr>
          <p:spPr>
            <a:xfrm>
              <a:off x="31750" y="31750"/>
              <a:ext cx="3600450" cy="4859020"/>
            </a:xfrm>
            <a:custGeom>
              <a:avLst/>
              <a:gdLst/>
              <a:ahLst/>
              <a:cxnLst/>
              <a:rect l="l" t="t" r="r" b="b"/>
              <a:pathLst>
                <a:path w="3600450" h="4859020">
                  <a:moveTo>
                    <a:pt x="3600450" y="4499610"/>
                  </a:moveTo>
                  <a:cubicBezTo>
                    <a:pt x="3600450" y="4699000"/>
                    <a:pt x="3439160" y="4859020"/>
                    <a:pt x="3241040" y="4859020"/>
                  </a:cubicBezTo>
                  <a:lnTo>
                    <a:pt x="359410" y="4859020"/>
                  </a:lnTo>
                  <a:cubicBezTo>
                    <a:pt x="160020" y="4859020"/>
                    <a:pt x="0" y="4697730"/>
                    <a:pt x="0" y="4499610"/>
                  </a:cubicBezTo>
                  <a:lnTo>
                    <a:pt x="0" y="359410"/>
                  </a:lnTo>
                  <a:cubicBezTo>
                    <a:pt x="0" y="160020"/>
                    <a:pt x="161290" y="0"/>
                    <a:pt x="359410" y="0"/>
                  </a:cubicBezTo>
                  <a:lnTo>
                    <a:pt x="3239770" y="0"/>
                  </a:lnTo>
                  <a:cubicBezTo>
                    <a:pt x="3439160" y="0"/>
                    <a:pt x="3599180" y="161290"/>
                    <a:pt x="3599180" y="359410"/>
                  </a:cubicBezTo>
                  <a:lnTo>
                    <a:pt x="3600450" y="4499610"/>
                  </a:lnTo>
                  <a:close/>
                </a:path>
              </a:pathLst>
            </a:custGeom>
            <a:blipFill>
              <a:blip r:embed="rId2"/>
              <a:stretch>
                <a:fillRect l="-39970" r="-39970"/>
              </a:stretch>
            </a:blipFill>
          </p:spPr>
        </p:sp>
        <p:sp>
          <p:nvSpPr>
            <p:cNvPr id="13" name="Freeform 13"/>
            <p:cNvSpPr/>
            <p:nvPr/>
          </p:nvSpPr>
          <p:spPr>
            <a:xfrm>
              <a:off x="0" y="0"/>
              <a:ext cx="3663950" cy="4923790"/>
            </a:xfrm>
            <a:custGeom>
              <a:avLst/>
              <a:gdLst/>
              <a:ahLst/>
              <a:cxnLst/>
              <a:rect l="l" t="t" r="r" b="b"/>
              <a:pathLst>
                <a:path w="3663950" h="4923790">
                  <a:moveTo>
                    <a:pt x="3271520" y="4923790"/>
                  </a:moveTo>
                  <a:lnTo>
                    <a:pt x="391160" y="4923790"/>
                  </a:lnTo>
                  <a:cubicBezTo>
                    <a:pt x="175260" y="4923790"/>
                    <a:pt x="0" y="4748530"/>
                    <a:pt x="0" y="4532630"/>
                  </a:cubicBezTo>
                  <a:lnTo>
                    <a:pt x="0" y="392430"/>
                  </a:lnTo>
                  <a:cubicBezTo>
                    <a:pt x="0" y="175260"/>
                    <a:pt x="175260" y="0"/>
                    <a:pt x="391160" y="0"/>
                  </a:cubicBezTo>
                  <a:lnTo>
                    <a:pt x="3271520" y="0"/>
                  </a:lnTo>
                  <a:cubicBezTo>
                    <a:pt x="3487420" y="0"/>
                    <a:pt x="3662680" y="175260"/>
                    <a:pt x="3662680" y="391160"/>
                  </a:cubicBezTo>
                  <a:lnTo>
                    <a:pt x="3662680" y="4531360"/>
                  </a:lnTo>
                  <a:cubicBezTo>
                    <a:pt x="3663950" y="4747260"/>
                    <a:pt x="3487420" y="4923790"/>
                    <a:pt x="3271520" y="4923790"/>
                  </a:cubicBezTo>
                  <a:close/>
                  <a:moveTo>
                    <a:pt x="391160" y="63500"/>
                  </a:moveTo>
                  <a:cubicBezTo>
                    <a:pt x="210820" y="63500"/>
                    <a:pt x="63500" y="210820"/>
                    <a:pt x="63500" y="391160"/>
                  </a:cubicBezTo>
                  <a:lnTo>
                    <a:pt x="63500" y="4531360"/>
                  </a:lnTo>
                  <a:cubicBezTo>
                    <a:pt x="63500" y="4712970"/>
                    <a:pt x="210820" y="4859020"/>
                    <a:pt x="391160" y="4859020"/>
                  </a:cubicBezTo>
                  <a:lnTo>
                    <a:pt x="3271520" y="4859020"/>
                  </a:lnTo>
                  <a:cubicBezTo>
                    <a:pt x="3453130" y="4859020"/>
                    <a:pt x="3599180" y="4711700"/>
                    <a:pt x="3599180" y="4531360"/>
                  </a:cubicBezTo>
                  <a:lnTo>
                    <a:pt x="3599180" y="391160"/>
                  </a:lnTo>
                  <a:cubicBezTo>
                    <a:pt x="3599180" y="209550"/>
                    <a:pt x="3451860" y="63500"/>
                    <a:pt x="3271520" y="63500"/>
                  </a:cubicBezTo>
                  <a:lnTo>
                    <a:pt x="391160" y="63500"/>
                  </a:lnTo>
                  <a:close/>
                </a:path>
              </a:pathLst>
            </a:custGeom>
            <a:solidFill>
              <a:srgbClr val="5D381C"/>
            </a:solidFill>
          </p:spPr>
        </p:sp>
      </p:grpSp>
      <p:sp>
        <p:nvSpPr>
          <p:cNvPr id="18" name="Freeform 18"/>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9" name="Freeform 9"/>
          <p:cNvSpPr/>
          <p:nvPr/>
        </p:nvSpPr>
        <p:spPr>
          <a:xfrm>
            <a:off x="3264620" y="5016257"/>
            <a:ext cx="13042180" cy="2977725"/>
          </a:xfrm>
          <a:custGeom>
            <a:avLst/>
            <a:gdLst/>
            <a:ahLst/>
            <a:cxnLst/>
            <a:rect l="l" t="t" r="r" b="b"/>
            <a:pathLst>
              <a:path w="2461074" h="385667">
                <a:moveTo>
                  <a:pt x="31483" y="0"/>
                </a:moveTo>
                <a:lnTo>
                  <a:pt x="2429591" y="0"/>
                </a:lnTo>
                <a:cubicBezTo>
                  <a:pt x="2446978" y="0"/>
                  <a:pt x="2461074" y="14096"/>
                  <a:pt x="2461074" y="31483"/>
                </a:cubicBezTo>
                <a:lnTo>
                  <a:pt x="2461074" y="354184"/>
                </a:lnTo>
                <a:cubicBezTo>
                  <a:pt x="2461074" y="371572"/>
                  <a:pt x="2446978" y="385667"/>
                  <a:pt x="2429591" y="385667"/>
                </a:cubicBezTo>
                <a:lnTo>
                  <a:pt x="31483" y="385667"/>
                </a:lnTo>
                <a:cubicBezTo>
                  <a:pt x="14096" y="385667"/>
                  <a:pt x="0" y="371572"/>
                  <a:pt x="0" y="354184"/>
                </a:cubicBezTo>
                <a:lnTo>
                  <a:pt x="0" y="31483"/>
                </a:lnTo>
                <a:cubicBezTo>
                  <a:pt x="0" y="14096"/>
                  <a:pt x="14096" y="0"/>
                  <a:pt x="31483" y="0"/>
                </a:cubicBezTo>
                <a:close/>
              </a:path>
            </a:pathLst>
          </a:custGeom>
          <a:solidFill>
            <a:srgbClr val="000000">
              <a:alpha val="0"/>
            </a:srgbClr>
          </a:solidFill>
          <a:ln w="47625">
            <a:solidFill>
              <a:srgbClr val="5D381C"/>
            </a:solidFill>
          </a:ln>
        </p:spPr>
      </p:sp>
      <p:sp>
        <p:nvSpPr>
          <p:cNvPr id="20" name="Rectangle 19"/>
          <p:cNvSpPr/>
          <p:nvPr/>
        </p:nvSpPr>
        <p:spPr>
          <a:xfrm>
            <a:off x="3347208" y="1174925"/>
            <a:ext cx="12730992" cy="3693319"/>
          </a:xfrm>
          <a:prstGeom prst="rect">
            <a:avLst/>
          </a:prstGeom>
        </p:spPr>
        <p:txBody>
          <a:bodyPr wrap="square">
            <a:spAutoFit/>
          </a:bodyPr>
          <a:lstStyle/>
          <a:p>
            <a:pPr algn="just">
              <a:lnSpc>
                <a:spcPct val="130000"/>
              </a:lnSpc>
              <a:spcAft>
                <a:spcPts val="0"/>
              </a:spcAft>
              <a:tabLst>
                <a:tab pos="1386840" algn="l"/>
              </a:tabLst>
            </a:pPr>
            <a:r>
              <a:rPr lang="vi-VN" sz="3600">
                <a:latin typeface="Times New Roman" panose="02020603050405020304" pitchFamily="18" charset="0"/>
                <a:cs typeface="Times New Roman" panose="02020603050405020304" pitchFamily="18" charset="0"/>
              </a:rPr>
              <a:t>Các lí lẽ, bằng chứng đều rất chặt chẽ, thuyết phục để làm rõ cho ý kiến, thái độ của người viết – đó là tình cảm ngợi ca, thán phục với tài năng thơ của Nguyễn Khuyến, thái độ trân trọng tình bạn thủy chung, chân thành, tri âm tri kỉ, nặng nghĩa nặng tình của Nguyễn Khuyến và Dương Khuê. </a:t>
            </a:r>
            <a:endParaRPr lang="en-GB" sz="2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1" name="Rectangle 20"/>
          <p:cNvSpPr/>
          <p:nvPr/>
        </p:nvSpPr>
        <p:spPr>
          <a:xfrm>
            <a:off x="3453002" y="5020860"/>
            <a:ext cx="12625198" cy="2973122"/>
          </a:xfrm>
          <a:prstGeom prst="rect">
            <a:avLst/>
          </a:prstGeom>
        </p:spPr>
        <p:txBody>
          <a:bodyPr wrap="square">
            <a:spAutoFit/>
          </a:bodyPr>
          <a:lstStyle/>
          <a:p>
            <a:pPr algn="just">
              <a:lnSpc>
                <a:spcPct val="130000"/>
              </a:lnSpc>
              <a:spcAft>
                <a:spcPts val="0"/>
              </a:spcAft>
            </a:pPr>
            <a:r>
              <a:rPr lang="vi-VN" sz="3600">
                <a:latin typeface="Times New Roman" panose="02020603050405020304" pitchFamily="18" charset="0"/>
                <a:cs typeface="Times New Roman" panose="02020603050405020304" pitchFamily="18" charset="0"/>
              </a:rPr>
              <a:t>Các ý kiến, lí lẽ, bằng chứng được sắp xếp theo trình tự theo từng đoạn, cũng là trình tự của mạch cảm xúc của bài thơ để người đọc nhận ra được </a:t>
            </a:r>
            <a:r>
              <a:rPr lang="vi-VN" sz="3600" i="1">
                <a:latin typeface="Times New Roman" panose="02020603050405020304" pitchFamily="18" charset="0"/>
                <a:cs typeface="Times New Roman" panose="02020603050405020304" pitchFamily="18" charset="0"/>
              </a:rPr>
              <a:t>Khóc Dương Khuê</a:t>
            </a:r>
            <a:r>
              <a:rPr lang="vi-VN" sz="3600">
                <a:latin typeface="Times New Roman" panose="02020603050405020304" pitchFamily="18" charset="0"/>
                <a:cs typeface="Times New Roman" panose="02020603050405020304" pitchFamily="18" charset="0"/>
              </a:rPr>
              <a:t> là “một viên ngọc quý viết về tình bạn của văn học nước nhà”</a:t>
            </a:r>
            <a:endParaRPr lang="en-GB" sz="2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2" name="Freeform 9"/>
          <p:cNvSpPr/>
          <p:nvPr/>
        </p:nvSpPr>
        <p:spPr>
          <a:xfrm>
            <a:off x="3264619" y="8151201"/>
            <a:ext cx="13003086" cy="954699"/>
          </a:xfrm>
          <a:custGeom>
            <a:avLst/>
            <a:gdLst/>
            <a:ahLst/>
            <a:cxnLst/>
            <a:rect l="l" t="t" r="r" b="b"/>
            <a:pathLst>
              <a:path w="2461074" h="385667">
                <a:moveTo>
                  <a:pt x="31483" y="0"/>
                </a:moveTo>
                <a:lnTo>
                  <a:pt x="2429591" y="0"/>
                </a:lnTo>
                <a:cubicBezTo>
                  <a:pt x="2446978" y="0"/>
                  <a:pt x="2461074" y="14096"/>
                  <a:pt x="2461074" y="31483"/>
                </a:cubicBezTo>
                <a:lnTo>
                  <a:pt x="2461074" y="354184"/>
                </a:lnTo>
                <a:cubicBezTo>
                  <a:pt x="2461074" y="371572"/>
                  <a:pt x="2446978" y="385667"/>
                  <a:pt x="2429591" y="385667"/>
                </a:cubicBezTo>
                <a:lnTo>
                  <a:pt x="31483" y="385667"/>
                </a:lnTo>
                <a:cubicBezTo>
                  <a:pt x="14096" y="385667"/>
                  <a:pt x="0" y="371572"/>
                  <a:pt x="0" y="354184"/>
                </a:cubicBezTo>
                <a:lnTo>
                  <a:pt x="0" y="31483"/>
                </a:lnTo>
                <a:cubicBezTo>
                  <a:pt x="0" y="14096"/>
                  <a:pt x="14096" y="0"/>
                  <a:pt x="31483" y="0"/>
                </a:cubicBezTo>
                <a:close/>
              </a:path>
            </a:pathLst>
          </a:custGeom>
          <a:solidFill>
            <a:srgbClr val="000000">
              <a:alpha val="0"/>
            </a:srgbClr>
          </a:solidFill>
          <a:ln w="47625">
            <a:solidFill>
              <a:srgbClr val="5D381C"/>
            </a:solidFill>
          </a:ln>
        </p:spPr>
      </p:sp>
      <p:sp>
        <p:nvSpPr>
          <p:cNvPr id="23" name="Rectangle 22"/>
          <p:cNvSpPr/>
          <p:nvPr/>
        </p:nvSpPr>
        <p:spPr>
          <a:xfrm>
            <a:off x="3347208" y="8199968"/>
            <a:ext cx="12365065" cy="812530"/>
          </a:xfrm>
          <a:prstGeom prst="rect">
            <a:avLst/>
          </a:prstGeom>
        </p:spPr>
        <p:txBody>
          <a:bodyPr wrap="square">
            <a:spAutoFit/>
          </a:bodyPr>
          <a:lstStyle/>
          <a:p>
            <a:pPr algn="just">
              <a:lnSpc>
                <a:spcPct val="130000"/>
              </a:lnSpc>
              <a:spcAft>
                <a:spcPts val="0"/>
              </a:spcAft>
            </a:pPr>
            <a:r>
              <a:rPr lang="vi-VN" sz="3600">
                <a:latin typeface="Times New Roman" panose="02020603050405020304" pitchFamily="18" charset="0"/>
                <a:cs typeface="Times New Roman" panose="02020603050405020304" pitchFamily="18" charset="0"/>
              </a:rPr>
              <a:t>Kết hợp cách nêu vấn đề khách quan và phát biểu ý kiến chủ quan</a:t>
            </a:r>
            <a:endParaRPr lang="en-GB" sz="28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5766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circle(in)">
                                      <p:cBhvr>
                                        <p:cTn id="19" dur="2000"/>
                                        <p:tgtEl>
                                          <p:spTgt spid="21"/>
                                        </p:tgtEl>
                                      </p:cBhvr>
                                    </p:animEffect>
                                  </p:childTnLst>
                                </p:cTn>
                              </p:par>
                              <p:par>
                                <p:cTn id="20" presetID="6"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ircle(in)">
                                      <p:cBhvr>
                                        <p:cTn id="22" dur="2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2000"/>
                                        <p:tgtEl>
                                          <p:spTgt spid="23"/>
                                        </p:tgtEl>
                                      </p:cBhvr>
                                    </p:animEffect>
                                  </p:childTnLst>
                                </p:cTn>
                              </p:par>
                              <p:par>
                                <p:cTn id="28" presetID="6" presetClass="entr" presetSubtype="16"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circle(in)">
                                      <p:cBhvr>
                                        <p:cTn id="30"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5069506" y="3407219"/>
            <a:ext cx="8148069" cy="3371296"/>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381299" y="57921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4301603" y="6432492"/>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5606509" y="4373647"/>
            <a:ext cx="8675601" cy="1231106"/>
          </a:xfrm>
          <a:prstGeom prst="rect">
            <a:avLst/>
          </a:prstGeom>
        </p:spPr>
        <p:txBody>
          <a:bodyPr lIns="0" tIns="0" rIns="0" bIns="0" rtlCol="0" anchor="t">
            <a:spAutoFit/>
          </a:bodyPr>
          <a:lstStyle/>
          <a:p>
            <a:r>
              <a:rPr lang="vi-VN" sz="80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III. TỔNG KẾT</a:t>
            </a:r>
            <a:endParaRPr lang="en-GB" sz="8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3"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3810000" y="2212478"/>
            <a:ext cx="10519543" cy="6773543"/>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5537506" y="1730869"/>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1755488" y="7979795"/>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1539328" y="7573169"/>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4448749" y="953083"/>
            <a:ext cx="8675601" cy="1015663"/>
          </a:xfrm>
          <a:prstGeom prst="rect">
            <a:avLst/>
          </a:prstGeom>
        </p:spPr>
        <p:txBody>
          <a:bodyPr lIns="0" tIns="0" rIns="0" bIns="0" rtlCol="0" anchor="t">
            <a:spAutoFit/>
          </a:bodyPr>
          <a:lstStyle/>
          <a:p>
            <a:pPr algn="ctr"/>
            <a:r>
              <a:rPr lang="vi-VN" sz="6600" b="1">
                <a:latin typeface="Times New Roman" panose="02020603050405020304" pitchFamily="18" charset="0"/>
                <a:cs typeface="Times New Roman" panose="02020603050405020304" pitchFamily="18" charset="0"/>
              </a:rPr>
              <a:t>1. Nghệ thuật</a:t>
            </a:r>
            <a:endParaRPr lang="en-GB" sz="6600">
              <a:latin typeface="Times New Roman" panose="02020603050405020304" pitchFamily="18" charset="0"/>
              <a:cs typeface="Times New Roman" panose="02020603050405020304" pitchFamily="18" charset="0"/>
            </a:endParaRPr>
          </a:p>
        </p:txBody>
      </p:sp>
      <p:sp>
        <p:nvSpPr>
          <p:cNvPr id="15" name="Freeform 15"/>
          <p:cNvSpPr/>
          <p:nvPr/>
        </p:nvSpPr>
        <p:spPr>
          <a:xfrm>
            <a:off x="14952786" y="888996"/>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8" name="Rectangle 17"/>
          <p:cNvSpPr/>
          <p:nvPr/>
        </p:nvSpPr>
        <p:spPr>
          <a:xfrm>
            <a:off x="3909961" y="2528020"/>
            <a:ext cx="10403464" cy="6001643"/>
          </a:xfrm>
          <a:prstGeom prst="rect">
            <a:avLst/>
          </a:prstGeom>
        </p:spPr>
        <p:txBody>
          <a:bodyPr wrap="square">
            <a:spAutoFit/>
          </a:bodyPr>
          <a:lstStyle/>
          <a:p>
            <a:pPr algn="just"/>
            <a:r>
              <a:rPr lang="vi-VN" sz="4800">
                <a:latin typeface="Times New Roman" panose="02020603050405020304" pitchFamily="18" charset="0"/>
                <a:cs typeface="Times New Roman" panose="02020603050405020304" pitchFamily="18" charset="0"/>
              </a:rPr>
              <a:t>- Cách nêu ý kiến rõ ràng, xác đáng;</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Bằng chứng được lựa chọn phù hợp và phân tích cụ thể, có những bình luận độc đáo, sâu sắc.</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Sử dụng hình ảnh sáng tạo; giọng văn biểu cảm.</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Kết hợp cách trình bày vấn đề chủ quan và cách trình bày vấn đề khách quan.</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316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3"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3810000" y="2712244"/>
            <a:ext cx="10519543" cy="6012655"/>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5537506" y="1730869"/>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1755488" y="7979795"/>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1539328" y="7573169"/>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5028280" y="1299899"/>
            <a:ext cx="8675601" cy="1015663"/>
          </a:xfrm>
          <a:prstGeom prst="rect">
            <a:avLst/>
          </a:prstGeom>
        </p:spPr>
        <p:txBody>
          <a:bodyPr lIns="0" tIns="0" rIns="0" bIns="0" rtlCol="0" anchor="t">
            <a:spAutoFit/>
          </a:bodyPr>
          <a:lstStyle/>
          <a:p>
            <a:r>
              <a:rPr lang="vi-VN" sz="6600" b="1">
                <a:latin typeface="Times New Roman" panose="02020603050405020304" pitchFamily="18" charset="0"/>
                <a:cs typeface="Times New Roman" panose="02020603050405020304" pitchFamily="18" charset="0"/>
              </a:rPr>
              <a:t>2. Nội dung – Ý nghĩa</a:t>
            </a:r>
            <a:endParaRPr lang="en-GB" sz="6600">
              <a:latin typeface="Times New Roman" panose="02020603050405020304" pitchFamily="18" charset="0"/>
              <a:cs typeface="Times New Roman" panose="02020603050405020304" pitchFamily="18" charset="0"/>
            </a:endParaRPr>
          </a:p>
        </p:txBody>
      </p:sp>
      <p:sp>
        <p:nvSpPr>
          <p:cNvPr id="15" name="Freeform 15"/>
          <p:cNvSpPr/>
          <p:nvPr/>
        </p:nvSpPr>
        <p:spPr>
          <a:xfrm>
            <a:off x="14952786" y="888996"/>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8" name="Rectangle 17"/>
          <p:cNvSpPr/>
          <p:nvPr/>
        </p:nvSpPr>
        <p:spPr>
          <a:xfrm>
            <a:off x="4337383" y="2882562"/>
            <a:ext cx="9333463" cy="5632311"/>
          </a:xfrm>
          <a:prstGeom prst="rect">
            <a:avLst/>
          </a:prstGeom>
        </p:spPr>
        <p:txBody>
          <a:bodyPr wrap="square">
            <a:spAutoFit/>
          </a:bodyPr>
          <a:lstStyle/>
          <a:p>
            <a:pPr algn="just"/>
            <a:r>
              <a:rPr lang="vi-VN" sz="7200">
                <a:latin typeface="Times New Roman" panose="02020603050405020304" pitchFamily="18" charset="0"/>
                <a:cs typeface="Times New Roman" panose="02020603050405020304" pitchFamily="18" charset="0"/>
              </a:rPr>
              <a:t>Văn bản làm rõ được nội dung và nghệ thuật độc đáo của bài thơ “</a:t>
            </a:r>
            <a:r>
              <a:rPr lang="vi-VN" sz="7200" i="1">
                <a:latin typeface="Times New Roman" panose="02020603050405020304" pitchFamily="18" charset="0"/>
                <a:cs typeface="Times New Roman" panose="02020603050405020304" pitchFamily="18" charset="0"/>
              </a:rPr>
              <a:t>Khóc Dương Khuê</a:t>
            </a:r>
            <a:r>
              <a:rPr lang="vi-VN" sz="7200">
                <a:latin typeface="Times New Roman" panose="02020603050405020304" pitchFamily="18" charset="0"/>
                <a:cs typeface="Times New Roman" panose="02020603050405020304" pitchFamily="18" charset="0"/>
              </a:rPr>
              <a:t>” của Nguyễn Khuyến.</a:t>
            </a:r>
            <a:endParaRPr lang="en-GB" sz="7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6829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circle(in)">
                                      <p:cBhvr>
                                        <p:cTn id="14"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5069506" y="3407219"/>
            <a:ext cx="8148069" cy="3371296"/>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381299" y="57921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4301603" y="6432492"/>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4572402" y="3659291"/>
            <a:ext cx="8675601" cy="270843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r>
              <a:rPr lang="vi-VN"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HOẠT ĐỘNG </a:t>
            </a:r>
            <a:r>
              <a:rPr lang="vi-VN" sz="88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3 </a:t>
            </a:r>
            <a:r>
              <a:rPr lang="vi-VN"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THỰC HÀNH</a:t>
            </a:r>
            <a:endParaRPr lang="en-GB"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extLst>
      <p:ext uri="{BB962C8B-B14F-4D97-AF65-F5344CB8AC3E}">
        <p14:creationId xmlns:p14="http://schemas.microsoft.com/office/powerpoint/2010/main" val="3256766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3886200" y="2324100"/>
            <a:ext cx="10180319" cy="5791200"/>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149079" y="6688400"/>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3921726" y="7530730"/>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4237349" y="2411688"/>
            <a:ext cx="9384840" cy="5539978"/>
          </a:xfrm>
          <a:prstGeom prst="rect">
            <a:avLst/>
          </a:prstGeom>
        </p:spPr>
        <p:txBody>
          <a:bodyPr wrap="square" lIns="0" tIns="0" rIns="0" bIns="0" rtlCol="0" anchor="t">
            <a:spAutoFit/>
          </a:bodyPr>
          <a:lstStyle/>
          <a:p>
            <a:pPr algn="ctr"/>
            <a:r>
              <a:rPr lang="vi-VN" sz="6000" b="1">
                <a:latin typeface="Times New Roman" panose="02020603050405020304" pitchFamily="18" charset="0"/>
                <a:cs typeface="Times New Roman" panose="02020603050405020304" pitchFamily="18" charset="0"/>
              </a:rPr>
              <a:t>Câu </a:t>
            </a:r>
            <a:r>
              <a:rPr lang="vi-VN" sz="6000" b="1" smtClean="0">
                <a:latin typeface="Times New Roman" panose="02020603050405020304" pitchFamily="18" charset="0"/>
                <a:cs typeface="Times New Roman" panose="02020603050405020304" pitchFamily="18" charset="0"/>
              </a:rPr>
              <a:t>hỏi</a:t>
            </a:r>
          </a:p>
          <a:p>
            <a:pPr algn="just"/>
            <a:r>
              <a:rPr lang="vi-VN" sz="6000" b="1" smtClean="0">
                <a:latin typeface="Times New Roman" panose="02020603050405020304" pitchFamily="18" charset="0"/>
                <a:cs typeface="Times New Roman" panose="02020603050405020304" pitchFamily="18" charset="0"/>
              </a:rPr>
              <a:t> </a:t>
            </a:r>
            <a:r>
              <a:rPr lang="vi-VN" sz="6000">
                <a:latin typeface="Times New Roman" panose="02020603050405020304" pitchFamily="18" charset="0"/>
                <a:cs typeface="Times New Roman" panose="02020603050405020304" pitchFamily="18" charset="0"/>
              </a:rPr>
              <a:t>Từ những cách phân tích về bài thơ </a:t>
            </a:r>
            <a:r>
              <a:rPr lang="vi-VN" sz="6000" i="1">
                <a:latin typeface="Times New Roman" panose="02020603050405020304" pitchFamily="18" charset="0"/>
                <a:cs typeface="Times New Roman" panose="02020603050405020304" pitchFamily="18" charset="0"/>
              </a:rPr>
              <a:t>Khóc Dương Khuê </a:t>
            </a:r>
            <a:r>
              <a:rPr lang="vi-VN" sz="6000">
                <a:latin typeface="Times New Roman" panose="02020603050405020304" pitchFamily="18" charset="0"/>
                <a:cs typeface="Times New Roman" panose="02020603050405020304" pitchFamily="18" charset="0"/>
              </a:rPr>
              <a:t>được nêu trong văn bản, em có suy nghĩ gì về cách tiếp nhận một bài thơ?</a:t>
            </a:r>
            <a:endParaRPr lang="en-GB" sz="6000">
              <a:latin typeface="Times New Roman" panose="02020603050405020304" pitchFamily="18" charset="0"/>
              <a:cs typeface="Times New Roman" panose="02020603050405020304" pitchFamily="18" charset="0"/>
            </a:endParaRPr>
          </a:p>
        </p:txBody>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1083707" y="437558"/>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5299715" y="3624741"/>
            <a:ext cx="8148069" cy="3371296"/>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381299" y="57921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4301603" y="6432492"/>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4886322" y="3994458"/>
            <a:ext cx="8675601" cy="246221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r>
              <a:rPr lang="vi-VN" sz="8000" b="1">
                <a:latin typeface="Times New Roman" panose="02020603050405020304" pitchFamily="18" charset="0"/>
                <a:cs typeface="Times New Roman" panose="02020603050405020304" pitchFamily="18" charset="0"/>
              </a:rPr>
              <a:t>HOẠT ĐỘNG </a:t>
            </a:r>
            <a:r>
              <a:rPr lang="vi-VN" sz="8000" b="1" smtClean="0">
                <a:latin typeface="Times New Roman" panose="02020603050405020304" pitchFamily="18" charset="0"/>
                <a:cs typeface="Times New Roman" panose="02020603050405020304" pitchFamily="18" charset="0"/>
              </a:rPr>
              <a:t>4</a:t>
            </a:r>
          </a:p>
          <a:p>
            <a:pPr algn="ctr"/>
            <a:r>
              <a:rPr lang="vi-VN" sz="8000" b="1" smtClean="0">
                <a:latin typeface="Times New Roman" panose="02020603050405020304" pitchFamily="18" charset="0"/>
                <a:cs typeface="Times New Roman" panose="02020603050405020304" pitchFamily="18" charset="0"/>
              </a:rPr>
              <a:t> </a:t>
            </a:r>
            <a:r>
              <a:rPr lang="vi-VN" sz="8000" b="1">
                <a:latin typeface="Times New Roman" panose="02020603050405020304" pitchFamily="18" charset="0"/>
                <a:cs typeface="Times New Roman" panose="02020603050405020304" pitchFamily="18" charset="0"/>
              </a:rPr>
              <a:t>VẬN DỤNG</a:t>
            </a:r>
            <a:endParaRPr lang="en-GB" sz="8000">
              <a:solidFill>
                <a:prstClr val="black"/>
              </a:solidFill>
              <a:latin typeface="Times New Roman" panose="02020603050405020304" pitchFamily="18" charset="0"/>
              <a:cs typeface="Times New Roman" panose="02020603050405020304" pitchFamily="18" charset="0"/>
            </a:endParaRPr>
          </a:p>
        </p:txBody>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extLst>
      <p:ext uri="{BB962C8B-B14F-4D97-AF65-F5344CB8AC3E}">
        <p14:creationId xmlns:p14="http://schemas.microsoft.com/office/powerpoint/2010/main" val="158585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0" name="Freeform 10"/>
          <p:cNvSpPr/>
          <p:nvPr/>
        </p:nvSpPr>
        <p:spPr>
          <a:xfrm>
            <a:off x="15181212" y="5092867"/>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1" name="Freeform 11"/>
          <p:cNvSpPr/>
          <p:nvPr/>
        </p:nvSpPr>
        <p:spPr>
          <a:xfrm>
            <a:off x="3011136" y="6154164"/>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2423210" y="6873651"/>
            <a:ext cx="584719" cy="841873"/>
          </a:xfrm>
          <a:custGeom>
            <a:avLst/>
            <a:gdLst/>
            <a:ahLst/>
            <a:cxnLst/>
            <a:rect l="l" t="t" r="r" b="b"/>
            <a:pathLst>
              <a:path w="584719" h="841873">
                <a:moveTo>
                  <a:pt x="0" y="0"/>
                </a:moveTo>
                <a:lnTo>
                  <a:pt x="584719" y="0"/>
                </a:lnTo>
                <a:lnTo>
                  <a:pt x="584719" y="841873"/>
                </a:lnTo>
                <a:lnTo>
                  <a:pt x="0" y="84187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3" name="Freeform 13"/>
          <p:cNvSpPr/>
          <p:nvPr/>
        </p:nvSpPr>
        <p:spPr>
          <a:xfrm>
            <a:off x="17259300" y="2743125"/>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4" name="Freeform 14"/>
          <p:cNvSpPr/>
          <p:nvPr/>
        </p:nvSpPr>
        <p:spPr>
          <a:xfrm>
            <a:off x="291581" y="6932555"/>
            <a:ext cx="504996" cy="727088"/>
          </a:xfrm>
          <a:custGeom>
            <a:avLst/>
            <a:gdLst/>
            <a:ahLst/>
            <a:cxnLst/>
            <a:rect l="l" t="t" r="r" b="b"/>
            <a:pathLst>
              <a:path w="504996" h="727088">
                <a:moveTo>
                  <a:pt x="0" y="0"/>
                </a:moveTo>
                <a:lnTo>
                  <a:pt x="504996" y="0"/>
                </a:lnTo>
                <a:lnTo>
                  <a:pt x="504996" y="727088"/>
                </a:lnTo>
                <a:lnTo>
                  <a:pt x="0" y="72708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5" name="Freeform 15"/>
          <p:cNvSpPr/>
          <p:nvPr/>
        </p:nvSpPr>
        <p:spPr>
          <a:xfrm rot="3207531">
            <a:off x="15731899" y="-1930446"/>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6" name="Freeform 16"/>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8" name="Rectangle 17"/>
          <p:cNvSpPr/>
          <p:nvPr/>
        </p:nvSpPr>
        <p:spPr>
          <a:xfrm>
            <a:off x="4114800" y="1174195"/>
            <a:ext cx="10225037" cy="7571303"/>
          </a:xfrm>
          <a:prstGeom prst="rect">
            <a:avLst/>
          </a:prstGeom>
        </p:spPr>
        <p:txBody>
          <a:bodyPr wrap="square">
            <a:spAutoFit/>
          </a:bodyPr>
          <a:lstStyle/>
          <a:p>
            <a:pPr algn="ctr"/>
            <a:r>
              <a:rPr lang="vi-VN" sz="5400" b="1">
                <a:latin typeface="Times New Roman" panose="02020603050405020304" pitchFamily="18" charset="0"/>
                <a:cs typeface="Times New Roman" panose="02020603050405020304" pitchFamily="18" charset="0"/>
              </a:rPr>
              <a:t>Đề </a:t>
            </a:r>
            <a:r>
              <a:rPr lang="vi-VN" sz="5400" b="1" smtClean="0">
                <a:latin typeface="Times New Roman" panose="02020603050405020304" pitchFamily="18" charset="0"/>
                <a:cs typeface="Times New Roman" panose="02020603050405020304" pitchFamily="18" charset="0"/>
              </a:rPr>
              <a:t>bài</a:t>
            </a:r>
          </a:p>
          <a:p>
            <a:pPr algn="just"/>
            <a:r>
              <a:rPr lang="vi-VN" sz="5400" b="1" smtClean="0">
                <a:latin typeface="Times New Roman" panose="02020603050405020304" pitchFamily="18" charset="0"/>
                <a:cs typeface="Times New Roman" panose="02020603050405020304" pitchFamily="18" charset="0"/>
              </a:rPr>
              <a:t> </a:t>
            </a:r>
            <a:r>
              <a:rPr lang="vi-VN" sz="5400" i="1">
                <a:latin typeface="Times New Roman" panose="02020603050405020304" pitchFamily="18" charset="0"/>
                <a:cs typeface="Times New Roman" panose="02020603050405020304" pitchFamily="18" charset="0"/>
              </a:rPr>
              <a:t>Trong bối cảnh đương đại với nhiều vấn đề toàn cầu như dịch bệnh, sự bùng nổ của mạng xã hội, trí tuệ nhân tạo…văn chương có còn cần thiết với chúng ta không? Vì sao em cho là như vậy? Viết một đoạn văn ngắn (khoảng 150 chữ) thể hiện suy nghĩ về vấn đề trên.</a:t>
            </a:r>
            <a:endParaRPr lang="en-GB" sz="5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circle(in)">
                                      <p:cBhvr>
                                        <p:cTn id="7" dur="2000"/>
                                        <p:tgtEl>
                                          <p:spTgt spid="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circle(in)">
                                      <p:cBhvr>
                                        <p:cTn id="12" dur="20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5069506" y="1714500"/>
            <a:ext cx="8148069" cy="6858000"/>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5463174" y="4859917"/>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2015904" y="5294036"/>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2936208" y="5934396"/>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5124072" y="1912589"/>
            <a:ext cx="8038935" cy="6555641"/>
          </a:xfrm>
          <a:prstGeom prst="rect">
            <a:avLst/>
          </a:prstGeom>
        </p:spPr>
        <p:txBody>
          <a:bodyPr wrap="square" lIns="0" tIns="0" rIns="0" bIns="0" rtlCol="0" anchor="t">
            <a:spAutoFit/>
          </a:bodyPr>
          <a:lstStyle/>
          <a:p>
            <a:pPr algn="ctr"/>
            <a:r>
              <a:rPr lang="vi-VN" sz="6600"/>
              <a:t> </a:t>
            </a:r>
            <a:r>
              <a:rPr lang="vi-VN" sz="6000">
                <a:latin typeface="+mj-lt"/>
              </a:rPr>
              <a:t>Chia sẻ một vài suy nghĩ của em về bài thơ </a:t>
            </a:r>
            <a:r>
              <a:rPr lang="vi-VN" sz="6000" i="1">
                <a:latin typeface="+mj-lt"/>
              </a:rPr>
              <a:t>Khóc Dương Khuê </a:t>
            </a:r>
            <a:r>
              <a:rPr lang="vi-VN" sz="6000">
                <a:latin typeface="+mj-lt"/>
              </a:rPr>
              <a:t>của Nguyễn Khuyến mà em đã học. Em thấy bài thơ hay nhất ở điểm nào (về nội dung hoặc về nghệ thuật)?</a:t>
            </a:r>
            <a:endParaRPr lang="en-US" sz="5400">
              <a:solidFill>
                <a:srgbClr val="E18455"/>
              </a:solidFill>
              <a:latin typeface="+mj-lt"/>
              <a:cs typeface="Times New Roman" panose="02020603050405020304" pitchFamily="18" charset="0"/>
            </a:endParaRPr>
          </a:p>
        </p:txBody>
      </p:sp>
      <p:sp>
        <p:nvSpPr>
          <p:cNvPr id="15" name="Freeform 15"/>
          <p:cNvSpPr/>
          <p:nvPr/>
        </p:nvSpPr>
        <p:spPr>
          <a:xfrm>
            <a:off x="14878454" y="4018044"/>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extLst>
      <p:ext uri="{BB962C8B-B14F-4D97-AF65-F5344CB8AC3E}">
        <p14:creationId xmlns:p14="http://schemas.microsoft.com/office/powerpoint/2010/main" val="68603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a:off x="16250691" y="1324800"/>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1288813" y="8236458"/>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1496294" y="7394585"/>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874404" y="1013576"/>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8" name="Rectangle 17"/>
          <p:cNvSpPr/>
          <p:nvPr/>
        </p:nvSpPr>
        <p:spPr>
          <a:xfrm>
            <a:off x="2781587" y="1236922"/>
            <a:ext cx="13617331" cy="1064843"/>
          </a:xfrm>
          <a:prstGeom prst="rect">
            <a:avLst/>
          </a:prstGeom>
        </p:spPr>
        <p:txBody>
          <a:bodyPr wrap="square">
            <a:spAutoFit/>
          </a:bodyPr>
          <a:lstStyle/>
          <a:p>
            <a:pPr algn="ctr">
              <a:lnSpc>
                <a:spcPct val="130000"/>
              </a:lnSpc>
              <a:spcAft>
                <a:spcPts val="0"/>
              </a:spcAft>
            </a:pPr>
            <a:r>
              <a:rPr lang="vi-VN" sz="5400" b="1">
                <a:latin typeface="Times New Roman" panose="02020603050405020304" pitchFamily="18" charset="0"/>
                <a:cs typeface="Times New Roman" panose="02020603050405020304" pitchFamily="18" charset="0"/>
              </a:rPr>
              <a:t>Rubric đánh giá viết đoạn văn theo chủ đề</a:t>
            </a:r>
            <a:endParaRPr lang="en-GB" sz="5400">
              <a:effectLst/>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076366213"/>
              </p:ext>
            </p:extLst>
          </p:nvPr>
        </p:nvGraphicFramePr>
        <p:xfrm>
          <a:off x="1691745" y="2697321"/>
          <a:ext cx="14644395" cy="5870448"/>
        </p:xfrm>
        <a:graphic>
          <a:graphicData uri="http://schemas.openxmlformats.org/drawingml/2006/table">
            <a:tbl>
              <a:tblPr firstRow="1" firstCol="1" bandRow="1"/>
              <a:tblGrid>
                <a:gridCol w="3214623">
                  <a:extLst>
                    <a:ext uri="{9D8B030D-6E8A-4147-A177-3AD203B41FA5}">
                      <a16:colId xmlns:a16="http://schemas.microsoft.com/office/drawing/2014/main" val="20000"/>
                    </a:ext>
                  </a:extLst>
                </a:gridCol>
                <a:gridCol w="3094632">
                  <a:extLst>
                    <a:ext uri="{9D8B030D-6E8A-4147-A177-3AD203B41FA5}">
                      <a16:colId xmlns:a16="http://schemas.microsoft.com/office/drawing/2014/main" val="20001"/>
                    </a:ext>
                  </a:extLst>
                </a:gridCol>
                <a:gridCol w="4724400">
                  <a:extLst>
                    <a:ext uri="{9D8B030D-6E8A-4147-A177-3AD203B41FA5}">
                      <a16:colId xmlns:a16="http://schemas.microsoft.com/office/drawing/2014/main" val="20002"/>
                    </a:ext>
                  </a:extLst>
                </a:gridCol>
                <a:gridCol w="3610740">
                  <a:extLst>
                    <a:ext uri="{9D8B030D-6E8A-4147-A177-3AD203B41FA5}">
                      <a16:colId xmlns:a16="http://schemas.microsoft.com/office/drawing/2014/main" val="20003"/>
                    </a:ext>
                  </a:extLst>
                </a:gridCol>
              </a:tblGrid>
              <a:tr h="0">
                <a:tc>
                  <a:txBody>
                    <a:bodyPr/>
                    <a:lstStyle/>
                    <a:p>
                      <a:pPr>
                        <a:lnSpc>
                          <a:spcPct val="107000"/>
                        </a:lnSpc>
                        <a:spcAft>
                          <a:spcPts val="0"/>
                        </a:spcAft>
                      </a:pPr>
                      <a:r>
                        <a:rPr lang="vi-VN" sz="40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Mức </a:t>
                      </a:r>
                      <a:r>
                        <a:rPr lang="en-US" sz="4000" b="1" smtClean="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độ</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en-US" sz="40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Tiêu chí</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nSpc>
                          <a:spcPct val="107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en-US" sz="40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1</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nSpc>
                          <a:spcPct val="107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en-US" sz="40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2</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nSpc>
                          <a:spcPct val="107000"/>
                        </a:lnSpc>
                        <a:spcAft>
                          <a:spcPts val="0"/>
                        </a:spcAf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en-US" sz="40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3</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extLst>
                  <a:ext uri="{0D108BD9-81ED-4DB2-BD59-A6C34878D82A}">
                    <a16:rowId xmlns:a16="http://schemas.microsoft.com/office/drawing/2014/main" val="10000"/>
                  </a:ext>
                </a:extLst>
              </a:tr>
              <a:tr h="0">
                <a:tc>
                  <a:txBody>
                    <a:bodyPr/>
                    <a:lstStyle/>
                    <a:p>
                      <a:pPr>
                        <a:lnSpc>
                          <a:spcPct val="107000"/>
                        </a:lnSpc>
                        <a:spcAft>
                          <a:spcPts val="0"/>
                        </a:spcAf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có chủ đề</a:t>
                      </a:r>
                      <a:r>
                        <a:rPr lang="en-US" sz="40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sự cần thiết của văn chương </a:t>
                      </a:r>
                      <a:r>
                        <a:rPr lang="en-US" sz="40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(10 điểm)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F9C8"/>
                    </a:solidFill>
                  </a:tcPr>
                </a:tc>
                <a:tc>
                  <a:txBody>
                    <a:bodyPr/>
                    <a:lstStyle/>
                    <a:p>
                      <a:pPr>
                        <a:lnSpc>
                          <a:spcPct val="107000"/>
                        </a:lnSpc>
                        <a:spcAft>
                          <a:spcPts val="0"/>
                        </a:spcAft>
                      </a:pPr>
                      <a:r>
                        <a:rPr lang="en-US" sz="40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còn sơ sài; mắc một số lỗi chính tả, ngữ pháp</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en-US" sz="40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( 5 – 6 điểm)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0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tương đối chi tiết; đưa ra được quan điểm rõ ràng, lí lẽ và bằng chứng phù hợp để chứng minh cho quan điểm (7- 8 điểm)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0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chi tiết; quan điểm rõ ràng, lí lẽ và bằng chứng chặt chẽ, sâu sắc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en-US" sz="40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(9- 10 điểm)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6388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1000"/>
                                        <p:tgtEl>
                                          <p:spTgt spid="18">
                                            <p:txEl>
                                              <p:pRg st="0" end="0"/>
                                            </p:txEl>
                                          </p:spTgt>
                                        </p:tgtEl>
                                      </p:cBhvr>
                                    </p:animEffect>
                                    <p:anim calcmode="lin" valueType="num">
                                      <p:cBhvr>
                                        <p:cTn id="13"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8" name="Freeform 8"/>
          <p:cNvSpPr/>
          <p:nvPr/>
        </p:nvSpPr>
        <p:spPr>
          <a:xfrm>
            <a:off x="203495"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16589596" y="7610024"/>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0" name="Freeform 10"/>
          <p:cNvSpPr/>
          <p:nvPr/>
        </p:nvSpPr>
        <p:spPr>
          <a:xfrm>
            <a:off x="16864425" y="5141376"/>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1" name="Freeform 11"/>
          <p:cNvSpPr/>
          <p:nvPr/>
        </p:nvSpPr>
        <p:spPr>
          <a:xfrm>
            <a:off x="556477" y="5508705"/>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31449" y="6228192"/>
            <a:ext cx="584719" cy="841873"/>
          </a:xfrm>
          <a:custGeom>
            <a:avLst/>
            <a:gdLst/>
            <a:ahLst/>
            <a:cxnLst/>
            <a:rect l="l" t="t" r="r" b="b"/>
            <a:pathLst>
              <a:path w="584719" h="841873">
                <a:moveTo>
                  <a:pt x="0" y="0"/>
                </a:moveTo>
                <a:lnTo>
                  <a:pt x="584719" y="0"/>
                </a:lnTo>
                <a:lnTo>
                  <a:pt x="584719" y="841873"/>
                </a:lnTo>
                <a:lnTo>
                  <a:pt x="0" y="84187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3" name="Freeform 13"/>
          <p:cNvSpPr/>
          <p:nvPr/>
        </p:nvSpPr>
        <p:spPr>
          <a:xfrm>
            <a:off x="17259300" y="2743125"/>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4" name="Freeform 14"/>
          <p:cNvSpPr/>
          <p:nvPr/>
        </p:nvSpPr>
        <p:spPr>
          <a:xfrm>
            <a:off x="291581" y="6932555"/>
            <a:ext cx="504996" cy="727088"/>
          </a:xfrm>
          <a:custGeom>
            <a:avLst/>
            <a:gdLst/>
            <a:ahLst/>
            <a:cxnLst/>
            <a:rect l="l" t="t" r="r" b="b"/>
            <a:pathLst>
              <a:path w="504996" h="727088">
                <a:moveTo>
                  <a:pt x="0" y="0"/>
                </a:moveTo>
                <a:lnTo>
                  <a:pt x="504996" y="0"/>
                </a:lnTo>
                <a:lnTo>
                  <a:pt x="504996" y="727088"/>
                </a:lnTo>
                <a:lnTo>
                  <a:pt x="0" y="72708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5" name="Freeform 15"/>
          <p:cNvSpPr/>
          <p:nvPr/>
        </p:nvSpPr>
        <p:spPr>
          <a:xfrm rot="3207531">
            <a:off x="15731899" y="-1930446"/>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6" name="Freeform 16"/>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9" name="Rectangle 18"/>
          <p:cNvSpPr/>
          <p:nvPr/>
        </p:nvSpPr>
        <p:spPr>
          <a:xfrm>
            <a:off x="2922043" y="1052594"/>
            <a:ext cx="12267102" cy="8094524"/>
          </a:xfrm>
          <a:prstGeom prst="rect">
            <a:avLst/>
          </a:prstGeom>
        </p:spPr>
        <p:txBody>
          <a:bodyPr wrap="square">
            <a:spAutoFit/>
          </a:bodyPr>
          <a:lstStyle/>
          <a:p>
            <a:pPr algn="ctr"/>
            <a:r>
              <a:rPr lang="en-US" sz="4000" b="1">
                <a:latin typeface="Times New Roman" panose="02020603050405020304" pitchFamily="18" charset="0"/>
                <a:cs typeface="Times New Roman" panose="02020603050405020304" pitchFamily="18" charset="0"/>
              </a:rPr>
              <a:t>PHIẾU CHỈNH SỬA BÀI VIẾT</a:t>
            </a:r>
            <a:endParaRPr lang="en-GB" sz="4000">
              <a:latin typeface="Times New Roman" panose="02020603050405020304" pitchFamily="18" charset="0"/>
              <a:cs typeface="Times New Roman" panose="02020603050405020304" pitchFamily="18" charset="0"/>
            </a:endParaRPr>
          </a:p>
          <a:p>
            <a:pPr algn="just"/>
            <a:r>
              <a:rPr lang="en-US" sz="4000" b="1">
                <a:latin typeface="Times New Roman" panose="02020603050405020304" pitchFamily="18" charset="0"/>
                <a:cs typeface="Times New Roman" panose="02020603050405020304" pitchFamily="18" charset="0"/>
              </a:rPr>
              <a:t>Nhiệm vụ: Hãy đọc lại đoạn văn của mình và hoàn chỉnh đoạn văn bằng cách trả lời các câu hỏi sau:</a:t>
            </a:r>
            <a:endParaRPr lang="en-GB" sz="4000">
              <a:latin typeface="Times New Roman" panose="02020603050405020304" pitchFamily="18" charset="0"/>
              <a:cs typeface="Times New Roman" panose="02020603050405020304" pitchFamily="18" charset="0"/>
            </a:endParaRPr>
          </a:p>
          <a:p>
            <a:pPr algn="just"/>
            <a:r>
              <a:rPr lang="en-US" sz="4000">
                <a:latin typeface="Times New Roman" panose="02020603050405020304" pitchFamily="18" charset="0"/>
                <a:cs typeface="Times New Roman" panose="02020603050405020304" pitchFamily="18" charset="0"/>
              </a:rPr>
              <a:t>1. Bài viết đảm bảo hình thức đoạn văn chưa?</a:t>
            </a:r>
            <a:endParaRPr lang="en-GB" sz="4000">
              <a:latin typeface="Times New Roman" panose="02020603050405020304" pitchFamily="18" charset="0"/>
              <a:cs typeface="Times New Roman" panose="02020603050405020304" pitchFamily="18" charset="0"/>
            </a:endParaRPr>
          </a:p>
          <a:p>
            <a:pPr algn="just"/>
            <a:r>
              <a:rPr lang="en-US" sz="4000">
                <a:latin typeface="Times New Roman" panose="02020603050405020304" pitchFamily="18" charset="0"/>
                <a:cs typeface="Times New Roman" panose="02020603050405020304" pitchFamily="18" charset="0"/>
              </a:rPr>
              <a:t>... </a:t>
            </a:r>
            <a:r>
              <a:rPr lang="en-US" sz="4000" smtClean="0">
                <a:latin typeface="Times New Roman" panose="02020603050405020304" pitchFamily="18" charset="0"/>
                <a:cs typeface="Times New Roman" panose="02020603050405020304" pitchFamily="18" charset="0"/>
              </a:rPr>
              <a:t>........................................</a:t>
            </a:r>
            <a:endParaRPr lang="vi-VN" sz="4000" smtClean="0">
              <a:latin typeface="Times New Roman" panose="02020603050405020304" pitchFamily="18" charset="0"/>
              <a:cs typeface="Times New Roman" panose="02020603050405020304" pitchFamily="18" charset="0"/>
            </a:endParaRPr>
          </a:p>
          <a:p>
            <a:pPr algn="just"/>
            <a:r>
              <a:rPr lang="en-US" sz="4000" smtClean="0">
                <a:latin typeface="Times New Roman" panose="02020603050405020304" pitchFamily="18" charset="0"/>
                <a:cs typeface="Times New Roman" panose="02020603050405020304" pitchFamily="18" charset="0"/>
              </a:rPr>
              <a:t>2</a:t>
            </a:r>
            <a:r>
              <a:rPr lang="en-US" sz="4000">
                <a:latin typeface="Times New Roman" panose="02020603050405020304" pitchFamily="18" charset="0"/>
                <a:cs typeface="Times New Roman" panose="02020603050405020304" pitchFamily="18" charset="0"/>
              </a:rPr>
              <a:t>. Nội dung đã đảm bảo các ý chưa? Nếu chưa cần bổ sung những ý nào?</a:t>
            </a:r>
            <a:endParaRPr lang="en-GB" sz="4000">
              <a:latin typeface="Times New Roman" panose="02020603050405020304" pitchFamily="18" charset="0"/>
              <a:cs typeface="Times New Roman" panose="02020603050405020304" pitchFamily="18" charset="0"/>
            </a:endParaRPr>
          </a:p>
          <a:p>
            <a:pPr algn="just"/>
            <a:r>
              <a:rPr lang="en-US" sz="4000" smtClean="0">
                <a:latin typeface="Times New Roman" panose="02020603050405020304" pitchFamily="18" charset="0"/>
                <a:cs typeface="Times New Roman" panose="02020603050405020304" pitchFamily="18" charset="0"/>
              </a:rPr>
              <a:t>..................................................................... </a:t>
            </a:r>
            <a:endParaRPr lang="vi-VN" sz="4000" smtClean="0">
              <a:latin typeface="Times New Roman" panose="02020603050405020304" pitchFamily="18" charset="0"/>
              <a:cs typeface="Times New Roman" panose="02020603050405020304" pitchFamily="18" charset="0"/>
            </a:endParaRPr>
          </a:p>
          <a:p>
            <a:pPr algn="just"/>
            <a:r>
              <a:rPr lang="en-US" sz="4000" smtClean="0">
                <a:latin typeface="Times New Roman" panose="02020603050405020304" pitchFamily="18" charset="0"/>
                <a:cs typeface="Times New Roman" panose="02020603050405020304" pitchFamily="18" charset="0"/>
              </a:rPr>
              <a:t>3. </a:t>
            </a:r>
            <a:r>
              <a:rPr lang="en-US" sz="4000">
                <a:latin typeface="Times New Roman" panose="02020603050405020304" pitchFamily="18" charset="0"/>
                <a:cs typeface="Times New Roman" panose="02020603050405020304" pitchFamily="18" charset="0"/>
              </a:rPr>
              <a:t>Bài viết có sai chính tả không? Nếu có em sửa chữa như thế nào?</a:t>
            </a:r>
            <a:endParaRPr lang="en-GB" sz="4000">
              <a:latin typeface="Times New Roman" panose="02020603050405020304" pitchFamily="18" charset="0"/>
              <a:cs typeface="Times New Roman" panose="02020603050405020304" pitchFamily="18" charset="0"/>
            </a:endParaRPr>
          </a:p>
          <a:p>
            <a:pPr algn="just"/>
            <a:r>
              <a:rPr lang="en-US" sz="4000" smtClean="0">
                <a:latin typeface="Times New Roman" panose="02020603050405020304" pitchFamily="18" charset="0"/>
                <a:cs typeface="Times New Roman" panose="02020603050405020304" pitchFamily="18" charset="0"/>
              </a:rPr>
              <a:t>..................................................................... </a:t>
            </a:r>
            <a:endParaRPr lang="vi-VN" sz="4000" smtClean="0">
              <a:latin typeface="Times New Roman" panose="02020603050405020304" pitchFamily="18" charset="0"/>
              <a:cs typeface="Times New Roman" panose="02020603050405020304" pitchFamily="18" charset="0"/>
            </a:endParaRPr>
          </a:p>
          <a:p>
            <a:pPr algn="just"/>
            <a:r>
              <a:rPr lang="en-US" sz="4000" smtClean="0">
                <a:latin typeface="Times New Roman" panose="02020603050405020304" pitchFamily="18" charset="0"/>
                <a:cs typeface="Times New Roman" panose="02020603050405020304" pitchFamily="18" charset="0"/>
              </a:rPr>
              <a:t>4</a:t>
            </a:r>
            <a:r>
              <a:rPr lang="en-US" sz="4000">
                <a:latin typeface="Times New Roman" panose="02020603050405020304" pitchFamily="18" charset="0"/>
                <a:cs typeface="Times New Roman" panose="02020603050405020304" pitchFamily="18" charset="0"/>
              </a:rPr>
              <a:t>. Bài viết đã thể hiện sự thuyết phục về cách thức ghi chép của em chưa?  Nếu chưa hãy bổ sung.</a:t>
            </a:r>
            <a:endParaRPr lang="en-GB"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774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a:off x="16176697" y="1137455"/>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1288813" y="8254173"/>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1013681" y="7833236"/>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15932360" y="691367"/>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Rectangle 8"/>
          <p:cNvSpPr/>
          <p:nvPr/>
        </p:nvSpPr>
        <p:spPr>
          <a:xfrm>
            <a:off x="4300754" y="2106768"/>
            <a:ext cx="10242612" cy="6555641"/>
          </a:xfrm>
          <a:prstGeom prst="rect">
            <a:avLst/>
          </a:prstGeom>
        </p:spPr>
        <p:txBody>
          <a:bodyPr wrap="square">
            <a:spAutoFit/>
          </a:bodyPr>
          <a:lstStyle/>
          <a:p>
            <a:pPr algn="ctr"/>
            <a:r>
              <a:rPr lang="en-US" sz="6000" b="1">
                <a:latin typeface="Times New Roman" panose="02020603050405020304" pitchFamily="18" charset="0"/>
                <a:cs typeface="Times New Roman" panose="02020603050405020304" pitchFamily="18" charset="0"/>
              </a:rPr>
              <a:t>NHIỆM VỤ VỀ NHÀ</a:t>
            </a:r>
            <a:endParaRPr lang="en-GB" sz="6000">
              <a:latin typeface="Times New Roman" panose="02020603050405020304" pitchFamily="18" charset="0"/>
              <a:cs typeface="Times New Roman" panose="02020603050405020304" pitchFamily="18" charset="0"/>
            </a:endParaRPr>
          </a:p>
          <a:p>
            <a:pPr algn="just"/>
            <a:r>
              <a:rPr lang="en-US" sz="6000">
                <a:latin typeface="Times New Roman" panose="02020603050405020304" pitchFamily="18" charset="0"/>
                <a:cs typeface="Times New Roman" panose="02020603050405020304" pitchFamily="18" charset="0"/>
              </a:rPr>
              <a:t>- Tìm hiểu thêm các </a:t>
            </a:r>
            <a:r>
              <a:rPr lang="vi-VN" sz="6000">
                <a:latin typeface="Times New Roman" panose="02020603050405020304" pitchFamily="18" charset="0"/>
                <a:cs typeface="Times New Roman" panose="02020603050405020304" pitchFamily="18" charset="0"/>
              </a:rPr>
              <a:t>văn bản nghị luận </a:t>
            </a:r>
            <a:r>
              <a:rPr lang="en-US" sz="6000">
                <a:latin typeface="Times New Roman" panose="02020603050405020304" pitchFamily="18" charset="0"/>
                <a:cs typeface="Times New Roman" panose="02020603050405020304" pitchFamily="18" charset="0"/>
              </a:rPr>
              <a:t>về một tác phẩm văn học</a:t>
            </a:r>
            <a:endParaRPr lang="en-GB" sz="6000">
              <a:latin typeface="Times New Roman" panose="02020603050405020304" pitchFamily="18" charset="0"/>
              <a:cs typeface="Times New Roman" panose="02020603050405020304" pitchFamily="18" charset="0"/>
            </a:endParaRPr>
          </a:p>
          <a:p>
            <a:pPr algn="just"/>
            <a:r>
              <a:rPr lang="en-US" sz="6000">
                <a:latin typeface="Times New Roman" panose="02020603050405020304" pitchFamily="18" charset="0"/>
                <a:cs typeface="Times New Roman" panose="02020603050405020304" pitchFamily="18" charset="0"/>
              </a:rPr>
              <a:t>- Chuẩn bị: Viết: </a:t>
            </a:r>
            <a:r>
              <a:rPr lang="vi-VN" sz="6000" i="1">
                <a:latin typeface="Times New Roman" panose="02020603050405020304" pitchFamily="18" charset="0"/>
                <a:cs typeface="Times New Roman" panose="02020603050405020304" pitchFamily="18" charset="0"/>
              </a:rPr>
              <a:t>Viết quảng cáo hoặc tờ rơi về một sản phẩm hay một hoạt động.</a:t>
            </a:r>
            <a:endParaRPr lang="en-GB" sz="6000">
              <a:latin typeface="Times New Roman" panose="02020603050405020304" pitchFamily="18" charset="0"/>
              <a:cs typeface="Times New Roman" panose="02020603050405020304" pitchFamily="18" charset="0"/>
            </a:endParaRPr>
          </a:p>
        </p:txBody>
      </p:sp>
      <p:sp>
        <p:nvSpPr>
          <p:cNvPr id="14" name="Freeform 8"/>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9"/>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7" name="Freeform 15"/>
          <p:cNvSpPr/>
          <p:nvPr/>
        </p:nvSpPr>
        <p:spPr>
          <a:xfrm rot="3207531">
            <a:off x="15731899" y="-1930446"/>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
        <p:nvSpPr>
          <p:cNvPr id="18" name="Freeform 16"/>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Tree>
    <p:extLst>
      <p:ext uri="{BB962C8B-B14F-4D97-AF65-F5344CB8AC3E}">
        <p14:creationId xmlns:p14="http://schemas.microsoft.com/office/powerpoint/2010/main" val="1369063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8" name="Freeform 8"/>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0" name="Freeform 10"/>
          <p:cNvSpPr/>
          <p:nvPr/>
        </p:nvSpPr>
        <p:spPr>
          <a:xfrm>
            <a:off x="15181212" y="5092867"/>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1" name="Freeform 11"/>
          <p:cNvSpPr/>
          <p:nvPr/>
        </p:nvSpPr>
        <p:spPr>
          <a:xfrm>
            <a:off x="3011136" y="6154164"/>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2423210" y="6873651"/>
            <a:ext cx="584719" cy="841873"/>
          </a:xfrm>
          <a:custGeom>
            <a:avLst/>
            <a:gdLst/>
            <a:ahLst/>
            <a:cxnLst/>
            <a:rect l="l" t="t" r="r" b="b"/>
            <a:pathLst>
              <a:path w="584719" h="841873">
                <a:moveTo>
                  <a:pt x="0" y="0"/>
                </a:moveTo>
                <a:lnTo>
                  <a:pt x="584719" y="0"/>
                </a:lnTo>
                <a:lnTo>
                  <a:pt x="584719" y="841873"/>
                </a:lnTo>
                <a:lnTo>
                  <a:pt x="0" y="84187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3" name="Freeform 13"/>
          <p:cNvSpPr/>
          <p:nvPr/>
        </p:nvSpPr>
        <p:spPr>
          <a:xfrm>
            <a:off x="17259300" y="2743125"/>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4" name="Freeform 14"/>
          <p:cNvSpPr/>
          <p:nvPr/>
        </p:nvSpPr>
        <p:spPr>
          <a:xfrm>
            <a:off x="291581" y="6932555"/>
            <a:ext cx="504996" cy="727088"/>
          </a:xfrm>
          <a:custGeom>
            <a:avLst/>
            <a:gdLst/>
            <a:ahLst/>
            <a:cxnLst/>
            <a:rect l="l" t="t" r="r" b="b"/>
            <a:pathLst>
              <a:path w="504996" h="727088">
                <a:moveTo>
                  <a:pt x="0" y="0"/>
                </a:moveTo>
                <a:lnTo>
                  <a:pt x="504996" y="0"/>
                </a:lnTo>
                <a:lnTo>
                  <a:pt x="504996" y="727088"/>
                </a:lnTo>
                <a:lnTo>
                  <a:pt x="0" y="72708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5" name="Freeform 15"/>
          <p:cNvSpPr/>
          <p:nvPr/>
        </p:nvSpPr>
        <p:spPr>
          <a:xfrm rot="3207531">
            <a:off x="15731899" y="-1930446"/>
            <a:ext cx="2840387" cy="5966081"/>
          </a:xfrm>
          <a:custGeom>
            <a:avLst/>
            <a:gdLst/>
            <a:ahLst/>
            <a:cxnLst/>
            <a:rect l="l" t="t" r="r" b="b"/>
            <a:pathLst>
              <a:path w="2840387" h="5966081">
                <a:moveTo>
                  <a:pt x="0" y="0"/>
                </a:moveTo>
                <a:lnTo>
                  <a:pt x="2840387" y="0"/>
                </a:lnTo>
                <a:lnTo>
                  <a:pt x="2840387" y="5966082"/>
                </a:lnTo>
                <a:lnTo>
                  <a:pt x="0" y="5966082"/>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6" name="Freeform 16"/>
          <p:cNvSpPr/>
          <p:nvPr/>
        </p:nvSpPr>
        <p:spPr>
          <a:xfrm rot="-9230465">
            <a:off x="-546364" y="7656625"/>
            <a:ext cx="2685882" cy="5641551"/>
          </a:xfrm>
          <a:custGeom>
            <a:avLst/>
            <a:gdLst/>
            <a:ahLst/>
            <a:cxnLst/>
            <a:rect l="l" t="t" r="r" b="b"/>
            <a:pathLst>
              <a:path w="2685882" h="5641551">
                <a:moveTo>
                  <a:pt x="0" y="0"/>
                </a:moveTo>
                <a:lnTo>
                  <a:pt x="2685882" y="0"/>
                </a:lnTo>
                <a:lnTo>
                  <a:pt x="2685882" y="5641551"/>
                </a:lnTo>
                <a:lnTo>
                  <a:pt x="0" y="5641551"/>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7" name="TextBox 17"/>
          <p:cNvSpPr txBox="1"/>
          <p:nvPr/>
        </p:nvSpPr>
        <p:spPr>
          <a:xfrm>
            <a:off x="4710007" y="3155633"/>
            <a:ext cx="8867987" cy="1320874"/>
          </a:xfrm>
          <a:prstGeom prst="rect">
            <a:avLst/>
          </a:prstGeom>
        </p:spPr>
        <p:txBody>
          <a:bodyPr lIns="0" tIns="0" rIns="0" bIns="0" rtlCol="0" anchor="t">
            <a:spAutoFit/>
          </a:bodyPr>
          <a:lstStyle/>
          <a:p>
            <a:pPr algn="ctr">
              <a:lnSpc>
                <a:spcPts val="10320"/>
              </a:lnSpc>
            </a:pPr>
            <a:r>
              <a:rPr lang="en-US" sz="9600" b="1" spc="80" smtClean="0">
                <a:solidFill>
                  <a:srgbClr val="E18455"/>
                </a:solidFill>
                <a:latin typeface="Times New Roman" panose="02020603050405020304" pitchFamily="18" charset="0"/>
                <a:cs typeface="Times New Roman" panose="02020603050405020304" pitchFamily="18" charset="0"/>
              </a:rPr>
              <a:t>THANK YOU</a:t>
            </a:r>
            <a:endParaRPr lang="en-US" sz="9600" b="1" spc="80">
              <a:solidFill>
                <a:srgbClr val="E18455"/>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01779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4114800" y="3407219"/>
            <a:ext cx="10211125" cy="3371296"/>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381299" y="57921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4301603" y="6432492"/>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4537720" y="3506995"/>
            <a:ext cx="9595601" cy="2604111"/>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lnSpc>
                <a:spcPct val="150000"/>
              </a:lnSpc>
            </a:pPr>
            <a:r>
              <a:rPr lang="vi-VN" sz="60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HOẠT ĐỘNG </a:t>
            </a:r>
            <a:r>
              <a:rPr lang="vi-VN" sz="6000"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2</a:t>
            </a:r>
          </a:p>
          <a:p>
            <a:pPr algn="ctr">
              <a:lnSpc>
                <a:spcPct val="150000"/>
              </a:lnSpc>
            </a:pPr>
            <a:r>
              <a:rPr lang="vi-VN" sz="6000"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HÌNH THÀNH KIẾN THỨC</a:t>
            </a:r>
            <a:endParaRPr lang="en-US" sz="5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p:txBody>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extLst>
      <p:ext uri="{BB962C8B-B14F-4D97-AF65-F5344CB8AC3E}">
        <p14:creationId xmlns:p14="http://schemas.microsoft.com/office/powerpoint/2010/main" val="81216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1000"/>
                                        <p:tgtEl>
                                          <p:spTgt spid="14">
                                            <p:txEl>
                                              <p:pRg st="1" end="1"/>
                                            </p:txEl>
                                          </p:spTgt>
                                        </p:tgtEl>
                                      </p:cBhvr>
                                    </p:animEffect>
                                    <p:anim calcmode="lin" valueType="num">
                                      <p:cBhvr>
                                        <p:cTn id="13"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3886200" y="3407219"/>
            <a:ext cx="11234639" cy="3371296"/>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sz="2000">
                <a:solidFill>
                  <a:prstClr val="black"/>
                </a:solidFill>
              </a:endParaRPr>
            </a:p>
          </p:txBody>
        </p:sp>
      </p:grpSp>
      <p:sp>
        <p:nvSpPr>
          <p:cNvPr id="11" name="Freeform 11"/>
          <p:cNvSpPr/>
          <p:nvPr/>
        </p:nvSpPr>
        <p:spPr>
          <a:xfrm>
            <a:off x="15734102" y="241067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2063440" y="7338589"/>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2983744" y="7978949"/>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4693313" y="3686456"/>
            <a:ext cx="10115426" cy="1231106"/>
          </a:xfrm>
          <a:prstGeom prst="rect">
            <a:avLst/>
          </a:prstGeom>
        </p:spPr>
        <p:txBody>
          <a:bodyPr wrap="square" lIns="0" tIns="0" rIns="0" bIns="0" rtlCol="0" anchor="t">
            <a:spAutoFit/>
          </a:bodyPr>
          <a:lstStyle/>
          <a:p>
            <a:r>
              <a:rPr lang="en-US" sz="8000" b="1">
                <a:latin typeface="Times New Roman" panose="02020603050405020304" pitchFamily="18" charset="0"/>
                <a:cs typeface="Times New Roman" panose="02020603050405020304" pitchFamily="18" charset="0"/>
              </a:rPr>
              <a:t>I. </a:t>
            </a:r>
            <a:r>
              <a:rPr lang="vi-VN" sz="8000" b="1">
                <a:latin typeface="Times New Roman" panose="02020603050405020304" pitchFamily="18" charset="0"/>
                <a:cs typeface="Times New Roman" panose="02020603050405020304" pitchFamily="18" charset="0"/>
              </a:rPr>
              <a:t>Đọc, tìm hiểu chung</a:t>
            </a:r>
            <a:endParaRPr lang="en-GB" sz="8000">
              <a:latin typeface="Times New Roman" panose="02020603050405020304" pitchFamily="18" charset="0"/>
              <a:cs typeface="Times New Roman" panose="02020603050405020304" pitchFamily="18" charset="0"/>
            </a:endParaRPr>
          </a:p>
        </p:txBody>
      </p:sp>
      <p:sp>
        <p:nvSpPr>
          <p:cNvPr id="15" name="Freeform 15"/>
          <p:cNvSpPr/>
          <p:nvPr/>
        </p:nvSpPr>
        <p:spPr>
          <a:xfrm>
            <a:off x="15149382" y="156879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8" name="Rectangle 17"/>
          <p:cNvSpPr/>
          <p:nvPr/>
        </p:nvSpPr>
        <p:spPr>
          <a:xfrm>
            <a:off x="4679041" y="5169828"/>
            <a:ext cx="9775433" cy="923330"/>
          </a:xfrm>
          <a:prstGeom prst="rect">
            <a:avLst/>
          </a:prstGeom>
        </p:spPr>
        <p:txBody>
          <a:bodyPr wrap="none">
            <a:spAutoFit/>
          </a:bodyPr>
          <a:lstStyle/>
          <a:p>
            <a:pPr algn="just">
              <a:spcAft>
                <a:spcPts val="0"/>
              </a:spcAft>
            </a:pPr>
            <a:r>
              <a:rPr lang="vi-VN" sz="5400" b="1">
                <a:latin typeface="Times New Roman" panose="02020603050405020304" pitchFamily="18" charset="0"/>
                <a:ea typeface="Times New Roman" panose="02020603050405020304" pitchFamily="18" charset="0"/>
                <a:cs typeface="Times New Roman" panose="02020603050405020304" pitchFamily="18" charset="0"/>
              </a:rPr>
              <a:t>1</a:t>
            </a:r>
            <a:r>
              <a:rPr lang="vi-VN" sz="5400" b="1" i="1">
                <a:latin typeface="Times New Roman" panose="02020603050405020304" pitchFamily="18" charset="0"/>
                <a:ea typeface="Times New Roman" panose="02020603050405020304" pitchFamily="18" charset="0"/>
                <a:cs typeface="Times New Roman" panose="02020603050405020304" pitchFamily="18" charset="0"/>
              </a:rPr>
              <a:t>. </a:t>
            </a:r>
            <a:r>
              <a:rPr lang="en-US" sz="5400" b="1">
                <a:latin typeface="Times New Roman" panose="02020603050405020304" pitchFamily="18" charset="0"/>
                <a:ea typeface="Times New Roman" panose="02020603050405020304" pitchFamily="18" charset="0"/>
                <a:cs typeface="Times New Roman" panose="02020603050405020304" pitchFamily="18" charset="0"/>
              </a:rPr>
              <a:t>Đọc văn bản, giải thích từ </a:t>
            </a:r>
            <a:r>
              <a:rPr lang="en-US" sz="5400" b="1" smtClean="0">
                <a:latin typeface="Times New Roman" panose="02020603050405020304" pitchFamily="18" charset="0"/>
                <a:ea typeface="Times New Roman" panose="02020603050405020304" pitchFamily="18" charset="0"/>
                <a:cs typeface="Times New Roman" panose="02020603050405020304" pitchFamily="18" charset="0"/>
              </a:rPr>
              <a:t>khó</a:t>
            </a:r>
            <a:endParaRPr lang="en-GB" sz="5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6567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5069506" y="3407219"/>
            <a:ext cx="8148069" cy="3371296"/>
            <a:chOff x="0" y="0"/>
            <a:chExt cx="2145994" cy="887913"/>
          </a:xfrm>
        </p:grpSpPr>
        <p:sp>
          <p:nvSpPr>
            <p:cNvPr id="9" name="Freeform 9"/>
            <p:cNvSpPr/>
            <p:nvPr/>
          </p:nvSpPr>
          <p:spPr>
            <a:xfrm>
              <a:off x="0" y="0"/>
              <a:ext cx="2145994" cy="887913"/>
            </a:xfrm>
            <a:custGeom>
              <a:avLst/>
              <a:gdLst/>
              <a:ahLst/>
              <a:cxnLst/>
              <a:rect l="l" t="t" r="r" b="b"/>
              <a:pathLst>
                <a:path w="2145994" h="887913">
                  <a:moveTo>
                    <a:pt x="95015" y="0"/>
                  </a:moveTo>
                  <a:lnTo>
                    <a:pt x="2050978" y="0"/>
                  </a:lnTo>
                  <a:cubicBezTo>
                    <a:pt x="2076178" y="0"/>
                    <a:pt x="2100345" y="10011"/>
                    <a:pt x="2118164" y="27829"/>
                  </a:cubicBezTo>
                  <a:cubicBezTo>
                    <a:pt x="2135983" y="45648"/>
                    <a:pt x="2145994" y="69816"/>
                    <a:pt x="2145994" y="95015"/>
                  </a:cubicBezTo>
                  <a:lnTo>
                    <a:pt x="2145994" y="792898"/>
                  </a:lnTo>
                  <a:cubicBezTo>
                    <a:pt x="2145994" y="818098"/>
                    <a:pt x="2135983" y="842265"/>
                    <a:pt x="2118164" y="860084"/>
                  </a:cubicBezTo>
                  <a:cubicBezTo>
                    <a:pt x="2100345" y="877903"/>
                    <a:pt x="2076178" y="887913"/>
                    <a:pt x="2050978" y="887913"/>
                  </a:cubicBezTo>
                  <a:lnTo>
                    <a:pt x="95015" y="887913"/>
                  </a:lnTo>
                  <a:cubicBezTo>
                    <a:pt x="69816" y="887913"/>
                    <a:pt x="45648" y="877903"/>
                    <a:pt x="27829" y="860084"/>
                  </a:cubicBezTo>
                  <a:cubicBezTo>
                    <a:pt x="10011" y="842265"/>
                    <a:pt x="0" y="818098"/>
                    <a:pt x="0" y="792898"/>
                  </a:cubicBezTo>
                  <a:lnTo>
                    <a:pt x="0" y="95015"/>
                  </a:lnTo>
                  <a:cubicBezTo>
                    <a:pt x="0" y="69816"/>
                    <a:pt x="10011" y="45648"/>
                    <a:pt x="27829" y="27829"/>
                  </a:cubicBezTo>
                  <a:cubicBezTo>
                    <a:pt x="45648" y="10011"/>
                    <a:pt x="69816" y="0"/>
                    <a:pt x="95015"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4066520" y="4249092"/>
            <a:ext cx="737119" cy="1061297"/>
          </a:xfrm>
          <a:custGeom>
            <a:avLst/>
            <a:gdLst/>
            <a:ahLst/>
            <a:cxnLst/>
            <a:rect l="l" t="t" r="r" b="b"/>
            <a:pathLst>
              <a:path w="737119" h="1061297">
                <a:moveTo>
                  <a:pt x="0" y="0"/>
                </a:moveTo>
                <a:lnTo>
                  <a:pt x="737119" y="0"/>
                </a:lnTo>
                <a:lnTo>
                  <a:pt x="737119" y="1061298"/>
                </a:lnTo>
                <a:lnTo>
                  <a:pt x="0" y="1061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3381299" y="5792132"/>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a:off x="4301603" y="6432492"/>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TextBox 14"/>
          <p:cNvSpPr txBox="1"/>
          <p:nvPr/>
        </p:nvSpPr>
        <p:spPr>
          <a:xfrm>
            <a:off x="5516113" y="3681263"/>
            <a:ext cx="7081000" cy="2954655"/>
          </a:xfrm>
          <a:prstGeom prst="rect">
            <a:avLst/>
          </a:prstGeom>
        </p:spPr>
        <p:txBody>
          <a:bodyPr wrap="square" lIns="0" tIns="0" rIns="0" bIns="0" rtlCol="0" anchor="t">
            <a:spAutoFit/>
          </a:bodyPr>
          <a:lstStyle/>
          <a:p>
            <a:pPr algn="ct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2. Tìm hiểu chung</a:t>
            </a:r>
            <a:endParaRPr lang="en-GB"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5" name="Freeform 15"/>
          <p:cNvSpPr/>
          <p:nvPr/>
        </p:nvSpPr>
        <p:spPr>
          <a:xfrm>
            <a:off x="13481800" y="3407219"/>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a:off x="2053046" y="901152"/>
            <a:ext cx="2065372" cy="4191715"/>
          </a:xfrm>
          <a:custGeom>
            <a:avLst/>
            <a:gdLst/>
            <a:ahLst/>
            <a:cxnLst/>
            <a:rect l="l" t="t" r="r" b="b"/>
            <a:pathLst>
              <a:path w="2065372" h="4191715">
                <a:moveTo>
                  <a:pt x="0" y="0"/>
                </a:moveTo>
                <a:lnTo>
                  <a:pt x="2065372" y="0"/>
                </a:lnTo>
                <a:lnTo>
                  <a:pt x="2065372" y="4191715"/>
                </a:lnTo>
                <a:lnTo>
                  <a:pt x="0" y="419171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7" name="Freeform 17"/>
          <p:cNvSpPr/>
          <p:nvPr/>
        </p:nvSpPr>
        <p:spPr>
          <a:xfrm>
            <a:off x="14329543" y="6363155"/>
            <a:ext cx="1588787" cy="2592976"/>
          </a:xfrm>
          <a:custGeom>
            <a:avLst/>
            <a:gdLst/>
            <a:ahLst/>
            <a:cxnLst/>
            <a:rect l="l" t="t" r="r" b="b"/>
            <a:pathLst>
              <a:path w="1588787" h="2592976">
                <a:moveTo>
                  <a:pt x="0" y="0"/>
                </a:moveTo>
                <a:lnTo>
                  <a:pt x="1588788" y="0"/>
                </a:lnTo>
                <a:lnTo>
                  <a:pt x="1588788" y="2592976"/>
                </a:lnTo>
                <a:lnTo>
                  <a:pt x="0" y="259297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extLst>
      <p:ext uri="{BB962C8B-B14F-4D97-AF65-F5344CB8AC3E}">
        <p14:creationId xmlns:p14="http://schemas.microsoft.com/office/powerpoint/2010/main" val="409719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319295"/>
            <a:ext cx="15970487" cy="9445209"/>
            <a:chOff x="0" y="0"/>
            <a:chExt cx="21293982" cy="12593612"/>
          </a:xfrm>
        </p:grpSpPr>
        <p:grpSp>
          <p:nvGrpSpPr>
            <p:cNvPr id="3" name="Group 3"/>
            <p:cNvGrpSpPr/>
            <p:nvPr/>
          </p:nvGrpSpPr>
          <p:grpSpPr>
            <a:xfrm>
              <a:off x="0" y="0"/>
              <a:ext cx="21293982" cy="12593612"/>
              <a:chOff x="0" y="0"/>
              <a:chExt cx="4206219" cy="2487627"/>
            </a:xfrm>
          </p:grpSpPr>
          <p:sp>
            <p:nvSpPr>
              <p:cNvPr id="4" name="Freeform 4"/>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5" name="TextBox 5"/>
              <p:cNvSpPr txBox="1"/>
              <p:nvPr/>
            </p:nvSpPr>
            <p:spPr>
              <a:xfrm>
                <a:off x="0" y="-47625"/>
                <a:ext cx="812800" cy="860425"/>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6" name="Group 6"/>
            <p:cNvGrpSpPr/>
            <p:nvPr/>
          </p:nvGrpSpPr>
          <p:grpSpPr>
            <a:xfrm>
              <a:off x="623458" y="649950"/>
              <a:ext cx="20047066" cy="11158691"/>
              <a:chOff x="0" y="0"/>
              <a:chExt cx="3959914" cy="2204186"/>
            </a:xfrm>
          </p:grpSpPr>
          <p:sp>
            <p:nvSpPr>
              <p:cNvPr id="7" name="Freeform 7"/>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8" name="TextBox 8"/>
              <p:cNvSpPr txBox="1"/>
              <p:nvPr/>
            </p:nvSpPr>
            <p:spPr>
              <a:xfrm>
                <a:off x="0" y="-47625"/>
                <a:ext cx="812800" cy="860425"/>
              </a:xfrm>
              <a:prstGeom prst="rect">
                <a:avLst/>
              </a:prstGeom>
            </p:spPr>
            <p:txBody>
              <a:bodyPr lIns="50800" tIns="50800" rIns="50800" bIns="50800" rtlCol="0" anchor="ctr"/>
              <a:lstStyle/>
              <a:p>
                <a:pPr algn="ctr">
                  <a:lnSpc>
                    <a:spcPts val="2659"/>
                  </a:lnSpc>
                </a:pPr>
                <a:endParaRPr>
                  <a:solidFill>
                    <a:prstClr val="black"/>
                  </a:solidFill>
                </a:endParaRPr>
              </a:p>
            </p:txBody>
          </p:sp>
        </p:grpSp>
      </p:grpSp>
      <p:sp>
        <p:nvSpPr>
          <p:cNvPr id="13" name="Freeform 13"/>
          <p:cNvSpPr/>
          <p:nvPr/>
        </p:nvSpPr>
        <p:spPr>
          <a:xfrm>
            <a:off x="17193560" y="9175776"/>
            <a:ext cx="737119" cy="1061297"/>
          </a:xfrm>
          <a:custGeom>
            <a:avLst/>
            <a:gdLst/>
            <a:ahLst/>
            <a:cxnLst/>
            <a:rect l="l" t="t" r="r" b="b"/>
            <a:pathLst>
              <a:path w="737119" h="1061297">
                <a:moveTo>
                  <a:pt x="0" y="0"/>
                </a:moveTo>
                <a:lnTo>
                  <a:pt x="737120" y="0"/>
                </a:lnTo>
                <a:lnTo>
                  <a:pt x="737120"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4" name="Freeform 14"/>
          <p:cNvSpPr/>
          <p:nvPr/>
        </p:nvSpPr>
        <p:spPr>
          <a:xfrm>
            <a:off x="848841" y="-19976"/>
            <a:ext cx="737119" cy="1061297"/>
          </a:xfrm>
          <a:custGeom>
            <a:avLst/>
            <a:gdLst/>
            <a:ahLst/>
            <a:cxnLst/>
            <a:rect l="l" t="t" r="r" b="b"/>
            <a:pathLst>
              <a:path w="737119" h="1061297">
                <a:moveTo>
                  <a:pt x="0" y="0"/>
                </a:moveTo>
                <a:lnTo>
                  <a:pt x="737119" y="0"/>
                </a:lnTo>
                <a:lnTo>
                  <a:pt x="737119" y="1061297"/>
                </a:lnTo>
                <a:lnTo>
                  <a:pt x="0" y="1061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206847" y="907155"/>
            <a:ext cx="584719" cy="841873"/>
          </a:xfrm>
          <a:custGeom>
            <a:avLst/>
            <a:gdLst/>
            <a:ahLst/>
            <a:cxnLst/>
            <a:rect l="l" t="t" r="r" b="b"/>
            <a:pathLst>
              <a:path w="584719" h="841873">
                <a:moveTo>
                  <a:pt x="0" y="0"/>
                </a:moveTo>
                <a:lnTo>
                  <a:pt x="584719" y="0"/>
                </a:lnTo>
                <a:lnTo>
                  <a:pt x="584719" y="841874"/>
                </a:lnTo>
                <a:lnTo>
                  <a:pt x="0" y="84187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7" name="Freeform 17"/>
          <p:cNvSpPr/>
          <p:nvPr/>
        </p:nvSpPr>
        <p:spPr>
          <a:xfrm>
            <a:off x="-385079" y="6059303"/>
            <a:ext cx="2590425" cy="4227697"/>
          </a:xfrm>
          <a:custGeom>
            <a:avLst/>
            <a:gdLst/>
            <a:ahLst/>
            <a:cxnLst/>
            <a:rect l="l" t="t" r="r" b="b"/>
            <a:pathLst>
              <a:path w="2590425" h="4227697">
                <a:moveTo>
                  <a:pt x="0" y="0"/>
                </a:moveTo>
                <a:lnTo>
                  <a:pt x="2590425" y="0"/>
                </a:lnTo>
                <a:lnTo>
                  <a:pt x="2590425" y="4227697"/>
                </a:lnTo>
                <a:lnTo>
                  <a:pt x="0" y="42276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aphicFrame>
        <p:nvGraphicFramePr>
          <p:cNvPr id="16" name="Table 15"/>
          <p:cNvGraphicFramePr>
            <a:graphicFrameLocks noGrp="1"/>
          </p:cNvGraphicFramePr>
          <p:nvPr>
            <p:extLst>
              <p:ext uri="{D42A27DB-BD31-4B8C-83A1-F6EECF244321}">
                <p14:modId xmlns:p14="http://schemas.microsoft.com/office/powerpoint/2010/main" val="2974561799"/>
              </p:ext>
            </p:extLst>
          </p:nvPr>
        </p:nvGraphicFramePr>
        <p:xfrm>
          <a:off x="2266250" y="1012725"/>
          <a:ext cx="13991520" cy="8001000"/>
        </p:xfrm>
        <a:graphic>
          <a:graphicData uri="http://schemas.openxmlformats.org/drawingml/2006/table">
            <a:tbl>
              <a:tblPr firstRow="1" firstCol="1" bandRow="1"/>
              <a:tblGrid>
                <a:gridCol w="7792150">
                  <a:extLst>
                    <a:ext uri="{9D8B030D-6E8A-4147-A177-3AD203B41FA5}">
                      <a16:colId xmlns:a16="http://schemas.microsoft.com/office/drawing/2014/main" val="20000"/>
                    </a:ext>
                  </a:extLst>
                </a:gridCol>
                <a:gridCol w="6199370">
                  <a:extLst>
                    <a:ext uri="{9D8B030D-6E8A-4147-A177-3AD203B41FA5}">
                      <a16:colId xmlns:a16="http://schemas.microsoft.com/office/drawing/2014/main" val="20001"/>
                    </a:ext>
                  </a:extLst>
                </a:gridCol>
              </a:tblGrid>
              <a:tr h="1371600">
                <a:tc gridSpan="2">
                  <a:txBody>
                    <a:bodyPr/>
                    <a:lstStyle/>
                    <a:p>
                      <a:pPr algn="ctr">
                        <a:spcBef>
                          <a:spcPts val="600"/>
                        </a:spcBef>
                        <a:spcAft>
                          <a:spcPts val="0"/>
                        </a:spcAft>
                      </a:pPr>
                      <a:r>
                        <a:rPr lang="fr-FR"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a:t>
                      </a:r>
                      <a:r>
                        <a:rPr lang="vi-VN"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ỌC TẬP SỐ </a:t>
                      </a:r>
                      <a:r>
                        <a:rPr lang="fr-FR"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01</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Bef>
                          <a:spcPts val="600"/>
                        </a:spcBef>
                        <a:spcAft>
                          <a:spcPts val="0"/>
                        </a:spcAft>
                      </a:pPr>
                      <a:r>
                        <a:rPr lang="fr-FR" sz="40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Tìm hiểu khái quát văn bản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fr-FR" sz="40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Đọc văn bản </a:t>
                      </a:r>
                      <a:r>
                        <a:rPr lang="vi-VN" sz="4000" b="1"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40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Phân tích bài</a:t>
                      </a:r>
                      <a:r>
                        <a:rPr lang="vi-VN" sz="4000" b="1"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Khóc Dương Khuê”  </a:t>
                      </a:r>
                      <a:endParaRPr lang="vi-VN" sz="4000" b="1" i="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4000" b="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vi-VN" sz="4000" b="1" i="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4000" b="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 lời các câu hỏi sau: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601812">
                <a:tc>
                  <a:txBody>
                    <a:bodyPr/>
                    <a:lstStyle/>
                    <a:p>
                      <a:pPr algn="ctr">
                        <a:spcAft>
                          <a:spcPts val="0"/>
                        </a:spcAf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hỏi tìm hiểu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03624">
                <a:tc>
                  <a:txBody>
                    <a:bodyPr/>
                    <a:lstStyle/>
                    <a:p>
                      <a:pPr>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Nêu một vài hiểu biết của em về tác </a:t>
                      </a: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 </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Hoàng Hữu Yên.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03624">
                <a:tc>
                  <a:txBody>
                    <a:bodyPr/>
                    <a:lstStyle/>
                    <a:p>
                      <a:pPr>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Nêu xuất xứ, thời điểm ra đời (nếu có) của văn bản.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203624">
                <a:tc>
                  <a:txBody>
                    <a:bodyPr/>
                    <a:lstStyle/>
                    <a:p>
                      <a:pPr>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Xác định thể loại, phương thức biểu đạt chính của văn bản.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203624">
                <a:tc>
                  <a:txBody>
                    <a:bodyPr/>
                    <a:lstStyle/>
                    <a:p>
                      <a:pPr>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Bố cục của văn bản gồm mấy phần? Nêu nội dung chính của mỗi phần?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40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615061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1028700" y="420895"/>
            <a:ext cx="15970487" cy="944520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1496294" y="908358"/>
            <a:ext cx="15035299" cy="8369018"/>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8" name="Group 8"/>
          <p:cNvGrpSpPr/>
          <p:nvPr/>
        </p:nvGrpSpPr>
        <p:grpSpPr>
          <a:xfrm>
            <a:off x="2244147" y="1955735"/>
            <a:ext cx="13799705" cy="6832203"/>
            <a:chOff x="0" y="0"/>
            <a:chExt cx="3634490" cy="1799428"/>
          </a:xfrm>
        </p:grpSpPr>
        <p:sp>
          <p:nvSpPr>
            <p:cNvPr id="9" name="Freeform 9"/>
            <p:cNvSpPr/>
            <p:nvPr/>
          </p:nvSpPr>
          <p:spPr>
            <a:xfrm>
              <a:off x="0" y="0"/>
              <a:ext cx="3634490" cy="1799428"/>
            </a:xfrm>
            <a:custGeom>
              <a:avLst/>
              <a:gdLst/>
              <a:ahLst/>
              <a:cxnLst/>
              <a:rect l="l" t="t" r="r" b="b"/>
              <a:pathLst>
                <a:path w="3634490" h="1799428">
                  <a:moveTo>
                    <a:pt x="21319" y="0"/>
                  </a:moveTo>
                  <a:lnTo>
                    <a:pt x="3613171" y="0"/>
                  </a:lnTo>
                  <a:cubicBezTo>
                    <a:pt x="3618826" y="0"/>
                    <a:pt x="3624248" y="2246"/>
                    <a:pt x="3628246" y="6244"/>
                  </a:cubicBezTo>
                  <a:cubicBezTo>
                    <a:pt x="3632244" y="10242"/>
                    <a:pt x="3634490" y="15665"/>
                    <a:pt x="3634490" y="21319"/>
                  </a:cubicBezTo>
                  <a:lnTo>
                    <a:pt x="3634490" y="1778109"/>
                  </a:lnTo>
                  <a:cubicBezTo>
                    <a:pt x="3634490" y="1783763"/>
                    <a:pt x="3632244" y="1789186"/>
                    <a:pt x="3628246" y="1793184"/>
                  </a:cubicBezTo>
                  <a:cubicBezTo>
                    <a:pt x="3624248" y="1797182"/>
                    <a:pt x="3618826" y="1799428"/>
                    <a:pt x="3613171" y="1799428"/>
                  </a:cubicBezTo>
                  <a:lnTo>
                    <a:pt x="21319" y="1799428"/>
                  </a:lnTo>
                  <a:cubicBezTo>
                    <a:pt x="15665" y="1799428"/>
                    <a:pt x="10242" y="1797182"/>
                    <a:pt x="6244" y="1793184"/>
                  </a:cubicBezTo>
                  <a:cubicBezTo>
                    <a:pt x="2246" y="1789186"/>
                    <a:pt x="0" y="1783763"/>
                    <a:pt x="0" y="1778109"/>
                  </a:cubicBezTo>
                  <a:lnTo>
                    <a:pt x="0" y="21319"/>
                  </a:lnTo>
                  <a:cubicBezTo>
                    <a:pt x="0" y="15665"/>
                    <a:pt x="2246" y="10242"/>
                    <a:pt x="6244" y="6244"/>
                  </a:cubicBezTo>
                  <a:cubicBezTo>
                    <a:pt x="10242" y="2246"/>
                    <a:pt x="15665" y="0"/>
                    <a:pt x="21319"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1" name="Freeform 11"/>
          <p:cNvSpPr/>
          <p:nvPr/>
        </p:nvSpPr>
        <p:spPr>
          <a:xfrm>
            <a:off x="15262622" y="2226222"/>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 name="Freeform 12"/>
          <p:cNvSpPr/>
          <p:nvPr/>
        </p:nvSpPr>
        <p:spPr>
          <a:xfrm>
            <a:off x="2422429" y="2283313"/>
            <a:ext cx="584719" cy="841873"/>
          </a:xfrm>
          <a:custGeom>
            <a:avLst/>
            <a:gdLst/>
            <a:ahLst/>
            <a:cxnLst/>
            <a:rect l="l" t="t" r="r" b="b"/>
            <a:pathLst>
              <a:path w="584719" h="841873">
                <a:moveTo>
                  <a:pt x="0" y="0"/>
                </a:moveTo>
                <a:lnTo>
                  <a:pt x="584719" y="0"/>
                </a:lnTo>
                <a:lnTo>
                  <a:pt x="584719" y="841873"/>
                </a:lnTo>
                <a:lnTo>
                  <a:pt x="0" y="84187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13" name="Group 13"/>
          <p:cNvGrpSpPr/>
          <p:nvPr/>
        </p:nvGrpSpPr>
        <p:grpSpPr>
          <a:xfrm>
            <a:off x="2769346" y="4264930"/>
            <a:ext cx="1142182" cy="1142182"/>
            <a:chOff x="0" y="0"/>
            <a:chExt cx="812800" cy="812800"/>
          </a:xfrm>
        </p:grpSpPr>
        <p:sp>
          <p:nvSpPr>
            <p:cNvPr id="14" name="Freeform 14"/>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15" name="TextBox 15"/>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6" name="Group 16"/>
          <p:cNvGrpSpPr/>
          <p:nvPr/>
        </p:nvGrpSpPr>
        <p:grpSpPr>
          <a:xfrm>
            <a:off x="4638575" y="3769130"/>
            <a:ext cx="10954109" cy="1784104"/>
            <a:chOff x="0" y="0"/>
            <a:chExt cx="2898212" cy="385667"/>
          </a:xfrm>
        </p:grpSpPr>
        <p:sp>
          <p:nvSpPr>
            <p:cNvPr id="17" name="Freeform 17"/>
            <p:cNvSpPr/>
            <p:nvPr/>
          </p:nvSpPr>
          <p:spPr>
            <a:xfrm>
              <a:off x="0" y="0"/>
              <a:ext cx="2898212" cy="385667"/>
            </a:xfrm>
            <a:custGeom>
              <a:avLst/>
              <a:gdLst/>
              <a:ahLst/>
              <a:cxnLst/>
              <a:rect l="l" t="t" r="r" b="b"/>
              <a:pathLst>
                <a:path w="2898212" h="385667">
                  <a:moveTo>
                    <a:pt x="26735" y="0"/>
                  </a:moveTo>
                  <a:lnTo>
                    <a:pt x="2871477" y="0"/>
                  </a:lnTo>
                  <a:cubicBezTo>
                    <a:pt x="2886242" y="0"/>
                    <a:pt x="2898212" y="11970"/>
                    <a:pt x="2898212" y="26735"/>
                  </a:cubicBezTo>
                  <a:lnTo>
                    <a:pt x="2898212" y="358932"/>
                  </a:lnTo>
                  <a:cubicBezTo>
                    <a:pt x="2898212" y="373698"/>
                    <a:pt x="2886242" y="385667"/>
                    <a:pt x="2871477" y="385667"/>
                  </a:cubicBezTo>
                  <a:lnTo>
                    <a:pt x="26735" y="385667"/>
                  </a:lnTo>
                  <a:cubicBezTo>
                    <a:pt x="11970" y="385667"/>
                    <a:pt x="0" y="373698"/>
                    <a:pt x="0" y="358932"/>
                  </a:cubicBezTo>
                  <a:lnTo>
                    <a:pt x="0" y="26735"/>
                  </a:lnTo>
                  <a:cubicBezTo>
                    <a:pt x="0" y="11970"/>
                    <a:pt x="11970" y="0"/>
                    <a:pt x="26735" y="0"/>
                  </a:cubicBezTo>
                  <a:close/>
                </a:path>
              </a:pathLst>
            </a:custGeom>
            <a:solidFill>
              <a:srgbClr val="000000">
                <a:alpha val="0"/>
              </a:srgbClr>
            </a:solidFill>
            <a:ln w="47625">
              <a:solidFill>
                <a:srgbClr val="5D381C"/>
              </a:solidFill>
            </a:ln>
          </p:spPr>
        </p:sp>
        <p:sp>
          <p:nvSpPr>
            <p:cNvPr id="18" name="TextBox 18"/>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9" name="AutoShape 19"/>
          <p:cNvSpPr/>
          <p:nvPr/>
        </p:nvSpPr>
        <p:spPr>
          <a:xfrm flipV="1">
            <a:off x="3911528" y="4836021"/>
            <a:ext cx="677008" cy="0"/>
          </a:xfrm>
          <a:prstGeom prst="line">
            <a:avLst/>
          </a:prstGeom>
          <a:ln w="47625" cap="flat">
            <a:solidFill>
              <a:srgbClr val="5D381C"/>
            </a:solidFill>
            <a:prstDash val="solid"/>
            <a:headEnd type="none" w="sm" len="sm"/>
            <a:tailEnd type="none" w="sm" len="sm"/>
          </a:ln>
        </p:spPr>
      </p:sp>
      <p:grpSp>
        <p:nvGrpSpPr>
          <p:cNvPr id="20" name="Group 20"/>
          <p:cNvGrpSpPr/>
          <p:nvPr/>
        </p:nvGrpSpPr>
        <p:grpSpPr>
          <a:xfrm>
            <a:off x="2769346" y="5986435"/>
            <a:ext cx="1142182" cy="1142182"/>
            <a:chOff x="0" y="0"/>
            <a:chExt cx="812800" cy="812800"/>
          </a:xfrm>
        </p:grpSpPr>
        <p:sp>
          <p:nvSpPr>
            <p:cNvPr id="21" name="Freeform 21"/>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22" name="TextBox 22"/>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3" name="Group 23"/>
          <p:cNvGrpSpPr/>
          <p:nvPr/>
        </p:nvGrpSpPr>
        <p:grpSpPr>
          <a:xfrm>
            <a:off x="4588536" y="5825360"/>
            <a:ext cx="11004148" cy="2289843"/>
            <a:chOff x="0" y="0"/>
            <a:chExt cx="2898212" cy="385667"/>
          </a:xfrm>
        </p:grpSpPr>
        <p:sp>
          <p:nvSpPr>
            <p:cNvPr id="24" name="Freeform 24"/>
            <p:cNvSpPr/>
            <p:nvPr/>
          </p:nvSpPr>
          <p:spPr>
            <a:xfrm>
              <a:off x="0" y="0"/>
              <a:ext cx="2898212" cy="385667"/>
            </a:xfrm>
            <a:custGeom>
              <a:avLst/>
              <a:gdLst/>
              <a:ahLst/>
              <a:cxnLst/>
              <a:rect l="l" t="t" r="r" b="b"/>
              <a:pathLst>
                <a:path w="2898212" h="385667">
                  <a:moveTo>
                    <a:pt x="26735" y="0"/>
                  </a:moveTo>
                  <a:lnTo>
                    <a:pt x="2871477" y="0"/>
                  </a:lnTo>
                  <a:cubicBezTo>
                    <a:pt x="2886242" y="0"/>
                    <a:pt x="2898212" y="11970"/>
                    <a:pt x="2898212" y="26735"/>
                  </a:cubicBezTo>
                  <a:lnTo>
                    <a:pt x="2898212" y="358932"/>
                  </a:lnTo>
                  <a:cubicBezTo>
                    <a:pt x="2898212" y="373698"/>
                    <a:pt x="2886242" y="385667"/>
                    <a:pt x="2871477" y="385667"/>
                  </a:cubicBezTo>
                  <a:lnTo>
                    <a:pt x="26735" y="385667"/>
                  </a:lnTo>
                  <a:cubicBezTo>
                    <a:pt x="11970" y="385667"/>
                    <a:pt x="0" y="373698"/>
                    <a:pt x="0" y="358932"/>
                  </a:cubicBezTo>
                  <a:lnTo>
                    <a:pt x="0" y="26735"/>
                  </a:lnTo>
                  <a:cubicBezTo>
                    <a:pt x="0" y="11970"/>
                    <a:pt x="11970" y="0"/>
                    <a:pt x="26735" y="0"/>
                  </a:cubicBezTo>
                  <a:close/>
                </a:path>
              </a:pathLst>
            </a:custGeom>
            <a:solidFill>
              <a:srgbClr val="000000">
                <a:alpha val="0"/>
              </a:srgbClr>
            </a:solidFill>
            <a:ln w="47625">
              <a:solidFill>
                <a:srgbClr val="5D381C"/>
              </a:solidFill>
            </a:ln>
          </p:spPr>
        </p:sp>
        <p:sp>
          <p:nvSpPr>
            <p:cNvPr id="25" name="TextBox 25"/>
            <p:cNvSpPr txBox="1"/>
            <p:nvPr/>
          </p:nvSpPr>
          <p:spPr>
            <a:xfrm>
              <a:off x="0" y="-57150"/>
              <a:ext cx="812800" cy="869950"/>
            </a:xfrm>
            <a:prstGeom prst="rect">
              <a:avLst/>
            </a:prstGeom>
          </p:spPr>
          <p:txBody>
            <a:bodyPr lIns="50800" tIns="50800" rIns="50800" bIns="50800" rtlCol="0" anchor="ctr"/>
            <a:lstStyle/>
            <a:p>
              <a:pPr algn="just">
                <a:lnSpc>
                  <a:spcPts val="2659"/>
                </a:lnSpc>
                <a:spcBef>
                  <a:spcPct val="0"/>
                </a:spcBef>
              </a:pPr>
              <a:endParaRPr>
                <a:solidFill>
                  <a:prstClr val="black"/>
                </a:solidFill>
                <a:latin typeface="Times New Roman" panose="02020603050405020304" pitchFamily="18" charset="0"/>
                <a:cs typeface="Times New Roman" panose="02020603050405020304" pitchFamily="18" charset="0"/>
              </a:endParaRPr>
            </a:p>
          </p:txBody>
        </p:sp>
      </p:grpSp>
      <p:sp>
        <p:nvSpPr>
          <p:cNvPr id="26" name="AutoShape 26"/>
          <p:cNvSpPr/>
          <p:nvPr/>
        </p:nvSpPr>
        <p:spPr>
          <a:xfrm flipV="1">
            <a:off x="3911528" y="6557526"/>
            <a:ext cx="677008" cy="0"/>
          </a:xfrm>
          <a:prstGeom prst="line">
            <a:avLst/>
          </a:prstGeom>
          <a:ln w="47625" cap="flat">
            <a:solidFill>
              <a:srgbClr val="5D381C"/>
            </a:solidFill>
            <a:prstDash val="solid"/>
            <a:headEnd type="none" w="sm" len="sm"/>
            <a:tailEnd type="none" w="sm" len="sm"/>
          </a:ln>
        </p:spPr>
      </p:sp>
      <p:sp>
        <p:nvSpPr>
          <p:cNvPr id="27" name="Freeform 27"/>
          <p:cNvSpPr/>
          <p:nvPr/>
        </p:nvSpPr>
        <p:spPr>
          <a:xfrm>
            <a:off x="3003503" y="6196779"/>
            <a:ext cx="673867" cy="673867"/>
          </a:xfrm>
          <a:custGeom>
            <a:avLst/>
            <a:gdLst/>
            <a:ahLst/>
            <a:cxnLst/>
            <a:rect l="l" t="t" r="r" b="b"/>
            <a:pathLst>
              <a:path w="673867" h="673867">
                <a:moveTo>
                  <a:pt x="0" y="0"/>
                </a:moveTo>
                <a:lnTo>
                  <a:pt x="673868" y="0"/>
                </a:lnTo>
                <a:lnTo>
                  <a:pt x="673868" y="673868"/>
                </a:lnTo>
                <a:lnTo>
                  <a:pt x="0" y="67386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28" name="Group 28"/>
          <p:cNvGrpSpPr/>
          <p:nvPr/>
        </p:nvGrpSpPr>
        <p:grpSpPr>
          <a:xfrm>
            <a:off x="2769346" y="2543425"/>
            <a:ext cx="1142182" cy="1142182"/>
            <a:chOff x="0" y="0"/>
            <a:chExt cx="812800" cy="812800"/>
          </a:xfrm>
        </p:grpSpPr>
        <p:sp>
          <p:nvSpPr>
            <p:cNvPr id="29" name="Freeform 29"/>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30" name="TextBox 30"/>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1" name="Group 31"/>
          <p:cNvGrpSpPr/>
          <p:nvPr/>
        </p:nvGrpSpPr>
        <p:grpSpPr>
          <a:xfrm>
            <a:off x="4588536" y="2150982"/>
            <a:ext cx="11004148" cy="1464330"/>
            <a:chOff x="0" y="0"/>
            <a:chExt cx="2898212" cy="385667"/>
          </a:xfrm>
        </p:grpSpPr>
        <p:sp>
          <p:nvSpPr>
            <p:cNvPr id="32" name="Freeform 32"/>
            <p:cNvSpPr/>
            <p:nvPr/>
          </p:nvSpPr>
          <p:spPr>
            <a:xfrm>
              <a:off x="0" y="0"/>
              <a:ext cx="2898212" cy="385667"/>
            </a:xfrm>
            <a:custGeom>
              <a:avLst/>
              <a:gdLst/>
              <a:ahLst/>
              <a:cxnLst/>
              <a:rect l="l" t="t" r="r" b="b"/>
              <a:pathLst>
                <a:path w="2898212" h="385667">
                  <a:moveTo>
                    <a:pt x="26735" y="0"/>
                  </a:moveTo>
                  <a:lnTo>
                    <a:pt x="2871477" y="0"/>
                  </a:lnTo>
                  <a:cubicBezTo>
                    <a:pt x="2886242" y="0"/>
                    <a:pt x="2898212" y="11970"/>
                    <a:pt x="2898212" y="26735"/>
                  </a:cubicBezTo>
                  <a:lnTo>
                    <a:pt x="2898212" y="358932"/>
                  </a:lnTo>
                  <a:cubicBezTo>
                    <a:pt x="2898212" y="373698"/>
                    <a:pt x="2886242" y="385667"/>
                    <a:pt x="2871477" y="385667"/>
                  </a:cubicBezTo>
                  <a:lnTo>
                    <a:pt x="26735" y="385667"/>
                  </a:lnTo>
                  <a:cubicBezTo>
                    <a:pt x="11970" y="385667"/>
                    <a:pt x="0" y="373698"/>
                    <a:pt x="0" y="358932"/>
                  </a:cubicBezTo>
                  <a:lnTo>
                    <a:pt x="0" y="26735"/>
                  </a:lnTo>
                  <a:cubicBezTo>
                    <a:pt x="0" y="11970"/>
                    <a:pt x="11970" y="0"/>
                    <a:pt x="26735" y="0"/>
                  </a:cubicBezTo>
                  <a:close/>
                </a:path>
              </a:pathLst>
            </a:custGeom>
            <a:solidFill>
              <a:srgbClr val="000000">
                <a:alpha val="0"/>
              </a:srgbClr>
            </a:solidFill>
            <a:ln w="47625">
              <a:solidFill>
                <a:srgbClr val="5D381C"/>
              </a:solidFill>
            </a:ln>
          </p:spPr>
        </p:sp>
        <p:sp>
          <p:nvSpPr>
            <p:cNvPr id="33" name="TextBox 33"/>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34" name="Freeform 34"/>
          <p:cNvSpPr/>
          <p:nvPr/>
        </p:nvSpPr>
        <p:spPr>
          <a:xfrm>
            <a:off x="3102315" y="2777582"/>
            <a:ext cx="476243" cy="673867"/>
          </a:xfrm>
          <a:custGeom>
            <a:avLst/>
            <a:gdLst/>
            <a:ahLst/>
            <a:cxnLst/>
            <a:rect l="l" t="t" r="r" b="b"/>
            <a:pathLst>
              <a:path w="476243" h="673867">
                <a:moveTo>
                  <a:pt x="0" y="0"/>
                </a:moveTo>
                <a:lnTo>
                  <a:pt x="476243" y="0"/>
                </a:lnTo>
                <a:lnTo>
                  <a:pt x="476243" y="673868"/>
                </a:lnTo>
                <a:lnTo>
                  <a:pt x="0" y="67386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35" name="AutoShape 35"/>
          <p:cNvSpPr/>
          <p:nvPr/>
        </p:nvSpPr>
        <p:spPr>
          <a:xfrm flipV="1">
            <a:off x="3911528" y="3114516"/>
            <a:ext cx="677008" cy="0"/>
          </a:xfrm>
          <a:prstGeom prst="line">
            <a:avLst/>
          </a:prstGeom>
          <a:ln w="47625" cap="flat">
            <a:solidFill>
              <a:srgbClr val="5D381C"/>
            </a:solidFill>
            <a:prstDash val="solid"/>
            <a:headEnd type="none" w="sm" len="sm"/>
            <a:tailEnd type="none" w="sm" len="sm"/>
          </a:ln>
        </p:spPr>
      </p:sp>
      <p:sp>
        <p:nvSpPr>
          <p:cNvPr id="36" name="Freeform 36"/>
          <p:cNvSpPr/>
          <p:nvPr/>
        </p:nvSpPr>
        <p:spPr>
          <a:xfrm>
            <a:off x="2999306" y="4471077"/>
            <a:ext cx="682262" cy="682262"/>
          </a:xfrm>
          <a:custGeom>
            <a:avLst/>
            <a:gdLst/>
            <a:ahLst/>
            <a:cxnLst/>
            <a:rect l="l" t="t" r="r" b="b"/>
            <a:pathLst>
              <a:path w="682262" h="682262">
                <a:moveTo>
                  <a:pt x="0" y="0"/>
                </a:moveTo>
                <a:lnTo>
                  <a:pt x="682262" y="0"/>
                </a:lnTo>
                <a:lnTo>
                  <a:pt x="682262" y="682263"/>
                </a:lnTo>
                <a:lnTo>
                  <a:pt x="0" y="682263"/>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38" name="TextBox 38"/>
          <p:cNvSpPr txBox="1"/>
          <p:nvPr/>
        </p:nvSpPr>
        <p:spPr>
          <a:xfrm>
            <a:off x="4918659" y="3851667"/>
            <a:ext cx="10317976" cy="1661993"/>
          </a:xfrm>
          <a:prstGeom prst="rect">
            <a:avLst/>
          </a:prstGeom>
        </p:spPr>
        <p:txBody>
          <a:bodyPr lIns="0" tIns="0" rIns="0" bIns="0" rtlCol="0" anchor="t">
            <a:spAutoFit/>
          </a:bodyPr>
          <a:lstStyle/>
          <a:p>
            <a:pPr algn="ctr"/>
            <a:r>
              <a:rPr lang="vi-VN" sz="3600" b="1">
                <a:latin typeface="Times New Roman" panose="02020603050405020304" pitchFamily="18" charset="0"/>
                <a:cs typeface="Times New Roman" panose="02020603050405020304" pitchFamily="18" charset="0"/>
              </a:rPr>
              <a:t>b. Xuất </a:t>
            </a:r>
            <a:r>
              <a:rPr lang="vi-VN" sz="3600" b="1" smtClean="0">
                <a:latin typeface="Times New Roman" panose="02020603050405020304" pitchFamily="18" charset="0"/>
                <a:cs typeface="Times New Roman" panose="02020603050405020304" pitchFamily="18" charset="0"/>
              </a:rPr>
              <a:t>xứ</a:t>
            </a:r>
          </a:p>
          <a:p>
            <a:pPr algn="ct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In trong </a:t>
            </a:r>
            <a:r>
              <a:rPr lang="vi-VN" sz="3600" i="1">
                <a:latin typeface="Times New Roman" panose="02020603050405020304" pitchFamily="18" charset="0"/>
                <a:cs typeface="Times New Roman" panose="02020603050405020304" pitchFamily="18" charset="0"/>
              </a:rPr>
              <a:t>Giảng văn văn học Việt Nam, </a:t>
            </a:r>
            <a:r>
              <a:rPr lang="vi-VN" sz="3600">
                <a:latin typeface="Times New Roman" panose="02020603050405020304" pitchFamily="18" charset="0"/>
                <a:cs typeface="Times New Roman" panose="02020603050405020304" pitchFamily="18" charset="0"/>
              </a:rPr>
              <a:t>NXB Giáo dục, 2001</a:t>
            </a:r>
            <a:endParaRPr lang="en-GB" sz="3600">
              <a:latin typeface="Times New Roman" panose="02020603050405020304" pitchFamily="18" charset="0"/>
              <a:cs typeface="Times New Roman" panose="02020603050405020304" pitchFamily="18" charset="0"/>
            </a:endParaRPr>
          </a:p>
        </p:txBody>
      </p:sp>
      <p:sp>
        <p:nvSpPr>
          <p:cNvPr id="39" name="TextBox 39"/>
          <p:cNvSpPr txBox="1"/>
          <p:nvPr/>
        </p:nvSpPr>
        <p:spPr>
          <a:xfrm>
            <a:off x="4981661" y="6066671"/>
            <a:ext cx="10317976" cy="1661993"/>
          </a:xfrm>
          <a:prstGeom prst="rect">
            <a:avLst/>
          </a:prstGeom>
        </p:spPr>
        <p:txBody>
          <a:bodyPr lIns="0" tIns="0" rIns="0" bIns="0" rtlCol="0" anchor="t">
            <a:spAutoFit/>
          </a:bodyPr>
          <a:lstStyle/>
          <a:p>
            <a:pPr algn="just"/>
            <a:r>
              <a:rPr lang="vi-VN" sz="3600" b="1">
                <a:latin typeface="Times New Roman" panose="02020603050405020304" pitchFamily="18" charset="0"/>
                <a:cs typeface="Times New Roman" panose="02020603050405020304" pitchFamily="18" charset="0"/>
              </a:rPr>
              <a:t>c.</a:t>
            </a:r>
            <a:r>
              <a:rPr lang="vi-VN" sz="3600">
                <a:latin typeface="Times New Roman" panose="02020603050405020304" pitchFamily="18" charset="0"/>
                <a:cs typeface="Times New Roman" panose="02020603050405020304" pitchFamily="18" charset="0"/>
              </a:rPr>
              <a:t> </a:t>
            </a:r>
            <a:r>
              <a:rPr lang="vi-VN" sz="3600" b="1">
                <a:latin typeface="Times New Roman" panose="02020603050405020304" pitchFamily="18" charset="0"/>
                <a:cs typeface="Times New Roman" panose="02020603050405020304" pitchFamily="18" charset="0"/>
              </a:rPr>
              <a:t>Thể loại và phương thức biểu đạt chính:</a:t>
            </a:r>
            <a:endParaRPr lang="en-GB" sz="3600">
              <a:latin typeface="Times New Roman" panose="02020603050405020304" pitchFamily="18" charset="0"/>
              <a:cs typeface="Times New Roman" panose="02020603050405020304" pitchFamily="18" charset="0"/>
            </a:endParaRPr>
          </a:p>
          <a:p>
            <a:pPr algn="just"/>
            <a:r>
              <a:rPr lang="vi-VN" sz="3600" b="1">
                <a:latin typeface="Times New Roman" panose="02020603050405020304" pitchFamily="18" charset="0"/>
                <a:cs typeface="Times New Roman" panose="02020603050405020304" pitchFamily="18" charset="0"/>
              </a:rPr>
              <a:t>    - </a:t>
            </a:r>
            <a:r>
              <a:rPr lang="vi-VN" sz="3600" b="1" i="1">
                <a:latin typeface="Times New Roman" panose="02020603050405020304" pitchFamily="18" charset="0"/>
                <a:cs typeface="Times New Roman" panose="02020603050405020304" pitchFamily="18" charset="0"/>
              </a:rPr>
              <a:t>Thể loại</a:t>
            </a:r>
            <a:r>
              <a:rPr lang="vi-VN" sz="3600" b="1">
                <a:latin typeface="Times New Roman" panose="02020603050405020304" pitchFamily="18" charset="0"/>
                <a:cs typeface="Times New Roman" panose="02020603050405020304" pitchFamily="18" charset="0"/>
              </a:rPr>
              <a:t>:</a:t>
            </a:r>
            <a:r>
              <a:rPr lang="vi-VN" sz="3600">
                <a:latin typeface="Times New Roman" panose="02020603050405020304" pitchFamily="18" charset="0"/>
                <a:cs typeface="Times New Roman" panose="02020603050405020304" pitchFamily="18" charset="0"/>
              </a:rPr>
              <a:t> Văn bản nghị luận văn học</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 </a:t>
            </a:r>
            <a:r>
              <a:rPr lang="vi-VN" sz="3600" b="1" i="1">
                <a:latin typeface="Times New Roman" panose="02020603050405020304" pitchFamily="18" charset="0"/>
                <a:cs typeface="Times New Roman" panose="02020603050405020304" pitchFamily="18" charset="0"/>
              </a:rPr>
              <a:t>Phương thức biểu đạt chính</a:t>
            </a:r>
            <a:r>
              <a:rPr lang="vi-VN" sz="3600" i="1">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Nghị luận</a:t>
            </a:r>
            <a:endParaRPr lang="en-GB" sz="3600">
              <a:effectLst/>
              <a:latin typeface="Times New Roman" panose="02020603050405020304" pitchFamily="18" charset="0"/>
              <a:cs typeface="Times New Roman" panose="02020603050405020304" pitchFamily="18" charset="0"/>
            </a:endParaRPr>
          </a:p>
        </p:txBody>
      </p:sp>
      <p:sp>
        <p:nvSpPr>
          <p:cNvPr id="40" name="TextBox 40"/>
          <p:cNvSpPr txBox="1"/>
          <p:nvPr/>
        </p:nvSpPr>
        <p:spPr>
          <a:xfrm>
            <a:off x="4981661" y="2304800"/>
            <a:ext cx="10317976" cy="1107996"/>
          </a:xfrm>
          <a:prstGeom prst="rect">
            <a:avLst/>
          </a:prstGeom>
        </p:spPr>
        <p:txBody>
          <a:bodyPr lIns="0" tIns="0" rIns="0" bIns="0" rtlCol="0" anchor="t">
            <a:spAutoFit/>
          </a:bodyPr>
          <a:lstStyle/>
          <a:p>
            <a:pPr marL="742950" indent="-742950" algn="ctr">
              <a:buAutoNum type="alphaLcPeriod"/>
            </a:pPr>
            <a:r>
              <a:rPr lang="vi-VN" sz="3600" b="1" smtClean="0">
                <a:latin typeface="Times New Roman" panose="02020603050405020304" pitchFamily="18" charset="0"/>
                <a:cs typeface="Times New Roman" panose="02020603050405020304" pitchFamily="18" charset="0"/>
              </a:rPr>
              <a:t>Tác giả</a:t>
            </a:r>
          </a:p>
          <a:p>
            <a:pPr algn="ctr"/>
            <a:r>
              <a:rPr lang="vi-VN" sz="3600" b="1"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Hoàng Hữu Yên (1927- 2011), quê ở Nghệ An.</a:t>
            </a:r>
            <a:endParaRPr lang="en-GB" sz="3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2334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6999"/>
            <a:chOff x="0" y="0"/>
            <a:chExt cx="4206219" cy="2487627"/>
          </a:xfrm>
        </p:grpSpPr>
        <p:sp>
          <p:nvSpPr>
            <p:cNvPr id="3" name="Freeform 3"/>
            <p:cNvSpPr/>
            <p:nvPr/>
          </p:nvSpPr>
          <p:spPr>
            <a:xfrm>
              <a:off x="0" y="0"/>
              <a:ext cx="4206219" cy="2487627"/>
            </a:xfrm>
            <a:custGeom>
              <a:avLst/>
              <a:gdLst/>
              <a:ahLst/>
              <a:cxnLst/>
              <a:rect l="l" t="t" r="r" b="b"/>
              <a:pathLst>
                <a:path w="4206219" h="2487627">
                  <a:moveTo>
                    <a:pt x="24723" y="0"/>
                  </a:moveTo>
                  <a:lnTo>
                    <a:pt x="4181496" y="0"/>
                  </a:lnTo>
                  <a:cubicBezTo>
                    <a:pt x="4188053" y="0"/>
                    <a:pt x="4194341" y="2605"/>
                    <a:pt x="4198978" y="7241"/>
                  </a:cubicBezTo>
                  <a:cubicBezTo>
                    <a:pt x="4203614" y="11878"/>
                    <a:pt x="4206219" y="18166"/>
                    <a:pt x="4206219" y="24723"/>
                  </a:cubicBezTo>
                  <a:lnTo>
                    <a:pt x="4206219" y="2462904"/>
                  </a:lnTo>
                  <a:cubicBezTo>
                    <a:pt x="4206219" y="2469461"/>
                    <a:pt x="4203614" y="2475749"/>
                    <a:pt x="4198978" y="2480386"/>
                  </a:cubicBezTo>
                  <a:cubicBezTo>
                    <a:pt x="4194341" y="2485022"/>
                    <a:pt x="4188053" y="2487627"/>
                    <a:pt x="4181496" y="2487627"/>
                  </a:cubicBezTo>
                  <a:lnTo>
                    <a:pt x="24723" y="2487627"/>
                  </a:lnTo>
                  <a:cubicBezTo>
                    <a:pt x="18166" y="2487627"/>
                    <a:pt x="11878" y="2485022"/>
                    <a:pt x="7241" y="2480386"/>
                  </a:cubicBezTo>
                  <a:cubicBezTo>
                    <a:pt x="2605" y="2475749"/>
                    <a:pt x="0" y="2469461"/>
                    <a:pt x="0" y="2462904"/>
                  </a:cubicBezTo>
                  <a:lnTo>
                    <a:pt x="0" y="24723"/>
                  </a:lnTo>
                  <a:cubicBezTo>
                    <a:pt x="0" y="18166"/>
                    <a:pt x="2605" y="11878"/>
                    <a:pt x="7241" y="7241"/>
                  </a:cubicBezTo>
                  <a:cubicBezTo>
                    <a:pt x="11878" y="2605"/>
                    <a:pt x="18166" y="0"/>
                    <a:pt x="24723"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a:off x="457200" y="342900"/>
            <a:ext cx="17373600" cy="9601200"/>
            <a:chOff x="0" y="0"/>
            <a:chExt cx="3959914" cy="2204186"/>
          </a:xfrm>
        </p:grpSpPr>
        <p:sp>
          <p:nvSpPr>
            <p:cNvPr id="6" name="Freeform 6"/>
            <p:cNvSpPr/>
            <p:nvPr/>
          </p:nvSpPr>
          <p:spPr>
            <a:xfrm>
              <a:off x="0" y="0"/>
              <a:ext cx="3959914" cy="2204186"/>
            </a:xfrm>
            <a:custGeom>
              <a:avLst/>
              <a:gdLst/>
              <a:ahLst/>
              <a:cxnLst/>
              <a:rect l="l" t="t" r="r" b="b"/>
              <a:pathLst>
                <a:path w="3959914" h="2204186">
                  <a:moveTo>
                    <a:pt x="26261" y="0"/>
                  </a:moveTo>
                  <a:lnTo>
                    <a:pt x="3933653" y="0"/>
                  </a:lnTo>
                  <a:cubicBezTo>
                    <a:pt x="3948157" y="0"/>
                    <a:pt x="3959914" y="11757"/>
                    <a:pt x="3959914" y="26261"/>
                  </a:cubicBezTo>
                  <a:lnTo>
                    <a:pt x="3959914" y="2177925"/>
                  </a:lnTo>
                  <a:cubicBezTo>
                    <a:pt x="3959914" y="2184890"/>
                    <a:pt x="3957147" y="2191569"/>
                    <a:pt x="3952223" y="2196494"/>
                  </a:cubicBezTo>
                  <a:cubicBezTo>
                    <a:pt x="3947298" y="2201419"/>
                    <a:pt x="3940618" y="2204186"/>
                    <a:pt x="3933653" y="2204186"/>
                  </a:cubicBezTo>
                  <a:lnTo>
                    <a:pt x="26261" y="2204186"/>
                  </a:lnTo>
                  <a:cubicBezTo>
                    <a:pt x="19296" y="2204186"/>
                    <a:pt x="12616" y="2201419"/>
                    <a:pt x="7692" y="2196494"/>
                  </a:cubicBezTo>
                  <a:cubicBezTo>
                    <a:pt x="2767" y="2191569"/>
                    <a:pt x="0" y="2184890"/>
                    <a:pt x="0" y="2177925"/>
                  </a:cubicBezTo>
                  <a:lnTo>
                    <a:pt x="0" y="26261"/>
                  </a:lnTo>
                  <a:cubicBezTo>
                    <a:pt x="0" y="19296"/>
                    <a:pt x="2767" y="12616"/>
                    <a:pt x="7692" y="7692"/>
                  </a:cubicBezTo>
                  <a:cubicBezTo>
                    <a:pt x="12616" y="2767"/>
                    <a:pt x="19296" y="0"/>
                    <a:pt x="26261"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3" name="Group 13"/>
          <p:cNvGrpSpPr/>
          <p:nvPr/>
        </p:nvGrpSpPr>
        <p:grpSpPr>
          <a:xfrm>
            <a:off x="767073" y="4464069"/>
            <a:ext cx="1142182" cy="1142182"/>
            <a:chOff x="0" y="0"/>
            <a:chExt cx="812800" cy="812800"/>
          </a:xfrm>
        </p:grpSpPr>
        <p:sp>
          <p:nvSpPr>
            <p:cNvPr id="14" name="Freeform 14"/>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15" name="TextBox 15"/>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6" name="Group 16"/>
          <p:cNvGrpSpPr/>
          <p:nvPr/>
        </p:nvGrpSpPr>
        <p:grpSpPr>
          <a:xfrm>
            <a:off x="2601111" y="4081260"/>
            <a:ext cx="14620089" cy="2218719"/>
            <a:chOff x="0" y="0"/>
            <a:chExt cx="2898212" cy="385667"/>
          </a:xfrm>
        </p:grpSpPr>
        <p:sp>
          <p:nvSpPr>
            <p:cNvPr id="17" name="Freeform 17"/>
            <p:cNvSpPr/>
            <p:nvPr/>
          </p:nvSpPr>
          <p:spPr>
            <a:xfrm>
              <a:off x="0" y="0"/>
              <a:ext cx="2898212" cy="385667"/>
            </a:xfrm>
            <a:custGeom>
              <a:avLst/>
              <a:gdLst/>
              <a:ahLst/>
              <a:cxnLst/>
              <a:rect l="l" t="t" r="r" b="b"/>
              <a:pathLst>
                <a:path w="2898212" h="385667">
                  <a:moveTo>
                    <a:pt x="26735" y="0"/>
                  </a:moveTo>
                  <a:lnTo>
                    <a:pt x="2871477" y="0"/>
                  </a:lnTo>
                  <a:cubicBezTo>
                    <a:pt x="2886242" y="0"/>
                    <a:pt x="2898212" y="11970"/>
                    <a:pt x="2898212" y="26735"/>
                  </a:cubicBezTo>
                  <a:lnTo>
                    <a:pt x="2898212" y="358932"/>
                  </a:lnTo>
                  <a:cubicBezTo>
                    <a:pt x="2898212" y="373698"/>
                    <a:pt x="2886242" y="385667"/>
                    <a:pt x="2871477" y="385667"/>
                  </a:cubicBezTo>
                  <a:lnTo>
                    <a:pt x="26735" y="385667"/>
                  </a:lnTo>
                  <a:cubicBezTo>
                    <a:pt x="11970" y="385667"/>
                    <a:pt x="0" y="373698"/>
                    <a:pt x="0" y="358932"/>
                  </a:cubicBezTo>
                  <a:lnTo>
                    <a:pt x="0" y="26735"/>
                  </a:lnTo>
                  <a:cubicBezTo>
                    <a:pt x="0" y="11970"/>
                    <a:pt x="11970" y="0"/>
                    <a:pt x="26735" y="0"/>
                  </a:cubicBezTo>
                  <a:close/>
                </a:path>
              </a:pathLst>
            </a:custGeom>
            <a:solidFill>
              <a:srgbClr val="000000">
                <a:alpha val="0"/>
              </a:srgbClr>
            </a:solidFill>
            <a:ln w="47625">
              <a:solidFill>
                <a:srgbClr val="5D381C"/>
              </a:solidFill>
            </a:ln>
          </p:spPr>
        </p:sp>
        <p:sp>
          <p:nvSpPr>
            <p:cNvPr id="18" name="TextBox 18"/>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9" name="AutoShape 19"/>
          <p:cNvSpPr/>
          <p:nvPr/>
        </p:nvSpPr>
        <p:spPr>
          <a:xfrm flipV="1">
            <a:off x="1864835" y="4991100"/>
            <a:ext cx="677008" cy="0"/>
          </a:xfrm>
          <a:prstGeom prst="line">
            <a:avLst/>
          </a:prstGeom>
          <a:ln w="47625" cap="flat">
            <a:solidFill>
              <a:srgbClr val="5D381C"/>
            </a:solidFill>
            <a:prstDash val="solid"/>
            <a:headEnd type="none" w="sm" len="sm"/>
            <a:tailEnd type="none" w="sm" len="sm"/>
          </a:ln>
        </p:spPr>
      </p:sp>
      <p:grpSp>
        <p:nvGrpSpPr>
          <p:cNvPr id="20" name="Group 20"/>
          <p:cNvGrpSpPr/>
          <p:nvPr/>
        </p:nvGrpSpPr>
        <p:grpSpPr>
          <a:xfrm>
            <a:off x="725202" y="7080415"/>
            <a:ext cx="1142182" cy="1142182"/>
            <a:chOff x="0" y="0"/>
            <a:chExt cx="812800" cy="812800"/>
          </a:xfrm>
        </p:grpSpPr>
        <p:sp>
          <p:nvSpPr>
            <p:cNvPr id="21" name="Freeform 21"/>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22" name="TextBox 22"/>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3" name="Group 23"/>
          <p:cNvGrpSpPr/>
          <p:nvPr/>
        </p:nvGrpSpPr>
        <p:grpSpPr>
          <a:xfrm>
            <a:off x="2675694" y="6657709"/>
            <a:ext cx="14469305" cy="2490874"/>
            <a:chOff x="0" y="0"/>
            <a:chExt cx="2898212" cy="385667"/>
          </a:xfrm>
        </p:grpSpPr>
        <p:sp>
          <p:nvSpPr>
            <p:cNvPr id="24" name="Freeform 24"/>
            <p:cNvSpPr/>
            <p:nvPr/>
          </p:nvSpPr>
          <p:spPr>
            <a:xfrm>
              <a:off x="0" y="0"/>
              <a:ext cx="2898212" cy="385667"/>
            </a:xfrm>
            <a:custGeom>
              <a:avLst/>
              <a:gdLst/>
              <a:ahLst/>
              <a:cxnLst/>
              <a:rect l="l" t="t" r="r" b="b"/>
              <a:pathLst>
                <a:path w="2898212" h="385667">
                  <a:moveTo>
                    <a:pt x="26735" y="0"/>
                  </a:moveTo>
                  <a:lnTo>
                    <a:pt x="2871477" y="0"/>
                  </a:lnTo>
                  <a:cubicBezTo>
                    <a:pt x="2886242" y="0"/>
                    <a:pt x="2898212" y="11970"/>
                    <a:pt x="2898212" y="26735"/>
                  </a:cubicBezTo>
                  <a:lnTo>
                    <a:pt x="2898212" y="358932"/>
                  </a:lnTo>
                  <a:cubicBezTo>
                    <a:pt x="2898212" y="373698"/>
                    <a:pt x="2886242" y="385667"/>
                    <a:pt x="2871477" y="385667"/>
                  </a:cubicBezTo>
                  <a:lnTo>
                    <a:pt x="26735" y="385667"/>
                  </a:lnTo>
                  <a:cubicBezTo>
                    <a:pt x="11970" y="385667"/>
                    <a:pt x="0" y="373698"/>
                    <a:pt x="0" y="358932"/>
                  </a:cubicBezTo>
                  <a:lnTo>
                    <a:pt x="0" y="26735"/>
                  </a:lnTo>
                  <a:cubicBezTo>
                    <a:pt x="0" y="11970"/>
                    <a:pt x="11970" y="0"/>
                    <a:pt x="26735" y="0"/>
                  </a:cubicBezTo>
                  <a:close/>
                </a:path>
              </a:pathLst>
            </a:custGeom>
            <a:solidFill>
              <a:srgbClr val="000000">
                <a:alpha val="0"/>
              </a:srgbClr>
            </a:solidFill>
            <a:ln w="47625">
              <a:solidFill>
                <a:srgbClr val="5D381C"/>
              </a:solidFill>
            </a:ln>
          </p:spPr>
        </p:sp>
        <p:sp>
          <p:nvSpPr>
            <p:cNvPr id="25" name="TextBox 25"/>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26" name="AutoShape 26"/>
          <p:cNvSpPr/>
          <p:nvPr/>
        </p:nvSpPr>
        <p:spPr>
          <a:xfrm flipV="1">
            <a:off x="1906706" y="7658100"/>
            <a:ext cx="677008" cy="0"/>
          </a:xfrm>
          <a:prstGeom prst="line">
            <a:avLst/>
          </a:prstGeom>
          <a:ln w="47625" cap="flat">
            <a:solidFill>
              <a:srgbClr val="5D381C"/>
            </a:solidFill>
            <a:prstDash val="solid"/>
            <a:headEnd type="none" w="sm" len="sm"/>
            <a:tailEnd type="none" w="sm" len="sm"/>
          </a:ln>
        </p:spPr>
      </p:sp>
      <p:sp>
        <p:nvSpPr>
          <p:cNvPr id="27" name="Freeform 27"/>
          <p:cNvSpPr/>
          <p:nvPr/>
        </p:nvSpPr>
        <p:spPr>
          <a:xfrm>
            <a:off x="959359" y="7290759"/>
            <a:ext cx="673867" cy="673867"/>
          </a:xfrm>
          <a:custGeom>
            <a:avLst/>
            <a:gdLst/>
            <a:ahLst/>
            <a:cxnLst/>
            <a:rect l="l" t="t" r="r" b="b"/>
            <a:pathLst>
              <a:path w="673867" h="673867">
                <a:moveTo>
                  <a:pt x="0" y="0"/>
                </a:moveTo>
                <a:lnTo>
                  <a:pt x="673868" y="0"/>
                </a:lnTo>
                <a:lnTo>
                  <a:pt x="673868" y="673868"/>
                </a:lnTo>
                <a:lnTo>
                  <a:pt x="0" y="673868"/>
                </a:lnTo>
                <a:lnTo>
                  <a:pt x="0" y="0"/>
                </a:lnTo>
                <a:close/>
              </a:path>
            </a:pathLst>
          </a:custGeom>
          <a:blipFill>
            <a:blip r:embed="rId2">
              <a:extLst>
                <a:ext uri="{96DAC541-7B7A-43D3-8B79-37D633B846F1}">
                  <asvg:svgBlip xmlns:asvg="http://schemas.microsoft.com/office/drawing/2016/SVG/main" xmlns="" r:embed="rId5"/>
                </a:ext>
              </a:extLst>
            </a:blip>
            <a:stretch>
              <a:fillRect/>
            </a:stretch>
          </a:blipFill>
        </p:spPr>
      </p:sp>
      <p:grpSp>
        <p:nvGrpSpPr>
          <p:cNvPr id="28" name="Group 28"/>
          <p:cNvGrpSpPr/>
          <p:nvPr/>
        </p:nvGrpSpPr>
        <p:grpSpPr>
          <a:xfrm>
            <a:off x="725202" y="2606889"/>
            <a:ext cx="1142182" cy="1142182"/>
            <a:chOff x="0" y="0"/>
            <a:chExt cx="812800" cy="812800"/>
          </a:xfrm>
        </p:grpSpPr>
        <p:sp>
          <p:nvSpPr>
            <p:cNvPr id="29" name="Freeform 29"/>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30" name="TextBox 30"/>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1" name="Group 31"/>
          <p:cNvGrpSpPr/>
          <p:nvPr/>
        </p:nvGrpSpPr>
        <p:grpSpPr>
          <a:xfrm>
            <a:off x="2642982" y="1672375"/>
            <a:ext cx="14578218" cy="2132301"/>
            <a:chOff x="0" y="0"/>
            <a:chExt cx="2898212" cy="385667"/>
          </a:xfrm>
        </p:grpSpPr>
        <p:sp>
          <p:nvSpPr>
            <p:cNvPr id="32" name="Freeform 32"/>
            <p:cNvSpPr/>
            <p:nvPr/>
          </p:nvSpPr>
          <p:spPr>
            <a:xfrm>
              <a:off x="0" y="0"/>
              <a:ext cx="2898212" cy="385667"/>
            </a:xfrm>
            <a:custGeom>
              <a:avLst/>
              <a:gdLst/>
              <a:ahLst/>
              <a:cxnLst/>
              <a:rect l="l" t="t" r="r" b="b"/>
              <a:pathLst>
                <a:path w="2898212" h="385667">
                  <a:moveTo>
                    <a:pt x="26735" y="0"/>
                  </a:moveTo>
                  <a:lnTo>
                    <a:pt x="2871477" y="0"/>
                  </a:lnTo>
                  <a:cubicBezTo>
                    <a:pt x="2886242" y="0"/>
                    <a:pt x="2898212" y="11970"/>
                    <a:pt x="2898212" y="26735"/>
                  </a:cubicBezTo>
                  <a:lnTo>
                    <a:pt x="2898212" y="358932"/>
                  </a:lnTo>
                  <a:cubicBezTo>
                    <a:pt x="2898212" y="373698"/>
                    <a:pt x="2886242" y="385667"/>
                    <a:pt x="2871477" y="385667"/>
                  </a:cubicBezTo>
                  <a:lnTo>
                    <a:pt x="26735" y="385667"/>
                  </a:lnTo>
                  <a:cubicBezTo>
                    <a:pt x="11970" y="385667"/>
                    <a:pt x="0" y="373698"/>
                    <a:pt x="0" y="358932"/>
                  </a:cubicBezTo>
                  <a:lnTo>
                    <a:pt x="0" y="26735"/>
                  </a:lnTo>
                  <a:cubicBezTo>
                    <a:pt x="0" y="11970"/>
                    <a:pt x="11970" y="0"/>
                    <a:pt x="26735" y="0"/>
                  </a:cubicBezTo>
                  <a:close/>
                </a:path>
              </a:pathLst>
            </a:custGeom>
            <a:solidFill>
              <a:srgbClr val="000000">
                <a:alpha val="0"/>
              </a:srgbClr>
            </a:solidFill>
            <a:ln w="47625">
              <a:solidFill>
                <a:srgbClr val="5D381C"/>
              </a:solidFill>
            </a:ln>
          </p:spPr>
        </p:sp>
        <p:sp>
          <p:nvSpPr>
            <p:cNvPr id="33" name="TextBox 33"/>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34" name="Freeform 34"/>
          <p:cNvSpPr/>
          <p:nvPr/>
        </p:nvSpPr>
        <p:spPr>
          <a:xfrm>
            <a:off x="1058171" y="2841046"/>
            <a:ext cx="476243" cy="673867"/>
          </a:xfrm>
          <a:custGeom>
            <a:avLst/>
            <a:gdLst/>
            <a:ahLst/>
            <a:cxnLst/>
            <a:rect l="l" t="t" r="r" b="b"/>
            <a:pathLst>
              <a:path w="476243" h="673867">
                <a:moveTo>
                  <a:pt x="0" y="0"/>
                </a:moveTo>
                <a:lnTo>
                  <a:pt x="476243" y="0"/>
                </a:lnTo>
                <a:lnTo>
                  <a:pt x="476243" y="673868"/>
                </a:lnTo>
                <a:lnTo>
                  <a:pt x="0" y="67386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35" name="AutoShape 35"/>
          <p:cNvSpPr/>
          <p:nvPr/>
        </p:nvSpPr>
        <p:spPr>
          <a:xfrm flipV="1">
            <a:off x="1906706" y="3184574"/>
            <a:ext cx="677008" cy="0"/>
          </a:xfrm>
          <a:prstGeom prst="line">
            <a:avLst/>
          </a:prstGeom>
          <a:ln w="47625" cap="flat">
            <a:solidFill>
              <a:srgbClr val="5D381C"/>
            </a:solidFill>
            <a:prstDash val="solid"/>
            <a:headEnd type="none" w="sm" len="sm"/>
            <a:tailEnd type="none" w="sm" len="sm"/>
          </a:ln>
        </p:spPr>
      </p:sp>
      <p:sp>
        <p:nvSpPr>
          <p:cNvPr id="36" name="Freeform 36"/>
          <p:cNvSpPr/>
          <p:nvPr/>
        </p:nvSpPr>
        <p:spPr>
          <a:xfrm>
            <a:off x="997033" y="4670216"/>
            <a:ext cx="682262" cy="682262"/>
          </a:xfrm>
          <a:custGeom>
            <a:avLst/>
            <a:gdLst/>
            <a:ahLst/>
            <a:cxnLst/>
            <a:rect l="l" t="t" r="r" b="b"/>
            <a:pathLst>
              <a:path w="682262" h="682262">
                <a:moveTo>
                  <a:pt x="0" y="0"/>
                </a:moveTo>
                <a:lnTo>
                  <a:pt x="682262" y="0"/>
                </a:lnTo>
                <a:lnTo>
                  <a:pt x="682262" y="682263"/>
                </a:lnTo>
                <a:lnTo>
                  <a:pt x="0" y="682263"/>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37" name="TextBox 37"/>
          <p:cNvSpPr txBox="1"/>
          <p:nvPr/>
        </p:nvSpPr>
        <p:spPr>
          <a:xfrm>
            <a:off x="4242046" y="626377"/>
            <a:ext cx="8612406" cy="743793"/>
          </a:xfrm>
          <a:prstGeom prst="rect">
            <a:avLst/>
          </a:prstGeom>
        </p:spPr>
        <p:txBody>
          <a:bodyPr lIns="0" tIns="0" rIns="0" bIns="0" rtlCol="0" anchor="t">
            <a:spAutoFit/>
          </a:bodyPr>
          <a:lstStyle/>
          <a:p>
            <a:pPr algn="ctr">
              <a:lnSpc>
                <a:spcPts val="5805"/>
              </a:lnSpc>
            </a:pPr>
            <a:r>
              <a:rPr lang="vi-VN" sz="5400" b="1">
                <a:latin typeface="Times New Roman" panose="02020603050405020304" pitchFamily="18" charset="0"/>
                <a:cs typeface="Times New Roman" panose="02020603050405020304" pitchFamily="18" charset="0"/>
              </a:rPr>
              <a:t>d</a:t>
            </a:r>
            <a:r>
              <a:rPr lang="vi-VN" sz="5400" b="1" i="1">
                <a:latin typeface="Times New Roman" panose="02020603050405020304" pitchFamily="18" charset="0"/>
                <a:cs typeface="Times New Roman" panose="02020603050405020304" pitchFamily="18" charset="0"/>
              </a:rPr>
              <a:t>. Bố cục</a:t>
            </a:r>
            <a:r>
              <a:rPr lang="vi-VN" sz="5400" b="1">
                <a:latin typeface="Times New Roman" panose="02020603050405020304" pitchFamily="18" charset="0"/>
                <a:cs typeface="Times New Roman" panose="02020603050405020304" pitchFamily="18" charset="0"/>
              </a:rPr>
              <a:t>: 3 phần </a:t>
            </a:r>
            <a:endParaRPr lang="en-US" sz="5400" b="1" spc="44">
              <a:solidFill>
                <a:srgbClr val="E18455"/>
              </a:solidFill>
              <a:latin typeface="Times New Roman" panose="02020603050405020304" pitchFamily="18" charset="0"/>
              <a:cs typeface="Times New Roman" panose="02020603050405020304" pitchFamily="18" charset="0"/>
            </a:endParaRPr>
          </a:p>
        </p:txBody>
      </p:sp>
      <p:sp>
        <p:nvSpPr>
          <p:cNvPr id="38" name="TextBox 38"/>
          <p:cNvSpPr txBox="1"/>
          <p:nvPr/>
        </p:nvSpPr>
        <p:spPr>
          <a:xfrm>
            <a:off x="2758955" y="4186576"/>
            <a:ext cx="14233645" cy="1661993"/>
          </a:xfrm>
          <a:prstGeom prst="rect">
            <a:avLst/>
          </a:prstGeom>
        </p:spPr>
        <p:txBody>
          <a:bodyPr wrap="square" lIns="0" tIns="0" rIns="0" bIns="0" rtlCol="0" anchor="t">
            <a:spAutoFit/>
          </a:bodyPr>
          <a:lstStyle/>
          <a:p>
            <a:pPr algn="ctr"/>
            <a:r>
              <a:rPr lang="vi-VN" sz="3600" b="1">
                <a:latin typeface="Times New Roman" panose="02020603050405020304" pitchFamily="18" charset="0"/>
                <a:cs typeface="Times New Roman" panose="02020603050405020304" pitchFamily="18" charset="0"/>
              </a:rPr>
              <a:t>Phần (2</a:t>
            </a:r>
            <a:r>
              <a:rPr lang="vi-VN" sz="3600" b="1" smtClean="0">
                <a:latin typeface="Times New Roman" panose="02020603050405020304" pitchFamily="18" charset="0"/>
                <a:cs typeface="Times New Roman" panose="02020603050405020304" pitchFamily="18" charset="0"/>
              </a:rPr>
              <a:t>)</a:t>
            </a:r>
          </a:p>
          <a:p>
            <a:pPr algn="just"/>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 Giải quyết vấn đề: Tập trung phân tích làm rõ tình bạn đẹp ấy thể hiện trong bài “</a:t>
            </a:r>
            <a:r>
              <a:rPr lang="vi-VN" sz="3600" i="1">
                <a:latin typeface="Times New Roman" panose="02020603050405020304" pitchFamily="18" charset="0"/>
                <a:cs typeface="Times New Roman" panose="02020603050405020304" pitchFamily="18" charset="0"/>
              </a:rPr>
              <a:t>Khóc Dương Khuê</a:t>
            </a:r>
            <a:r>
              <a:rPr lang="vi-VN" sz="3600">
                <a:latin typeface="Times New Roman" panose="02020603050405020304" pitchFamily="18" charset="0"/>
                <a:cs typeface="Times New Roman" panose="02020603050405020304" pitchFamily="18" charset="0"/>
              </a:rPr>
              <a:t>” của Nguyễn Khuyến.</a:t>
            </a:r>
            <a:endParaRPr lang="en-GB" sz="3600">
              <a:solidFill>
                <a:prstClr val="black"/>
              </a:solidFill>
              <a:latin typeface="Times New Roman" panose="02020603050405020304" pitchFamily="18" charset="0"/>
              <a:cs typeface="Times New Roman" panose="02020603050405020304" pitchFamily="18" charset="0"/>
            </a:endParaRPr>
          </a:p>
        </p:txBody>
      </p:sp>
      <p:sp>
        <p:nvSpPr>
          <p:cNvPr id="39" name="TextBox 39"/>
          <p:cNvSpPr txBox="1"/>
          <p:nvPr/>
        </p:nvSpPr>
        <p:spPr>
          <a:xfrm>
            <a:off x="2819734" y="6758405"/>
            <a:ext cx="14172865" cy="2215991"/>
          </a:xfrm>
          <a:prstGeom prst="rect">
            <a:avLst/>
          </a:prstGeom>
        </p:spPr>
        <p:txBody>
          <a:bodyPr wrap="square" lIns="0" tIns="0" rIns="0" bIns="0" rtlCol="0" anchor="t">
            <a:spAutoFit/>
          </a:bodyPr>
          <a:lstStyle/>
          <a:p>
            <a:pPr algn="ctr"/>
            <a:r>
              <a:rPr lang="vi-VN" sz="3600" b="1">
                <a:latin typeface="Times New Roman" panose="02020603050405020304" pitchFamily="18" charset="0"/>
                <a:cs typeface="Times New Roman" panose="02020603050405020304" pitchFamily="18" charset="0"/>
              </a:rPr>
              <a:t>Phần (3</a:t>
            </a:r>
            <a:r>
              <a:rPr lang="vi-VN" sz="3600" b="1" smtClean="0">
                <a:latin typeface="Times New Roman" panose="02020603050405020304" pitchFamily="18" charset="0"/>
                <a:cs typeface="Times New Roman" panose="02020603050405020304" pitchFamily="18" charset="0"/>
              </a:rPr>
              <a:t>)</a:t>
            </a:r>
          </a:p>
          <a:p>
            <a:pPr algn="just"/>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Kết thúc: Khẳng định giá trị của bài thơ – “Với tài năng và tấm lòng, nhà thơ dân tộc Nguyễn Khuyến đã để lại kiệt tác </a:t>
            </a:r>
            <a:r>
              <a:rPr lang="vi-VN" sz="3600" i="1">
                <a:latin typeface="Times New Roman" panose="02020603050405020304" pitchFamily="18" charset="0"/>
                <a:cs typeface="Times New Roman" panose="02020603050405020304" pitchFamily="18" charset="0"/>
              </a:rPr>
              <a:t>Khóc Dương Khuê</a:t>
            </a:r>
            <a:r>
              <a:rPr lang="vi-VN" sz="3600">
                <a:latin typeface="Times New Roman" panose="02020603050405020304" pitchFamily="18" charset="0"/>
                <a:cs typeface="Times New Roman" panose="02020603050405020304" pitchFamily="18" charset="0"/>
              </a:rPr>
              <a:t>, một viên ngọc quý viết về tình bạn lung linh trong vườn hoa văn học nước nhà.”</a:t>
            </a:r>
            <a:endParaRPr lang="en-GB" sz="3600">
              <a:solidFill>
                <a:prstClr val="black"/>
              </a:solidFill>
              <a:latin typeface="Times New Roman" panose="02020603050405020304" pitchFamily="18" charset="0"/>
              <a:cs typeface="Times New Roman" panose="02020603050405020304" pitchFamily="18" charset="0"/>
            </a:endParaRPr>
          </a:p>
        </p:txBody>
      </p:sp>
      <p:sp>
        <p:nvSpPr>
          <p:cNvPr id="40" name="TextBox 40"/>
          <p:cNvSpPr txBox="1"/>
          <p:nvPr/>
        </p:nvSpPr>
        <p:spPr>
          <a:xfrm>
            <a:off x="2768310" y="1738591"/>
            <a:ext cx="14224290" cy="1969770"/>
          </a:xfrm>
          <a:prstGeom prst="rect">
            <a:avLst/>
          </a:prstGeom>
        </p:spPr>
        <p:txBody>
          <a:bodyPr wrap="square" lIns="0" tIns="0" rIns="0" bIns="0" rtlCol="0" anchor="t">
            <a:spAutoFit/>
          </a:bodyPr>
          <a:lstStyle/>
          <a:p>
            <a:pPr algn="ctr"/>
            <a:r>
              <a:rPr lang="vi-VN" sz="3200" b="1">
                <a:latin typeface="Times New Roman" panose="02020603050405020304" pitchFamily="18" charset="0"/>
                <a:cs typeface="Times New Roman" panose="02020603050405020304" pitchFamily="18" charset="0"/>
              </a:rPr>
              <a:t>Phần (1</a:t>
            </a:r>
            <a:r>
              <a:rPr lang="vi-VN" sz="3200" b="1" smtClean="0">
                <a:latin typeface="Times New Roman" panose="02020603050405020304" pitchFamily="18" charset="0"/>
                <a:cs typeface="Times New Roman" panose="02020603050405020304" pitchFamily="18" charset="0"/>
              </a:rPr>
              <a:t>)</a:t>
            </a:r>
          </a:p>
          <a:p>
            <a:pPr algn="just"/>
            <a:r>
              <a:rPr lang="vi-VN" sz="3200" smtClean="0">
                <a:latin typeface="Times New Roman" panose="02020603050405020304" pitchFamily="18" charset="0"/>
                <a:cs typeface="Times New Roman" panose="02020603050405020304" pitchFamily="18" charset="0"/>
              </a:rPr>
              <a:t>- </a:t>
            </a:r>
            <a:r>
              <a:rPr lang="vi-VN" sz="3200">
                <a:latin typeface="Times New Roman" panose="02020603050405020304" pitchFamily="18" charset="0"/>
                <a:cs typeface="Times New Roman" panose="02020603050405020304" pitchFamily="18" charset="0"/>
              </a:rPr>
              <a:t>Nêu vấn đề: Nguyễn Khuyến và Dương Khuê có một tình bạn rất đẹp – “Tình bạn lấp lánh bất chấp sự thay đổi của thời thế và cảnh ngộ riêng.”. Điều này thể hiện qua bài “</a:t>
            </a:r>
            <a:r>
              <a:rPr lang="vi-VN" sz="3200" i="1">
                <a:latin typeface="Times New Roman" panose="02020603050405020304" pitchFamily="18" charset="0"/>
                <a:cs typeface="Times New Roman" panose="02020603050405020304" pitchFamily="18" charset="0"/>
              </a:rPr>
              <a:t>Khóc Dương Khuê</a:t>
            </a:r>
            <a:r>
              <a:rPr lang="vi-VN" sz="3200">
                <a:latin typeface="Times New Roman" panose="02020603050405020304" pitchFamily="18" charset="0"/>
                <a:cs typeface="Times New Roman" panose="02020603050405020304" pitchFamily="18" charset="0"/>
              </a:rPr>
              <a:t>” của Nguyễn Khuyến.</a:t>
            </a:r>
            <a:endParaRPr lang="en-GB" sz="32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271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down)">
                                      <p:cBhvr>
                                        <p:cTn id="14" dur="500"/>
                                        <p:tgtEl>
                                          <p:spTgt spid="4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inVertical)">
                                      <p:cBhvr>
                                        <p:cTn id="19" dur="500"/>
                                        <p:tgtEl>
                                          <p:spTgt spid="3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barn(inVertical)">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269</TotalTime>
  <Words>1793</Words>
  <Application>Microsoft Office PowerPoint</Application>
  <PresentationFormat>Custom</PresentationFormat>
  <Paragraphs>164</Paragraphs>
  <Slides>33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Peach Pastel Cute Colorful Group Project Presentation</dc:title>
  <dc:creator>Admin</dc:creator>
  <cp:lastModifiedBy>Admin</cp:lastModifiedBy>
  <cp:revision>138</cp:revision>
  <dcterms:created xsi:type="dcterms:W3CDTF">2006-08-16T00:00:00Z</dcterms:created>
  <dcterms:modified xsi:type="dcterms:W3CDTF">2025-05-09T14:04:22Z</dcterms:modified>
  <dc:identifier>DAFsRq3gr_Q</dc:identifier>
</cp:coreProperties>
</file>