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4AB3A-31D7-4262-9704-B23CC470DD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95F4A2-B541-48D8-BFBA-92E34350C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8BBDF-2AB6-4F4D-91B2-352B70FB1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4200B-EFFA-46F8-AC75-B758822A5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C0861-2F87-4FCE-B0D4-165A87B70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2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8ED28-F5BE-4E43-A6A1-A7E3FDD84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975415-E91F-4870-B5E3-15A9ACC1C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25DCF-8B61-4DBC-B752-624A9BF62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496FE-4C39-41C8-A17B-DEA4263EE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8447D-ADE5-4B69-9F10-8D1E95855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0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B881FE-D692-48B6-9938-00694693F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250341-3593-4B86-9B03-E579CE057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9EE70-AA16-443D-9643-04CC44105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2E46C-23A1-4F93-BFB6-A4207F8AF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1EEC6-427B-4FEF-98B3-633968992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6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B2570-8EC3-4B73-8E18-5F63B0D63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4A4F0-D91E-48B3-89E9-8D7FEBB48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DE25A-A39D-4AF3-A0E4-75119DE58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E676D-0C0D-4785-86C5-6A067DD28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A1715-5E2E-4A24-8BC4-0A67472B1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3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4D9B-C51E-4AF0-8DFE-9023EB53E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61CA19-9E1E-43A8-9FEB-35BC0C04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4716D-C09D-4F37-BDAB-0AF141676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A8501-623B-4F69-81C9-7CFEF407A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F49D1-7C87-4C89-88A8-D96236C7B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991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3F3A2-26BF-4E5B-9D99-6883DFAFF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F13C9-42EF-49CF-B360-5D0A405D8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C1ABE-C168-4C2F-9935-D887038D0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428139-9EA5-4735-9A65-4D02CDFDE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328D33-718A-4601-8AAC-48DEF95E3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C89C7C-54C0-4268-8176-C627808A4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5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3FC03-2982-431A-A23B-66447C20B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AD6DE-EC36-44FC-9BD8-B67F24798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803BE9-67F3-42BA-8BF4-F14EBFE62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EB687E-40D8-4CBD-9950-C8B77775F8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857F13-AD47-4AB8-99CD-A2824295C8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31E431-FE60-4667-BF68-59609D1BB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B67FD1-BD20-46E3-97AB-ABB56B392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6C7F42-BCED-4FF2-8826-2E23A7E2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3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707C8-D456-405E-9D95-9168CA52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96DBAC-86FB-4604-8929-5A23CA67C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4D341-35AA-46CB-8760-DD8E5A7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B6EF44-741B-4002-A083-417E76DC6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1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E7F14B-C461-46B3-AE7F-517DD14A4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8DA2D6-52D3-41D8-A96E-38ECDBB3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8BE76B-4788-4EFB-81B5-264C70671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69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C667-BFC9-48C1-B22C-C485F51D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8E324-C533-4273-8B05-6C2478A77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F9B0-3605-44F2-AD7E-F419748F4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21D3C1-A1A4-4E0E-BBB9-1F02B8C5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987D2-59CC-4E85-9868-E15FAFD58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DD7CA-D9BE-4D8B-AE7D-3910C739B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1ADA-9A99-4372-AAD7-A1261C9F0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256A52-B198-4D48-81B2-475F452663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E1D50F-C24F-42AE-8FA1-16A50D7FBD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278D5C-E13C-4A3D-BF0A-AFC21FE81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65EABB-4CDB-44B6-9BCE-7ECFCE872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3CA7E1-59EA-4C6F-8005-B1E6FCE7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873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26C92-8223-4197-9626-F3919489B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14B29-CB6C-4083-8050-00B1AF8FC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7FB8-D0F8-4E26-9DE8-B0BE4E9E5B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F9693-0060-4CAB-AB7C-1165513DE772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B0403-9C45-448D-82EE-4B72BFC4EF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E0132-08C8-4BD8-AC18-9E984463CC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9BD04-653B-4913-8FEB-1400FFBFE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5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4574D-B0FD-4FF8-91E5-60BB4C6A7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333" y="896337"/>
            <a:ext cx="8596668" cy="1320800"/>
          </a:xfrm>
        </p:spPr>
        <p:txBody>
          <a:bodyPr>
            <a:normAutofit/>
          </a:bodyPr>
          <a:lstStyle/>
          <a:p>
            <a:r>
              <a:rPr lang="vi-VN" sz="4400" dirty="0"/>
              <a:t>Xin chào các bạn và cô giáo !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5F62B-3720-4E98-809F-3A4C18F43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995" y="2366323"/>
            <a:ext cx="8596668" cy="3880773"/>
          </a:xfr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vi-VN" sz="4000" dirty="0">
                <a:latin typeface="Bahnschrift SemiBold Condensed" panose="020B0502040204020203" pitchFamily="34" charset="0"/>
              </a:rPr>
              <a:t> Sau đây, tôi xin đại diện cho nhóm 1 lên thuyết trình về</a:t>
            </a:r>
            <a:endParaRPr lang="en-US" sz="4000" dirty="0">
              <a:latin typeface="Bahnschrift SemiBold Condensed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C44C27-84C2-4DB8-8FD3-C21881BF5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24E5262-EE98-40B0-A013-E85360E01182}"/>
              </a:ext>
            </a:extLst>
          </p:cNvPr>
          <p:cNvSpPr/>
          <p:nvPr/>
        </p:nvSpPr>
        <p:spPr>
          <a:xfrm>
            <a:off x="5839969" y="677647"/>
            <a:ext cx="6268278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 </a:t>
            </a:r>
            <a:r>
              <a:rPr lang="vi-VN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chào các bạn và cô !</a:t>
            </a:r>
            <a:endParaRPr 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732D56-76C2-40F3-93D0-996560F4293D}"/>
              </a:ext>
            </a:extLst>
          </p:cNvPr>
          <p:cNvSpPr/>
          <p:nvPr/>
        </p:nvSpPr>
        <p:spPr>
          <a:xfrm>
            <a:off x="5923722" y="1997839"/>
            <a:ext cx="6100773" cy="286232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Tôi tên là ...</a:t>
            </a:r>
            <a:endParaRPr lang="vi-VN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vi-VN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-8B2- </a:t>
            </a:r>
          </a:p>
          <a:p>
            <a:pPr algn="ctr"/>
            <a:r>
              <a:rPr lang="vi-VN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Sau đây, tôi xin đại diện trình</a:t>
            </a:r>
          </a:p>
          <a:p>
            <a:pPr algn="ctr"/>
            <a:r>
              <a:rPr lang="vi-VN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bày cho nhóm tổ 1 về </a:t>
            </a:r>
          </a:p>
          <a:p>
            <a:pPr algn="ctr"/>
            <a:r>
              <a:rPr lang="vi-VN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DÂN TỘC TÀY </a:t>
            </a:r>
            <a:endParaRPr lang="vi-VN" sz="3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9567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86596-A066-4782-930B-B1DE652B3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0647F86-54EC-4318-ADD0-C376F59F6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7B87788-D289-446B-A8D9-32CEDAD8A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95" y="0"/>
            <a:ext cx="4021510" cy="6858000"/>
          </a:xfrm>
          <a:prstGeom prst="rect">
            <a:avLst/>
          </a:prstGeom>
        </p:spPr>
      </p:pic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E56A170-EFD1-4A78-9EF6-D799E36410E0}"/>
              </a:ext>
            </a:extLst>
          </p:cNvPr>
          <p:cNvCxnSpPr>
            <a:cxnSpLocks/>
          </p:cNvCxnSpPr>
          <p:nvPr/>
        </p:nvCxnSpPr>
        <p:spPr>
          <a:xfrm flipV="1">
            <a:off x="6281531" y="636104"/>
            <a:ext cx="4412973" cy="2438471"/>
          </a:xfrm>
          <a:prstGeom prst="bentConnector3">
            <a:avLst>
              <a:gd name="adj1" fmla="val 30781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09D8F95F-D1E5-4F56-8B34-58CD83527E50}"/>
              </a:ext>
            </a:extLst>
          </p:cNvPr>
          <p:cNvSpPr/>
          <p:nvPr/>
        </p:nvSpPr>
        <p:spPr>
          <a:xfrm>
            <a:off x="7480077" y="112884"/>
            <a:ext cx="40493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3200" b="0" i="1" cap="none" spc="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</a:rPr>
              <a:t>Trang phục nam giới</a:t>
            </a:r>
            <a:endParaRPr lang="en-US" sz="3200" b="0" i="1" cap="none" spc="0" dirty="0">
              <a:ln w="0"/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CAF4CD-CAED-4B53-AAF6-8A204998604C}"/>
              </a:ext>
            </a:extLst>
          </p:cNvPr>
          <p:cNvSpPr/>
          <p:nvPr/>
        </p:nvSpPr>
        <p:spPr>
          <a:xfrm>
            <a:off x="7654895" y="810543"/>
            <a:ext cx="314407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vi-VN" sz="2800" b="0" cap="none" spc="0" dirty="0">
                <a:ln w="0"/>
                <a:solidFill>
                  <a:schemeClr val="accent6">
                    <a:lumMod val="75000"/>
                  </a:schemeClr>
                </a:solidFill>
              </a:rPr>
              <a:t>Quần chân què, đũng rộng, cạp lá tọa, áo ngắn c</a:t>
            </a:r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</a:rPr>
              <a:t>ũng may năm thân, cổ đứng</a:t>
            </a:r>
            <a:endParaRPr lang="en-US" sz="2800" b="0" cap="none" spc="0" dirty="0">
              <a:ln w="0"/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F40ED153-C3B0-443E-B524-D7B469B2EA79}"/>
              </a:ext>
            </a:extLst>
          </p:cNvPr>
          <p:cNvCxnSpPr>
            <a:cxnSpLocks/>
          </p:cNvCxnSpPr>
          <p:nvPr/>
        </p:nvCxnSpPr>
        <p:spPr>
          <a:xfrm rot="10800000">
            <a:off x="13253" y="2518703"/>
            <a:ext cx="4412971" cy="794341"/>
          </a:xfrm>
          <a:prstGeom prst="bentConnector3">
            <a:avLst>
              <a:gd name="adj1" fmla="val 24174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429B520-DEA9-4C5A-984D-D6619F6167AE}"/>
              </a:ext>
            </a:extLst>
          </p:cNvPr>
          <p:cNvSpPr/>
          <p:nvPr/>
        </p:nvSpPr>
        <p:spPr>
          <a:xfrm>
            <a:off x="-161319" y="1933927"/>
            <a:ext cx="36058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3200" b="0" i="1" cap="none" spc="0" dirty="0">
                <a:ln w="0"/>
                <a:solidFill>
                  <a:srgbClr val="FF0000"/>
                </a:solidFill>
              </a:rPr>
              <a:t>Trang phục nữ giới</a:t>
            </a:r>
            <a:endParaRPr lang="en-US" sz="3200" b="0" i="1" cap="none" spc="0" dirty="0">
              <a:ln w="0"/>
              <a:solidFill>
                <a:srgbClr val="FF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12F0D60-8F7B-47E6-A4A9-5F5ABD407E48}"/>
              </a:ext>
            </a:extLst>
          </p:cNvPr>
          <p:cNvSpPr/>
          <p:nvPr/>
        </p:nvSpPr>
        <p:spPr>
          <a:xfrm>
            <a:off x="97735" y="2594275"/>
            <a:ext cx="308775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28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Áo cánh, áo dài năm thân, quần váy, thắt lưng, khăn đội đầu, hài vải</a:t>
            </a:r>
            <a:endParaRPr lang="en-US" sz="28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262407D-2FF6-4A09-9816-886D8175C16D}"/>
              </a:ext>
            </a:extLst>
          </p:cNvPr>
          <p:cNvSpPr/>
          <p:nvPr/>
        </p:nvSpPr>
        <p:spPr>
          <a:xfrm>
            <a:off x="860918" y="2967335"/>
            <a:ext cx="10470175" cy="92333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TRANG PHỤC TRUYỀN THỐNG</a:t>
            </a:r>
            <a:endParaRPr lang="en-US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96612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6" grpId="0"/>
      <p:bldP spid="43" grpId="0"/>
      <p:bldP spid="44" grpId="0" animBg="1"/>
      <p:bldP spid="4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B6F4-9781-42C8-BE4C-71BD3DDBD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8781B4C-8743-4562-B296-2C6B37353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2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5973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73E81-37A0-4949-BB3B-969A447FB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470483039_9089240097763998_5188633513715832317_n">
            <a:hlinkClick r:id="" action="ppaction://media"/>
            <a:extLst>
              <a:ext uri="{FF2B5EF4-FFF2-40B4-BE49-F238E27FC236}">
                <a16:creationId xmlns:a16="http://schemas.microsoft.com/office/drawing/2014/main" id="{C057CE87-3FE7-4AC2-B347-7E6849B5D0E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59504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027C8-F83B-4465-A559-FFFE93A793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5B9AC-6065-4D7D-92A7-3EFFE2318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869628-D85F-4F24-BE47-6500DE215707}"/>
              </a:ext>
            </a:extLst>
          </p:cNvPr>
          <p:cNvSpPr/>
          <p:nvPr/>
        </p:nvSpPr>
        <p:spPr>
          <a:xfrm>
            <a:off x="5897065" y="2921168"/>
            <a:ext cx="397866" cy="101566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470424216_8867917789955383_3731386723983533359_n">
            <a:hlinkClick r:id="" action="ppaction://media"/>
            <a:extLst>
              <a:ext uri="{FF2B5EF4-FFF2-40B4-BE49-F238E27FC236}">
                <a16:creationId xmlns:a16="http://schemas.microsoft.com/office/drawing/2014/main" id="{A99F6E77-7A6D-4D95-98CB-F8AA7B552B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9E0943-ED55-4117-96ED-C57DEF5F0C2F}"/>
              </a:ext>
            </a:extLst>
          </p:cNvPr>
          <p:cNvSpPr/>
          <p:nvPr/>
        </p:nvSpPr>
        <p:spPr>
          <a:xfrm>
            <a:off x="3396384" y="2967335"/>
            <a:ext cx="5399235" cy="101566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 TOC TAY </a:t>
            </a:r>
            <a:endParaRPr lang="en-US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706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05BF4-8AED-4E87-90C9-32F16789B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DF37B3-99A7-490B-BB2D-0FC80AE76A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78D75B-E12B-4997-9F08-5FF3EC6A8050}"/>
              </a:ext>
            </a:extLst>
          </p:cNvPr>
          <p:cNvSpPr/>
          <p:nvPr/>
        </p:nvSpPr>
        <p:spPr>
          <a:xfrm>
            <a:off x="1548144" y="976293"/>
            <a:ext cx="9280479" cy="95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 dân số, Dân tộc Tày có dân số đông nhất thứ 2 (sau H’Mông) trong các dân tộc thiểu số Việt Nam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878363-58E7-425E-8A10-AFCB7F8560EF}"/>
              </a:ext>
            </a:extLst>
          </p:cNvPr>
          <p:cNvSpPr/>
          <p:nvPr/>
        </p:nvSpPr>
        <p:spPr>
          <a:xfrm>
            <a:off x="6003653" y="2967335"/>
            <a:ext cx="184731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0EBC4C-C87F-44C4-853E-8EF20EDE09E4}"/>
              </a:ext>
            </a:extLst>
          </p:cNvPr>
          <p:cNvSpPr/>
          <p:nvPr/>
        </p:nvSpPr>
        <p:spPr>
          <a:xfrm>
            <a:off x="2402379" y="962365"/>
            <a:ext cx="7202548" cy="95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Ở tỉnh Hà Giang, dân tộc Tày chiếm khoảng</a:t>
            </a:r>
          </a:p>
          <a:p>
            <a:pPr algn="ctr"/>
            <a:r>
              <a:rPr lang="vi-VN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25% dân số trong tỉnh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B84B083-3EF7-4C70-9AD7-90930BD6788C}"/>
              </a:ext>
            </a:extLst>
          </p:cNvPr>
          <p:cNvCxnSpPr>
            <a:cxnSpLocks/>
          </p:cNvCxnSpPr>
          <p:nvPr/>
        </p:nvCxnSpPr>
        <p:spPr>
          <a:xfrm flipH="1" flipV="1">
            <a:off x="8984974" y="4373217"/>
            <a:ext cx="619953" cy="5543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818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98B3C-606D-4D82-9A4A-981D56FC0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951FEEC-0644-43A0-87F1-6009F2577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C21D5A-BCBA-49F3-B54E-B4CEFA4722CD}"/>
              </a:ext>
            </a:extLst>
          </p:cNvPr>
          <p:cNvSpPr/>
          <p:nvPr/>
        </p:nvSpPr>
        <p:spPr>
          <a:xfrm>
            <a:off x="289764" y="566241"/>
            <a:ext cx="11612474" cy="83099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 nơi cư trú chủ yếu gồm các nơi sau :</a:t>
            </a:r>
            <a:endParaRPr lang="en-US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B1AF59-218A-4DFD-82A3-A506F828EDFB}"/>
              </a:ext>
            </a:extLst>
          </p:cNvPr>
          <p:cNvSpPr/>
          <p:nvPr/>
        </p:nvSpPr>
        <p:spPr>
          <a:xfrm>
            <a:off x="297778" y="1690687"/>
            <a:ext cx="3858750" cy="92333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Hòa Bình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30B0D8-2F9F-4413-BF22-7F4272B67392}"/>
              </a:ext>
            </a:extLst>
          </p:cNvPr>
          <p:cNvSpPr/>
          <p:nvPr/>
        </p:nvSpPr>
        <p:spPr>
          <a:xfrm>
            <a:off x="297778" y="2510536"/>
            <a:ext cx="3166252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Lào Cai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BE43BF-602C-47B0-92A0-EF3712597F80}"/>
              </a:ext>
            </a:extLst>
          </p:cNvPr>
          <p:cNvSpPr/>
          <p:nvPr/>
        </p:nvSpPr>
        <p:spPr>
          <a:xfrm>
            <a:off x="297778" y="3432714"/>
            <a:ext cx="3384581" cy="92333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Yên Bái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36F3C8-E69C-4010-8788-6EE883375903}"/>
              </a:ext>
            </a:extLst>
          </p:cNvPr>
          <p:cNvSpPr/>
          <p:nvPr/>
        </p:nvSpPr>
        <p:spPr>
          <a:xfrm>
            <a:off x="297778" y="4346506"/>
            <a:ext cx="3897222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Hà Giang 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F4179D-3974-4890-A5AF-343B7499073A}"/>
              </a:ext>
            </a:extLst>
          </p:cNvPr>
          <p:cNvSpPr/>
          <p:nvPr/>
        </p:nvSpPr>
        <p:spPr>
          <a:xfrm>
            <a:off x="283827" y="5268684"/>
            <a:ext cx="5128584" cy="92333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Tuyên Quang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095496-6549-4027-B685-69F6F8857376}"/>
              </a:ext>
            </a:extLst>
          </p:cNvPr>
          <p:cNvSpPr/>
          <p:nvPr/>
        </p:nvSpPr>
        <p:spPr>
          <a:xfrm>
            <a:off x="5696237" y="1628935"/>
            <a:ext cx="4051109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Cao Băng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3075E7-AD50-4BDA-AD14-CD48E98432C4}"/>
              </a:ext>
            </a:extLst>
          </p:cNvPr>
          <p:cNvSpPr/>
          <p:nvPr/>
        </p:nvSpPr>
        <p:spPr>
          <a:xfrm>
            <a:off x="5696237" y="2571467"/>
            <a:ext cx="339708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Bắc Kạn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EE07C2-DF29-4F2C-9BB4-AB32CB801201}"/>
              </a:ext>
            </a:extLst>
          </p:cNvPr>
          <p:cNvSpPr/>
          <p:nvPr/>
        </p:nvSpPr>
        <p:spPr>
          <a:xfrm>
            <a:off x="5696237" y="3426722"/>
            <a:ext cx="4692631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Thái Nguyên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0951FC-166B-4C18-84C2-A80F2DE518EB}"/>
              </a:ext>
            </a:extLst>
          </p:cNvPr>
          <p:cNvSpPr/>
          <p:nvPr/>
        </p:nvSpPr>
        <p:spPr>
          <a:xfrm>
            <a:off x="5689719" y="4356044"/>
            <a:ext cx="381226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Lạng Sơn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D0EABB-CB6F-40A0-BBB8-2D3678429D55}"/>
              </a:ext>
            </a:extLst>
          </p:cNvPr>
          <p:cNvSpPr/>
          <p:nvPr/>
        </p:nvSpPr>
        <p:spPr>
          <a:xfrm>
            <a:off x="5696237" y="5286388"/>
            <a:ext cx="4054545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Bắc Giang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300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CA612-899E-409F-BBB6-0C3DEA01F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57B511-2BD1-4029-BC81-2D78EE9ECC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28CD25-28F7-46F7-804B-2DEA096C6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7" y="-617377"/>
            <a:ext cx="9037982" cy="6586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E642C07-C79D-4C7A-8684-65A28F332427}"/>
              </a:ext>
            </a:extLst>
          </p:cNvPr>
          <p:cNvSpPr/>
          <p:nvPr/>
        </p:nvSpPr>
        <p:spPr>
          <a:xfrm>
            <a:off x="121838" y="5201333"/>
            <a:ext cx="4315074" cy="153888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Nhà sàn cổ </a:t>
            </a:r>
            <a:r>
              <a:rPr lang="vi-VN" sz="40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người Tày </a:t>
            </a:r>
            <a:endParaRPr lang="en-US" sz="4000" b="1" cap="none" spc="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3C6BA480-3B4C-4180-91BA-09EAC3FFCD42}"/>
              </a:ext>
            </a:extLst>
          </p:cNvPr>
          <p:cNvCxnSpPr>
            <a:cxnSpLocks/>
          </p:cNvCxnSpPr>
          <p:nvPr/>
        </p:nvCxnSpPr>
        <p:spPr>
          <a:xfrm rot="10800000" flipV="1">
            <a:off x="223446" y="3684102"/>
            <a:ext cx="2055929" cy="1361519"/>
          </a:xfrm>
          <a:prstGeom prst="bentConnector3">
            <a:avLst>
              <a:gd name="adj1" fmla="val 17771"/>
            </a:avLst>
          </a:prstGeom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43425FE-07C1-4B72-B190-B546C8056B3D}"/>
              </a:ext>
            </a:extLst>
          </p:cNvPr>
          <p:cNvSpPr/>
          <p:nvPr/>
        </p:nvSpPr>
        <p:spPr>
          <a:xfrm>
            <a:off x="121838" y="1588699"/>
            <a:ext cx="1162048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-Nhà sàn phổ biến trên thế giới. Thường xuất hiện ở các nước Đông Nam Á  , đặc biệt</a:t>
            </a:r>
          </a:p>
          <a:p>
            <a:r>
              <a:rPr lang="vi-VN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 là </a:t>
            </a:r>
            <a:r>
              <a:rPr lang="vi-VN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Việt Nam </a:t>
            </a:r>
            <a:endParaRPr lang="en-US" sz="320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3E0E22-3CD9-4DE0-AA7A-4F8B0864830C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E87312-A77B-4439-90F3-B54939ECF559}"/>
              </a:ext>
            </a:extLst>
          </p:cNvPr>
          <p:cNvSpPr/>
          <p:nvPr/>
        </p:nvSpPr>
        <p:spPr>
          <a:xfrm>
            <a:off x="121838" y="2525753"/>
            <a:ext cx="105288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Light Condensed" panose="020B0502040204020203" pitchFamily="34" charset="0"/>
              </a:rPr>
              <a:t>-Nhà sàn được làm từ các vật liệu có từ thiên nhiên như là gỗ, tre nứa, lá cọ</a:t>
            </a:r>
            <a:endParaRPr lang="en-US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Light Condensed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3856984-EFE5-42BF-908A-EA861E9CBB4D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01A77D-7905-4321-AA6B-B631B592B377}"/>
              </a:ext>
            </a:extLst>
          </p:cNvPr>
          <p:cNvSpPr/>
          <p:nvPr/>
        </p:nvSpPr>
        <p:spPr>
          <a:xfrm>
            <a:off x="121838" y="2994960"/>
            <a:ext cx="1199559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vi-VN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Nhà được chia thành 2 không gian. Bưới dưới ngôi nhà được dùng Với nhiều mục đích</a:t>
            </a:r>
          </a:p>
          <a:p>
            <a:r>
              <a:rPr lang="vi-VN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 khác nhau như kho chứa đồ, nơi trú ẩn cho vật nuôi hoặc khu vực râm mát cho các</a:t>
            </a:r>
          </a:p>
          <a:p>
            <a:r>
              <a:rPr lang="vi-VN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 cuộc tụ họp xã hội .</a:t>
            </a:r>
            <a:endParaRPr lang="en-US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Light Condensed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B9646D-9CD9-41CE-8690-B59934730194}"/>
              </a:ext>
            </a:extLst>
          </p:cNvPr>
          <p:cNvSpPr/>
          <p:nvPr/>
        </p:nvSpPr>
        <p:spPr>
          <a:xfrm>
            <a:off x="121838" y="4382889"/>
            <a:ext cx="1167018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-Nội thất của ngôi nhà thường có bố cục mở với các vách ngăn tối thiểu mang lại sự </a:t>
            </a:r>
          </a:p>
          <a:p>
            <a:r>
              <a:rPr lang="vi-VN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sinh hoạt và linh hoạt chung. </a:t>
            </a:r>
            <a:endParaRPr lang="en-US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Light Condensed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FE6C55E-C91E-4F71-98BB-C729D0B746C0}"/>
              </a:ext>
            </a:extLst>
          </p:cNvPr>
          <p:cNvSpPr/>
          <p:nvPr/>
        </p:nvSpPr>
        <p:spPr>
          <a:xfrm>
            <a:off x="201650" y="5430343"/>
            <a:ext cx="1178869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Symbol" panose="05050102010706020507" pitchFamily="18" charset="2"/>
              <a:buChar char="Þ"/>
            </a:pPr>
            <a:r>
              <a:rPr lang="vi-VN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Thiết kế kiến trúc độc đáo này phản ánh sự thích ứng với khí hậu </a:t>
            </a:r>
            <a:r>
              <a:rPr lang="vi-VN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n</a:t>
            </a:r>
            <a:r>
              <a:rPr lang="vi-VN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hiệt đới và di sản văn hóa của cộng đồng nông thôn </a:t>
            </a:r>
            <a:r>
              <a:rPr lang="vi-VN" sz="3200" b="1" i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Light Condensed" panose="020B0502040204020203" pitchFamily="34" charset="0"/>
              </a:rPr>
              <a:t>Việt Nam </a:t>
            </a:r>
            <a:endParaRPr lang="en-US" sz="3200" b="1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5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0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75C9B-8F1E-400C-B75A-12E5F4F46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58C290C-7EA4-4521-947E-F9582A8990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70644A0-F304-42AB-B824-04267B16A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56" y="365124"/>
            <a:ext cx="4969565" cy="62212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CCE3C643-8B93-4C75-907E-7BE2A0900038}"/>
              </a:ext>
            </a:extLst>
          </p:cNvPr>
          <p:cNvSpPr/>
          <p:nvPr/>
        </p:nvSpPr>
        <p:spPr>
          <a:xfrm>
            <a:off x="6268277" y="1227356"/>
            <a:ext cx="5274367" cy="3046988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vi-VN" sz="3200" b="0" cap="none" spc="0" dirty="0">
                <a:ln w="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Người Tày là cư dân nông nghiệp, </a:t>
            </a:r>
            <a:r>
              <a:rPr lang="vi-VN" sz="3200" dirty="0">
                <a:ln w="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có truyền thống làm ruộng nước. Ngoài lúa nước, người Tày còn trồng lúa nương, hoa màu, cây ăn quả, cây công nghiệp. </a:t>
            </a:r>
            <a:endParaRPr lang="vi-VN" sz="3200" b="0" cap="none" spc="0" dirty="0">
              <a:ln w="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3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 dir="u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E2BAF-1ED1-4414-BFE2-781F45059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929451-27CD-489B-AD42-6FEAC706A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589AA7-32F6-4A30-A4D4-10C371EAB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03" r="13632" b="1"/>
          <a:stretch/>
        </p:blipFill>
        <p:spPr>
          <a:xfrm>
            <a:off x="838200" y="755374"/>
            <a:ext cx="3190461" cy="3061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75CF62-E05D-4B92-81BE-E6CEE26431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539" y="3127099"/>
            <a:ext cx="3309731" cy="27966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57F0117F-00C6-4F99-BCE4-B31177A9B63B}"/>
              </a:ext>
            </a:extLst>
          </p:cNvPr>
          <p:cNvSpPr/>
          <p:nvPr/>
        </p:nvSpPr>
        <p:spPr>
          <a:xfrm>
            <a:off x="1974574" y="315084"/>
            <a:ext cx="437322" cy="490331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305B36D0-0210-41CF-B3CF-0F34A12079FD}"/>
              </a:ext>
            </a:extLst>
          </p:cNvPr>
          <p:cNvSpPr/>
          <p:nvPr/>
        </p:nvSpPr>
        <p:spPr>
          <a:xfrm>
            <a:off x="4313582" y="2623930"/>
            <a:ext cx="493644" cy="503169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8B009D-317E-4A5F-9140-9A9DC37BA4AB}"/>
              </a:ext>
            </a:extLst>
          </p:cNvPr>
          <p:cNvSpPr/>
          <p:nvPr/>
        </p:nvSpPr>
        <p:spPr>
          <a:xfrm>
            <a:off x="6387547" y="1153658"/>
            <a:ext cx="5804453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Người Tày rất nổi tiếng về</a:t>
            </a:r>
          </a:p>
          <a:p>
            <a:pPr algn="ctr"/>
            <a:r>
              <a:rPr lang="vi-VN" sz="6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Dệt thổ cầm</a:t>
            </a:r>
            <a:endParaRPr lang="en-US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0A5D79F9-8D72-4B07-ADCE-1C4239133156}"/>
              </a:ext>
            </a:extLst>
          </p:cNvPr>
          <p:cNvCxnSpPr>
            <a:cxnSpLocks/>
          </p:cNvCxnSpPr>
          <p:nvPr/>
        </p:nvCxnSpPr>
        <p:spPr>
          <a:xfrm rot="10800000" flipV="1">
            <a:off x="6387547" y="2815651"/>
            <a:ext cx="5698436" cy="2008140"/>
          </a:xfrm>
          <a:prstGeom prst="bentConnector3">
            <a:avLst>
              <a:gd name="adj1" fmla="val 9093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455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B7E8D-BFEF-4B1F-BFC5-8D89FD4CF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79823a4b-6b4e-45e3-bf97-3fa1c9fa265b (1)">
            <a:hlinkClick r:id="" action="ppaction://media"/>
            <a:extLst>
              <a:ext uri="{FF2B5EF4-FFF2-40B4-BE49-F238E27FC236}">
                <a16:creationId xmlns:a16="http://schemas.microsoft.com/office/drawing/2014/main" id="{801B5275-EC27-4642-9582-4E9A3E0E0BD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29CDD86-264F-4C99-9EC7-7666BF0C9C76}"/>
              </a:ext>
            </a:extLst>
          </p:cNvPr>
          <p:cNvSpPr/>
          <p:nvPr/>
        </p:nvSpPr>
        <p:spPr>
          <a:xfrm>
            <a:off x="0" y="5416928"/>
            <a:ext cx="12192000" cy="156966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9600" b="0" cap="none" spc="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Phong tục tập quán</a:t>
            </a:r>
            <a:endParaRPr lang="en-US" sz="9600" b="0" cap="none" spc="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56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FF1CD-4CC4-4EB7-B37A-72690D95D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4236C677-F05B-44C9-B391-3DDC97A8A1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F9111B-1CF3-4B98-AFA4-7E6DCF3CE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176" y="4154557"/>
            <a:ext cx="4373216" cy="27034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A41676F-97F6-4515-9D88-BED468D0BF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823" y="0"/>
            <a:ext cx="4475922" cy="2531165"/>
          </a:xfrm>
          <a:prstGeom prst="rect">
            <a:avLst/>
          </a:prstGeom>
        </p:spPr>
      </p:pic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DF5F95C2-27D9-4D4C-85AA-6E0271FB3D9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728059" y="1017447"/>
            <a:ext cx="3570771" cy="2266125"/>
          </a:xfrm>
          <a:prstGeom prst="bentConnector3">
            <a:avLst>
              <a:gd name="adj1" fmla="val 63732"/>
            </a:avLst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1EDF94D8-F394-46C1-AA75-A4D99D4393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784" y="2260532"/>
            <a:ext cx="4081668" cy="2443990"/>
          </a:xfrm>
          <a:prstGeom prst="rect">
            <a:avLst/>
          </a:prstGeom>
        </p:spPr>
      </p:pic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77981EB4-68EC-4461-B67A-CDD54608A7AB}"/>
              </a:ext>
            </a:extLst>
          </p:cNvPr>
          <p:cNvCxnSpPr>
            <a:cxnSpLocks/>
          </p:cNvCxnSpPr>
          <p:nvPr/>
        </p:nvCxnSpPr>
        <p:spPr>
          <a:xfrm rot="5400000">
            <a:off x="4555389" y="3507427"/>
            <a:ext cx="3916118" cy="2266121"/>
          </a:xfrm>
          <a:prstGeom prst="bentConnector3">
            <a:avLst>
              <a:gd name="adj1" fmla="val 32403"/>
            </a:avLst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65D7DC-EA18-44E7-862D-A84BEC968AB6}"/>
              </a:ext>
            </a:extLst>
          </p:cNvPr>
          <p:cNvSpPr/>
          <p:nvPr/>
        </p:nvSpPr>
        <p:spPr>
          <a:xfrm>
            <a:off x="180353" y="2798299"/>
            <a:ext cx="7346883" cy="76944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Nghệ thuật hát then đàn tính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314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404</Words>
  <Application>Microsoft Office PowerPoint</Application>
  <PresentationFormat>Widescreen</PresentationFormat>
  <Paragraphs>44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Bahnschrift Condensed</vt:lpstr>
      <vt:lpstr>Bahnschrift Light Condensed</vt:lpstr>
      <vt:lpstr>Bahnschrift SemiBold Condensed</vt:lpstr>
      <vt:lpstr>Bahnschrift SemiLight Condensed</vt:lpstr>
      <vt:lpstr>Calibri</vt:lpstr>
      <vt:lpstr>Calibri Light</vt:lpstr>
      <vt:lpstr>Courier New</vt:lpstr>
      <vt:lpstr>Symbol</vt:lpstr>
      <vt:lpstr>Times New Roman</vt:lpstr>
      <vt:lpstr>Office Theme</vt:lpstr>
      <vt:lpstr>Xin chào các bạn và cô giáo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HHC</dc:creator>
  <cp:lastModifiedBy>HHC</cp:lastModifiedBy>
  <cp:revision>34</cp:revision>
  <dcterms:created xsi:type="dcterms:W3CDTF">2024-12-15T02:58:29Z</dcterms:created>
  <dcterms:modified xsi:type="dcterms:W3CDTF">2024-12-15T11:57:15Z</dcterms:modified>
</cp:coreProperties>
</file>