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0"/>
  </p:notesMasterIdLst>
  <p:sldIdLst>
    <p:sldId id="288" r:id="rId2"/>
    <p:sldId id="258" r:id="rId3"/>
    <p:sldId id="308" r:id="rId4"/>
    <p:sldId id="259" r:id="rId5"/>
    <p:sldId id="286" r:id="rId6"/>
    <p:sldId id="264" r:id="rId7"/>
    <p:sldId id="305" r:id="rId8"/>
    <p:sldId id="294" r:id="rId9"/>
    <p:sldId id="291" r:id="rId10"/>
    <p:sldId id="289" r:id="rId11"/>
    <p:sldId id="309" r:id="rId12"/>
    <p:sldId id="292" r:id="rId13"/>
    <p:sldId id="293" r:id="rId14"/>
    <p:sldId id="313" r:id="rId15"/>
    <p:sldId id="314" r:id="rId16"/>
    <p:sldId id="315" r:id="rId17"/>
    <p:sldId id="316" r:id="rId18"/>
    <p:sldId id="317" r:id="rId19"/>
    <p:sldId id="318" r:id="rId20"/>
    <p:sldId id="319" r:id="rId21"/>
    <p:sldId id="320" r:id="rId22"/>
    <p:sldId id="321" r:id="rId23"/>
    <p:sldId id="322" r:id="rId24"/>
    <p:sldId id="323" r:id="rId25"/>
    <p:sldId id="296" r:id="rId26"/>
    <p:sldId id="276" r:id="rId27"/>
    <p:sldId id="311" r:id="rId28"/>
    <p:sldId id="324" r:id="rId29"/>
    <p:sldId id="281" r:id="rId30"/>
    <p:sldId id="282" r:id="rId31"/>
    <p:sldId id="283" r:id="rId32"/>
    <p:sldId id="300" r:id="rId33"/>
    <p:sldId id="301" r:id="rId34"/>
    <p:sldId id="302" r:id="rId35"/>
    <p:sldId id="303" r:id="rId36"/>
    <p:sldId id="304" r:id="rId37"/>
    <p:sldId id="284" r:id="rId38"/>
    <p:sldId id="285" r:id="rId3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9006" autoAdjust="0"/>
  </p:normalViewPr>
  <p:slideViewPr>
    <p:cSldViewPr snapToGrid="0">
      <p:cViewPr varScale="1">
        <p:scale>
          <a:sx n="78" d="100"/>
          <a:sy n="78" d="100"/>
        </p:scale>
        <p:origin x="1200" y="90"/>
      </p:cViewPr>
      <p:guideLst/>
    </p:cSldViewPr>
  </p:slideViewPr>
  <p:notesTextViewPr>
    <p:cViewPr>
      <p:scale>
        <a:sx n="3" d="2"/>
        <a:sy n="3" d="2"/>
      </p:scale>
      <p:origin x="0" y="0"/>
    </p:cViewPr>
  </p:notesTextViewPr>
  <p:sorterViewPr>
    <p:cViewPr>
      <p:scale>
        <a:sx n="100" d="100"/>
        <a:sy n="100" d="100"/>
      </p:scale>
      <p:origin x="0" y="-2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17F85E-5723-4725-9A8A-675CBD5361D8}" type="datetimeFigureOut">
              <a:rPr lang="en-US" smtClean="0"/>
              <a:t>17/04/2025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4FB582-6798-4BFD-B3C4-F2FB829A6CB1}" type="slidenum">
              <a:rPr lang="en-US" smtClean="0"/>
              <a:t>‹#›</a:t>
            </a:fld>
            <a:endParaRPr lang="en-US"/>
          </a:p>
        </p:txBody>
      </p:sp>
    </p:spTree>
    <p:extLst>
      <p:ext uri="{BB962C8B-B14F-4D97-AF65-F5344CB8AC3E}">
        <p14:creationId xmlns:p14="http://schemas.microsoft.com/office/powerpoint/2010/main" val="2523642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87F62C74-FA2A-4405-B6F6-5B6C072F6C48}" type="slidenum">
              <a:rPr lang="en-US" smtClean="0"/>
              <a:pPr eaLnBrk="1" hangingPunct="1"/>
              <a:t>1</a:t>
            </a:fld>
            <a:endParaRPr lang="en-US"/>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Tree>
    <p:extLst>
      <p:ext uri="{BB962C8B-B14F-4D97-AF65-F5344CB8AC3E}">
        <p14:creationId xmlns:p14="http://schemas.microsoft.com/office/powerpoint/2010/main" val="2014017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vi-VN" sz="1400" kern="1200">
                <a:solidFill>
                  <a:schemeClr val="tx1"/>
                </a:solidFill>
                <a:latin typeface="Times New Roman" panose="02020603050405020304" pitchFamily="18" charset="0"/>
                <a:ea typeface="+mn-ea"/>
                <a:cs typeface="Times New Roman" panose="02020603050405020304" pitchFamily="18" charset="0"/>
              </a:rPr>
              <a:t>Khi bạn thực hiện thay đổi này, bạn sẽ thấy rằng nhân vật Mèo sẽ trước tiên hỏi về vị trí của lò sưởi và sau đó mới chạy một đoạn và kêu rằng nó lạnh quá và không có lò sưởi. Điều này tạo ra một thứ tự khác trong câu chuyện so với việc kêu trước khi chạy.</a:t>
            </a:r>
          </a:p>
          <a:p>
            <a:pPr algn="just"/>
            <a:r>
              <a:rPr lang="vi-VN" sz="1400" kern="1200">
                <a:solidFill>
                  <a:schemeClr val="tx1"/>
                </a:solidFill>
                <a:latin typeface="Times New Roman" panose="02020603050405020304" pitchFamily="18" charset="0"/>
                <a:ea typeface="+mn-ea"/>
                <a:cs typeface="Times New Roman" panose="02020603050405020304" pitchFamily="18" charset="0"/>
              </a:rPr>
              <a:t>Vì vậy, thay đổi bước 2 cho bước 4 sẽ ảnh hưởng đến thứ tự các hoạt động của chương trình và tạo ra sự khác biệt trong cách câu chuyện được diễn tả.</a:t>
            </a:r>
            <a:endParaRPr lang="en-US" sz="1400">
              <a:solidFill>
                <a:schemeClr val="tx1"/>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F4FB582-6798-4BFD-B3C4-F2FB829A6CB1}" type="slidenum">
              <a:rPr lang="en-US" smtClean="0"/>
              <a:t>11</a:t>
            </a:fld>
            <a:endParaRPr lang="en-US"/>
          </a:p>
        </p:txBody>
      </p:sp>
    </p:spTree>
    <p:extLst>
      <p:ext uri="{BB962C8B-B14F-4D97-AF65-F5344CB8AC3E}">
        <p14:creationId xmlns:p14="http://schemas.microsoft.com/office/powerpoint/2010/main" val="4148459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Từ những hoạt động trên của HS </a:t>
            </a:r>
            <a:r>
              <a:rPr lang="en-US">
                <a:sym typeface="Wingdings" panose="05000000000000000000" pitchFamily="2" charset="2"/>
              </a:rPr>
              <a:t> </a:t>
            </a:r>
            <a:r>
              <a:rPr lang="en-US"/>
              <a:t>chốt kiến thức phần ghi bảng.</a:t>
            </a:r>
          </a:p>
        </p:txBody>
      </p:sp>
      <p:sp>
        <p:nvSpPr>
          <p:cNvPr id="4" name="Slide Number Placeholder 3"/>
          <p:cNvSpPr>
            <a:spLocks noGrp="1"/>
          </p:cNvSpPr>
          <p:nvPr>
            <p:ph type="sldNum" sz="quarter" idx="5"/>
          </p:nvPr>
        </p:nvSpPr>
        <p:spPr/>
        <p:txBody>
          <a:bodyPr/>
          <a:lstStyle/>
          <a:p>
            <a:fld id="{1F4FB582-6798-4BFD-B3C4-F2FB829A6CB1}" type="slidenum">
              <a:rPr lang="en-US" smtClean="0"/>
              <a:t>12</a:t>
            </a:fld>
            <a:endParaRPr lang="en-US"/>
          </a:p>
        </p:txBody>
      </p:sp>
    </p:spTree>
    <p:extLst>
      <p:ext uri="{BB962C8B-B14F-4D97-AF65-F5344CB8AC3E}">
        <p14:creationId xmlns:p14="http://schemas.microsoft.com/office/powerpoint/2010/main" val="3122422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17/04/2025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4186895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17/04/2025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90744471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17/04/2025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12568394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80"/>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7BF295E5-9EEB-4487-9E78-FD0E7ED617A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03FB292A-84FF-4C13-8572-282846079B4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CE26D5A9-18FB-4024-9C1C-83B9E827BDCF}"/>
              </a:ext>
            </a:extLst>
          </p:cNvPr>
          <p:cNvSpPr>
            <a:spLocks noGrp="1" noChangeArrowheads="1"/>
          </p:cNvSpPr>
          <p:nvPr>
            <p:ph type="sldNum" sz="quarter" idx="12"/>
          </p:nvPr>
        </p:nvSpPr>
        <p:spPr>
          <a:ln/>
        </p:spPr>
        <p:txBody>
          <a:bodyPr/>
          <a:lstStyle>
            <a:lvl1pPr>
              <a:defRPr/>
            </a:lvl1pPr>
          </a:lstStyle>
          <a:p>
            <a:pPr>
              <a:defRPr/>
            </a:pPr>
            <a:fld id="{185A2165-DB13-4A7D-AD21-F70AB54F7FDC}" type="slidenum">
              <a:rPr lang="en-US" altLang="en-US"/>
              <a:pPr>
                <a:defRPr/>
              </a:pPr>
              <a:t>‹#›</a:t>
            </a:fld>
            <a:endParaRPr lang="en-US" altLang="en-US"/>
          </a:p>
        </p:txBody>
      </p:sp>
    </p:spTree>
    <p:extLst>
      <p:ext uri="{BB962C8B-B14F-4D97-AF65-F5344CB8AC3E}">
        <p14:creationId xmlns:p14="http://schemas.microsoft.com/office/powerpoint/2010/main" val="854591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E1EE00-E5EB-4B91-85A8-79BE75B154EC}" type="datetimeFigureOut">
              <a:rPr lang="en-US" smtClean="0"/>
              <a:t>17/04/2025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97319587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E1EE00-E5EB-4B91-85A8-79BE75B154EC}" type="datetimeFigureOut">
              <a:rPr lang="en-US" smtClean="0"/>
              <a:t>17/04/2025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426190455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0E1EE00-E5EB-4B91-85A8-79BE75B154EC}" type="datetimeFigureOut">
              <a:rPr lang="en-US" smtClean="0"/>
              <a:t>17/04/2025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15476539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0E1EE00-E5EB-4B91-85A8-79BE75B154EC}" type="datetimeFigureOut">
              <a:rPr lang="en-US" smtClean="0"/>
              <a:t>17/04/2025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3973531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0E1EE00-E5EB-4B91-85A8-79BE75B154EC}" type="datetimeFigureOut">
              <a:rPr lang="en-US" smtClean="0"/>
              <a:t>17/04/2025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25082243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E1EE00-E5EB-4B91-85A8-79BE75B154EC}" type="datetimeFigureOut">
              <a:rPr lang="en-US" smtClean="0"/>
              <a:t>17/04/2025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03663858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0E1EE00-E5EB-4B91-85A8-79BE75B154EC}" type="datetimeFigureOut">
              <a:rPr lang="en-US" smtClean="0"/>
              <a:t>17/04/2025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76472592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0E1EE00-E5EB-4B91-85A8-79BE75B154EC}" type="datetimeFigureOut">
              <a:rPr lang="en-US" smtClean="0"/>
              <a:t>17/04/2025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0F0950-2097-486C-A4F8-7E96C990B728}" type="slidenum">
              <a:rPr lang="en-US" smtClean="0"/>
              <a:t>‹#›</a:t>
            </a:fld>
            <a:endParaRPr lang="en-US"/>
          </a:p>
        </p:txBody>
      </p:sp>
    </p:spTree>
    <p:extLst>
      <p:ext uri="{BB962C8B-B14F-4D97-AF65-F5344CB8AC3E}">
        <p14:creationId xmlns:p14="http://schemas.microsoft.com/office/powerpoint/2010/main" val="369658651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0E1EE00-E5EB-4B91-85A8-79BE75B154EC}" type="datetimeFigureOut">
              <a:rPr lang="en-US" smtClean="0"/>
              <a:t>17/04/2025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B0F0950-2097-486C-A4F8-7E96C990B728}" type="slidenum">
              <a:rPr lang="en-US" smtClean="0"/>
              <a:t>‹#›</a:t>
            </a:fld>
            <a:endParaRPr lang="en-US"/>
          </a:p>
        </p:txBody>
      </p:sp>
    </p:spTree>
    <p:extLst>
      <p:ext uri="{BB962C8B-B14F-4D97-AF65-F5344CB8AC3E}">
        <p14:creationId xmlns:p14="http://schemas.microsoft.com/office/powerpoint/2010/main" val="199124637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12.xml"/><Relationship Id="rId1" Type="http://schemas.openxmlformats.org/officeDocument/2006/relationships/video" Target="file:///D:\THCS\THI%20TRAN\NGA\Phim_do_nuoc.avi" TargetMode="Externa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9.wdp"/></Relationships>
</file>

<file path=ppt/slides/_rels/slide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14.png"/><Relationship Id="rId4" Type="http://schemas.microsoft.com/office/2007/relationships/hdphoto" Target="../media/hdphoto10.wdp"/></Relationships>
</file>

<file path=ppt/slides/_rels/slide3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microsoft.com/office/2007/relationships/hdphoto" Target="../media/hdphoto12.wdp"/><Relationship Id="rId7" Type="http://schemas.microsoft.com/office/2007/relationships/hdphoto" Target="../media/hdphoto14.wdp"/><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6.png"/><Relationship Id="rId5" Type="http://schemas.microsoft.com/office/2007/relationships/hdphoto" Target="../media/hdphoto13.wdp"/><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7.xml"/><Relationship Id="rId4" Type="http://schemas.microsoft.com/office/2007/relationships/hdphoto" Target="../media/hdphoto15.wdp"/></Relationships>
</file>

<file path=ppt/slides/_rels/slide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7.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2C5566F2-F022-4351-BAFB-D5455D797763}"/>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AC9C0577-41E9-4CF0-B3D1-EB3752976A3D}"/>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pic>
        <p:nvPicPr>
          <p:cNvPr id="1026" name="Picture 2" descr="Hình ảnh Biểu Tượng Hình Giới Sáng Tạo Của ý Tưởng Di động PNG Miễn Phí Tải  Về - Lovepik">
            <a:extLst>
              <a:ext uri="{FF2B5EF4-FFF2-40B4-BE49-F238E27FC236}">
                <a16:creationId xmlns:a16="http://schemas.microsoft.com/office/drawing/2014/main" id="{3539AA71-DCA0-4888-8F24-C7D46E03384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95566" y="-137135"/>
            <a:ext cx="1125012" cy="112501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E92F365-D722-491E-94FB-E9EF28F5B652}"/>
              </a:ext>
            </a:extLst>
          </p:cNvPr>
          <p:cNvSpPr txBox="1"/>
          <p:nvPr/>
        </p:nvSpPr>
        <p:spPr>
          <a:xfrm>
            <a:off x="538663" y="-47125"/>
            <a:ext cx="2568460" cy="743345"/>
          </a:xfrm>
          <a:prstGeom prst="rect">
            <a:avLst/>
          </a:prstGeom>
          <a:noFill/>
        </p:spPr>
        <p:txBody>
          <a:bodyPr wrap="none" rtlCol="0">
            <a:spAutoFit/>
          </a:bodyPr>
          <a:lstStyle/>
          <a:p>
            <a:pPr>
              <a:lnSpc>
                <a:spcPct val="150000"/>
              </a:lnSpc>
            </a:pPr>
            <a:r>
              <a:rPr lang="en-US" sz="1500" b="1">
                <a:latin typeface="Times New Roman" panose="02020603050405020304" pitchFamily="18" charset="0"/>
                <a:cs typeface="Times New Roman" panose="02020603050405020304" pitchFamily="18" charset="0"/>
              </a:rPr>
              <a:t>PHÒNG GD&amp;ĐT:…………..</a:t>
            </a:r>
          </a:p>
          <a:p>
            <a:pPr>
              <a:lnSpc>
                <a:spcPct val="150000"/>
              </a:lnSpc>
            </a:pPr>
            <a:r>
              <a:rPr lang="en-US" sz="1500" b="1">
                <a:latin typeface="Times New Roman" panose="02020603050405020304" pitchFamily="18" charset="0"/>
                <a:cs typeface="Times New Roman" panose="02020603050405020304" pitchFamily="18" charset="0"/>
              </a:rPr>
              <a:t>TRƯỜNG THCS: …………</a:t>
            </a:r>
          </a:p>
        </p:txBody>
      </p:sp>
      <p:sp>
        <p:nvSpPr>
          <p:cNvPr id="9" name="TextBox 8">
            <a:extLst>
              <a:ext uri="{FF2B5EF4-FFF2-40B4-BE49-F238E27FC236}">
                <a16:creationId xmlns:a16="http://schemas.microsoft.com/office/drawing/2014/main" id="{9B33005A-D712-4600-96D4-426A493AE27A}"/>
              </a:ext>
            </a:extLst>
          </p:cNvPr>
          <p:cNvSpPr txBox="1"/>
          <p:nvPr/>
        </p:nvSpPr>
        <p:spPr>
          <a:xfrm>
            <a:off x="2672336" y="1003962"/>
            <a:ext cx="3755782" cy="507831"/>
          </a:xfrm>
          <a:prstGeom prst="rect">
            <a:avLst/>
          </a:prstGeom>
          <a:noFill/>
        </p:spPr>
        <p:txBody>
          <a:bodyPr wrap="square" rtlCol="0">
            <a:spAutoFit/>
          </a:bodyPr>
          <a:lstStyle/>
          <a:p>
            <a:pPr algn="ctr"/>
            <a:r>
              <a:rPr lang="en-US" sz="270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MÔN: TIN HỌC 8</a:t>
            </a:r>
          </a:p>
        </p:txBody>
      </p:sp>
      <p:sp>
        <p:nvSpPr>
          <p:cNvPr id="47" name="TextBox 46">
            <a:extLst>
              <a:ext uri="{FF2B5EF4-FFF2-40B4-BE49-F238E27FC236}">
                <a16:creationId xmlns:a16="http://schemas.microsoft.com/office/drawing/2014/main" id="{54F2E632-0357-4A87-8889-4FD11223B1F5}"/>
              </a:ext>
            </a:extLst>
          </p:cNvPr>
          <p:cNvSpPr txBox="1"/>
          <p:nvPr/>
        </p:nvSpPr>
        <p:spPr>
          <a:xfrm>
            <a:off x="266940" y="1482100"/>
            <a:ext cx="9137939" cy="1200329"/>
          </a:xfrm>
          <a:prstGeom prst="rect">
            <a:avLst/>
          </a:prstGeom>
          <a:noFill/>
        </p:spPr>
        <p:txBody>
          <a:bodyPr wrap="square" rtlCol="0">
            <a:spAutoFit/>
          </a:bodyPr>
          <a:lstStyle/>
          <a:p>
            <a:pPr algn="ctr">
              <a:spcBef>
                <a:spcPct val="50000"/>
              </a:spcBef>
            </a:pPr>
            <a:r>
              <a:rPr lang="en-US" sz="3600" b="1">
                <a:solidFill>
                  <a:srgbClr val="FF0000"/>
                </a:solidFill>
                <a:latin typeface="Times New Roman" panose="02020603050405020304" pitchFamily="18" charset="0"/>
                <a:cs typeface="Times New Roman" panose="02020603050405020304" pitchFamily="18" charset="0"/>
              </a:rPr>
              <a:t>BÀI 1. THỂ HIỆN CẤU TRÚC TUẦN TỰ TRONG CHƯ</a:t>
            </a:r>
            <a:r>
              <a:rPr lang="vi-VN" sz="3600" b="1">
                <a:solidFill>
                  <a:srgbClr val="FF0000"/>
                </a:solidFill>
                <a:latin typeface="Times New Roman" panose="02020603050405020304" pitchFamily="18" charset="0"/>
                <a:cs typeface="Times New Roman" panose="02020603050405020304" pitchFamily="18" charset="0"/>
              </a:rPr>
              <a:t>Ơ</a:t>
            </a:r>
            <a:r>
              <a:rPr lang="en-US" sz="3600" b="1">
                <a:solidFill>
                  <a:srgbClr val="FF0000"/>
                </a:solidFill>
                <a:latin typeface="Times New Roman" panose="02020603050405020304" pitchFamily="18" charset="0"/>
                <a:cs typeface="Times New Roman" panose="02020603050405020304" pitchFamily="18" charset="0"/>
              </a:rPr>
              <a:t>NG TRÌNH</a:t>
            </a:r>
            <a:endParaRPr lang="vi-VN" sz="3600" b="1" dirty="0">
              <a:solidFill>
                <a:srgbClr val="FF0000"/>
              </a:solidFill>
              <a:latin typeface="Times New Roman" panose="02020603050405020304" pitchFamily="18" charset="0"/>
              <a:cs typeface="Times New Roman" panose="02020603050405020304" pitchFamily="18" charset="0"/>
            </a:endParaRPr>
          </a:p>
        </p:txBody>
      </p:sp>
      <p:sp>
        <p:nvSpPr>
          <p:cNvPr id="48" name="TextBox 47">
            <a:extLst>
              <a:ext uri="{FF2B5EF4-FFF2-40B4-BE49-F238E27FC236}">
                <a16:creationId xmlns:a16="http://schemas.microsoft.com/office/drawing/2014/main" id="{BBD8E061-90C2-47C8-87D4-4B4B2A295E36}"/>
              </a:ext>
            </a:extLst>
          </p:cNvPr>
          <p:cNvSpPr txBox="1"/>
          <p:nvPr/>
        </p:nvSpPr>
        <p:spPr>
          <a:xfrm>
            <a:off x="2200502" y="2763651"/>
            <a:ext cx="5300663" cy="1200329"/>
          </a:xfrm>
          <a:prstGeom prst="rect">
            <a:avLst/>
          </a:prstGeom>
          <a:noFill/>
        </p:spPr>
        <p:txBody>
          <a:bodyPr wrap="square" rtlCol="0">
            <a:spAutoFit/>
          </a:bodyPr>
          <a:lstStyle/>
          <a:p>
            <a:pPr algn="ctr">
              <a:lnSpc>
                <a:spcPct val="150000"/>
              </a:lnSpc>
            </a:pPr>
            <a:r>
              <a:rPr lang="en-US" sz="2400" b="1">
                <a:latin typeface="Times New Roman" panose="02020603050405020304" pitchFamily="18" charset="0"/>
                <a:cs typeface="Times New Roman" panose="02020603050405020304" pitchFamily="18" charset="0"/>
              </a:rPr>
              <a:t>Giáo viên: ………..</a:t>
            </a:r>
          </a:p>
          <a:p>
            <a:pPr algn="ctr">
              <a:lnSpc>
                <a:spcPct val="150000"/>
              </a:lnSpc>
            </a:pPr>
            <a:r>
              <a:rPr lang="en-US" sz="2400" b="1">
                <a:latin typeface="Times New Roman" panose="02020603050405020304" pitchFamily="18" charset="0"/>
                <a:cs typeface="Times New Roman" panose="02020603050405020304" pitchFamily="18" charset="0"/>
              </a:rPr>
              <a:t>Năm học </a:t>
            </a:r>
            <a:r>
              <a:rPr lang="en-US" sz="2400" b="1" smtClean="0">
                <a:latin typeface="Times New Roman" panose="02020603050405020304" pitchFamily="18" charset="0"/>
                <a:cs typeface="Times New Roman" panose="02020603050405020304" pitchFamily="18" charset="0"/>
              </a:rPr>
              <a:t>2024 </a:t>
            </a:r>
            <a:r>
              <a:rPr lang="en-US" sz="2400" b="1">
                <a:latin typeface="Times New Roman" panose="02020603050405020304" pitchFamily="18" charset="0"/>
                <a:cs typeface="Times New Roman" panose="02020603050405020304" pitchFamily="18" charset="0"/>
              </a:rPr>
              <a:t>- </a:t>
            </a:r>
            <a:r>
              <a:rPr lang="en-US" sz="2400" b="1" smtClean="0">
                <a:latin typeface="Times New Roman" panose="02020603050405020304" pitchFamily="18" charset="0"/>
                <a:cs typeface="Times New Roman" panose="02020603050405020304" pitchFamily="18" charset="0"/>
              </a:rPr>
              <a:t>2025</a:t>
            </a:r>
            <a:endParaRPr lang="en-US" sz="2400" b="1">
              <a:latin typeface="Times New Roman" panose="02020603050405020304" pitchFamily="18" charset="0"/>
              <a:cs typeface="Times New Roman" panose="02020603050405020304" pitchFamily="18" charset="0"/>
            </a:endParaRPr>
          </a:p>
        </p:txBody>
      </p:sp>
      <p:pic>
        <p:nvPicPr>
          <p:cNvPr id="2050" name="Picture 2" descr="Giáo dục Giáo viên Clip nghệ thuật Hình ảnh - Cô giáo, png tải về - Miễn  phí trong suốt Phim Hoạt Hình png Tải về.">
            <a:extLst>
              <a:ext uri="{FF2B5EF4-FFF2-40B4-BE49-F238E27FC236}">
                <a16:creationId xmlns:a16="http://schemas.microsoft.com/office/drawing/2014/main" id="{0D871573-032B-418F-97EB-409C122070E4}"/>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2436" b="95128" l="4000" r="91556">
                        <a14:foregroundMark x1="35556" y1="5897" x2="40889" y2="13590"/>
                        <a14:foregroundMark x1="40889" y1="13590" x2="42444" y2="14103"/>
                        <a14:foregroundMark x1="17000" y1="8974" x2="10556" y2="20000"/>
                        <a14:foregroundMark x1="10556" y1="20000" x2="12556" y2="40897"/>
                        <a14:foregroundMark x1="12556" y1="40897" x2="12778" y2="41154"/>
                        <a14:foregroundMark x1="8222" y1="16026" x2="4222" y2="29872"/>
                        <a14:foregroundMark x1="19889" y1="5641" x2="26556" y2="12821"/>
                        <a14:foregroundMark x1="26556" y1="12821" x2="26556" y2="15000"/>
                        <a14:foregroundMark x1="31111" y1="7564" x2="31111" y2="12692"/>
                        <a14:foregroundMark x1="30444" y1="2564" x2="30444" y2="2564"/>
                        <a14:foregroundMark x1="91556" y1="19744" x2="91556" y2="19744"/>
                        <a14:foregroundMark x1="25000" y1="6538" x2="25000" y2="6538"/>
                        <a14:foregroundMark x1="26000" y1="92308" x2="26000" y2="92308"/>
                        <a14:foregroundMark x1="26000" y1="95128" x2="26000" y2="95128"/>
                      </a14:backgroundRemoval>
                    </a14:imgEffect>
                  </a14:imgLayer>
                </a14:imgProps>
              </a:ext>
              <a:ext uri="{28A0092B-C50C-407E-A947-70E740481C1C}">
                <a14:useLocalDpi xmlns:a14="http://schemas.microsoft.com/office/drawing/2010/main" val="0"/>
              </a:ext>
            </a:extLst>
          </a:blip>
          <a:srcRect/>
          <a:stretch>
            <a:fillRect/>
          </a:stretch>
        </p:blipFill>
        <p:spPr bwMode="auto">
          <a:xfrm>
            <a:off x="-6515" y="2132264"/>
            <a:ext cx="3298700" cy="285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3447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peech Bubble: Rectangle 5">
            <a:extLst>
              <a:ext uri="{FF2B5EF4-FFF2-40B4-BE49-F238E27FC236}">
                <a16:creationId xmlns:a16="http://schemas.microsoft.com/office/drawing/2014/main" id="{3EAFC35C-3AF1-4CF0-98C0-B9CE947373BE}"/>
              </a:ext>
            </a:extLst>
          </p:cNvPr>
          <p:cNvSpPr/>
          <p:nvPr/>
        </p:nvSpPr>
        <p:spPr>
          <a:xfrm>
            <a:off x="0" y="0"/>
            <a:ext cx="9144000" cy="1229344"/>
          </a:xfrm>
          <a:prstGeom prst="wedgeRectCallout">
            <a:avLst>
              <a:gd name="adj1" fmla="val -45595"/>
              <a:gd name="adj2" fmla="val 87293"/>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33CC"/>
              </a:solidFill>
            </a:endParaRPr>
          </a:p>
        </p:txBody>
      </p:sp>
      <p:sp>
        <p:nvSpPr>
          <p:cNvPr id="2" name="Rectangle 1">
            <a:extLst>
              <a:ext uri="{FF2B5EF4-FFF2-40B4-BE49-F238E27FC236}">
                <a16:creationId xmlns:a16="http://schemas.microsoft.com/office/drawing/2014/main" id="{127AE865-D8E4-4924-9783-C9DC6A59D392}"/>
              </a:ext>
            </a:extLst>
          </p:cNvPr>
          <p:cNvSpPr/>
          <p:nvPr/>
        </p:nvSpPr>
        <p:spPr>
          <a:xfrm>
            <a:off x="188686" y="29015"/>
            <a:ext cx="8955314" cy="1200329"/>
          </a:xfrm>
          <a:prstGeom prst="rect">
            <a:avLst/>
          </a:prstGeom>
        </p:spPr>
        <p:txBody>
          <a:bodyPr wrap="square">
            <a:spAutoFit/>
          </a:bodyPr>
          <a:lstStyle/>
          <a:p>
            <a:pPr lvl="0" algn="just"/>
            <a:r>
              <a:rPr lang="en-US" sz="2400">
                <a:solidFill>
                  <a:schemeClr val="bg1"/>
                </a:solidFill>
                <a:latin typeface="Times New Roman" panose="02020603050405020304" pitchFamily="18" charset="0"/>
                <a:cs typeface="Times New Roman" panose="02020603050405020304" pitchFamily="18" charset="0"/>
              </a:rPr>
              <a:t>Nếu t</a:t>
            </a:r>
            <a:r>
              <a:rPr lang="vi-VN" sz="2400">
                <a:solidFill>
                  <a:schemeClr val="bg1"/>
                </a:solidFill>
                <a:latin typeface="Times New Roman" panose="02020603050405020304" pitchFamily="18" charset="0"/>
                <a:cs typeface="Times New Roman" panose="02020603050405020304" pitchFamily="18" charset="0"/>
              </a:rPr>
              <a:t>hay đổi thứ tự các bước 2 và 4 </a:t>
            </a:r>
            <a:r>
              <a:rPr lang="en-US" sz="2400">
                <a:solidFill>
                  <a:schemeClr val="bg1"/>
                </a:solidFill>
                <a:latin typeface="Times New Roman" panose="02020603050405020304" pitchFamily="18" charset="0"/>
                <a:cs typeface="Times New Roman" panose="02020603050405020304" pitchFamily="18" charset="0"/>
              </a:rPr>
              <a:t>thì </a:t>
            </a:r>
            <a:r>
              <a:rPr lang="vi-VN" sz="2400">
                <a:solidFill>
                  <a:schemeClr val="bg1"/>
                </a:solidFill>
                <a:latin typeface="Times New Roman" panose="02020603050405020304" pitchFamily="18" charset="0"/>
                <a:cs typeface="Times New Roman" panose="02020603050405020304" pitchFamily="18" charset="0"/>
              </a:rPr>
              <a:t>chương trình Scratch thể hiện thuật toán ở </a:t>
            </a:r>
            <a:r>
              <a:rPr lang="vi-VN" sz="2400" b="1">
                <a:solidFill>
                  <a:schemeClr val="bg1"/>
                </a:solidFill>
                <a:latin typeface="Times New Roman" panose="02020603050405020304" pitchFamily="18" charset="0"/>
                <a:cs typeface="Times New Roman" panose="02020603050405020304" pitchFamily="18" charset="0"/>
              </a:rPr>
              <a:t>hình</a:t>
            </a:r>
            <a:r>
              <a:rPr lang="vi-VN" sz="2400">
                <a:solidFill>
                  <a:schemeClr val="bg1"/>
                </a:solidFill>
                <a:latin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cs typeface="Times New Roman" panose="02020603050405020304" pitchFamily="18" charset="0"/>
              </a:rPr>
              <a:t>bên trái </a:t>
            </a:r>
            <a:r>
              <a:rPr lang="vi-VN" sz="2400">
                <a:solidFill>
                  <a:schemeClr val="bg1"/>
                </a:solidFill>
                <a:latin typeface="Times New Roman" panose="02020603050405020304" pitchFamily="18" charset="0"/>
                <a:cs typeface="Times New Roman" panose="02020603050405020304" pitchFamily="18" charset="0"/>
              </a:rPr>
              <a:t>(kịch bản ban đầu) có khác với chương trình Scratch thể hiện thuật toán ở </a:t>
            </a:r>
            <a:r>
              <a:rPr lang="vi-VN" sz="2400" b="1">
                <a:solidFill>
                  <a:schemeClr val="bg1"/>
                </a:solidFill>
                <a:latin typeface="Times New Roman" panose="02020603050405020304" pitchFamily="18" charset="0"/>
                <a:cs typeface="Times New Roman" panose="02020603050405020304" pitchFamily="18" charset="0"/>
              </a:rPr>
              <a:t>hình</a:t>
            </a:r>
            <a:r>
              <a:rPr lang="vi-VN" sz="2400">
                <a:solidFill>
                  <a:schemeClr val="bg1"/>
                </a:solidFill>
                <a:latin typeface="Times New Roman" panose="02020603050405020304" pitchFamily="18" charset="0"/>
                <a:cs typeface="Times New Roman" panose="02020603050405020304" pitchFamily="18" charset="0"/>
              </a:rPr>
              <a:t> </a:t>
            </a:r>
            <a:r>
              <a:rPr lang="vi-VN" sz="2400" b="1">
                <a:solidFill>
                  <a:schemeClr val="bg1"/>
                </a:solidFill>
                <a:latin typeface="Times New Roman" panose="02020603050405020304" pitchFamily="18" charset="0"/>
                <a:cs typeface="Times New Roman" panose="02020603050405020304" pitchFamily="18" charset="0"/>
              </a:rPr>
              <a:t>bên phải </a:t>
            </a:r>
            <a:r>
              <a:rPr lang="vi-VN" sz="2400">
                <a:solidFill>
                  <a:schemeClr val="bg1"/>
                </a:solidFill>
                <a:latin typeface="Times New Roman" panose="02020603050405020304" pitchFamily="18" charset="0"/>
                <a:cs typeface="Times New Roman" panose="02020603050405020304" pitchFamily="18" charset="0"/>
              </a:rPr>
              <a:t>không?</a:t>
            </a:r>
            <a:endParaRPr lang="en-US" sz="2400" dirty="0">
              <a:solidFill>
                <a:schemeClr val="bg1"/>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5AB20EC7-0A66-402C-AFA3-F73724AA4D00}"/>
              </a:ext>
            </a:extLst>
          </p:cNvPr>
          <p:cNvPicPr>
            <a:picLocks noChangeAspect="1"/>
          </p:cNvPicPr>
          <p:nvPr/>
        </p:nvPicPr>
        <p:blipFill>
          <a:blip r:embed="rId2"/>
          <a:stretch>
            <a:fillRect/>
          </a:stretch>
        </p:blipFill>
        <p:spPr>
          <a:xfrm>
            <a:off x="1945724" y="1345852"/>
            <a:ext cx="7009590" cy="3797648"/>
          </a:xfrm>
          <a:prstGeom prst="rect">
            <a:avLst/>
          </a:prstGeom>
        </p:spPr>
      </p:pic>
      <p:pic>
        <p:nvPicPr>
          <p:cNvPr id="3076" name="Picture 4" descr="12 Fragen die man einem Buchcover Designer stellen muss -  autoren.buchdeals.de">
            <a:extLst>
              <a:ext uri="{FF2B5EF4-FFF2-40B4-BE49-F238E27FC236}">
                <a16:creationId xmlns:a16="http://schemas.microsoft.com/office/drawing/2014/main" id="{0C8038D0-36D3-4E35-9C66-246C5F269422}"/>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4741" b="99111" l="46973" r="94141">
                        <a14:foregroundMark x1="68652" y1="8444" x2="73242" y2="9630"/>
                        <a14:foregroundMark x1="48340" y1="5630" x2="48340" y2="5630"/>
                        <a14:foregroundMark x1="47559" y1="7111" x2="47949" y2="7852"/>
                        <a14:foregroundMark x1="47363" y1="4741" x2="47070" y2="6519"/>
                        <a14:foregroundMark x1="49805" y1="5037" x2="48145" y2="7556"/>
                        <a14:foregroundMark x1="48535" y1="7556" x2="48535" y2="7556"/>
                        <a14:foregroundMark x1="48926" y1="7852" x2="48926" y2="7852"/>
                        <a14:foregroundMark x1="48926" y1="7852" x2="48926" y2="7852"/>
                        <a14:foregroundMark x1="48926" y1="7852" x2="48730" y2="9333"/>
                        <a14:foregroundMark x1="48535" y1="9630" x2="47949" y2="9630"/>
                        <a14:foregroundMark x1="47949" y1="9630" x2="47949" y2="9630"/>
                        <a14:foregroundMark x1="54883" y1="9333" x2="54883" y2="9333"/>
                        <a14:foregroundMark x1="54883" y1="9333" x2="54883" y2="9333"/>
                        <a14:foregroundMark x1="54688" y1="9333" x2="54688" y2="9333"/>
                        <a14:foregroundMark x1="54688" y1="9333" x2="54688" y2="9333"/>
                        <a14:foregroundMark x1="54688" y1="9333" x2="54688" y2="9333"/>
                        <a14:foregroundMark x1="54688" y1="9333" x2="54688" y2="9333"/>
                        <a14:foregroundMark x1="54688" y1="9333" x2="54688" y2="9333"/>
                        <a14:foregroundMark x1="54688" y1="9333" x2="54688" y2="9333"/>
                        <a14:foregroundMark x1="53711" y1="9333" x2="53711" y2="9333"/>
                        <a14:foregroundMark x1="53711" y1="9333" x2="53711" y2="9333"/>
                        <a14:foregroundMark x1="53711" y1="9333" x2="53711" y2="9333"/>
                        <a14:foregroundMark x1="53711" y1="9333" x2="53711" y2="9333"/>
                        <a14:foregroundMark x1="53711" y1="9333" x2="53711" y2="9333"/>
                        <a14:foregroundMark x1="53516" y1="11556" x2="53516" y2="11556"/>
                        <a14:foregroundMark x1="53516" y1="10370" x2="53516" y2="10370"/>
                        <a14:foregroundMark x1="53516" y1="10370" x2="53516" y2="10370"/>
                        <a14:foregroundMark x1="53516" y1="10370" x2="53516" y2="10370"/>
                        <a14:foregroundMark x1="54102" y1="10222" x2="54102" y2="10222"/>
                        <a14:foregroundMark x1="54102" y1="10222" x2="54102" y2="10222"/>
                        <a14:foregroundMark x1="61914" y1="90815" x2="60645" y2="99111"/>
                      </a14:backgroundRemoval>
                    </a14:imgEffect>
                  </a14:imgLayer>
                </a14:imgProps>
              </a:ext>
              <a:ext uri="{28A0092B-C50C-407E-A947-70E740481C1C}">
                <a14:useLocalDpi xmlns:a14="http://schemas.microsoft.com/office/drawing/2010/main" val="0"/>
              </a:ext>
            </a:extLst>
          </a:blip>
          <a:srcRect l="42756"/>
          <a:stretch/>
        </p:blipFill>
        <p:spPr bwMode="auto">
          <a:xfrm flipH="1">
            <a:off x="-437760" y="2155182"/>
            <a:ext cx="2383484" cy="2744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4790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251FD98-5E10-43E2-AECC-B0FE67606292}"/>
              </a:ext>
            </a:extLst>
          </p:cNvPr>
          <p:cNvSpPr/>
          <p:nvPr/>
        </p:nvSpPr>
        <p:spPr>
          <a:xfrm>
            <a:off x="159658" y="261259"/>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76A7F7B9-27DD-4288-BAFC-0B84FBF4FDE1}"/>
              </a:ext>
            </a:extLst>
          </p:cNvPr>
          <p:cNvSpPr txBox="1"/>
          <p:nvPr/>
        </p:nvSpPr>
        <p:spPr>
          <a:xfrm>
            <a:off x="264832" y="230481"/>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1. </a:t>
            </a:r>
            <a:r>
              <a:rPr lang="en-US" sz="2000" b="1">
                <a:latin typeface="Times New Roman" panose="02020603050405020304" pitchFamily="18" charset="0"/>
                <a:cs typeface="Times New Roman" panose="02020603050405020304" pitchFamily="18" charset="0"/>
              </a:rPr>
              <a:t>Đặt nhân vật Mèo đứng bên trái căn phòng</a:t>
            </a:r>
          </a:p>
        </p:txBody>
      </p:sp>
      <p:sp>
        <p:nvSpPr>
          <p:cNvPr id="12" name="Rectangle: Rounded Corners 11">
            <a:extLst>
              <a:ext uri="{FF2B5EF4-FFF2-40B4-BE49-F238E27FC236}">
                <a16:creationId xmlns:a16="http://schemas.microsoft.com/office/drawing/2014/main" id="{F6715932-C9A1-4164-9851-3D3E3F96D305}"/>
              </a:ext>
            </a:extLst>
          </p:cNvPr>
          <p:cNvSpPr/>
          <p:nvPr/>
        </p:nvSpPr>
        <p:spPr>
          <a:xfrm>
            <a:off x="159658" y="1251219"/>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EBBADDB0-EAB4-474D-A060-A03267E9AA0C}"/>
              </a:ext>
            </a:extLst>
          </p:cNvPr>
          <p:cNvSpPr txBox="1"/>
          <p:nvPr/>
        </p:nvSpPr>
        <p:spPr>
          <a:xfrm>
            <a:off x="264832" y="1220441"/>
            <a:ext cx="4053060" cy="707886"/>
          </a:xfrm>
          <a:prstGeom prst="rect">
            <a:avLst/>
          </a:prstGeom>
          <a:noFill/>
        </p:spPr>
        <p:txBody>
          <a:bodyPr wrap="square" rtlCol="0">
            <a:spAutoFit/>
          </a:bodyPr>
          <a:lstStyle/>
          <a:p>
            <a:r>
              <a:rPr lang="en-US" sz="2000" b="1" i="1">
                <a:latin typeface="Times New Roman" panose="02020603050405020304" pitchFamily="18" charset="0"/>
                <a:cs typeface="Times New Roman" panose="02020603050405020304" pitchFamily="18" charset="0"/>
              </a:rPr>
              <a:t>Bước 2. </a:t>
            </a:r>
            <a:r>
              <a:rPr lang="en-US" sz="2000" b="1">
                <a:latin typeface="Times New Roman" panose="02020603050405020304" pitchFamily="18" charset="0"/>
                <a:cs typeface="Times New Roman" panose="02020603050405020304" pitchFamily="18" charset="0"/>
              </a:rPr>
              <a:t>Nhân vật Mèo kêu: Grừ, Grừ, …, lạnh quá</a:t>
            </a:r>
            <a:endParaRPr lang="en-US" sz="2000">
              <a:latin typeface="Times New Roman" panose="02020603050405020304" pitchFamily="18"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AA8AEC20-46D5-4F2E-BC5E-82DE3E9059AA}"/>
              </a:ext>
            </a:extLst>
          </p:cNvPr>
          <p:cNvSpPr/>
          <p:nvPr/>
        </p:nvSpPr>
        <p:spPr>
          <a:xfrm>
            <a:off x="159658" y="2255693"/>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C25B4D0F-C33F-48CA-B03B-7765CBD90071}"/>
              </a:ext>
            </a:extLst>
          </p:cNvPr>
          <p:cNvSpPr txBox="1"/>
          <p:nvPr/>
        </p:nvSpPr>
        <p:spPr>
          <a:xfrm>
            <a:off x="264832" y="2224915"/>
            <a:ext cx="3886256"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3. </a:t>
            </a:r>
            <a:r>
              <a:rPr lang="en-US" sz="2000" b="1">
                <a:latin typeface="Times New Roman" panose="02020603050405020304" pitchFamily="18" charset="0"/>
                <a:cs typeface="Times New Roman" panose="02020603050405020304" pitchFamily="18" charset="0"/>
              </a:rPr>
              <a:t>Nhân vật Mèo kêu: Lò s</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ởi ở đâu nhỉ?</a:t>
            </a:r>
            <a:endParaRPr lang="en-US" sz="2000">
              <a:latin typeface="Times New Roman" panose="02020603050405020304" pitchFamily="18" charset="0"/>
              <a:cs typeface="Times New Roman" panose="02020603050405020304" pitchFamily="18" charset="0"/>
            </a:endParaRPr>
          </a:p>
        </p:txBody>
      </p:sp>
      <p:sp>
        <p:nvSpPr>
          <p:cNvPr id="16" name="Rectangle: Rounded Corners 15">
            <a:extLst>
              <a:ext uri="{FF2B5EF4-FFF2-40B4-BE49-F238E27FC236}">
                <a16:creationId xmlns:a16="http://schemas.microsoft.com/office/drawing/2014/main" id="{CAED31C9-BC31-4E26-BA54-CDFA5CEA17EA}"/>
              </a:ext>
            </a:extLst>
          </p:cNvPr>
          <p:cNvSpPr/>
          <p:nvPr/>
        </p:nvSpPr>
        <p:spPr>
          <a:xfrm>
            <a:off x="159658" y="3260167"/>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D8AACD6A-7BFF-416B-A99D-5BA4A6CC10A0}"/>
              </a:ext>
            </a:extLst>
          </p:cNvPr>
          <p:cNvSpPr txBox="1"/>
          <p:nvPr/>
        </p:nvSpPr>
        <p:spPr>
          <a:xfrm>
            <a:off x="264832" y="3229389"/>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4. </a:t>
            </a:r>
            <a:r>
              <a:rPr lang="en-US" sz="2000" b="1">
                <a:latin typeface="Times New Roman" panose="02020603050405020304" pitchFamily="18" charset="0"/>
                <a:cs typeface="Times New Roman" panose="02020603050405020304" pitchFamily="18" charset="0"/>
              </a:rPr>
              <a:t>Nhân vật Mèo  chạy một đoạn (10 b</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ớc)</a:t>
            </a:r>
            <a:endParaRPr lang="en-US" sz="2000">
              <a:latin typeface="Times New Roman" panose="02020603050405020304" pitchFamily="18" charset="0"/>
              <a:cs typeface="Times New Roman" panose="02020603050405020304" pitchFamily="18" charset="0"/>
            </a:endParaRPr>
          </a:p>
        </p:txBody>
      </p:sp>
      <p:sp>
        <p:nvSpPr>
          <p:cNvPr id="18" name="Rectangle: Rounded Corners 17">
            <a:extLst>
              <a:ext uri="{FF2B5EF4-FFF2-40B4-BE49-F238E27FC236}">
                <a16:creationId xmlns:a16="http://schemas.microsoft.com/office/drawing/2014/main" id="{B2EB2918-9F58-4FEE-A146-8E68C86508D8}"/>
              </a:ext>
            </a:extLst>
          </p:cNvPr>
          <p:cNvSpPr/>
          <p:nvPr/>
        </p:nvSpPr>
        <p:spPr>
          <a:xfrm>
            <a:off x="159658" y="4248682"/>
            <a:ext cx="4158235" cy="646330"/>
          </a:xfrm>
          <a:prstGeom prst="roundRect">
            <a:avLst/>
          </a:prstGeom>
          <a:effectLst>
            <a:glow rad="101600">
              <a:schemeClr val="accent6">
                <a:satMod val="175000"/>
                <a:alpha val="40000"/>
              </a:schemeClr>
            </a:glow>
          </a:effectLst>
        </p:spPr>
        <p:style>
          <a:lnRef idx="3">
            <a:schemeClr val="lt1"/>
          </a:lnRef>
          <a:fillRef idx="1">
            <a:schemeClr val="accent4"/>
          </a:fillRef>
          <a:effectRef idx="1">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608C4EF0-7AFF-4AD2-B63F-65111DE35FDF}"/>
              </a:ext>
            </a:extLst>
          </p:cNvPr>
          <p:cNvSpPr txBox="1"/>
          <p:nvPr/>
        </p:nvSpPr>
        <p:spPr>
          <a:xfrm>
            <a:off x="264831" y="4217904"/>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5</a:t>
            </a:r>
            <a:r>
              <a:rPr lang="en-US" sz="2000" b="1">
                <a:latin typeface="Times New Roman" panose="02020603050405020304" pitchFamily="18" charset="0"/>
                <a:cs typeface="Times New Roman" panose="02020603050405020304" pitchFamily="18" charset="0"/>
              </a:rPr>
              <a:t>. Nhân vật Mèo kêu: Không có cái nào.</a:t>
            </a:r>
            <a:endParaRPr lang="en-US" sz="2000">
              <a:latin typeface="Times New Roman" panose="02020603050405020304" pitchFamily="18" charset="0"/>
              <a:cs typeface="Times New Roman" panose="02020603050405020304" pitchFamily="18" charset="0"/>
            </a:endParaRPr>
          </a:p>
        </p:txBody>
      </p:sp>
      <p:sp>
        <p:nvSpPr>
          <p:cNvPr id="5" name="Arrow: Down 4">
            <a:extLst>
              <a:ext uri="{FF2B5EF4-FFF2-40B4-BE49-F238E27FC236}">
                <a16:creationId xmlns:a16="http://schemas.microsoft.com/office/drawing/2014/main" id="{8825AD5E-6F25-400F-9AD6-D5339974F203}"/>
              </a:ext>
            </a:extLst>
          </p:cNvPr>
          <p:cNvSpPr/>
          <p:nvPr/>
        </p:nvSpPr>
        <p:spPr>
          <a:xfrm>
            <a:off x="2032001" y="899886"/>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5" name="Arrow: Down 24">
            <a:extLst>
              <a:ext uri="{FF2B5EF4-FFF2-40B4-BE49-F238E27FC236}">
                <a16:creationId xmlns:a16="http://schemas.microsoft.com/office/drawing/2014/main" id="{BCAC088E-3229-4359-BC4B-5429DF853585}"/>
              </a:ext>
            </a:extLst>
          </p:cNvPr>
          <p:cNvSpPr/>
          <p:nvPr/>
        </p:nvSpPr>
        <p:spPr>
          <a:xfrm>
            <a:off x="2032001" y="1928327"/>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6" name="Arrow: Down 25">
            <a:extLst>
              <a:ext uri="{FF2B5EF4-FFF2-40B4-BE49-F238E27FC236}">
                <a16:creationId xmlns:a16="http://schemas.microsoft.com/office/drawing/2014/main" id="{0483768F-09B0-4E47-BFB4-81C2A47EB8A8}"/>
              </a:ext>
            </a:extLst>
          </p:cNvPr>
          <p:cNvSpPr/>
          <p:nvPr/>
        </p:nvSpPr>
        <p:spPr>
          <a:xfrm>
            <a:off x="2032001" y="2902023"/>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7" name="Arrow: Down 26">
            <a:extLst>
              <a:ext uri="{FF2B5EF4-FFF2-40B4-BE49-F238E27FC236}">
                <a16:creationId xmlns:a16="http://schemas.microsoft.com/office/drawing/2014/main" id="{931B8A6B-C134-495E-8B3C-BE4F1CF52525}"/>
              </a:ext>
            </a:extLst>
          </p:cNvPr>
          <p:cNvSpPr/>
          <p:nvPr/>
        </p:nvSpPr>
        <p:spPr>
          <a:xfrm>
            <a:off x="2032001" y="3906795"/>
            <a:ext cx="275772" cy="351333"/>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latin typeface="Times New Roman" panose="02020603050405020304" pitchFamily="18" charset="0"/>
              <a:cs typeface="Times New Roman" panose="02020603050405020304" pitchFamily="18" charset="0"/>
            </a:endParaRPr>
          </a:p>
        </p:txBody>
      </p:sp>
      <p:sp>
        <p:nvSpPr>
          <p:cNvPr id="28" name="Rectangle: Rounded Corners 27">
            <a:extLst>
              <a:ext uri="{FF2B5EF4-FFF2-40B4-BE49-F238E27FC236}">
                <a16:creationId xmlns:a16="http://schemas.microsoft.com/office/drawing/2014/main" id="{9FAA7C13-C064-4492-9D1B-90062A654AE5}"/>
              </a:ext>
            </a:extLst>
          </p:cNvPr>
          <p:cNvSpPr/>
          <p:nvPr/>
        </p:nvSpPr>
        <p:spPr>
          <a:xfrm>
            <a:off x="4826107" y="261259"/>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29" name="TextBox 28">
            <a:extLst>
              <a:ext uri="{FF2B5EF4-FFF2-40B4-BE49-F238E27FC236}">
                <a16:creationId xmlns:a16="http://schemas.microsoft.com/office/drawing/2014/main" id="{F35AFC3B-0CB4-43ED-A003-7CD1EE5D9977}"/>
              </a:ext>
            </a:extLst>
          </p:cNvPr>
          <p:cNvSpPr txBox="1"/>
          <p:nvPr/>
        </p:nvSpPr>
        <p:spPr>
          <a:xfrm>
            <a:off x="4931281" y="230481"/>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1. </a:t>
            </a:r>
            <a:r>
              <a:rPr lang="en-US" sz="2000" b="1">
                <a:latin typeface="Times New Roman" panose="02020603050405020304" pitchFamily="18" charset="0"/>
                <a:cs typeface="Times New Roman" panose="02020603050405020304" pitchFamily="18" charset="0"/>
              </a:rPr>
              <a:t>Đặt nhân vật Mèo đứng bên trái căn phòng</a:t>
            </a:r>
          </a:p>
        </p:txBody>
      </p:sp>
      <p:sp>
        <p:nvSpPr>
          <p:cNvPr id="30" name="Rectangle: Rounded Corners 29">
            <a:extLst>
              <a:ext uri="{FF2B5EF4-FFF2-40B4-BE49-F238E27FC236}">
                <a16:creationId xmlns:a16="http://schemas.microsoft.com/office/drawing/2014/main" id="{CA905DFE-12F9-41B5-AB74-073A18D96F25}"/>
              </a:ext>
            </a:extLst>
          </p:cNvPr>
          <p:cNvSpPr/>
          <p:nvPr/>
        </p:nvSpPr>
        <p:spPr>
          <a:xfrm>
            <a:off x="4826108" y="3267576"/>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1" name="TextBox 30">
            <a:extLst>
              <a:ext uri="{FF2B5EF4-FFF2-40B4-BE49-F238E27FC236}">
                <a16:creationId xmlns:a16="http://schemas.microsoft.com/office/drawing/2014/main" id="{C426E062-DE2F-40DC-BC6E-7410BB3ACB30}"/>
              </a:ext>
            </a:extLst>
          </p:cNvPr>
          <p:cNvSpPr txBox="1"/>
          <p:nvPr/>
        </p:nvSpPr>
        <p:spPr>
          <a:xfrm>
            <a:off x="4931282" y="3236798"/>
            <a:ext cx="4053060" cy="707886"/>
          </a:xfrm>
          <a:prstGeom prst="rect">
            <a:avLst/>
          </a:prstGeom>
          <a:noFill/>
        </p:spPr>
        <p:txBody>
          <a:bodyPr wrap="square" rtlCol="0">
            <a:spAutoFit/>
          </a:bodyPr>
          <a:lstStyle/>
          <a:p>
            <a:r>
              <a:rPr lang="en-US" sz="2000" b="1" i="1">
                <a:latin typeface="Times New Roman" panose="02020603050405020304" pitchFamily="18" charset="0"/>
                <a:cs typeface="Times New Roman" panose="02020603050405020304" pitchFamily="18" charset="0"/>
              </a:rPr>
              <a:t>Bước 4. </a:t>
            </a:r>
            <a:r>
              <a:rPr lang="en-US" sz="2000" b="1">
                <a:latin typeface="Times New Roman" panose="02020603050405020304" pitchFamily="18" charset="0"/>
                <a:cs typeface="Times New Roman" panose="02020603050405020304" pitchFamily="18" charset="0"/>
              </a:rPr>
              <a:t>Nhân vật Mèo kêu: Grừ, Grừ, …, lạnh quá</a:t>
            </a:r>
            <a:endParaRPr lang="en-US" sz="2000">
              <a:latin typeface="Times New Roman" panose="02020603050405020304" pitchFamily="18" charset="0"/>
              <a:cs typeface="Times New Roman" panose="02020603050405020304" pitchFamily="18" charset="0"/>
            </a:endParaRPr>
          </a:p>
        </p:txBody>
      </p:sp>
      <p:sp>
        <p:nvSpPr>
          <p:cNvPr id="32" name="Rectangle: Rounded Corners 31">
            <a:extLst>
              <a:ext uri="{FF2B5EF4-FFF2-40B4-BE49-F238E27FC236}">
                <a16:creationId xmlns:a16="http://schemas.microsoft.com/office/drawing/2014/main" id="{9B16CF81-9043-42C8-B746-6F0BF5A9ADFF}"/>
              </a:ext>
            </a:extLst>
          </p:cNvPr>
          <p:cNvSpPr/>
          <p:nvPr/>
        </p:nvSpPr>
        <p:spPr>
          <a:xfrm>
            <a:off x="4826107" y="2255693"/>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3" name="TextBox 32">
            <a:extLst>
              <a:ext uri="{FF2B5EF4-FFF2-40B4-BE49-F238E27FC236}">
                <a16:creationId xmlns:a16="http://schemas.microsoft.com/office/drawing/2014/main" id="{41ED3078-7EF9-47E2-BB93-54115D36B80D}"/>
              </a:ext>
            </a:extLst>
          </p:cNvPr>
          <p:cNvSpPr txBox="1"/>
          <p:nvPr/>
        </p:nvSpPr>
        <p:spPr>
          <a:xfrm>
            <a:off x="4931281" y="2224915"/>
            <a:ext cx="3886256"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3. </a:t>
            </a:r>
            <a:r>
              <a:rPr lang="en-US" sz="2000" b="1">
                <a:latin typeface="Times New Roman" panose="02020603050405020304" pitchFamily="18" charset="0"/>
                <a:cs typeface="Times New Roman" panose="02020603050405020304" pitchFamily="18" charset="0"/>
              </a:rPr>
              <a:t>Nhân vật Mèo kêu: Lò s</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ởi ở đâu nhỉ?</a:t>
            </a:r>
            <a:endParaRPr lang="en-US" sz="2000">
              <a:latin typeface="Times New Roman" panose="02020603050405020304" pitchFamily="18" charset="0"/>
              <a:cs typeface="Times New Roman" panose="02020603050405020304" pitchFamily="18" charset="0"/>
            </a:endParaRPr>
          </a:p>
        </p:txBody>
      </p:sp>
      <p:sp>
        <p:nvSpPr>
          <p:cNvPr id="34" name="Rectangle: Rounded Corners 33">
            <a:extLst>
              <a:ext uri="{FF2B5EF4-FFF2-40B4-BE49-F238E27FC236}">
                <a16:creationId xmlns:a16="http://schemas.microsoft.com/office/drawing/2014/main" id="{494DCB58-4FA7-4A8D-9B56-35F5D29EA3A7}"/>
              </a:ext>
            </a:extLst>
          </p:cNvPr>
          <p:cNvSpPr/>
          <p:nvPr/>
        </p:nvSpPr>
        <p:spPr>
          <a:xfrm>
            <a:off x="4826107" y="1312887"/>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5" name="TextBox 34">
            <a:extLst>
              <a:ext uri="{FF2B5EF4-FFF2-40B4-BE49-F238E27FC236}">
                <a16:creationId xmlns:a16="http://schemas.microsoft.com/office/drawing/2014/main" id="{45EA738D-2D9A-4B12-9E8D-77083A6F895F}"/>
              </a:ext>
            </a:extLst>
          </p:cNvPr>
          <p:cNvSpPr txBox="1"/>
          <p:nvPr/>
        </p:nvSpPr>
        <p:spPr>
          <a:xfrm>
            <a:off x="4931281" y="1282109"/>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2. </a:t>
            </a:r>
            <a:r>
              <a:rPr lang="en-US" sz="2000" b="1">
                <a:latin typeface="Times New Roman" panose="02020603050405020304" pitchFamily="18" charset="0"/>
                <a:cs typeface="Times New Roman" panose="02020603050405020304" pitchFamily="18" charset="0"/>
              </a:rPr>
              <a:t>Nhân vật Mèo  chạy một đoạn (10 b</a:t>
            </a:r>
            <a:r>
              <a:rPr lang="vi-VN" sz="2000" b="1">
                <a:latin typeface="Times New Roman" panose="02020603050405020304" pitchFamily="18" charset="0"/>
                <a:cs typeface="Times New Roman" panose="02020603050405020304" pitchFamily="18" charset="0"/>
              </a:rPr>
              <a:t>ư</a:t>
            </a:r>
            <a:r>
              <a:rPr lang="en-US" sz="2000" b="1">
                <a:latin typeface="Times New Roman" panose="02020603050405020304" pitchFamily="18" charset="0"/>
                <a:cs typeface="Times New Roman" panose="02020603050405020304" pitchFamily="18" charset="0"/>
              </a:rPr>
              <a:t>ớc)</a:t>
            </a:r>
            <a:endParaRPr lang="en-US" sz="2000">
              <a:latin typeface="Times New Roman" panose="02020603050405020304" pitchFamily="18" charset="0"/>
              <a:cs typeface="Times New Roman" panose="02020603050405020304" pitchFamily="18" charset="0"/>
            </a:endParaRPr>
          </a:p>
        </p:txBody>
      </p:sp>
      <p:sp>
        <p:nvSpPr>
          <p:cNvPr id="36" name="Rectangle: Rounded Corners 35">
            <a:extLst>
              <a:ext uri="{FF2B5EF4-FFF2-40B4-BE49-F238E27FC236}">
                <a16:creationId xmlns:a16="http://schemas.microsoft.com/office/drawing/2014/main" id="{217B9450-D583-4883-A026-6B3C5D6C63DA}"/>
              </a:ext>
            </a:extLst>
          </p:cNvPr>
          <p:cNvSpPr/>
          <p:nvPr/>
        </p:nvSpPr>
        <p:spPr>
          <a:xfrm>
            <a:off x="4826107" y="4248682"/>
            <a:ext cx="4158235" cy="646330"/>
          </a:xfrm>
          <a:prstGeom prst="roundRect">
            <a:avLst/>
          </a:prstGeom>
          <a:effectLst>
            <a:glow rad="101600">
              <a:schemeClr val="accent4">
                <a:satMod val="175000"/>
                <a:alpha val="40000"/>
              </a:schemeClr>
            </a:glo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chemeClr val="tx1"/>
              </a:solidFill>
            </a:endParaRPr>
          </a:p>
        </p:txBody>
      </p:sp>
      <p:sp>
        <p:nvSpPr>
          <p:cNvPr id="37" name="TextBox 36">
            <a:extLst>
              <a:ext uri="{FF2B5EF4-FFF2-40B4-BE49-F238E27FC236}">
                <a16:creationId xmlns:a16="http://schemas.microsoft.com/office/drawing/2014/main" id="{544F8308-A2D6-4185-80A3-99A336698B1B}"/>
              </a:ext>
            </a:extLst>
          </p:cNvPr>
          <p:cNvSpPr txBox="1"/>
          <p:nvPr/>
        </p:nvSpPr>
        <p:spPr>
          <a:xfrm>
            <a:off x="4931280" y="4217904"/>
            <a:ext cx="3886255" cy="707886"/>
          </a:xfrm>
          <a:prstGeom prst="rect">
            <a:avLst/>
          </a:prstGeom>
          <a:noFill/>
          <a:effectLst>
            <a:glow rad="101600">
              <a:schemeClr val="accent6">
                <a:satMod val="175000"/>
                <a:alpha val="40000"/>
              </a:schemeClr>
            </a:glow>
          </a:effectLst>
        </p:spPr>
        <p:txBody>
          <a:bodyPr wrap="square" rtlCol="0">
            <a:spAutoFit/>
          </a:bodyPr>
          <a:lstStyle/>
          <a:p>
            <a:r>
              <a:rPr lang="en-US" sz="2000" b="1" i="1">
                <a:latin typeface="Times New Roman" panose="02020603050405020304" pitchFamily="18" charset="0"/>
                <a:cs typeface="Times New Roman" panose="02020603050405020304" pitchFamily="18" charset="0"/>
              </a:rPr>
              <a:t>Bước 5</a:t>
            </a:r>
            <a:r>
              <a:rPr lang="en-US" sz="2000" b="1">
                <a:latin typeface="Times New Roman" panose="02020603050405020304" pitchFamily="18" charset="0"/>
                <a:cs typeface="Times New Roman" panose="02020603050405020304" pitchFamily="18" charset="0"/>
              </a:rPr>
              <a:t>. Nhân vật Mèo kêu: Không có cái nào.</a:t>
            </a:r>
            <a:endParaRPr lang="en-US" sz="2000">
              <a:latin typeface="Times New Roman" panose="02020603050405020304" pitchFamily="18" charset="0"/>
              <a:cs typeface="Times New Roman" panose="02020603050405020304" pitchFamily="18" charset="0"/>
            </a:endParaRPr>
          </a:p>
        </p:txBody>
      </p:sp>
      <p:sp>
        <p:nvSpPr>
          <p:cNvPr id="38" name="Arrow: Down 37">
            <a:extLst>
              <a:ext uri="{FF2B5EF4-FFF2-40B4-BE49-F238E27FC236}">
                <a16:creationId xmlns:a16="http://schemas.microsoft.com/office/drawing/2014/main" id="{DBFF20BE-FE33-46F6-AAD1-5471ABA99752}"/>
              </a:ext>
            </a:extLst>
          </p:cNvPr>
          <p:cNvSpPr/>
          <p:nvPr/>
        </p:nvSpPr>
        <p:spPr>
          <a:xfrm>
            <a:off x="6698450" y="943428"/>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39" name="Arrow: Down 38">
            <a:extLst>
              <a:ext uri="{FF2B5EF4-FFF2-40B4-BE49-F238E27FC236}">
                <a16:creationId xmlns:a16="http://schemas.microsoft.com/office/drawing/2014/main" id="{FF48E390-8958-408B-B683-3758106785B1}"/>
              </a:ext>
            </a:extLst>
          </p:cNvPr>
          <p:cNvSpPr/>
          <p:nvPr/>
        </p:nvSpPr>
        <p:spPr>
          <a:xfrm>
            <a:off x="6698450" y="1942841"/>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40" name="Arrow: Down 39">
            <a:extLst>
              <a:ext uri="{FF2B5EF4-FFF2-40B4-BE49-F238E27FC236}">
                <a16:creationId xmlns:a16="http://schemas.microsoft.com/office/drawing/2014/main" id="{BD87E7F1-7412-40FC-8995-617FBB2B4136}"/>
              </a:ext>
            </a:extLst>
          </p:cNvPr>
          <p:cNvSpPr/>
          <p:nvPr/>
        </p:nvSpPr>
        <p:spPr>
          <a:xfrm>
            <a:off x="6698450" y="2916537"/>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41" name="Arrow: Down 40">
            <a:extLst>
              <a:ext uri="{FF2B5EF4-FFF2-40B4-BE49-F238E27FC236}">
                <a16:creationId xmlns:a16="http://schemas.microsoft.com/office/drawing/2014/main" id="{ED52D8CC-8AA6-4156-906B-492BE8931853}"/>
              </a:ext>
            </a:extLst>
          </p:cNvPr>
          <p:cNvSpPr/>
          <p:nvPr/>
        </p:nvSpPr>
        <p:spPr>
          <a:xfrm>
            <a:off x="6698450" y="3935823"/>
            <a:ext cx="275772" cy="351333"/>
          </a:xfrm>
          <a:prstGeom prst="downArrow">
            <a:avLst/>
          </a:prstGeom>
          <a:solidFill>
            <a:schemeClr val="accent6">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606151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500"/>
                                        <p:tgtEl>
                                          <p:spTgt spid="1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up)">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up)">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up)">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up)">
                                      <p:cBhvr>
                                        <p:cTn id="75" dur="500"/>
                                        <p:tgtEl>
                                          <p:spTgt spid="3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wipe(up)">
                                      <p:cBhvr>
                                        <p:cTn id="88" dur="500"/>
                                        <p:tgtEl>
                                          <p:spTgt spid="3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wipe(up)">
                                      <p:cBhvr>
                                        <p:cTn id="101" dur="500"/>
                                        <p:tgtEl>
                                          <p:spTgt spid="4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up)">
                                      <p:cBhvr>
                                        <p:cTn id="106" dur="500"/>
                                        <p:tgtEl>
                                          <p:spTgt spid="30"/>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up)">
                                      <p:cBhvr>
                                        <p:cTn id="109" dur="500"/>
                                        <p:tgtEl>
                                          <p:spTgt spid="31"/>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1" fill="hold" grpId="0" nodeType="click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wipe(up)">
                                      <p:cBhvr>
                                        <p:cTn id="114" dur="500"/>
                                        <p:tgtEl>
                                          <p:spTgt spid="41"/>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wipe(up)">
                                      <p:cBhvr>
                                        <p:cTn id="119" dur="500"/>
                                        <p:tgtEl>
                                          <p:spTgt spid="37"/>
                                        </p:tgtEl>
                                      </p:cBhvr>
                                    </p:animEffect>
                                  </p:childTnLst>
                                </p:cTn>
                              </p:par>
                              <p:par>
                                <p:cTn id="120" presetID="22" presetClass="entr" presetSubtype="1" fill="hold" grpId="0" nodeType="with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wipe(up)">
                                      <p:cBhvr>
                                        <p:cTn id="12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2" grpId="0" animBg="1"/>
      <p:bldP spid="13" grpId="0"/>
      <p:bldP spid="14" grpId="0" animBg="1"/>
      <p:bldP spid="15" grpId="0"/>
      <p:bldP spid="16" grpId="0" animBg="1"/>
      <p:bldP spid="17" grpId="0"/>
      <p:bldP spid="18" grpId="0" animBg="1"/>
      <p:bldP spid="19" grpId="0"/>
      <p:bldP spid="5" grpId="0" animBg="1"/>
      <p:bldP spid="25" grpId="0" animBg="1"/>
      <p:bldP spid="26" grpId="0" animBg="1"/>
      <p:bldP spid="27" grpId="0" animBg="1"/>
      <p:bldP spid="28" grpId="0" animBg="1"/>
      <p:bldP spid="29" grpId="0"/>
      <p:bldP spid="30" grpId="0" animBg="1"/>
      <p:bldP spid="31" grpId="0"/>
      <p:bldP spid="32" grpId="0" animBg="1"/>
      <p:bldP spid="33" grpId="0"/>
      <p:bldP spid="34" grpId="0" animBg="1"/>
      <p:bldP spid="35" grpId="0"/>
      <p:bldP spid="36" grpId="0" animBg="1"/>
      <p:bldP spid="37" grpId="0"/>
      <p:bldP spid="38" grpId="0" animBg="1"/>
      <p:bldP spid="39" grpId="0" animBg="1"/>
      <p:bldP spid="40"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7577" y="915500"/>
            <a:ext cx="8928848"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Việc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thể</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kịch</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bản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có</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kế</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tiếp</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nhau</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là</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thực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tuần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tự</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của</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thuât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toán</a:t>
            </a:r>
            <a:r>
              <a:rPr lang="en-US" sz="3200" dirty="0">
                <a:solidFill>
                  <a:srgbClr val="000000"/>
                </a:solidFill>
                <a:latin typeface="Times New Roman" panose="02020603050405020304" pitchFamily="18" charset="0"/>
                <a:ea typeface="Calibri" panose="020F0502020204030204" pitchFamily="34" charset="0"/>
              </a:rPr>
              <a:t>.</a:t>
            </a:r>
            <a:endParaRPr lang="en-US" sz="3200" dirty="0">
              <a:latin typeface="Calibri" panose="020F0502020204030204" pitchFamily="34" charset="0"/>
              <a:ea typeface="Calibri" panose="020F0502020204030204" pitchFamily="34" charset="0"/>
            </a:endParaRPr>
          </a:p>
        </p:txBody>
      </p:sp>
      <p:sp>
        <p:nvSpPr>
          <p:cNvPr id="7" name="Rectangle 6"/>
          <p:cNvSpPr/>
          <p:nvPr/>
        </p:nvSpPr>
        <p:spPr>
          <a:xfrm>
            <a:off x="107578" y="2061711"/>
            <a:ext cx="8776449"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vi-VN" sz="3200" dirty="0">
                <a:solidFill>
                  <a:srgbClr val="000000"/>
                </a:solidFill>
                <a:latin typeface="Times New Roman" panose="02020603050405020304" pitchFamily="18" charset="0"/>
                <a:ea typeface="Calibri" panose="020F0502020204030204" pitchFamily="34" charset="0"/>
              </a:rPr>
              <a:t>Việc thay đổi thứ tự các bước trong thuật toán sẽ dẫn đến chương trình đưa ra các kết quả khác nhau.</a:t>
            </a:r>
          </a:p>
        </p:txBody>
      </p:sp>
      <p:sp>
        <p:nvSpPr>
          <p:cNvPr id="6" name="Rectangle: Rounded Corners 5">
            <a:extLst>
              <a:ext uri="{FF2B5EF4-FFF2-40B4-BE49-F238E27FC236}">
                <a16:creationId xmlns:a16="http://schemas.microsoft.com/office/drawing/2014/main" id="{781580B9-CA7C-4776-A4D1-31B8894DA2C7}"/>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6D7BE0D-19A7-4D81-B358-C8DFE954B00B}"/>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83C85C49-4506-4833-967A-37BE5AE808C2}"/>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384717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78B8E52-C30E-497D-A41C-6725ADCEA12D}"/>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33745FE-9F43-4D93-AA6D-C42F9BE5518A}"/>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A04D472F-76DC-4022-9226-4B91BC0A785B}"/>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5A8C4AFF-420B-461F-ADB0-8068C2F6D78E}"/>
              </a:ext>
            </a:extLst>
          </p:cNvPr>
          <p:cNvSpPr/>
          <p:nvPr/>
        </p:nvSpPr>
        <p:spPr>
          <a:xfrm>
            <a:off x="0" y="935819"/>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15644A6-2DE8-4335-A4BC-5AFEE8646FC6}"/>
              </a:ext>
            </a:extLst>
          </p:cNvPr>
          <p:cNvSpPr/>
          <p:nvPr/>
        </p:nvSpPr>
        <p:spPr>
          <a:xfrm>
            <a:off x="224970" y="1101373"/>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58797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1143000" y="400050"/>
            <a:ext cx="6572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u="sng">
                <a:latin typeface="Times New Roman" panose="02020603050405020304" pitchFamily="18" charset="0"/>
              </a:rPr>
              <a:t>Ví </a:t>
            </a:r>
            <a:r>
              <a:rPr lang="en-US" altLang="en-US" sz="2400" b="1" u="sng" smtClean="0">
                <a:latin typeface="Times New Roman" panose="02020603050405020304" pitchFamily="18" charset="0"/>
              </a:rPr>
              <a:t>dụ</a:t>
            </a:r>
            <a:r>
              <a:rPr lang="en-US" altLang="en-US" sz="2400" smtClean="0">
                <a:latin typeface="Times New Roman" panose="02020603050405020304" pitchFamily="18" charset="0"/>
              </a:rPr>
              <a:t>: </a:t>
            </a:r>
            <a:r>
              <a:rPr lang="en-US" altLang="en-US" sz="2400">
                <a:latin typeface="Times New Roman" panose="02020603050405020304" pitchFamily="18" charset="0"/>
              </a:rPr>
              <a:t>Mô tả thuật toán Hoán đổi giá trị  a, b trên 2 biến x và y.</a:t>
            </a:r>
          </a:p>
        </p:txBody>
      </p:sp>
      <p:grpSp>
        <p:nvGrpSpPr>
          <p:cNvPr id="2" name="Group 9"/>
          <p:cNvGrpSpPr>
            <a:grpSpLocks/>
          </p:cNvGrpSpPr>
          <p:nvPr/>
        </p:nvGrpSpPr>
        <p:grpSpPr bwMode="auto">
          <a:xfrm>
            <a:off x="4629150" y="1215629"/>
            <a:ext cx="1200150" cy="971550"/>
            <a:chOff x="288" y="1200"/>
            <a:chExt cx="1008" cy="816"/>
          </a:xfrm>
        </p:grpSpPr>
        <p:sp>
          <p:nvSpPr>
            <p:cNvPr id="20501" name="Rectangle 5"/>
            <p:cNvSpPr>
              <a:spLocks noChangeArrowheads="1"/>
            </p:cNvSpPr>
            <p:nvPr/>
          </p:nvSpPr>
          <p:spPr bwMode="auto">
            <a:xfrm>
              <a:off x="288" y="1392"/>
              <a:ext cx="1008" cy="624"/>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x</a:t>
              </a:r>
            </a:p>
          </p:txBody>
        </p:sp>
        <p:sp>
          <p:nvSpPr>
            <p:cNvPr id="20502" name="Text Box 7"/>
            <p:cNvSpPr txBox="1">
              <a:spLocks noChangeArrowheads="1"/>
            </p:cNvSpPr>
            <p:nvPr/>
          </p:nvSpPr>
          <p:spPr bwMode="auto">
            <a:xfrm>
              <a:off x="816" y="1200"/>
              <a:ext cx="28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grpSp>
      <p:grpSp>
        <p:nvGrpSpPr>
          <p:cNvPr id="3" name="Group 10"/>
          <p:cNvGrpSpPr>
            <a:grpSpLocks/>
          </p:cNvGrpSpPr>
          <p:nvPr/>
        </p:nvGrpSpPr>
        <p:grpSpPr bwMode="auto">
          <a:xfrm>
            <a:off x="6286500" y="1215628"/>
            <a:ext cx="1200150" cy="1013222"/>
            <a:chOff x="1584" y="1309"/>
            <a:chExt cx="1008" cy="851"/>
          </a:xfrm>
        </p:grpSpPr>
        <p:sp>
          <p:nvSpPr>
            <p:cNvPr id="20499" name="Rectangle 6"/>
            <p:cNvSpPr>
              <a:spLocks noChangeArrowheads="1"/>
            </p:cNvSpPr>
            <p:nvPr/>
          </p:nvSpPr>
          <p:spPr bwMode="auto">
            <a:xfrm>
              <a:off x="1584" y="1536"/>
              <a:ext cx="1008" cy="624"/>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y</a:t>
              </a:r>
            </a:p>
          </p:txBody>
        </p:sp>
        <p:sp>
          <p:nvSpPr>
            <p:cNvPr id="20500" name="Text Box 8"/>
            <p:cNvSpPr txBox="1">
              <a:spLocks noChangeArrowheads="1"/>
            </p:cNvSpPr>
            <p:nvPr/>
          </p:nvSpPr>
          <p:spPr bwMode="auto">
            <a:xfrm>
              <a:off x="2068" y="1309"/>
              <a:ext cx="28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grpSp>
      <p:sp>
        <p:nvSpPr>
          <p:cNvPr id="8204" name="Rectangle 12"/>
          <p:cNvSpPr>
            <a:spLocks noChangeArrowheads="1"/>
          </p:cNvSpPr>
          <p:nvPr/>
        </p:nvSpPr>
        <p:spPr bwMode="auto">
          <a:xfrm>
            <a:off x="4800600" y="3901679"/>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x</a:t>
            </a:r>
          </a:p>
        </p:txBody>
      </p:sp>
      <p:sp>
        <p:nvSpPr>
          <p:cNvPr id="8205" name="Text Box 13"/>
          <p:cNvSpPr txBox="1">
            <a:spLocks noChangeArrowheads="1"/>
          </p:cNvSpPr>
          <p:nvPr/>
        </p:nvSpPr>
        <p:spPr bwMode="auto">
          <a:xfrm>
            <a:off x="6858000" y="1222772"/>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8207" name="Rectangle 15"/>
          <p:cNvSpPr>
            <a:spLocks noChangeArrowheads="1"/>
          </p:cNvSpPr>
          <p:nvPr/>
        </p:nvSpPr>
        <p:spPr bwMode="auto">
          <a:xfrm>
            <a:off x="6286500" y="4000500"/>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y</a:t>
            </a:r>
          </a:p>
        </p:txBody>
      </p:sp>
      <p:sp>
        <p:nvSpPr>
          <p:cNvPr id="8211" name="Text Box 19"/>
          <p:cNvSpPr txBox="1">
            <a:spLocks noChangeArrowheads="1"/>
          </p:cNvSpPr>
          <p:nvPr/>
        </p:nvSpPr>
        <p:spPr bwMode="auto">
          <a:xfrm>
            <a:off x="1485900" y="2872978"/>
            <a:ext cx="21717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THUẬT TOÁN</a:t>
            </a:r>
          </a:p>
        </p:txBody>
      </p:sp>
      <p:sp>
        <p:nvSpPr>
          <p:cNvPr id="8222" name="Text Box 30"/>
          <p:cNvSpPr txBox="1">
            <a:spLocks noChangeArrowheads="1"/>
          </p:cNvSpPr>
          <p:nvPr/>
        </p:nvSpPr>
        <p:spPr bwMode="auto">
          <a:xfrm>
            <a:off x="5257800" y="1215629"/>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8224" name="Text Box 32"/>
          <p:cNvSpPr txBox="1">
            <a:spLocks noChangeArrowheads="1"/>
          </p:cNvSpPr>
          <p:nvPr/>
        </p:nvSpPr>
        <p:spPr bwMode="auto">
          <a:xfrm>
            <a:off x="5715000" y="2244329"/>
            <a:ext cx="685800" cy="144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8775" b="1">
                <a:solidFill>
                  <a:srgbClr val="FF0066"/>
                </a:solidFill>
                <a:latin typeface="Times New Roman" panose="02020603050405020304" pitchFamily="18" charset="0"/>
              </a:rPr>
              <a:t>?</a:t>
            </a:r>
          </a:p>
        </p:txBody>
      </p:sp>
      <p:sp>
        <p:nvSpPr>
          <p:cNvPr id="8213" name="Text Box 21"/>
          <p:cNvSpPr txBox="1">
            <a:spLocks noChangeArrowheads="1"/>
          </p:cNvSpPr>
          <p:nvPr/>
        </p:nvSpPr>
        <p:spPr bwMode="auto">
          <a:xfrm>
            <a:off x="5086350" y="2472929"/>
            <a:ext cx="2457450" cy="1015663"/>
          </a:xfrm>
          <a:prstGeom prst="rect">
            <a:avLst/>
          </a:prstGeom>
          <a:solidFill>
            <a:srgbClr val="CCECFF"/>
          </a:solidFill>
          <a:ln w="9525">
            <a:solidFill>
              <a:schemeClr val="accent2"/>
            </a:solidFill>
            <a:miter lim="800000"/>
            <a:headEnd/>
            <a:tailEnd/>
          </a:ln>
          <a:effectLst>
            <a:outerShdw dist="35921" dir="2700000" algn="ctr" rotWithShape="0">
              <a:schemeClr val="bg2"/>
            </a:outerShdw>
          </a:effec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1:   x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y</a:t>
            </a:r>
          </a:p>
          <a:p>
            <a:pPr eaLnBrk="1" hangingPunct="1">
              <a:spcBef>
                <a:spcPct val="50000"/>
              </a:spcBef>
              <a:buFontTx/>
              <a:buNone/>
            </a:pPr>
            <a:r>
              <a:rPr lang="en-US" altLang="en-US" sz="2400">
                <a:latin typeface="Times New Roman" panose="02020603050405020304" pitchFamily="18" charset="0"/>
              </a:rPr>
              <a:t>Bước 2:   y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x</a:t>
            </a:r>
          </a:p>
        </p:txBody>
      </p:sp>
      <p:sp>
        <p:nvSpPr>
          <p:cNvPr id="20492" name="AutoShape 34">
            <a:hlinkClick r:id="rId2" action="ppaction://hlinksldjump"/>
          </p:cNvPr>
          <p:cNvSpPr>
            <a:spLocks noChangeArrowheads="1"/>
          </p:cNvSpPr>
          <p:nvPr/>
        </p:nvSpPr>
        <p:spPr bwMode="auto">
          <a:xfrm>
            <a:off x="6972300" y="4793456"/>
            <a:ext cx="457200" cy="285750"/>
          </a:xfrm>
          <a:prstGeom prst="flowChartAlternateProcess">
            <a:avLst/>
          </a:prstGeom>
          <a:solidFill>
            <a:srgbClr val="C0C0C0"/>
          </a:solidFill>
          <a:ln w="9525">
            <a:solidFill>
              <a:schemeClr val="tx1"/>
            </a:solidFill>
            <a:miter lim="800000"/>
            <a:headEnd/>
            <a:tailEnd/>
          </a:ln>
          <a:effectLst>
            <a:outerShdw dist="35921"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a:latin typeface="Times New Roman" panose="02020603050405020304" pitchFamily="18" charset="0"/>
              </a:rPr>
              <a:t>C2</a:t>
            </a:r>
          </a:p>
        </p:txBody>
      </p:sp>
      <p:sp>
        <p:nvSpPr>
          <p:cNvPr id="20493" name="AutoShape 35">
            <a:hlinkClick r:id="rId3" action="ppaction://hlinksldjump"/>
          </p:cNvPr>
          <p:cNvSpPr>
            <a:spLocks noChangeArrowheads="1"/>
          </p:cNvSpPr>
          <p:nvPr/>
        </p:nvSpPr>
        <p:spPr bwMode="auto">
          <a:xfrm>
            <a:off x="7486650" y="4793456"/>
            <a:ext cx="457200" cy="285750"/>
          </a:xfrm>
          <a:prstGeom prst="flowChartAlternateProcess">
            <a:avLst/>
          </a:prstGeom>
          <a:solidFill>
            <a:srgbClr val="C0C0C0"/>
          </a:solidFill>
          <a:ln w="9525">
            <a:solidFill>
              <a:schemeClr val="tx1"/>
            </a:solidFill>
            <a:miter lim="800000"/>
            <a:headEnd/>
            <a:tailEnd/>
          </a:ln>
          <a:effectLst>
            <a:outerShdw dist="35921"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a:latin typeface="Times New Roman" panose="02020603050405020304" pitchFamily="18" charset="0"/>
              </a:rPr>
              <a:t>C3</a:t>
            </a:r>
          </a:p>
        </p:txBody>
      </p:sp>
      <p:sp>
        <p:nvSpPr>
          <p:cNvPr id="8228" name="Text Box 36"/>
          <p:cNvSpPr txBox="1">
            <a:spLocks noChangeArrowheads="1"/>
          </p:cNvSpPr>
          <p:nvPr/>
        </p:nvSpPr>
        <p:spPr bwMode="auto">
          <a:xfrm>
            <a:off x="1257300" y="1420416"/>
            <a:ext cx="29718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b="1">
                <a:solidFill>
                  <a:schemeClr val="accent2"/>
                </a:solidFill>
                <a:latin typeface="Times New Roman" panose="02020603050405020304" pitchFamily="18" charset="0"/>
              </a:rPr>
              <a:t>* INPUT:</a:t>
            </a:r>
            <a:r>
              <a:rPr lang="en-US" altLang="en-US" sz="2100">
                <a:latin typeface="Times New Roman" panose="02020603050405020304" pitchFamily="18" charset="0"/>
              </a:rPr>
              <a:t> Biến x lưu giá trị a, biến y lưu giá trị b.</a:t>
            </a:r>
          </a:p>
        </p:txBody>
      </p:sp>
      <p:sp>
        <p:nvSpPr>
          <p:cNvPr id="8229" name="Text Box 37"/>
          <p:cNvSpPr txBox="1">
            <a:spLocks noChangeArrowheads="1"/>
          </p:cNvSpPr>
          <p:nvPr/>
        </p:nvSpPr>
        <p:spPr bwMode="auto">
          <a:xfrm>
            <a:off x="1223962" y="3901679"/>
            <a:ext cx="311943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b="1">
                <a:solidFill>
                  <a:schemeClr val="accent2"/>
                </a:solidFill>
                <a:latin typeface="Times New Roman" panose="02020603050405020304" pitchFamily="18" charset="0"/>
              </a:rPr>
              <a:t>* OUTPUT:</a:t>
            </a:r>
            <a:r>
              <a:rPr lang="en-US" altLang="en-US" sz="2100">
                <a:latin typeface="Times New Roman" panose="02020603050405020304" pitchFamily="18" charset="0"/>
              </a:rPr>
              <a:t> Biến x lưu giá trị b, biến y lưu giá trị a.</a:t>
            </a:r>
          </a:p>
        </p:txBody>
      </p:sp>
    </p:spTree>
    <p:extLst>
      <p:ext uri="{BB962C8B-B14F-4D97-AF65-F5344CB8AC3E}">
        <p14:creationId xmlns:p14="http://schemas.microsoft.com/office/powerpoint/2010/main" val="4420663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checkerboard(across)">
                                      <p:cBhvr>
                                        <p:cTn id="7" dur="500"/>
                                        <p:tgtEl>
                                          <p:spTgt spid="81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228"/>
                                        </p:tgtEl>
                                        <p:attrNameLst>
                                          <p:attrName>style.visibility</p:attrName>
                                        </p:attrNameLst>
                                      </p:cBhvr>
                                      <p:to>
                                        <p:strVal val="visible"/>
                                      </p:to>
                                    </p:set>
                                    <p:animEffect transition="in" filter="box(in)">
                                      <p:cBhvr>
                                        <p:cTn id="12" dur="500"/>
                                        <p:tgtEl>
                                          <p:spTgt spid="8228"/>
                                        </p:tgtEl>
                                      </p:cBhvr>
                                    </p:animEffect>
                                  </p:childTnLst>
                                </p:cTn>
                              </p:par>
                            </p:childTnLst>
                          </p:cTn>
                        </p:par>
                        <p:par>
                          <p:cTn id="13" fill="hold" nodeType="afterGroup">
                            <p:stCondLst>
                              <p:cond delay="500"/>
                            </p:stCondLst>
                            <p:childTnLst>
                              <p:par>
                                <p:cTn id="14" presetID="4"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in)">
                                      <p:cBhvr>
                                        <p:cTn id="16" dur="500"/>
                                        <p:tgtEl>
                                          <p:spTgt spid="2"/>
                                        </p:tgtEl>
                                      </p:cBhvr>
                                    </p:animEffect>
                                  </p:childTnLst>
                                </p:cTn>
                              </p:par>
                            </p:childTnLst>
                          </p:cTn>
                        </p:par>
                        <p:par>
                          <p:cTn id="17" fill="hold" nodeType="afterGroup">
                            <p:stCondLst>
                              <p:cond delay="1000"/>
                            </p:stCondLst>
                            <p:childTnLst>
                              <p:par>
                                <p:cTn id="18" presetID="4"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ox(in)">
                                      <p:cBhvr>
                                        <p:cTn id="20" dur="500"/>
                                        <p:tgtEl>
                                          <p:spTgt spid="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8229"/>
                                        </p:tgtEl>
                                        <p:attrNameLst>
                                          <p:attrName>style.visibility</p:attrName>
                                        </p:attrNameLst>
                                      </p:cBhvr>
                                      <p:to>
                                        <p:strVal val="visible"/>
                                      </p:to>
                                    </p:set>
                                    <p:animEffect transition="in" filter="box(in)">
                                      <p:cBhvr>
                                        <p:cTn id="25" dur="500"/>
                                        <p:tgtEl>
                                          <p:spTgt spid="8229"/>
                                        </p:tgtEl>
                                      </p:cBhvr>
                                    </p:animEffect>
                                  </p:childTnLst>
                                </p:cTn>
                              </p:par>
                            </p:childTnLst>
                          </p:cTn>
                        </p:par>
                        <p:par>
                          <p:cTn id="26" fill="hold" nodeType="afterGroup">
                            <p:stCondLst>
                              <p:cond delay="500"/>
                            </p:stCondLst>
                            <p:childTnLst>
                              <p:par>
                                <p:cTn id="27" presetID="4" presetClass="entr" presetSubtype="16" fill="hold" grpId="0" nodeType="afterEffect">
                                  <p:stCondLst>
                                    <p:cond delay="0"/>
                                  </p:stCondLst>
                                  <p:childTnLst>
                                    <p:set>
                                      <p:cBhvr>
                                        <p:cTn id="28" dur="1" fill="hold">
                                          <p:stCondLst>
                                            <p:cond delay="0"/>
                                          </p:stCondLst>
                                        </p:cTn>
                                        <p:tgtEl>
                                          <p:spTgt spid="8207"/>
                                        </p:tgtEl>
                                        <p:attrNameLst>
                                          <p:attrName>style.visibility</p:attrName>
                                        </p:attrNameLst>
                                      </p:cBhvr>
                                      <p:to>
                                        <p:strVal val="visible"/>
                                      </p:to>
                                    </p:set>
                                    <p:animEffect transition="in" filter="box(in)">
                                      <p:cBhvr>
                                        <p:cTn id="29" dur="500"/>
                                        <p:tgtEl>
                                          <p:spTgt spid="8207"/>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8204"/>
                                        </p:tgtEl>
                                        <p:attrNameLst>
                                          <p:attrName>style.visibility</p:attrName>
                                        </p:attrNameLst>
                                      </p:cBhvr>
                                      <p:to>
                                        <p:strVal val="visible"/>
                                      </p:to>
                                    </p:set>
                                    <p:animEffect transition="in" filter="box(in)">
                                      <p:cBhvr>
                                        <p:cTn id="32" dur="500"/>
                                        <p:tgtEl>
                                          <p:spTgt spid="8204"/>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820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222"/>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42" presetClass="path" presetSubtype="0" accel="50000" decel="50000" fill="hold" grpId="1" nodeType="clickEffect">
                                  <p:stCondLst>
                                    <p:cond delay="0"/>
                                  </p:stCondLst>
                                  <p:childTnLst>
                                    <p:animMotion origin="layout" path="M -3.33333E-6 -0.00138 L -0.21666 0.47431 " pathEditMode="relative" rAng="0" ptsTypes="AA">
                                      <p:cBhvr>
                                        <p:cTn id="40" dur="2000" fill="hold"/>
                                        <p:tgtEl>
                                          <p:spTgt spid="8205"/>
                                        </p:tgtEl>
                                        <p:attrNameLst>
                                          <p:attrName>ppt_x</p:attrName>
                                          <p:attrName>ppt_y</p:attrName>
                                        </p:attrNameLst>
                                      </p:cBhvr>
                                      <p:rCtr x="-10833" y="23773"/>
                                    </p:animMotion>
                                  </p:childTnLst>
                                </p:cTn>
                              </p:par>
                            </p:childTnLst>
                          </p:cTn>
                        </p:par>
                        <p:par>
                          <p:cTn id="41" fill="hold" nodeType="afterGroup">
                            <p:stCondLst>
                              <p:cond delay="2000"/>
                            </p:stCondLst>
                            <p:childTnLst>
                              <p:par>
                                <p:cTn id="42" presetID="42" presetClass="path" presetSubtype="0" accel="50000" decel="50000" fill="hold" grpId="1" nodeType="afterEffect">
                                  <p:stCondLst>
                                    <p:cond delay="0"/>
                                  </p:stCondLst>
                                  <p:childTnLst>
                                    <p:animMotion origin="layout" path="M 1.11022E-16 4.07407E-6 L 0.225 0.48819 " pathEditMode="relative" rAng="0" ptsTypes="AA">
                                      <p:cBhvr>
                                        <p:cTn id="43" dur="2000" fill="hold"/>
                                        <p:tgtEl>
                                          <p:spTgt spid="8222"/>
                                        </p:tgtEl>
                                        <p:attrNameLst>
                                          <p:attrName>ppt_x</p:attrName>
                                          <p:attrName>ppt_y</p:attrName>
                                        </p:attrNameLst>
                                      </p:cBhvr>
                                      <p:rCtr x="11250" y="24398"/>
                                    </p:animMotion>
                                  </p:childTnLst>
                                </p:cTn>
                              </p:par>
                            </p:childTnLst>
                          </p:cTn>
                        </p:par>
                      </p:childTnLst>
                    </p:cTn>
                  </p:par>
                  <p:par>
                    <p:cTn id="44" fill="hold" nodeType="clickPar">
                      <p:stCondLst>
                        <p:cond delay="indefinite"/>
                      </p:stCondLst>
                      <p:childTnLst>
                        <p:par>
                          <p:cTn id="45" fill="hold" nodeType="withGroup">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8211"/>
                                        </p:tgtEl>
                                        <p:attrNameLst>
                                          <p:attrName>style.visibility</p:attrName>
                                        </p:attrNameLst>
                                      </p:cBhvr>
                                      <p:to>
                                        <p:strVal val="visible"/>
                                      </p:to>
                                    </p:set>
                                    <p:animEffect transition="in" filter="strips(downLeft)">
                                      <p:cBhvr>
                                        <p:cTn id="48" dur="500"/>
                                        <p:tgtEl>
                                          <p:spTgt spid="8211"/>
                                        </p:tgtEl>
                                      </p:cBhvr>
                                    </p:animEffect>
                                  </p:childTnLst>
                                </p:cTn>
                              </p:par>
                            </p:childTnLst>
                          </p:cTn>
                        </p:par>
                        <p:par>
                          <p:cTn id="49" fill="hold" nodeType="afterGroup">
                            <p:stCondLst>
                              <p:cond delay="500"/>
                            </p:stCondLst>
                            <p:childTnLst>
                              <p:par>
                                <p:cTn id="50" presetID="22" presetClass="entr" presetSubtype="1" repeatCount="indefinite" fill="hold" grpId="0" nodeType="afterEffect">
                                  <p:stCondLst>
                                    <p:cond delay="0"/>
                                  </p:stCondLst>
                                  <p:endCondLst>
                                    <p:cond evt="onNext" delay="0">
                                      <p:tgtEl>
                                        <p:sldTgt/>
                                      </p:tgtEl>
                                    </p:cond>
                                  </p:endCondLst>
                                  <p:childTnLst>
                                    <p:set>
                                      <p:cBhvr>
                                        <p:cTn id="51" dur="1" fill="hold">
                                          <p:stCondLst>
                                            <p:cond delay="0"/>
                                          </p:stCondLst>
                                        </p:cTn>
                                        <p:tgtEl>
                                          <p:spTgt spid="8224"/>
                                        </p:tgtEl>
                                        <p:attrNameLst>
                                          <p:attrName>style.visibility</p:attrName>
                                        </p:attrNameLst>
                                      </p:cBhvr>
                                      <p:to>
                                        <p:strVal val="visible"/>
                                      </p:to>
                                    </p:set>
                                    <p:animEffect transition="in" filter="wipe(up)">
                                      <p:cBhvr>
                                        <p:cTn id="52" dur="1000"/>
                                        <p:tgtEl>
                                          <p:spTgt spid="822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8213"/>
                                        </p:tgtEl>
                                        <p:attrNameLst>
                                          <p:attrName>style.visibility</p:attrName>
                                        </p:attrNameLst>
                                      </p:cBhvr>
                                      <p:to>
                                        <p:strVal val="visible"/>
                                      </p:to>
                                    </p:set>
                                    <p:animEffect transition="in" filter="box(in)">
                                      <p:cBhvr>
                                        <p:cTn id="57" dur="500"/>
                                        <p:tgtEl>
                                          <p:spTgt spid="8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204" grpId="0" animBg="1"/>
      <p:bldP spid="8205" grpId="0"/>
      <p:bldP spid="8205" grpId="1"/>
      <p:bldP spid="8207" grpId="0" animBg="1"/>
      <p:bldP spid="8211" grpId="0"/>
      <p:bldP spid="8222" grpId="0"/>
      <p:bldP spid="8222" grpId="1"/>
      <p:bldP spid="8224" grpId="0"/>
      <p:bldP spid="8213" grpId="0" animBg="1"/>
      <p:bldP spid="8228" grpId="0"/>
      <p:bldP spid="82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p:cNvGrpSpPr>
            <a:grpSpLocks/>
          </p:cNvGrpSpPr>
          <p:nvPr/>
        </p:nvGrpSpPr>
        <p:grpSpPr bwMode="auto">
          <a:xfrm>
            <a:off x="2114550" y="2400302"/>
            <a:ext cx="2457450" cy="461963"/>
            <a:chOff x="48" y="1440"/>
            <a:chExt cx="2064" cy="388"/>
          </a:xfrm>
        </p:grpSpPr>
        <p:sp>
          <p:nvSpPr>
            <p:cNvPr id="21533" name="Text Box 16"/>
            <p:cNvSpPr txBox="1">
              <a:spLocks noChangeArrowheads="1"/>
            </p:cNvSpPr>
            <p:nvPr/>
          </p:nvSpPr>
          <p:spPr bwMode="auto">
            <a:xfrm>
              <a:off x="48" y="1440"/>
              <a:ext cx="2064" cy="388"/>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1:  </a:t>
              </a:r>
              <a:r>
                <a:rPr lang="en-US" altLang="en-US" sz="2400">
                  <a:solidFill>
                    <a:srgbClr val="FF0066"/>
                  </a:solidFill>
                  <a:latin typeface="Times New Roman" panose="02020603050405020304" pitchFamily="18" charset="0"/>
                </a:rPr>
                <a:t>x        y</a:t>
              </a:r>
            </a:p>
          </p:txBody>
        </p:sp>
        <p:sp>
          <p:nvSpPr>
            <p:cNvPr id="21534" name="Line 19"/>
            <p:cNvSpPr>
              <a:spLocks noChangeShapeType="1"/>
            </p:cNvSpPr>
            <p:nvPr/>
          </p:nvSpPr>
          <p:spPr bwMode="auto">
            <a:xfrm flipH="1">
              <a:off x="1200" y="1660"/>
              <a:ext cx="432" cy="0"/>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grpSp>
      <p:sp>
        <p:nvSpPr>
          <p:cNvPr id="21507" name="Rectangle 23"/>
          <p:cNvSpPr>
            <a:spLocks noChangeArrowheads="1"/>
          </p:cNvSpPr>
          <p:nvPr/>
        </p:nvSpPr>
        <p:spPr bwMode="auto">
          <a:xfrm>
            <a:off x="4914900" y="2040731"/>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x</a:t>
            </a:r>
          </a:p>
        </p:txBody>
      </p:sp>
      <p:sp>
        <p:nvSpPr>
          <p:cNvPr id="21508" name="Rectangle 26"/>
          <p:cNvSpPr>
            <a:spLocks noChangeArrowheads="1"/>
          </p:cNvSpPr>
          <p:nvPr/>
        </p:nvSpPr>
        <p:spPr bwMode="auto">
          <a:xfrm>
            <a:off x="6457950" y="2057400"/>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y</a:t>
            </a:r>
          </a:p>
        </p:txBody>
      </p:sp>
      <p:sp>
        <p:nvSpPr>
          <p:cNvPr id="21509" name="Text Box 10"/>
          <p:cNvSpPr txBox="1">
            <a:spLocks noChangeArrowheads="1"/>
          </p:cNvSpPr>
          <p:nvPr/>
        </p:nvSpPr>
        <p:spPr bwMode="auto">
          <a:xfrm>
            <a:off x="7029450" y="1812131"/>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2549" name="Text Box 21"/>
          <p:cNvSpPr txBox="1">
            <a:spLocks noChangeArrowheads="1"/>
          </p:cNvSpPr>
          <p:nvPr/>
        </p:nvSpPr>
        <p:spPr bwMode="auto">
          <a:xfrm>
            <a:off x="5429250" y="1754981"/>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22568" name="Text Box 40"/>
          <p:cNvSpPr txBox="1">
            <a:spLocks noChangeArrowheads="1"/>
          </p:cNvSpPr>
          <p:nvPr/>
        </p:nvSpPr>
        <p:spPr bwMode="auto">
          <a:xfrm>
            <a:off x="7036594" y="1812131"/>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2569" name="Line 41"/>
          <p:cNvSpPr>
            <a:spLocks noChangeShapeType="1"/>
          </p:cNvSpPr>
          <p:nvPr/>
        </p:nvSpPr>
        <p:spPr bwMode="auto">
          <a:xfrm>
            <a:off x="5283994" y="1478756"/>
            <a:ext cx="571500" cy="40005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2571" name="Line 43"/>
          <p:cNvSpPr>
            <a:spLocks noChangeShapeType="1"/>
          </p:cNvSpPr>
          <p:nvPr/>
        </p:nvSpPr>
        <p:spPr bwMode="auto">
          <a:xfrm flipH="1">
            <a:off x="5283994" y="1478756"/>
            <a:ext cx="457200" cy="34290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2581" name="Text Box 53"/>
          <p:cNvSpPr txBox="1">
            <a:spLocks noChangeArrowheads="1"/>
          </p:cNvSpPr>
          <p:nvPr/>
        </p:nvSpPr>
        <p:spPr bwMode="auto">
          <a:xfrm>
            <a:off x="7053263" y="2514600"/>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US" altLang="en-US" sz="1800">
              <a:latin typeface="Times New Roman" panose="02020603050405020304" pitchFamily="18" charset="0"/>
            </a:endParaRPr>
          </a:p>
        </p:txBody>
      </p:sp>
      <p:sp>
        <p:nvSpPr>
          <p:cNvPr id="21515" name="Rectangle 61"/>
          <p:cNvSpPr>
            <a:spLocks noChangeArrowheads="1"/>
          </p:cNvSpPr>
          <p:nvPr/>
        </p:nvSpPr>
        <p:spPr bwMode="auto">
          <a:xfrm>
            <a:off x="4938713" y="3509963"/>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x</a:t>
            </a:r>
          </a:p>
        </p:txBody>
      </p:sp>
      <p:sp>
        <p:nvSpPr>
          <p:cNvPr id="21516" name="Rectangle 62"/>
          <p:cNvSpPr>
            <a:spLocks noChangeArrowheads="1"/>
          </p:cNvSpPr>
          <p:nvPr/>
        </p:nvSpPr>
        <p:spPr bwMode="auto">
          <a:xfrm>
            <a:off x="6481763" y="3526631"/>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y</a:t>
            </a:r>
          </a:p>
        </p:txBody>
      </p:sp>
      <p:grpSp>
        <p:nvGrpSpPr>
          <p:cNvPr id="3" name="Group 73"/>
          <p:cNvGrpSpPr>
            <a:grpSpLocks/>
          </p:cNvGrpSpPr>
          <p:nvPr/>
        </p:nvGrpSpPr>
        <p:grpSpPr bwMode="auto">
          <a:xfrm>
            <a:off x="2114550" y="3143254"/>
            <a:ext cx="2457450" cy="461963"/>
            <a:chOff x="96" y="2928"/>
            <a:chExt cx="2064" cy="388"/>
          </a:xfrm>
        </p:grpSpPr>
        <p:sp>
          <p:nvSpPr>
            <p:cNvPr id="21531" name="Text Box 64"/>
            <p:cNvSpPr txBox="1">
              <a:spLocks noChangeArrowheads="1"/>
            </p:cNvSpPr>
            <p:nvPr/>
          </p:nvSpPr>
          <p:spPr bwMode="auto">
            <a:xfrm>
              <a:off x="96" y="2928"/>
              <a:ext cx="2064" cy="388"/>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2:  </a:t>
              </a:r>
              <a:r>
                <a:rPr lang="en-US" altLang="en-US" sz="2400">
                  <a:solidFill>
                    <a:srgbClr val="FF0066"/>
                  </a:solidFill>
                  <a:latin typeface="Times New Roman" panose="02020603050405020304" pitchFamily="18" charset="0"/>
                </a:rPr>
                <a:t>y       x</a:t>
              </a:r>
            </a:p>
          </p:txBody>
        </p:sp>
        <p:sp>
          <p:nvSpPr>
            <p:cNvPr id="21532" name="Line 65"/>
            <p:cNvSpPr>
              <a:spLocks noChangeShapeType="1"/>
            </p:cNvSpPr>
            <p:nvPr/>
          </p:nvSpPr>
          <p:spPr bwMode="auto">
            <a:xfrm flipH="1">
              <a:off x="1296" y="3148"/>
              <a:ext cx="384" cy="0"/>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grpSp>
      <p:sp>
        <p:nvSpPr>
          <p:cNvPr id="22594" name="Text Box 66"/>
          <p:cNvSpPr txBox="1">
            <a:spLocks noChangeArrowheads="1"/>
          </p:cNvSpPr>
          <p:nvPr/>
        </p:nvSpPr>
        <p:spPr bwMode="auto">
          <a:xfrm>
            <a:off x="5453063" y="3224213"/>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2595" name="Text Box 67"/>
          <p:cNvSpPr txBox="1">
            <a:spLocks noChangeArrowheads="1"/>
          </p:cNvSpPr>
          <p:nvPr/>
        </p:nvSpPr>
        <p:spPr bwMode="auto">
          <a:xfrm>
            <a:off x="7143750" y="3290888"/>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grpSp>
        <p:nvGrpSpPr>
          <p:cNvPr id="4" name="Group 68"/>
          <p:cNvGrpSpPr>
            <a:grpSpLocks/>
          </p:cNvGrpSpPr>
          <p:nvPr/>
        </p:nvGrpSpPr>
        <p:grpSpPr bwMode="auto">
          <a:xfrm>
            <a:off x="7258050" y="3028950"/>
            <a:ext cx="514350" cy="457200"/>
            <a:chOff x="2832" y="816"/>
            <a:chExt cx="432" cy="384"/>
          </a:xfrm>
        </p:grpSpPr>
        <p:sp>
          <p:nvSpPr>
            <p:cNvPr id="21529" name="Line 69"/>
            <p:cNvSpPr>
              <a:spLocks noChangeShapeType="1"/>
            </p:cNvSpPr>
            <p:nvPr/>
          </p:nvSpPr>
          <p:spPr bwMode="auto">
            <a:xfrm>
              <a:off x="2928" y="816"/>
              <a:ext cx="192" cy="38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1530" name="Line 70"/>
            <p:cNvSpPr>
              <a:spLocks noChangeShapeType="1"/>
            </p:cNvSpPr>
            <p:nvPr/>
          </p:nvSpPr>
          <p:spPr bwMode="auto">
            <a:xfrm flipH="1">
              <a:off x="2832" y="912"/>
              <a:ext cx="432" cy="14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grpSp>
      <p:sp>
        <p:nvSpPr>
          <p:cNvPr id="21521" name="Text Box 71"/>
          <p:cNvSpPr txBox="1">
            <a:spLocks noChangeArrowheads="1"/>
          </p:cNvSpPr>
          <p:nvPr/>
        </p:nvSpPr>
        <p:spPr bwMode="auto">
          <a:xfrm>
            <a:off x="5453063" y="3224213"/>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2602" name="Text Box 74"/>
          <p:cNvSpPr txBox="1">
            <a:spLocks noChangeArrowheads="1"/>
          </p:cNvSpPr>
          <p:nvPr/>
        </p:nvSpPr>
        <p:spPr bwMode="auto">
          <a:xfrm>
            <a:off x="5200650" y="4343400"/>
            <a:ext cx="24574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3300">
                <a:latin typeface="Times New Roman" panose="02020603050405020304" pitchFamily="18" charset="0"/>
              </a:rPr>
              <a:t>Kết quả sai</a:t>
            </a:r>
          </a:p>
        </p:txBody>
      </p:sp>
      <p:sp>
        <p:nvSpPr>
          <p:cNvPr id="21523" name="Text Box 92"/>
          <p:cNvSpPr txBox="1">
            <a:spLocks noChangeArrowheads="1"/>
          </p:cNvSpPr>
          <p:nvPr/>
        </p:nvSpPr>
        <p:spPr bwMode="auto">
          <a:xfrm>
            <a:off x="1371600" y="1143000"/>
            <a:ext cx="2971800" cy="738664"/>
          </a:xfrm>
          <a:prstGeom prst="rect">
            <a:avLst/>
          </a:prstGeom>
          <a:solidFill>
            <a:srgbClr val="CCECFF"/>
          </a:solidFill>
          <a:ln>
            <a:noFill/>
          </a:ln>
          <a:effectLst>
            <a:outerShdw dist="35921"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b="1">
                <a:solidFill>
                  <a:schemeClr val="accent2"/>
                </a:solidFill>
                <a:latin typeface="Times New Roman" panose="02020603050405020304" pitchFamily="18" charset="0"/>
              </a:rPr>
              <a:t>* INPUT:</a:t>
            </a:r>
            <a:r>
              <a:rPr lang="en-US" altLang="en-US" sz="2100">
                <a:latin typeface="Times New Roman" panose="02020603050405020304" pitchFamily="18" charset="0"/>
              </a:rPr>
              <a:t> Biến x lưu giá trị a, biến y lưu giá trị b.</a:t>
            </a:r>
          </a:p>
        </p:txBody>
      </p:sp>
      <p:sp>
        <p:nvSpPr>
          <p:cNvPr id="21524" name="Text Box 93"/>
          <p:cNvSpPr txBox="1">
            <a:spLocks noChangeArrowheads="1"/>
          </p:cNvSpPr>
          <p:nvPr/>
        </p:nvSpPr>
        <p:spPr bwMode="auto">
          <a:xfrm>
            <a:off x="1338262" y="4229100"/>
            <a:ext cx="3119438" cy="1061829"/>
          </a:xfrm>
          <a:prstGeom prst="rect">
            <a:avLst/>
          </a:prstGeom>
          <a:solidFill>
            <a:srgbClr val="CCECFF"/>
          </a:solidFill>
          <a:ln>
            <a:noFill/>
          </a:ln>
          <a:effectLst>
            <a:outerShdw dist="35921"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b="1">
                <a:solidFill>
                  <a:schemeClr val="accent2"/>
                </a:solidFill>
                <a:latin typeface="Times New Roman" panose="02020603050405020304" pitchFamily="18" charset="0"/>
              </a:rPr>
              <a:t>* OUTPUT:</a:t>
            </a:r>
            <a:r>
              <a:rPr lang="en-US" altLang="en-US" sz="2100">
                <a:latin typeface="Times New Roman" panose="02020603050405020304" pitchFamily="18" charset="0"/>
              </a:rPr>
              <a:t> Biến x lưu giá trị b, biến y lưu giá trị a.</a:t>
            </a:r>
          </a:p>
        </p:txBody>
      </p:sp>
      <p:sp>
        <p:nvSpPr>
          <p:cNvPr id="21525" name="Text Box 4"/>
          <p:cNvSpPr txBox="1">
            <a:spLocks noChangeArrowheads="1"/>
          </p:cNvSpPr>
          <p:nvPr/>
        </p:nvSpPr>
        <p:spPr bwMode="auto">
          <a:xfrm>
            <a:off x="1143000" y="400050"/>
            <a:ext cx="6572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u="sng">
                <a:latin typeface="Times New Roman" panose="02020603050405020304" pitchFamily="18" charset="0"/>
              </a:rPr>
              <a:t>Ví dụ </a:t>
            </a:r>
            <a:r>
              <a:rPr lang="en-US" altLang="en-US" sz="2400" smtClean="0">
                <a:latin typeface="Times New Roman" panose="02020603050405020304" pitchFamily="18" charset="0"/>
              </a:rPr>
              <a:t>: </a:t>
            </a:r>
            <a:r>
              <a:rPr lang="en-US" altLang="en-US" sz="2400">
                <a:latin typeface="Times New Roman" panose="02020603050405020304" pitchFamily="18" charset="0"/>
              </a:rPr>
              <a:t>Hoán đổi giá trị  a, b trên 2 biến x và y.</a:t>
            </a:r>
          </a:p>
        </p:txBody>
      </p:sp>
    </p:spTree>
    <p:extLst>
      <p:ext uri="{BB962C8B-B14F-4D97-AF65-F5344CB8AC3E}">
        <p14:creationId xmlns:p14="http://schemas.microsoft.com/office/powerpoint/2010/main" val="11316004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path" presetSubtype="0" accel="50000" decel="50000" fill="hold" grpId="0" nodeType="clickEffect">
                                  <p:stCondLst>
                                    <p:cond delay="0"/>
                                  </p:stCondLst>
                                  <p:childTnLst>
                                    <p:animMotion origin="layout" path="M 0.00487 -0.00324 L -0.05468 -0.05893 C -0.06718 -0.07164 -0.08576 -0.07835 -0.10504 -0.07835 C -0.12709 -0.07835 -0.1448 -0.07164 -0.1573 -0.05893 L -0.21632 -0.00324 " pathEditMode="relative" rAng="0" ptsTypes="FffFF">
                                      <p:cBhvr>
                                        <p:cTn id="13" dur="2000" fill="hold"/>
                                        <p:tgtEl>
                                          <p:spTgt spid="22568"/>
                                        </p:tgtEl>
                                        <p:attrNameLst>
                                          <p:attrName>ppt_x</p:attrName>
                                          <p:attrName>ppt_y</p:attrName>
                                        </p:attrNameLst>
                                      </p:cBhvr>
                                      <p:rCtr x="-11059" y="-3767"/>
                                    </p:animMotion>
                                  </p:childTnLst>
                                </p:cTn>
                              </p:par>
                            </p:childTnLst>
                          </p:cTn>
                        </p:par>
                        <p:par>
                          <p:cTn id="14" fill="hold" nodeType="afterGroup">
                            <p:stCondLst>
                              <p:cond delay="2000"/>
                            </p:stCondLst>
                            <p:childTnLst>
                              <p:par>
                                <p:cTn id="15" presetID="64" presetClass="path" presetSubtype="0" accel="50000" decel="50000" fill="hold" grpId="0" nodeType="afterEffect">
                                  <p:stCondLst>
                                    <p:cond delay="0"/>
                                  </p:stCondLst>
                                  <p:childTnLst>
                                    <p:animMotion origin="layout" path="M -0.00139 -0.00508 L -0.00139 -0.05731 " pathEditMode="relative" rAng="0" ptsTypes="AA">
                                      <p:cBhvr>
                                        <p:cTn id="16" dur="2000" fill="hold"/>
                                        <p:tgtEl>
                                          <p:spTgt spid="22549"/>
                                        </p:tgtEl>
                                        <p:attrNameLst>
                                          <p:attrName>ppt_x</p:attrName>
                                          <p:attrName>ppt_y</p:attrName>
                                        </p:attrNameLst>
                                      </p:cBhvr>
                                      <p:rCtr x="0" y="-2612"/>
                                    </p:animMotion>
                                  </p:childTnLst>
                                </p:cTn>
                              </p:par>
                            </p:childTnLst>
                          </p:cTn>
                        </p:par>
                        <p:par>
                          <p:cTn id="17" fill="hold" nodeType="afterGroup">
                            <p:stCondLst>
                              <p:cond delay="4000"/>
                            </p:stCondLst>
                            <p:childTnLst>
                              <p:par>
                                <p:cTn id="18" presetID="4" presetClass="entr" presetSubtype="16" fill="hold" nodeType="afterEffect">
                                  <p:stCondLst>
                                    <p:cond delay="0"/>
                                  </p:stCondLst>
                                  <p:childTnLst>
                                    <p:set>
                                      <p:cBhvr>
                                        <p:cTn id="19" dur="1" fill="hold">
                                          <p:stCondLst>
                                            <p:cond delay="0"/>
                                          </p:stCondLst>
                                        </p:cTn>
                                        <p:tgtEl>
                                          <p:spTgt spid="22569"/>
                                        </p:tgtEl>
                                        <p:attrNameLst>
                                          <p:attrName>style.visibility</p:attrName>
                                        </p:attrNameLst>
                                      </p:cBhvr>
                                      <p:to>
                                        <p:strVal val="visible"/>
                                      </p:to>
                                    </p:set>
                                    <p:animEffect transition="in" filter="box(in)">
                                      <p:cBhvr>
                                        <p:cTn id="20" dur="500"/>
                                        <p:tgtEl>
                                          <p:spTgt spid="22569"/>
                                        </p:tgtEl>
                                      </p:cBhvr>
                                    </p:animEffect>
                                  </p:childTnLst>
                                </p:cTn>
                              </p:par>
                              <p:par>
                                <p:cTn id="21" presetID="4" presetClass="entr" presetSubtype="16" fill="hold" nodeType="withEffect">
                                  <p:stCondLst>
                                    <p:cond delay="0"/>
                                  </p:stCondLst>
                                  <p:childTnLst>
                                    <p:set>
                                      <p:cBhvr>
                                        <p:cTn id="22" dur="1" fill="hold">
                                          <p:stCondLst>
                                            <p:cond delay="0"/>
                                          </p:stCondLst>
                                        </p:cTn>
                                        <p:tgtEl>
                                          <p:spTgt spid="22571"/>
                                        </p:tgtEl>
                                        <p:attrNameLst>
                                          <p:attrName>style.visibility</p:attrName>
                                        </p:attrNameLst>
                                      </p:cBhvr>
                                      <p:to>
                                        <p:strVal val="visible"/>
                                      </p:to>
                                    </p:set>
                                    <p:animEffect transition="in" filter="box(in)">
                                      <p:cBhvr>
                                        <p:cTn id="23" dur="500"/>
                                        <p:tgtEl>
                                          <p:spTgt spid="22571"/>
                                        </p:tgtEl>
                                      </p:cBhvr>
                                    </p:animEffect>
                                  </p:childTnLst>
                                </p:cTn>
                              </p:par>
                            </p:childTnLst>
                          </p:cTn>
                        </p:par>
                        <p:par>
                          <p:cTn id="24" fill="hold" nodeType="afterGroup">
                            <p:stCondLst>
                              <p:cond delay="4500"/>
                            </p:stCondLst>
                            <p:childTnLst>
                              <p:par>
                                <p:cTn id="25" presetID="49" presetClass="exit" presetSubtype="0" accel="100000" fill="hold" grpId="1" nodeType="afterEffect">
                                  <p:stCondLst>
                                    <p:cond delay="0"/>
                                  </p:stCondLst>
                                  <p:childTnLst>
                                    <p:anim calcmode="lin" valueType="num">
                                      <p:cBhvr>
                                        <p:cTn id="26" dur="500"/>
                                        <p:tgtEl>
                                          <p:spTgt spid="22549"/>
                                        </p:tgtEl>
                                        <p:attrNameLst>
                                          <p:attrName>ppt_w</p:attrName>
                                        </p:attrNameLst>
                                      </p:cBhvr>
                                      <p:tavLst>
                                        <p:tav tm="0">
                                          <p:val>
                                            <p:strVal val="ppt_w"/>
                                          </p:val>
                                        </p:tav>
                                        <p:tav tm="100000">
                                          <p:val>
                                            <p:fltVal val="0"/>
                                          </p:val>
                                        </p:tav>
                                      </p:tavLst>
                                    </p:anim>
                                    <p:anim calcmode="lin" valueType="num">
                                      <p:cBhvr>
                                        <p:cTn id="27" dur="500"/>
                                        <p:tgtEl>
                                          <p:spTgt spid="22549"/>
                                        </p:tgtEl>
                                        <p:attrNameLst>
                                          <p:attrName>ppt_h</p:attrName>
                                        </p:attrNameLst>
                                      </p:cBhvr>
                                      <p:tavLst>
                                        <p:tav tm="0">
                                          <p:val>
                                            <p:strVal val="ppt_h"/>
                                          </p:val>
                                        </p:tav>
                                        <p:tav tm="100000">
                                          <p:val>
                                            <p:fltVal val="0"/>
                                          </p:val>
                                        </p:tav>
                                      </p:tavLst>
                                    </p:anim>
                                    <p:anim calcmode="lin" valueType="num">
                                      <p:cBhvr>
                                        <p:cTn id="28" dur="500"/>
                                        <p:tgtEl>
                                          <p:spTgt spid="22549"/>
                                        </p:tgtEl>
                                        <p:attrNameLst>
                                          <p:attrName>style.rotation</p:attrName>
                                        </p:attrNameLst>
                                      </p:cBhvr>
                                      <p:tavLst>
                                        <p:tav tm="0">
                                          <p:val>
                                            <p:fltVal val="0"/>
                                          </p:val>
                                        </p:tav>
                                        <p:tav tm="100000">
                                          <p:val>
                                            <p:fltVal val="360"/>
                                          </p:val>
                                        </p:tav>
                                      </p:tavLst>
                                    </p:anim>
                                    <p:animEffect transition="out" filter="fade">
                                      <p:cBhvr>
                                        <p:cTn id="29" dur="500"/>
                                        <p:tgtEl>
                                          <p:spTgt spid="22549"/>
                                        </p:tgtEl>
                                      </p:cBhvr>
                                    </p:animEffect>
                                    <p:set>
                                      <p:cBhvr>
                                        <p:cTn id="30" dur="1" fill="hold">
                                          <p:stCondLst>
                                            <p:cond delay="499"/>
                                          </p:stCondLst>
                                        </p:cTn>
                                        <p:tgtEl>
                                          <p:spTgt spid="22549"/>
                                        </p:tgtEl>
                                        <p:attrNameLst>
                                          <p:attrName>style.visibility</p:attrName>
                                        </p:attrNameLst>
                                      </p:cBhvr>
                                      <p:to>
                                        <p:strVal val="hidden"/>
                                      </p:to>
                                    </p:set>
                                  </p:childTnLst>
                                </p:cTn>
                              </p:par>
                              <p:par>
                                <p:cTn id="31" presetID="49" presetClass="exit" presetSubtype="0" accel="100000" fill="hold" nodeType="withEffect">
                                  <p:stCondLst>
                                    <p:cond delay="0"/>
                                  </p:stCondLst>
                                  <p:childTnLst>
                                    <p:anim calcmode="lin" valueType="num">
                                      <p:cBhvr>
                                        <p:cTn id="32" dur="500"/>
                                        <p:tgtEl>
                                          <p:spTgt spid="22569"/>
                                        </p:tgtEl>
                                        <p:attrNameLst>
                                          <p:attrName>ppt_w</p:attrName>
                                        </p:attrNameLst>
                                      </p:cBhvr>
                                      <p:tavLst>
                                        <p:tav tm="0">
                                          <p:val>
                                            <p:strVal val="ppt_w"/>
                                          </p:val>
                                        </p:tav>
                                        <p:tav tm="100000">
                                          <p:val>
                                            <p:fltVal val="0"/>
                                          </p:val>
                                        </p:tav>
                                      </p:tavLst>
                                    </p:anim>
                                    <p:anim calcmode="lin" valueType="num">
                                      <p:cBhvr>
                                        <p:cTn id="33" dur="500"/>
                                        <p:tgtEl>
                                          <p:spTgt spid="22569"/>
                                        </p:tgtEl>
                                        <p:attrNameLst>
                                          <p:attrName>ppt_h</p:attrName>
                                        </p:attrNameLst>
                                      </p:cBhvr>
                                      <p:tavLst>
                                        <p:tav tm="0">
                                          <p:val>
                                            <p:strVal val="ppt_h"/>
                                          </p:val>
                                        </p:tav>
                                        <p:tav tm="100000">
                                          <p:val>
                                            <p:fltVal val="0"/>
                                          </p:val>
                                        </p:tav>
                                      </p:tavLst>
                                    </p:anim>
                                    <p:anim calcmode="lin" valueType="num">
                                      <p:cBhvr>
                                        <p:cTn id="34" dur="500"/>
                                        <p:tgtEl>
                                          <p:spTgt spid="22569"/>
                                        </p:tgtEl>
                                        <p:attrNameLst>
                                          <p:attrName>style.rotation</p:attrName>
                                        </p:attrNameLst>
                                      </p:cBhvr>
                                      <p:tavLst>
                                        <p:tav tm="0">
                                          <p:val>
                                            <p:fltVal val="0"/>
                                          </p:val>
                                        </p:tav>
                                        <p:tav tm="100000">
                                          <p:val>
                                            <p:fltVal val="360"/>
                                          </p:val>
                                        </p:tav>
                                      </p:tavLst>
                                    </p:anim>
                                    <p:animEffect transition="out" filter="fade">
                                      <p:cBhvr>
                                        <p:cTn id="35" dur="500"/>
                                        <p:tgtEl>
                                          <p:spTgt spid="22569"/>
                                        </p:tgtEl>
                                      </p:cBhvr>
                                    </p:animEffect>
                                    <p:set>
                                      <p:cBhvr>
                                        <p:cTn id="36" dur="1" fill="hold">
                                          <p:stCondLst>
                                            <p:cond delay="499"/>
                                          </p:stCondLst>
                                        </p:cTn>
                                        <p:tgtEl>
                                          <p:spTgt spid="22569"/>
                                        </p:tgtEl>
                                        <p:attrNameLst>
                                          <p:attrName>style.visibility</p:attrName>
                                        </p:attrNameLst>
                                      </p:cBhvr>
                                      <p:to>
                                        <p:strVal val="hidden"/>
                                      </p:to>
                                    </p:set>
                                  </p:childTnLst>
                                </p:cTn>
                              </p:par>
                              <p:par>
                                <p:cTn id="37" presetID="49" presetClass="exit" presetSubtype="0" accel="100000" fill="hold" nodeType="withEffect">
                                  <p:stCondLst>
                                    <p:cond delay="0"/>
                                  </p:stCondLst>
                                  <p:childTnLst>
                                    <p:anim calcmode="lin" valueType="num">
                                      <p:cBhvr>
                                        <p:cTn id="38" dur="500"/>
                                        <p:tgtEl>
                                          <p:spTgt spid="22571"/>
                                        </p:tgtEl>
                                        <p:attrNameLst>
                                          <p:attrName>ppt_w</p:attrName>
                                        </p:attrNameLst>
                                      </p:cBhvr>
                                      <p:tavLst>
                                        <p:tav tm="0">
                                          <p:val>
                                            <p:strVal val="ppt_w"/>
                                          </p:val>
                                        </p:tav>
                                        <p:tav tm="100000">
                                          <p:val>
                                            <p:fltVal val="0"/>
                                          </p:val>
                                        </p:tav>
                                      </p:tavLst>
                                    </p:anim>
                                    <p:anim calcmode="lin" valueType="num">
                                      <p:cBhvr>
                                        <p:cTn id="39" dur="500"/>
                                        <p:tgtEl>
                                          <p:spTgt spid="22571"/>
                                        </p:tgtEl>
                                        <p:attrNameLst>
                                          <p:attrName>ppt_h</p:attrName>
                                        </p:attrNameLst>
                                      </p:cBhvr>
                                      <p:tavLst>
                                        <p:tav tm="0">
                                          <p:val>
                                            <p:strVal val="ppt_h"/>
                                          </p:val>
                                        </p:tav>
                                        <p:tav tm="100000">
                                          <p:val>
                                            <p:fltVal val="0"/>
                                          </p:val>
                                        </p:tav>
                                      </p:tavLst>
                                    </p:anim>
                                    <p:anim calcmode="lin" valueType="num">
                                      <p:cBhvr>
                                        <p:cTn id="40" dur="500"/>
                                        <p:tgtEl>
                                          <p:spTgt spid="22571"/>
                                        </p:tgtEl>
                                        <p:attrNameLst>
                                          <p:attrName>style.rotation</p:attrName>
                                        </p:attrNameLst>
                                      </p:cBhvr>
                                      <p:tavLst>
                                        <p:tav tm="0">
                                          <p:val>
                                            <p:fltVal val="0"/>
                                          </p:val>
                                        </p:tav>
                                        <p:tav tm="100000">
                                          <p:val>
                                            <p:fltVal val="360"/>
                                          </p:val>
                                        </p:tav>
                                      </p:tavLst>
                                    </p:anim>
                                    <p:animEffect transition="out" filter="fade">
                                      <p:cBhvr>
                                        <p:cTn id="41" dur="500"/>
                                        <p:tgtEl>
                                          <p:spTgt spid="22571"/>
                                        </p:tgtEl>
                                      </p:cBhvr>
                                    </p:animEffect>
                                    <p:set>
                                      <p:cBhvr>
                                        <p:cTn id="42" dur="1" fill="hold">
                                          <p:stCondLst>
                                            <p:cond delay="499"/>
                                          </p:stCondLst>
                                        </p:cTn>
                                        <p:tgtEl>
                                          <p:spTgt spid="22571"/>
                                        </p:tgtEl>
                                        <p:attrNameLst>
                                          <p:attrName>style.visibility</p:attrName>
                                        </p:attrNameLst>
                                      </p:cBhvr>
                                      <p:to>
                                        <p:strVal val="hidden"/>
                                      </p:to>
                                    </p:set>
                                  </p:childTnLst>
                                </p:cTn>
                              </p:par>
                            </p:childTnLst>
                          </p:cTn>
                        </p:par>
                        <p:par>
                          <p:cTn id="43" fill="hold" nodeType="afterGroup">
                            <p:stCondLst>
                              <p:cond delay="5000"/>
                            </p:stCondLst>
                            <p:childTnLst>
                              <p:par>
                                <p:cTn id="44" presetID="49" presetClass="exit" presetSubtype="0" accel="100000" fill="hold" grpId="0" nodeType="afterEffect" nodePh="1">
                                  <p:stCondLst>
                                    <p:cond delay="0"/>
                                  </p:stCondLst>
                                  <p:endCondLst>
                                    <p:cond evt="begin" delay="0">
                                      <p:tn val="44"/>
                                    </p:cond>
                                  </p:endCondLst>
                                  <p:childTnLst>
                                    <p:anim calcmode="lin" valueType="num">
                                      <p:cBhvr>
                                        <p:cTn id="45" dur="500"/>
                                        <p:tgtEl>
                                          <p:spTgt spid="22581"/>
                                        </p:tgtEl>
                                        <p:attrNameLst>
                                          <p:attrName>ppt_w</p:attrName>
                                        </p:attrNameLst>
                                      </p:cBhvr>
                                      <p:tavLst>
                                        <p:tav tm="0">
                                          <p:val>
                                            <p:strVal val="ppt_w"/>
                                          </p:val>
                                        </p:tav>
                                        <p:tav tm="100000">
                                          <p:val>
                                            <p:fltVal val="0"/>
                                          </p:val>
                                        </p:tav>
                                      </p:tavLst>
                                    </p:anim>
                                    <p:anim calcmode="lin" valueType="num">
                                      <p:cBhvr>
                                        <p:cTn id="46" dur="500"/>
                                        <p:tgtEl>
                                          <p:spTgt spid="22581"/>
                                        </p:tgtEl>
                                        <p:attrNameLst>
                                          <p:attrName>ppt_h</p:attrName>
                                        </p:attrNameLst>
                                      </p:cBhvr>
                                      <p:tavLst>
                                        <p:tav tm="0">
                                          <p:val>
                                            <p:strVal val="ppt_h"/>
                                          </p:val>
                                        </p:tav>
                                        <p:tav tm="100000">
                                          <p:val>
                                            <p:fltVal val="0"/>
                                          </p:val>
                                        </p:tav>
                                      </p:tavLst>
                                    </p:anim>
                                    <p:anim calcmode="lin" valueType="num">
                                      <p:cBhvr>
                                        <p:cTn id="47" dur="500"/>
                                        <p:tgtEl>
                                          <p:spTgt spid="22581"/>
                                        </p:tgtEl>
                                        <p:attrNameLst>
                                          <p:attrName>style.rotation</p:attrName>
                                        </p:attrNameLst>
                                      </p:cBhvr>
                                      <p:tavLst>
                                        <p:tav tm="0">
                                          <p:val>
                                            <p:fltVal val="0"/>
                                          </p:val>
                                        </p:tav>
                                        <p:tav tm="100000">
                                          <p:val>
                                            <p:fltVal val="360"/>
                                          </p:val>
                                        </p:tav>
                                      </p:tavLst>
                                    </p:anim>
                                    <p:animEffect transition="out" filter="fade">
                                      <p:cBhvr>
                                        <p:cTn id="48" dur="500"/>
                                        <p:tgtEl>
                                          <p:spTgt spid="22581"/>
                                        </p:tgtEl>
                                      </p:cBhvr>
                                    </p:animEffect>
                                    <p:set>
                                      <p:cBhvr>
                                        <p:cTn id="49" dur="1" fill="hold">
                                          <p:stCondLst>
                                            <p:cond delay="499"/>
                                          </p:stCondLst>
                                        </p:cTn>
                                        <p:tgtEl>
                                          <p:spTgt spid="22581"/>
                                        </p:tgtEl>
                                        <p:attrNameLst>
                                          <p:attrName>style.visibility</p:attrName>
                                        </p:attrNameLst>
                                      </p:cBhvr>
                                      <p:to>
                                        <p:strVal val="hidden"/>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42" presetClass="entr" presetSubtype="0"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44" presetClass="path" presetSubtype="0" accel="50000" decel="50000" fill="hold" grpId="0" nodeType="clickEffect">
                                  <p:stCondLst>
                                    <p:cond delay="0"/>
                                  </p:stCondLst>
                                  <p:childTnLst>
                                    <p:animMotion origin="layout" path="M -3.33333E-6 0.00647 L 0.06025 -0.04668 C 0.07292 -0.0587 0.09184 -0.0654 0.11146 -0.0654 C 0.13403 -0.0654 0.15191 -0.0587 0.16459 -0.04668 L 0.225 0.00647 " pathEditMode="relative" rAng="0" ptsTypes="FffFF">
                                      <p:cBhvr>
                                        <p:cTn id="60" dur="2000" fill="hold"/>
                                        <p:tgtEl>
                                          <p:spTgt spid="22594"/>
                                        </p:tgtEl>
                                        <p:attrNameLst>
                                          <p:attrName>ppt_x</p:attrName>
                                          <p:attrName>ppt_y</p:attrName>
                                        </p:attrNameLst>
                                      </p:cBhvr>
                                      <p:rCtr x="11250" y="-3605"/>
                                    </p:animMotion>
                                  </p:childTnLst>
                                </p:cTn>
                              </p:par>
                            </p:childTnLst>
                          </p:cTn>
                        </p:par>
                        <p:par>
                          <p:cTn id="61" fill="hold" nodeType="afterGroup">
                            <p:stCondLst>
                              <p:cond delay="2000"/>
                            </p:stCondLst>
                            <p:childTnLst>
                              <p:par>
                                <p:cTn id="62" presetID="64" presetClass="path" presetSubtype="0" accel="50000" decel="50000" fill="hold" grpId="0" nodeType="afterEffect">
                                  <p:stCondLst>
                                    <p:cond delay="0"/>
                                  </p:stCondLst>
                                  <p:childTnLst>
                                    <p:animMotion origin="layout" path="M 5.55556E-7 8.36607E-7 L 0.02743 -0.03975 " pathEditMode="relative" rAng="0" ptsTypes="AA">
                                      <p:cBhvr>
                                        <p:cTn id="63" dur="2000" fill="hold"/>
                                        <p:tgtEl>
                                          <p:spTgt spid="22595"/>
                                        </p:tgtEl>
                                        <p:attrNameLst>
                                          <p:attrName>ppt_x</p:attrName>
                                          <p:attrName>ppt_y</p:attrName>
                                        </p:attrNameLst>
                                      </p:cBhvr>
                                      <p:rCtr x="1372" y="-1988"/>
                                    </p:animMotion>
                                  </p:childTnLst>
                                </p:cTn>
                              </p:par>
                            </p:childTnLst>
                          </p:cTn>
                        </p:par>
                        <p:par>
                          <p:cTn id="64" fill="hold" nodeType="afterGroup">
                            <p:stCondLst>
                              <p:cond delay="4000"/>
                            </p:stCondLst>
                            <p:childTnLst>
                              <p:par>
                                <p:cTn id="65" presetID="4" presetClass="entr" presetSubtype="16"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box(in)">
                                      <p:cBhvr>
                                        <p:cTn id="67" dur="500"/>
                                        <p:tgtEl>
                                          <p:spTgt spid="4"/>
                                        </p:tgtEl>
                                      </p:cBhvr>
                                    </p:animEffect>
                                  </p:childTnLst>
                                </p:cTn>
                              </p:par>
                            </p:childTnLst>
                          </p:cTn>
                        </p:par>
                        <p:par>
                          <p:cTn id="68" fill="hold" nodeType="afterGroup">
                            <p:stCondLst>
                              <p:cond delay="4500"/>
                            </p:stCondLst>
                            <p:childTnLst>
                              <p:par>
                                <p:cTn id="69" presetID="49" presetClass="exit" presetSubtype="0" accel="100000" fill="hold" grpId="1" nodeType="afterEffect">
                                  <p:stCondLst>
                                    <p:cond delay="0"/>
                                  </p:stCondLst>
                                  <p:childTnLst>
                                    <p:anim calcmode="lin" valueType="num">
                                      <p:cBhvr>
                                        <p:cTn id="70" dur="500"/>
                                        <p:tgtEl>
                                          <p:spTgt spid="22595"/>
                                        </p:tgtEl>
                                        <p:attrNameLst>
                                          <p:attrName>ppt_w</p:attrName>
                                        </p:attrNameLst>
                                      </p:cBhvr>
                                      <p:tavLst>
                                        <p:tav tm="0">
                                          <p:val>
                                            <p:strVal val="ppt_w"/>
                                          </p:val>
                                        </p:tav>
                                        <p:tav tm="100000">
                                          <p:val>
                                            <p:fltVal val="0"/>
                                          </p:val>
                                        </p:tav>
                                      </p:tavLst>
                                    </p:anim>
                                    <p:anim calcmode="lin" valueType="num">
                                      <p:cBhvr>
                                        <p:cTn id="71" dur="500"/>
                                        <p:tgtEl>
                                          <p:spTgt spid="22595"/>
                                        </p:tgtEl>
                                        <p:attrNameLst>
                                          <p:attrName>ppt_h</p:attrName>
                                        </p:attrNameLst>
                                      </p:cBhvr>
                                      <p:tavLst>
                                        <p:tav tm="0">
                                          <p:val>
                                            <p:strVal val="ppt_h"/>
                                          </p:val>
                                        </p:tav>
                                        <p:tav tm="100000">
                                          <p:val>
                                            <p:fltVal val="0"/>
                                          </p:val>
                                        </p:tav>
                                      </p:tavLst>
                                    </p:anim>
                                    <p:anim calcmode="lin" valueType="num">
                                      <p:cBhvr>
                                        <p:cTn id="72" dur="500"/>
                                        <p:tgtEl>
                                          <p:spTgt spid="22595"/>
                                        </p:tgtEl>
                                        <p:attrNameLst>
                                          <p:attrName>style.rotation</p:attrName>
                                        </p:attrNameLst>
                                      </p:cBhvr>
                                      <p:tavLst>
                                        <p:tav tm="0">
                                          <p:val>
                                            <p:fltVal val="0"/>
                                          </p:val>
                                        </p:tav>
                                        <p:tav tm="100000">
                                          <p:val>
                                            <p:fltVal val="360"/>
                                          </p:val>
                                        </p:tav>
                                      </p:tavLst>
                                    </p:anim>
                                    <p:animEffect transition="out" filter="fade">
                                      <p:cBhvr>
                                        <p:cTn id="73" dur="500"/>
                                        <p:tgtEl>
                                          <p:spTgt spid="22595"/>
                                        </p:tgtEl>
                                      </p:cBhvr>
                                    </p:animEffect>
                                    <p:set>
                                      <p:cBhvr>
                                        <p:cTn id="74" dur="1" fill="hold">
                                          <p:stCondLst>
                                            <p:cond delay="499"/>
                                          </p:stCondLst>
                                        </p:cTn>
                                        <p:tgtEl>
                                          <p:spTgt spid="22595"/>
                                        </p:tgtEl>
                                        <p:attrNameLst>
                                          <p:attrName>style.visibility</p:attrName>
                                        </p:attrNameLst>
                                      </p:cBhvr>
                                      <p:to>
                                        <p:strVal val="hidden"/>
                                      </p:to>
                                    </p:set>
                                  </p:childTnLst>
                                </p:cTn>
                              </p:par>
                              <p:par>
                                <p:cTn id="75" presetID="49" presetClass="exit" presetSubtype="0" accel="100000" fill="hold" nodeType="withEffect">
                                  <p:stCondLst>
                                    <p:cond delay="0"/>
                                  </p:stCondLst>
                                  <p:childTnLst>
                                    <p:anim calcmode="lin" valueType="num">
                                      <p:cBhvr>
                                        <p:cTn id="76" dur="500"/>
                                        <p:tgtEl>
                                          <p:spTgt spid="4"/>
                                        </p:tgtEl>
                                        <p:attrNameLst>
                                          <p:attrName>ppt_w</p:attrName>
                                        </p:attrNameLst>
                                      </p:cBhvr>
                                      <p:tavLst>
                                        <p:tav tm="0">
                                          <p:val>
                                            <p:strVal val="ppt_w"/>
                                          </p:val>
                                        </p:tav>
                                        <p:tav tm="100000">
                                          <p:val>
                                            <p:fltVal val="0"/>
                                          </p:val>
                                        </p:tav>
                                      </p:tavLst>
                                    </p:anim>
                                    <p:anim calcmode="lin" valueType="num">
                                      <p:cBhvr>
                                        <p:cTn id="77" dur="500"/>
                                        <p:tgtEl>
                                          <p:spTgt spid="4"/>
                                        </p:tgtEl>
                                        <p:attrNameLst>
                                          <p:attrName>ppt_h</p:attrName>
                                        </p:attrNameLst>
                                      </p:cBhvr>
                                      <p:tavLst>
                                        <p:tav tm="0">
                                          <p:val>
                                            <p:strVal val="ppt_h"/>
                                          </p:val>
                                        </p:tav>
                                        <p:tav tm="100000">
                                          <p:val>
                                            <p:fltVal val="0"/>
                                          </p:val>
                                        </p:tav>
                                      </p:tavLst>
                                    </p:anim>
                                    <p:anim calcmode="lin" valueType="num">
                                      <p:cBhvr>
                                        <p:cTn id="78" dur="500"/>
                                        <p:tgtEl>
                                          <p:spTgt spid="4"/>
                                        </p:tgtEl>
                                        <p:attrNameLst>
                                          <p:attrName>style.rotation</p:attrName>
                                        </p:attrNameLst>
                                      </p:cBhvr>
                                      <p:tavLst>
                                        <p:tav tm="0">
                                          <p:val>
                                            <p:fltVal val="0"/>
                                          </p:val>
                                        </p:tav>
                                        <p:tav tm="100000">
                                          <p:val>
                                            <p:fltVal val="360"/>
                                          </p:val>
                                        </p:tav>
                                      </p:tavLst>
                                    </p:anim>
                                    <p:animEffect transition="out" filter="fade">
                                      <p:cBhvr>
                                        <p:cTn id="79" dur="500"/>
                                        <p:tgtEl>
                                          <p:spTgt spid="4"/>
                                        </p:tgtEl>
                                      </p:cBhvr>
                                    </p:animEffect>
                                    <p:set>
                                      <p:cBhvr>
                                        <p:cTn id="80" dur="1" fill="hold">
                                          <p:stCondLst>
                                            <p:cond delay="499"/>
                                          </p:stCondLst>
                                        </p:cTn>
                                        <p:tgtEl>
                                          <p:spTgt spid="4"/>
                                        </p:tgtEl>
                                        <p:attrNameLst>
                                          <p:attrName>style.visibility</p:attrName>
                                        </p:attrNameLst>
                                      </p:cBhvr>
                                      <p:to>
                                        <p:strVal val="hidden"/>
                                      </p:to>
                                    </p:set>
                                  </p:childTnLst>
                                </p:cTn>
                              </p:par>
                            </p:childTnLst>
                          </p:cTn>
                        </p:par>
                        <p:par>
                          <p:cTn id="81" fill="hold" nodeType="afterGroup">
                            <p:stCondLst>
                              <p:cond delay="5000"/>
                            </p:stCondLst>
                            <p:childTnLst>
                              <p:par>
                                <p:cTn id="82" presetID="4" presetClass="entr" presetSubtype="16" fill="hold" grpId="0" nodeType="afterEffect">
                                  <p:stCondLst>
                                    <p:cond delay="0"/>
                                  </p:stCondLst>
                                  <p:childTnLst>
                                    <p:set>
                                      <p:cBhvr>
                                        <p:cTn id="83" dur="1" fill="hold">
                                          <p:stCondLst>
                                            <p:cond delay="0"/>
                                          </p:stCondLst>
                                        </p:cTn>
                                        <p:tgtEl>
                                          <p:spTgt spid="22602"/>
                                        </p:tgtEl>
                                        <p:attrNameLst>
                                          <p:attrName>style.visibility</p:attrName>
                                        </p:attrNameLst>
                                      </p:cBhvr>
                                      <p:to>
                                        <p:strVal val="visible"/>
                                      </p:to>
                                    </p:set>
                                    <p:animEffect transition="in" filter="box(in)">
                                      <p:cBhvr>
                                        <p:cTn id="84" dur="500"/>
                                        <p:tgtEl>
                                          <p:spTgt spid="22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9" grpId="0"/>
      <p:bldP spid="22549" grpId="1"/>
      <p:bldP spid="22568" grpId="0"/>
      <p:bldP spid="22581" grpId="0"/>
      <p:bldP spid="22594" grpId="0"/>
      <p:bldP spid="22595" grpId="0"/>
      <p:bldP spid="22595" grpId="1"/>
      <p:bldP spid="2260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40"/>
          <p:cNvGrpSpPr>
            <a:grpSpLocks/>
          </p:cNvGrpSpPr>
          <p:nvPr/>
        </p:nvGrpSpPr>
        <p:grpSpPr bwMode="auto">
          <a:xfrm>
            <a:off x="3543300" y="1028700"/>
            <a:ext cx="1200150" cy="971550"/>
            <a:chOff x="288" y="1200"/>
            <a:chExt cx="1008" cy="816"/>
          </a:xfrm>
        </p:grpSpPr>
        <p:sp>
          <p:nvSpPr>
            <p:cNvPr id="22548" name="Rectangle 41"/>
            <p:cNvSpPr>
              <a:spLocks noChangeArrowheads="1"/>
            </p:cNvSpPr>
            <p:nvPr/>
          </p:nvSpPr>
          <p:spPr bwMode="auto">
            <a:xfrm>
              <a:off x="288" y="1392"/>
              <a:ext cx="1008" cy="624"/>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latin typeface="Times New Roman" panose="02020603050405020304" pitchFamily="18" charset="0"/>
                </a:rPr>
                <a:t>x</a:t>
              </a:r>
            </a:p>
          </p:txBody>
        </p:sp>
        <p:sp>
          <p:nvSpPr>
            <p:cNvPr id="22549" name="Text Box 42"/>
            <p:cNvSpPr txBox="1">
              <a:spLocks noChangeArrowheads="1"/>
            </p:cNvSpPr>
            <p:nvPr/>
          </p:nvSpPr>
          <p:spPr bwMode="auto">
            <a:xfrm>
              <a:off x="816" y="1200"/>
              <a:ext cx="28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grpSp>
      <p:grpSp>
        <p:nvGrpSpPr>
          <p:cNvPr id="22531" name="Group 43"/>
          <p:cNvGrpSpPr>
            <a:grpSpLocks/>
          </p:cNvGrpSpPr>
          <p:nvPr/>
        </p:nvGrpSpPr>
        <p:grpSpPr bwMode="auto">
          <a:xfrm>
            <a:off x="5200650" y="1028701"/>
            <a:ext cx="1200150" cy="1013222"/>
            <a:chOff x="1584" y="1309"/>
            <a:chExt cx="1008" cy="851"/>
          </a:xfrm>
        </p:grpSpPr>
        <p:sp>
          <p:nvSpPr>
            <p:cNvPr id="22546" name="Rectangle 44"/>
            <p:cNvSpPr>
              <a:spLocks noChangeArrowheads="1"/>
            </p:cNvSpPr>
            <p:nvPr/>
          </p:nvSpPr>
          <p:spPr bwMode="auto">
            <a:xfrm>
              <a:off x="1584" y="1536"/>
              <a:ext cx="1008" cy="624"/>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latin typeface="Times New Roman" panose="02020603050405020304" pitchFamily="18" charset="0"/>
                </a:rPr>
                <a:t>y</a:t>
              </a:r>
            </a:p>
          </p:txBody>
        </p:sp>
        <p:sp>
          <p:nvSpPr>
            <p:cNvPr id="22547" name="Text Box 45"/>
            <p:cNvSpPr txBox="1">
              <a:spLocks noChangeArrowheads="1"/>
            </p:cNvSpPr>
            <p:nvPr/>
          </p:nvSpPr>
          <p:spPr bwMode="auto">
            <a:xfrm>
              <a:off x="2068" y="1309"/>
              <a:ext cx="28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grpSp>
      <p:sp>
        <p:nvSpPr>
          <p:cNvPr id="22532" name="Rectangle 46"/>
          <p:cNvSpPr>
            <a:spLocks noChangeArrowheads="1"/>
          </p:cNvSpPr>
          <p:nvPr/>
        </p:nvSpPr>
        <p:spPr bwMode="auto">
          <a:xfrm>
            <a:off x="3714750" y="3714750"/>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latin typeface="Times New Roman" panose="02020603050405020304" pitchFamily="18" charset="0"/>
              </a:rPr>
              <a:t>x</a:t>
            </a:r>
          </a:p>
        </p:txBody>
      </p:sp>
      <p:sp>
        <p:nvSpPr>
          <p:cNvPr id="22533" name="Text Box 47"/>
          <p:cNvSpPr txBox="1">
            <a:spLocks noChangeArrowheads="1"/>
          </p:cNvSpPr>
          <p:nvPr/>
        </p:nvSpPr>
        <p:spPr bwMode="auto">
          <a:xfrm>
            <a:off x="5772150" y="1035844"/>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2534" name="Rectangle 48"/>
          <p:cNvSpPr>
            <a:spLocks noChangeArrowheads="1"/>
          </p:cNvSpPr>
          <p:nvPr/>
        </p:nvSpPr>
        <p:spPr bwMode="auto">
          <a:xfrm>
            <a:off x="5200650" y="3813572"/>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latin typeface="Times New Roman" panose="02020603050405020304" pitchFamily="18" charset="0"/>
              </a:rPr>
              <a:t>y</a:t>
            </a:r>
          </a:p>
        </p:txBody>
      </p:sp>
      <p:sp>
        <p:nvSpPr>
          <p:cNvPr id="22535" name="Text Box 49"/>
          <p:cNvSpPr txBox="1">
            <a:spLocks noChangeArrowheads="1"/>
          </p:cNvSpPr>
          <p:nvPr/>
        </p:nvSpPr>
        <p:spPr bwMode="auto">
          <a:xfrm>
            <a:off x="1371600" y="1028700"/>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INPUT:</a:t>
            </a:r>
          </a:p>
        </p:txBody>
      </p:sp>
      <p:sp>
        <p:nvSpPr>
          <p:cNvPr id="22536" name="Text Box 50"/>
          <p:cNvSpPr txBox="1">
            <a:spLocks noChangeArrowheads="1"/>
          </p:cNvSpPr>
          <p:nvPr/>
        </p:nvSpPr>
        <p:spPr bwMode="auto">
          <a:xfrm>
            <a:off x="1371600" y="4000500"/>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OUTPUT:</a:t>
            </a:r>
          </a:p>
        </p:txBody>
      </p:sp>
      <p:sp>
        <p:nvSpPr>
          <p:cNvPr id="22537" name="Text Box 51"/>
          <p:cNvSpPr txBox="1">
            <a:spLocks noChangeArrowheads="1"/>
          </p:cNvSpPr>
          <p:nvPr/>
        </p:nvSpPr>
        <p:spPr bwMode="auto">
          <a:xfrm>
            <a:off x="2343150" y="2686050"/>
            <a:ext cx="21717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THUẬT TOÁN</a:t>
            </a:r>
          </a:p>
        </p:txBody>
      </p:sp>
      <p:sp>
        <p:nvSpPr>
          <p:cNvPr id="22538" name="Text Box 54"/>
          <p:cNvSpPr txBox="1">
            <a:spLocks noChangeArrowheads="1"/>
          </p:cNvSpPr>
          <p:nvPr/>
        </p:nvSpPr>
        <p:spPr bwMode="auto">
          <a:xfrm>
            <a:off x="4171950" y="1028700"/>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25656" name="Text Box 56"/>
          <p:cNvSpPr txBox="1">
            <a:spLocks noChangeArrowheads="1"/>
          </p:cNvSpPr>
          <p:nvPr/>
        </p:nvSpPr>
        <p:spPr bwMode="auto">
          <a:xfrm>
            <a:off x="4629150" y="2171701"/>
            <a:ext cx="685800" cy="144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8775" b="1">
                <a:solidFill>
                  <a:srgbClr val="FF0066"/>
                </a:solidFill>
                <a:latin typeface="Times New Roman" panose="02020603050405020304" pitchFamily="18" charset="0"/>
              </a:rPr>
              <a:t>?</a:t>
            </a:r>
          </a:p>
        </p:txBody>
      </p:sp>
      <p:sp>
        <p:nvSpPr>
          <p:cNvPr id="22540" name="AutoShape 62">
            <a:hlinkClick r:id="rId2" action="ppaction://hlinksldjump"/>
          </p:cNvPr>
          <p:cNvSpPr>
            <a:spLocks noChangeArrowheads="1"/>
          </p:cNvSpPr>
          <p:nvPr/>
        </p:nvSpPr>
        <p:spPr bwMode="auto">
          <a:xfrm>
            <a:off x="6972300" y="4793456"/>
            <a:ext cx="457200" cy="285750"/>
          </a:xfrm>
          <a:prstGeom prst="flowChartAlternateProcess">
            <a:avLst/>
          </a:prstGeom>
          <a:solidFill>
            <a:srgbClr val="C0C0C0"/>
          </a:solidFill>
          <a:ln w="9525">
            <a:solidFill>
              <a:schemeClr val="tx1"/>
            </a:solidFill>
            <a:miter lim="800000"/>
            <a:headEnd/>
            <a:tailEnd/>
          </a:ln>
          <a:effectLst>
            <a:outerShdw dist="35921"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a:latin typeface="Times New Roman" panose="02020603050405020304" pitchFamily="18" charset="0"/>
              </a:rPr>
              <a:t>C1</a:t>
            </a:r>
          </a:p>
        </p:txBody>
      </p:sp>
      <p:sp>
        <p:nvSpPr>
          <p:cNvPr id="22541" name="AutoShape 63"/>
          <p:cNvSpPr>
            <a:spLocks noChangeArrowheads="1"/>
          </p:cNvSpPr>
          <p:nvPr/>
        </p:nvSpPr>
        <p:spPr bwMode="auto">
          <a:xfrm>
            <a:off x="7486650" y="4793456"/>
            <a:ext cx="457200" cy="285750"/>
          </a:xfrm>
          <a:prstGeom prst="flowChartAlternateProcess">
            <a:avLst/>
          </a:prstGeom>
          <a:solidFill>
            <a:srgbClr val="C0C0C0"/>
          </a:solidFill>
          <a:ln w="9525">
            <a:solidFill>
              <a:schemeClr val="tx1"/>
            </a:solidFill>
            <a:miter lim="800000"/>
            <a:headEnd/>
            <a:tailEnd/>
          </a:ln>
          <a:effectLst>
            <a:outerShdw dist="35921"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a:latin typeface="Times New Roman" panose="02020603050405020304" pitchFamily="18" charset="0"/>
              </a:rPr>
              <a:t>C2</a:t>
            </a:r>
          </a:p>
        </p:txBody>
      </p:sp>
      <p:sp>
        <p:nvSpPr>
          <p:cNvPr id="22542" name="Text Box 4"/>
          <p:cNvSpPr txBox="1">
            <a:spLocks noChangeArrowheads="1"/>
          </p:cNvSpPr>
          <p:nvPr/>
        </p:nvSpPr>
        <p:spPr bwMode="auto">
          <a:xfrm>
            <a:off x="1143000" y="400050"/>
            <a:ext cx="6572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u="sng">
                <a:latin typeface="Times New Roman" panose="02020603050405020304" pitchFamily="18" charset="0"/>
              </a:rPr>
              <a:t>Ví dụ </a:t>
            </a:r>
            <a:r>
              <a:rPr lang="en-US" altLang="en-US" sz="2400" smtClean="0">
                <a:latin typeface="Times New Roman" panose="02020603050405020304" pitchFamily="18" charset="0"/>
              </a:rPr>
              <a:t> </a:t>
            </a:r>
            <a:r>
              <a:rPr lang="en-US" altLang="en-US" sz="2400">
                <a:latin typeface="Times New Roman" panose="02020603050405020304" pitchFamily="18" charset="0"/>
              </a:rPr>
              <a:t>Hoán đổi giá trị  a, b trên 2 biến x và y.</a:t>
            </a:r>
          </a:p>
        </p:txBody>
      </p:sp>
    </p:spTree>
    <p:extLst>
      <p:ext uri="{BB962C8B-B14F-4D97-AF65-F5344CB8AC3E}">
        <p14:creationId xmlns:p14="http://schemas.microsoft.com/office/powerpoint/2010/main" val="31179886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repeatCount="indefinite" fill="hold" grpId="0" nodeType="afterEffect">
                                  <p:stCondLst>
                                    <p:cond delay="0"/>
                                  </p:stCondLst>
                                  <p:endCondLst>
                                    <p:cond evt="onNext" delay="0">
                                      <p:tgtEl>
                                        <p:sldTgt/>
                                      </p:tgtEl>
                                    </p:cond>
                                  </p:endCondLst>
                                  <p:childTnLst>
                                    <p:set>
                                      <p:cBhvr>
                                        <p:cTn id="6" dur="1" fill="hold">
                                          <p:stCondLst>
                                            <p:cond delay="0"/>
                                          </p:stCondLst>
                                        </p:cTn>
                                        <p:tgtEl>
                                          <p:spTgt spid="25656"/>
                                        </p:tgtEl>
                                        <p:attrNameLst>
                                          <p:attrName>style.visibility</p:attrName>
                                        </p:attrNameLst>
                                      </p:cBhvr>
                                      <p:to>
                                        <p:strVal val="visible"/>
                                      </p:to>
                                    </p:set>
                                    <p:animEffect transition="in" filter="wipe(up)">
                                      <p:cBhvr>
                                        <p:cTn id="7" dur="1000"/>
                                        <p:tgtEl>
                                          <p:spTgt spid="25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6">
            <a:hlinkClick r:id="rId3" action="ppaction://hlinksldjump" highlightClick="1"/>
          </p:cNvPr>
          <p:cNvSpPr>
            <a:spLocks noChangeArrowheads="1"/>
          </p:cNvSpPr>
          <p:nvPr/>
        </p:nvSpPr>
        <p:spPr bwMode="auto">
          <a:xfrm>
            <a:off x="6858000" y="4229100"/>
            <a:ext cx="457200" cy="51435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pic>
        <p:nvPicPr>
          <p:cNvPr id="52237" name="Phim_do_nuoc.avi">
            <a:hlinkClick r:id="" action="ppaction://media"/>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2286000" y="1143000"/>
            <a:ext cx="4343400" cy="3143250"/>
          </a:xfrm>
        </p:spPr>
      </p:pic>
    </p:spTree>
    <p:extLst>
      <p:ext uri="{BB962C8B-B14F-4D97-AF65-F5344CB8AC3E}">
        <p14:creationId xmlns:p14="http://schemas.microsoft.com/office/powerpoint/2010/main" val="37624306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2237"/>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2237"/>
                                        </p:tgtEl>
                                      </p:cBhvr>
                                    </p:cmd>
                                  </p:childTnLst>
                                </p:cTn>
                              </p:par>
                            </p:childTnLst>
                          </p:cTn>
                        </p:par>
                      </p:childTnLst>
                    </p:cTn>
                  </p:par>
                </p:childTnLst>
              </p:cTn>
              <p:nextCondLst>
                <p:cond evt="onClick" delay="0">
                  <p:tgtEl>
                    <p:spTgt spid="52237"/>
                  </p:tgtEl>
                </p:cond>
              </p:nextCondLst>
            </p:seq>
            <p:video>
              <p:cMediaNode>
                <p:cTn id="7" fill="hold" display="0">
                  <p:stCondLst>
                    <p:cond delay="indefinite"/>
                  </p:stCondLst>
                  <p:endCondLst>
                    <p:cond evt="onNext" delay="0">
                      <p:tgtEl>
                        <p:sldTgt/>
                      </p:tgtEl>
                    </p:cond>
                    <p:cond evt="onPrev" delay="0">
                      <p:tgtEl>
                        <p:sldTgt/>
                      </p:tgtEl>
                    </p:cond>
                  </p:endCondLst>
                </p:cTn>
                <p:tgtEl>
                  <p:spTgt spid="52237"/>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18">
            <a:hlinkClick r:id="rId2" action="ppaction://hlinksldjump" highlightClick="1"/>
          </p:cNvPr>
          <p:cNvSpPr>
            <a:spLocks noChangeArrowheads="1"/>
          </p:cNvSpPr>
          <p:nvPr/>
        </p:nvSpPr>
        <p:spPr bwMode="auto">
          <a:xfrm>
            <a:off x="7258050" y="4572000"/>
            <a:ext cx="457200" cy="342900"/>
          </a:xfrm>
          <a:prstGeom prst="actionButtonEnd">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43028" name="WordArt 20"/>
          <p:cNvSpPr>
            <a:spLocks noChangeArrowheads="1" noChangeShapeType="1" noTextEdit="1"/>
          </p:cNvSpPr>
          <p:nvPr/>
        </p:nvSpPr>
        <p:spPr bwMode="auto">
          <a:xfrm>
            <a:off x="3960019" y="4585097"/>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z</a:t>
            </a:r>
          </a:p>
        </p:txBody>
      </p:sp>
      <p:sp>
        <p:nvSpPr>
          <p:cNvPr id="24580" name="WordArt 21"/>
          <p:cNvSpPr>
            <a:spLocks noChangeArrowheads="1" noChangeShapeType="1" noTextEdit="1"/>
          </p:cNvSpPr>
          <p:nvPr/>
        </p:nvSpPr>
        <p:spPr bwMode="auto">
          <a:xfrm>
            <a:off x="5886450" y="4400551"/>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y</a:t>
            </a:r>
          </a:p>
        </p:txBody>
      </p:sp>
      <p:grpSp>
        <p:nvGrpSpPr>
          <p:cNvPr id="24581" name="Group 32"/>
          <p:cNvGrpSpPr>
            <a:grpSpLocks/>
          </p:cNvGrpSpPr>
          <p:nvPr/>
        </p:nvGrpSpPr>
        <p:grpSpPr bwMode="auto">
          <a:xfrm>
            <a:off x="1771651" y="2171700"/>
            <a:ext cx="1183481" cy="1885950"/>
            <a:chOff x="734" y="672"/>
            <a:chExt cx="960" cy="1584"/>
          </a:xfrm>
        </p:grpSpPr>
        <p:sp>
          <p:nvSpPr>
            <p:cNvPr id="24596" name="Oval 33"/>
            <p:cNvSpPr>
              <a:spLocks noChangeArrowheads="1"/>
            </p:cNvSpPr>
            <p:nvPr/>
          </p:nvSpPr>
          <p:spPr bwMode="auto">
            <a:xfrm>
              <a:off x="926" y="2146"/>
              <a:ext cx="57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43042" name="AutoShape 34">
              <a:extLst>
                <a:ext uri="{FF2B5EF4-FFF2-40B4-BE49-F238E27FC236}">
                  <a16:creationId xmlns:a16="http://schemas.microsoft.com/office/drawing/2014/main" id="{1F41172C-FFD6-4CD8-B2D0-361FEF9321CC}"/>
                </a:ext>
              </a:extLst>
            </p:cNvPr>
            <p:cNvSpPr>
              <a:spLocks noChangeArrowheads="1"/>
            </p:cNvSpPr>
            <p:nvPr/>
          </p:nvSpPr>
          <p:spPr bwMode="auto">
            <a:xfrm>
              <a:off x="734" y="782"/>
              <a:ext cx="960"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4598" name="Oval 35"/>
            <p:cNvSpPr>
              <a:spLocks noChangeArrowheads="1"/>
            </p:cNvSpPr>
            <p:nvPr/>
          </p:nvSpPr>
          <p:spPr bwMode="auto">
            <a:xfrm>
              <a:off x="734" y="672"/>
              <a:ext cx="960"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4599" name="Oval 36"/>
            <p:cNvSpPr>
              <a:spLocks noChangeArrowheads="1"/>
            </p:cNvSpPr>
            <p:nvPr/>
          </p:nvSpPr>
          <p:spPr bwMode="auto">
            <a:xfrm>
              <a:off x="845" y="1431"/>
              <a:ext cx="739" cy="203"/>
            </a:xfrm>
            <a:prstGeom prst="ellipse">
              <a:avLst/>
            </a:prstGeom>
            <a:solidFill>
              <a:schemeClr val="bg1"/>
            </a:solidFill>
            <a:ln w="9525">
              <a:solidFill>
                <a:srgbClr val="339933"/>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24582" name="Group 37"/>
          <p:cNvGrpSpPr>
            <a:grpSpLocks/>
          </p:cNvGrpSpPr>
          <p:nvPr/>
        </p:nvGrpSpPr>
        <p:grpSpPr bwMode="auto">
          <a:xfrm>
            <a:off x="5486400" y="2171700"/>
            <a:ext cx="1266825" cy="1885950"/>
            <a:chOff x="2626" y="364"/>
            <a:chExt cx="1064" cy="1646"/>
          </a:xfrm>
        </p:grpSpPr>
        <p:sp>
          <p:nvSpPr>
            <p:cNvPr id="24592" name="Oval 38"/>
            <p:cNvSpPr>
              <a:spLocks noChangeArrowheads="1"/>
            </p:cNvSpPr>
            <p:nvPr/>
          </p:nvSpPr>
          <p:spPr bwMode="auto">
            <a:xfrm>
              <a:off x="2848" y="1914"/>
              <a:ext cx="614" cy="96"/>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43047" name="AutoShape 39">
              <a:extLst>
                <a:ext uri="{FF2B5EF4-FFF2-40B4-BE49-F238E27FC236}">
                  <a16:creationId xmlns:a16="http://schemas.microsoft.com/office/drawing/2014/main" id="{8739347F-7099-4DEA-B650-634EEB72AF3B}"/>
                </a:ext>
              </a:extLst>
            </p:cNvPr>
            <p:cNvSpPr>
              <a:spLocks noChangeArrowheads="1"/>
            </p:cNvSpPr>
            <p:nvPr/>
          </p:nvSpPr>
          <p:spPr bwMode="auto">
            <a:xfrm>
              <a:off x="2626" y="494"/>
              <a:ext cx="1056" cy="1470"/>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4594" name="Oval 40"/>
            <p:cNvSpPr>
              <a:spLocks noChangeArrowheads="1"/>
            </p:cNvSpPr>
            <p:nvPr/>
          </p:nvSpPr>
          <p:spPr bwMode="auto">
            <a:xfrm>
              <a:off x="2712" y="938"/>
              <a:ext cx="888" cy="192"/>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4595" name="Oval 41"/>
            <p:cNvSpPr>
              <a:spLocks noChangeArrowheads="1"/>
            </p:cNvSpPr>
            <p:nvPr/>
          </p:nvSpPr>
          <p:spPr bwMode="auto">
            <a:xfrm>
              <a:off x="2634" y="364"/>
              <a:ext cx="1056" cy="240"/>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4583" name="WordArt 62"/>
          <p:cNvSpPr>
            <a:spLocks noChangeArrowheads="1" noChangeShapeType="1" noTextEdit="1"/>
          </p:cNvSpPr>
          <p:nvPr/>
        </p:nvSpPr>
        <p:spPr bwMode="auto">
          <a:xfrm>
            <a:off x="2286000" y="4457701"/>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x</a:t>
            </a:r>
          </a:p>
        </p:txBody>
      </p:sp>
      <p:grpSp>
        <p:nvGrpSpPr>
          <p:cNvPr id="4" name="Group 42"/>
          <p:cNvGrpSpPr>
            <a:grpSpLocks/>
          </p:cNvGrpSpPr>
          <p:nvPr/>
        </p:nvGrpSpPr>
        <p:grpSpPr bwMode="auto">
          <a:xfrm>
            <a:off x="3543301" y="2514600"/>
            <a:ext cx="1183481" cy="1885950"/>
            <a:chOff x="2016" y="2112"/>
            <a:chExt cx="994" cy="1584"/>
          </a:xfrm>
        </p:grpSpPr>
        <p:sp>
          <p:nvSpPr>
            <p:cNvPr id="43051" name="Oval 43">
              <a:extLst>
                <a:ext uri="{FF2B5EF4-FFF2-40B4-BE49-F238E27FC236}">
                  <a16:creationId xmlns:a16="http://schemas.microsoft.com/office/drawing/2014/main" id="{6FEE4BC6-7465-45C5-AAE1-79F6CBF9CC88}"/>
                </a:ext>
              </a:extLst>
            </p:cNvPr>
            <p:cNvSpPr>
              <a:spLocks noChangeArrowheads="1"/>
            </p:cNvSpPr>
            <p:nvPr/>
          </p:nvSpPr>
          <p:spPr bwMode="auto">
            <a:xfrm>
              <a:off x="2215"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3052" name="AutoShape 44">
              <a:extLst>
                <a:ext uri="{FF2B5EF4-FFF2-40B4-BE49-F238E27FC236}">
                  <a16:creationId xmlns:a16="http://schemas.microsoft.com/office/drawing/2014/main" id="{77BD8612-2C07-46E9-A76D-21611823B6EB}"/>
                </a:ext>
              </a:extLst>
            </p:cNvPr>
            <p:cNvSpPr>
              <a:spLocks noChangeArrowheads="1"/>
            </p:cNvSpPr>
            <p:nvPr/>
          </p:nvSpPr>
          <p:spPr bwMode="auto">
            <a:xfrm>
              <a:off x="2016" y="2222"/>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3053" name="Oval 45">
              <a:extLst>
                <a:ext uri="{FF2B5EF4-FFF2-40B4-BE49-F238E27FC236}">
                  <a16:creationId xmlns:a16="http://schemas.microsoft.com/office/drawing/2014/main" id="{C771D6EC-A7C2-4407-BEE9-D65128BA0306}"/>
                </a:ext>
              </a:extLst>
            </p:cNvPr>
            <p:cNvSpPr>
              <a:spLocks noChangeArrowheads="1"/>
            </p:cNvSpPr>
            <p:nvPr/>
          </p:nvSpPr>
          <p:spPr bwMode="auto">
            <a:xfrm>
              <a:off x="2016" y="2112"/>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4585" name="Text Box 4"/>
          <p:cNvSpPr txBox="1">
            <a:spLocks noChangeArrowheads="1"/>
          </p:cNvSpPr>
          <p:nvPr/>
        </p:nvSpPr>
        <p:spPr bwMode="auto">
          <a:xfrm>
            <a:off x="1143000" y="400050"/>
            <a:ext cx="6572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u="sng">
                <a:latin typeface="Times New Roman" panose="02020603050405020304" pitchFamily="18" charset="0"/>
              </a:rPr>
              <a:t>Ví </a:t>
            </a:r>
            <a:r>
              <a:rPr lang="en-US" altLang="en-US" sz="2400" b="1" u="sng" smtClean="0">
                <a:latin typeface="Times New Roman" panose="02020603050405020304" pitchFamily="18" charset="0"/>
              </a:rPr>
              <a:t>dụ</a:t>
            </a:r>
            <a:r>
              <a:rPr lang="en-US" altLang="en-US" sz="2400" smtClean="0">
                <a:latin typeface="Times New Roman" panose="02020603050405020304" pitchFamily="18" charset="0"/>
              </a:rPr>
              <a:t>: </a:t>
            </a:r>
            <a:r>
              <a:rPr lang="en-US" altLang="en-US" sz="2400">
                <a:latin typeface="Times New Roman" panose="02020603050405020304" pitchFamily="18" charset="0"/>
              </a:rPr>
              <a:t>Hoán đổi giá trị  a, b trên 2 biến x và y.</a:t>
            </a:r>
          </a:p>
        </p:txBody>
      </p:sp>
    </p:spTree>
    <p:extLst>
      <p:ext uri="{BB962C8B-B14F-4D97-AF65-F5344CB8AC3E}">
        <p14:creationId xmlns:p14="http://schemas.microsoft.com/office/powerpoint/2010/main" val="42773354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43028"/>
                                        </p:tgtEl>
                                        <p:attrNameLst>
                                          <p:attrName>style.visibility</p:attrName>
                                        </p:attrNameLst>
                                      </p:cBhvr>
                                      <p:to>
                                        <p:strVal val="visible"/>
                                      </p:to>
                                    </p:set>
                                    <p:anim calcmode="lin" valueType="num">
                                      <p:cBhvr additive="base">
                                        <p:cTn id="11" dur="500" fill="hold"/>
                                        <p:tgtEl>
                                          <p:spTgt spid="43028"/>
                                        </p:tgtEl>
                                        <p:attrNameLst>
                                          <p:attrName>ppt_x</p:attrName>
                                        </p:attrNameLst>
                                      </p:cBhvr>
                                      <p:tavLst>
                                        <p:tav tm="0">
                                          <p:val>
                                            <p:strVal val="#ppt_x"/>
                                          </p:val>
                                        </p:tav>
                                        <p:tav tm="100000">
                                          <p:val>
                                            <p:strVal val="#ppt_x"/>
                                          </p:val>
                                        </p:tav>
                                      </p:tavLst>
                                    </p:anim>
                                    <p:anim calcmode="lin" valueType="num">
                                      <p:cBhvr additive="base">
                                        <p:cTn id="12" dur="500" fill="hold"/>
                                        <p:tgtEl>
                                          <p:spTgt spid="43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a:grpSpLocks/>
          </p:cNvGrpSpPr>
          <p:nvPr/>
        </p:nvGrpSpPr>
        <p:grpSpPr bwMode="auto">
          <a:xfrm>
            <a:off x="1428751" y="2171700"/>
            <a:ext cx="1183481" cy="1885950"/>
            <a:chOff x="734" y="672"/>
            <a:chExt cx="960" cy="1584"/>
          </a:xfrm>
        </p:grpSpPr>
        <p:sp>
          <p:nvSpPr>
            <p:cNvPr id="25659" name="Oval 7"/>
            <p:cNvSpPr>
              <a:spLocks noChangeArrowheads="1"/>
            </p:cNvSpPr>
            <p:nvPr/>
          </p:nvSpPr>
          <p:spPr bwMode="auto">
            <a:xfrm>
              <a:off x="926" y="2146"/>
              <a:ext cx="57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17413" name="AutoShape 5">
              <a:extLst>
                <a:ext uri="{FF2B5EF4-FFF2-40B4-BE49-F238E27FC236}">
                  <a16:creationId xmlns:a16="http://schemas.microsoft.com/office/drawing/2014/main" id="{4256D0D2-159B-446C-94D6-43B692F4C4AD}"/>
                </a:ext>
              </a:extLst>
            </p:cNvPr>
            <p:cNvSpPr>
              <a:spLocks noChangeArrowheads="1"/>
            </p:cNvSpPr>
            <p:nvPr/>
          </p:nvSpPr>
          <p:spPr bwMode="auto">
            <a:xfrm>
              <a:off x="734" y="782"/>
              <a:ext cx="960"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5661" name="Oval 6"/>
            <p:cNvSpPr>
              <a:spLocks noChangeArrowheads="1"/>
            </p:cNvSpPr>
            <p:nvPr/>
          </p:nvSpPr>
          <p:spPr bwMode="auto">
            <a:xfrm>
              <a:off x="734" y="672"/>
              <a:ext cx="960"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62" name="Oval 9"/>
            <p:cNvSpPr>
              <a:spLocks noChangeArrowheads="1"/>
            </p:cNvSpPr>
            <p:nvPr/>
          </p:nvSpPr>
          <p:spPr bwMode="auto">
            <a:xfrm>
              <a:off x="845" y="1431"/>
              <a:ext cx="739" cy="203"/>
            </a:xfrm>
            <a:prstGeom prst="ellipse">
              <a:avLst/>
            </a:prstGeom>
            <a:solidFill>
              <a:schemeClr val="bg1"/>
            </a:solidFill>
            <a:ln w="9525">
              <a:solidFill>
                <a:srgbClr val="339933"/>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25603" name="Group 29"/>
          <p:cNvGrpSpPr>
            <a:grpSpLocks/>
          </p:cNvGrpSpPr>
          <p:nvPr/>
        </p:nvGrpSpPr>
        <p:grpSpPr bwMode="auto">
          <a:xfrm>
            <a:off x="5715000" y="2286000"/>
            <a:ext cx="1266825" cy="1885950"/>
            <a:chOff x="2626" y="364"/>
            <a:chExt cx="1064" cy="1646"/>
          </a:xfrm>
        </p:grpSpPr>
        <p:sp>
          <p:nvSpPr>
            <p:cNvPr id="25655" name="Oval 12"/>
            <p:cNvSpPr>
              <a:spLocks noChangeArrowheads="1"/>
            </p:cNvSpPr>
            <p:nvPr/>
          </p:nvSpPr>
          <p:spPr bwMode="auto">
            <a:xfrm>
              <a:off x="2848" y="1914"/>
              <a:ext cx="614" cy="96"/>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17421" name="AutoShape 13">
              <a:extLst>
                <a:ext uri="{FF2B5EF4-FFF2-40B4-BE49-F238E27FC236}">
                  <a16:creationId xmlns:a16="http://schemas.microsoft.com/office/drawing/2014/main" id="{5E620911-1AB1-47DD-AAAB-079A72300D88}"/>
                </a:ext>
              </a:extLst>
            </p:cNvPr>
            <p:cNvSpPr>
              <a:spLocks noChangeArrowheads="1"/>
            </p:cNvSpPr>
            <p:nvPr/>
          </p:nvSpPr>
          <p:spPr bwMode="auto">
            <a:xfrm>
              <a:off x="2626" y="494"/>
              <a:ext cx="1056" cy="1470"/>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5657" name="Oval 15"/>
            <p:cNvSpPr>
              <a:spLocks noChangeArrowheads="1"/>
            </p:cNvSpPr>
            <p:nvPr/>
          </p:nvSpPr>
          <p:spPr bwMode="auto">
            <a:xfrm>
              <a:off x="2712" y="938"/>
              <a:ext cx="888" cy="192"/>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58" name="Oval 14"/>
            <p:cNvSpPr>
              <a:spLocks noChangeArrowheads="1"/>
            </p:cNvSpPr>
            <p:nvPr/>
          </p:nvSpPr>
          <p:spPr bwMode="auto">
            <a:xfrm>
              <a:off x="2634" y="364"/>
              <a:ext cx="1056" cy="240"/>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25604" name="Group 120"/>
          <p:cNvGrpSpPr>
            <a:grpSpLocks/>
          </p:cNvGrpSpPr>
          <p:nvPr/>
        </p:nvGrpSpPr>
        <p:grpSpPr bwMode="auto">
          <a:xfrm>
            <a:off x="3543301" y="2514600"/>
            <a:ext cx="1183481" cy="1885950"/>
            <a:chOff x="2016" y="2112"/>
            <a:chExt cx="994" cy="1584"/>
          </a:xfrm>
        </p:grpSpPr>
        <p:sp>
          <p:nvSpPr>
            <p:cNvPr id="17440" name="Oval 32">
              <a:extLst>
                <a:ext uri="{FF2B5EF4-FFF2-40B4-BE49-F238E27FC236}">
                  <a16:creationId xmlns:a16="http://schemas.microsoft.com/office/drawing/2014/main" id="{38E06C4C-77D2-4040-8E66-F02032899395}"/>
                </a:ext>
              </a:extLst>
            </p:cNvPr>
            <p:cNvSpPr>
              <a:spLocks noChangeArrowheads="1"/>
            </p:cNvSpPr>
            <p:nvPr/>
          </p:nvSpPr>
          <p:spPr bwMode="auto">
            <a:xfrm>
              <a:off x="2215"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17441" name="AutoShape 33">
              <a:extLst>
                <a:ext uri="{FF2B5EF4-FFF2-40B4-BE49-F238E27FC236}">
                  <a16:creationId xmlns:a16="http://schemas.microsoft.com/office/drawing/2014/main" id="{6887F796-770E-4AB9-95D3-85B237B87C0E}"/>
                </a:ext>
              </a:extLst>
            </p:cNvPr>
            <p:cNvSpPr>
              <a:spLocks noChangeArrowheads="1"/>
            </p:cNvSpPr>
            <p:nvPr/>
          </p:nvSpPr>
          <p:spPr bwMode="auto">
            <a:xfrm>
              <a:off x="2016" y="2222"/>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17442" name="Oval 34">
              <a:extLst>
                <a:ext uri="{FF2B5EF4-FFF2-40B4-BE49-F238E27FC236}">
                  <a16:creationId xmlns:a16="http://schemas.microsoft.com/office/drawing/2014/main" id="{E39C8B33-0559-453C-A9A8-514C77EA6E73}"/>
                </a:ext>
              </a:extLst>
            </p:cNvPr>
            <p:cNvSpPr>
              <a:spLocks noChangeArrowheads="1"/>
            </p:cNvSpPr>
            <p:nvPr/>
          </p:nvSpPr>
          <p:spPr bwMode="auto">
            <a:xfrm>
              <a:off x="2016" y="2112"/>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grpSp>
        <p:nvGrpSpPr>
          <p:cNvPr id="5" name="Group 59"/>
          <p:cNvGrpSpPr>
            <a:grpSpLocks/>
          </p:cNvGrpSpPr>
          <p:nvPr/>
        </p:nvGrpSpPr>
        <p:grpSpPr bwMode="auto">
          <a:xfrm>
            <a:off x="1428750" y="400050"/>
            <a:ext cx="1525191" cy="1787129"/>
            <a:chOff x="193" y="471"/>
            <a:chExt cx="1281" cy="1501"/>
          </a:xfrm>
        </p:grpSpPr>
        <p:sp>
          <p:nvSpPr>
            <p:cNvPr id="25648" name="Oval 45"/>
            <p:cNvSpPr>
              <a:spLocks noChangeArrowheads="1"/>
            </p:cNvSpPr>
            <p:nvPr/>
          </p:nvSpPr>
          <p:spPr bwMode="auto">
            <a:xfrm rot="1182518">
              <a:off x="193" y="1862"/>
              <a:ext cx="604"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17454" name="AutoShape 46">
              <a:extLst>
                <a:ext uri="{FF2B5EF4-FFF2-40B4-BE49-F238E27FC236}">
                  <a16:creationId xmlns:a16="http://schemas.microsoft.com/office/drawing/2014/main" id="{B69C7482-45D2-4F93-8933-034A45ECA7C8}"/>
                </a:ext>
              </a:extLst>
            </p:cNvPr>
            <p:cNvSpPr>
              <a:spLocks noChangeArrowheads="1"/>
            </p:cNvSpPr>
            <p:nvPr/>
          </p:nvSpPr>
          <p:spPr bwMode="auto">
            <a:xfrm rot="1182518">
              <a:off x="230" y="540"/>
              <a:ext cx="1008"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5650" name="Oval 47"/>
            <p:cNvSpPr>
              <a:spLocks noChangeArrowheads="1"/>
            </p:cNvSpPr>
            <p:nvPr/>
          </p:nvSpPr>
          <p:spPr bwMode="auto">
            <a:xfrm rot="1182518">
              <a:off x="466" y="471"/>
              <a:ext cx="1008"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51" name="Oval 48"/>
            <p:cNvSpPr>
              <a:spLocks noChangeArrowheads="1"/>
            </p:cNvSpPr>
            <p:nvPr/>
          </p:nvSpPr>
          <p:spPr bwMode="auto">
            <a:xfrm>
              <a:off x="347" y="1152"/>
              <a:ext cx="805" cy="239"/>
            </a:xfrm>
            <a:prstGeom prst="ellipse">
              <a:avLst/>
            </a:prstGeom>
            <a:solidFill>
              <a:schemeClr val="bg1"/>
            </a:solidFill>
            <a:ln w="9525">
              <a:solidFill>
                <a:srgbClr val="339933"/>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6" name="Group 70"/>
          <p:cNvGrpSpPr>
            <a:grpSpLocks/>
          </p:cNvGrpSpPr>
          <p:nvPr/>
        </p:nvGrpSpPr>
        <p:grpSpPr bwMode="auto">
          <a:xfrm>
            <a:off x="1428751" y="628650"/>
            <a:ext cx="2031206" cy="1693069"/>
            <a:chOff x="1388" y="1880"/>
            <a:chExt cx="1706" cy="1422"/>
          </a:xfrm>
        </p:grpSpPr>
        <p:sp>
          <p:nvSpPr>
            <p:cNvPr id="17459" name="AutoShape 51">
              <a:extLst>
                <a:ext uri="{FF2B5EF4-FFF2-40B4-BE49-F238E27FC236}">
                  <a16:creationId xmlns:a16="http://schemas.microsoft.com/office/drawing/2014/main" id="{FC95ADA9-9C3B-4143-8EFF-883D3F9EA6C6}"/>
                </a:ext>
              </a:extLst>
            </p:cNvPr>
            <p:cNvSpPr>
              <a:spLocks noChangeArrowheads="1"/>
            </p:cNvSpPr>
            <p:nvPr/>
          </p:nvSpPr>
          <p:spPr bwMode="auto">
            <a:xfrm rot="2110677">
              <a:off x="1631" y="1880"/>
              <a:ext cx="1008"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grpSp>
          <p:nvGrpSpPr>
            <p:cNvPr id="25644" name="Group 60"/>
            <p:cNvGrpSpPr>
              <a:grpSpLocks/>
            </p:cNvGrpSpPr>
            <p:nvPr/>
          </p:nvGrpSpPr>
          <p:grpSpPr bwMode="auto">
            <a:xfrm rot="-272682">
              <a:off x="1388" y="1920"/>
              <a:ext cx="1706" cy="1258"/>
              <a:chOff x="547" y="395"/>
              <a:chExt cx="1706" cy="1258"/>
            </a:xfrm>
          </p:grpSpPr>
          <p:sp>
            <p:nvSpPr>
              <p:cNvPr id="25645" name="Oval 50"/>
              <p:cNvSpPr>
                <a:spLocks noChangeArrowheads="1"/>
              </p:cNvSpPr>
              <p:nvPr/>
            </p:nvSpPr>
            <p:spPr bwMode="auto">
              <a:xfrm rot="2383359">
                <a:off x="547" y="1543"/>
                <a:ext cx="604"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46" name="Oval 52"/>
              <p:cNvSpPr>
                <a:spLocks noChangeArrowheads="1"/>
              </p:cNvSpPr>
              <p:nvPr/>
            </p:nvSpPr>
            <p:spPr bwMode="auto">
              <a:xfrm rot="2383359">
                <a:off x="1245" y="395"/>
                <a:ext cx="1008"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47" name="Oval 53"/>
              <p:cNvSpPr>
                <a:spLocks noChangeArrowheads="1"/>
              </p:cNvSpPr>
              <p:nvPr/>
            </p:nvSpPr>
            <p:spPr bwMode="auto">
              <a:xfrm>
                <a:off x="816" y="966"/>
                <a:ext cx="1056" cy="192"/>
              </a:xfrm>
              <a:prstGeom prst="ellipse">
                <a:avLst/>
              </a:prstGeom>
              <a:solidFill>
                <a:schemeClr val="bg1"/>
              </a:solidFill>
              <a:ln w="9525">
                <a:solidFill>
                  <a:srgbClr val="339933"/>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grpSp>
        <p:nvGrpSpPr>
          <p:cNvPr id="8" name="Group 71"/>
          <p:cNvGrpSpPr>
            <a:grpSpLocks/>
          </p:cNvGrpSpPr>
          <p:nvPr/>
        </p:nvGrpSpPr>
        <p:grpSpPr bwMode="auto">
          <a:xfrm>
            <a:off x="1657351" y="857251"/>
            <a:ext cx="2031206" cy="1497806"/>
            <a:chOff x="1336" y="2558"/>
            <a:chExt cx="1706" cy="1258"/>
          </a:xfrm>
        </p:grpSpPr>
        <p:sp>
          <p:nvSpPr>
            <p:cNvPr id="17472" name="AutoShape 64">
              <a:extLst>
                <a:ext uri="{FF2B5EF4-FFF2-40B4-BE49-F238E27FC236}">
                  <a16:creationId xmlns:a16="http://schemas.microsoft.com/office/drawing/2014/main" id="{7CEACF74-AEFF-4BED-B911-28C2703DA1B7}"/>
                </a:ext>
              </a:extLst>
            </p:cNvPr>
            <p:cNvSpPr>
              <a:spLocks noChangeArrowheads="1"/>
            </p:cNvSpPr>
            <p:nvPr/>
          </p:nvSpPr>
          <p:spPr bwMode="auto">
            <a:xfrm rot="3105825">
              <a:off x="1588" y="2473"/>
              <a:ext cx="1008"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grpSp>
          <p:nvGrpSpPr>
            <p:cNvPr id="25639" name="Group 65"/>
            <p:cNvGrpSpPr>
              <a:grpSpLocks/>
            </p:cNvGrpSpPr>
            <p:nvPr/>
          </p:nvGrpSpPr>
          <p:grpSpPr bwMode="auto">
            <a:xfrm rot="722466">
              <a:off x="1336" y="2558"/>
              <a:ext cx="1706" cy="1258"/>
              <a:chOff x="547" y="395"/>
              <a:chExt cx="1706" cy="1258"/>
            </a:xfrm>
          </p:grpSpPr>
          <p:sp>
            <p:nvSpPr>
              <p:cNvPr id="25640" name="Oval 66"/>
              <p:cNvSpPr>
                <a:spLocks noChangeArrowheads="1"/>
              </p:cNvSpPr>
              <p:nvPr/>
            </p:nvSpPr>
            <p:spPr bwMode="auto">
              <a:xfrm rot="2383359">
                <a:off x="547" y="1543"/>
                <a:ext cx="604"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41" name="Oval 67"/>
              <p:cNvSpPr>
                <a:spLocks noChangeArrowheads="1"/>
              </p:cNvSpPr>
              <p:nvPr/>
            </p:nvSpPr>
            <p:spPr bwMode="auto">
              <a:xfrm rot="2383359">
                <a:off x="1245" y="395"/>
                <a:ext cx="1008"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42" name="Oval 68"/>
              <p:cNvSpPr>
                <a:spLocks noChangeArrowheads="1"/>
              </p:cNvSpPr>
              <p:nvPr/>
            </p:nvSpPr>
            <p:spPr bwMode="auto">
              <a:xfrm>
                <a:off x="816" y="966"/>
                <a:ext cx="1056" cy="192"/>
              </a:xfrm>
              <a:prstGeom prst="ellipse">
                <a:avLst/>
              </a:prstGeom>
              <a:solidFill>
                <a:schemeClr val="bg1"/>
              </a:solidFill>
              <a:ln w="9525">
                <a:solidFill>
                  <a:srgbClr val="339933"/>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grpSp>
        <p:nvGrpSpPr>
          <p:cNvPr id="10" name="Group 103"/>
          <p:cNvGrpSpPr>
            <a:grpSpLocks/>
          </p:cNvGrpSpPr>
          <p:nvPr/>
        </p:nvGrpSpPr>
        <p:grpSpPr bwMode="auto">
          <a:xfrm>
            <a:off x="2238375" y="871537"/>
            <a:ext cx="1814513" cy="1710929"/>
            <a:chOff x="2784" y="2544"/>
            <a:chExt cx="1524" cy="1437"/>
          </a:xfrm>
        </p:grpSpPr>
        <p:sp>
          <p:nvSpPr>
            <p:cNvPr id="25634" name="Oval 37"/>
            <p:cNvSpPr>
              <a:spLocks noChangeArrowheads="1"/>
            </p:cNvSpPr>
            <p:nvPr/>
          </p:nvSpPr>
          <p:spPr bwMode="auto">
            <a:xfrm rot="3847419">
              <a:off x="2576" y="3628"/>
              <a:ext cx="59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17446" name="AutoShape 38">
              <a:extLst>
                <a:ext uri="{FF2B5EF4-FFF2-40B4-BE49-F238E27FC236}">
                  <a16:creationId xmlns:a16="http://schemas.microsoft.com/office/drawing/2014/main" id="{650C2BC8-0C95-4FD2-818A-2E95D12B5A7B}"/>
                </a:ext>
              </a:extLst>
            </p:cNvPr>
            <p:cNvSpPr>
              <a:spLocks noChangeArrowheads="1"/>
            </p:cNvSpPr>
            <p:nvPr/>
          </p:nvSpPr>
          <p:spPr bwMode="auto">
            <a:xfrm rot="3761566">
              <a:off x="2998" y="2655"/>
              <a:ext cx="994"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5636" name="Oval 40"/>
            <p:cNvSpPr>
              <a:spLocks noChangeArrowheads="1"/>
            </p:cNvSpPr>
            <p:nvPr/>
          </p:nvSpPr>
          <p:spPr bwMode="auto">
            <a:xfrm rot="520899">
              <a:off x="2959" y="3298"/>
              <a:ext cx="1349" cy="184"/>
            </a:xfrm>
            <a:prstGeom prst="ellipse">
              <a:avLst/>
            </a:prstGeom>
            <a:solidFill>
              <a:schemeClr val="bg1"/>
            </a:solidFill>
            <a:ln w="9525">
              <a:solidFill>
                <a:srgbClr val="339933"/>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37" name="Oval 39"/>
            <p:cNvSpPr>
              <a:spLocks noChangeArrowheads="1"/>
            </p:cNvSpPr>
            <p:nvPr/>
          </p:nvSpPr>
          <p:spPr bwMode="auto">
            <a:xfrm rot="3761566">
              <a:off x="3608" y="2921"/>
              <a:ext cx="994"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17512" name="Oval 104"/>
          <p:cNvSpPr>
            <a:spLocks noChangeArrowheads="1"/>
          </p:cNvSpPr>
          <p:nvPr/>
        </p:nvSpPr>
        <p:spPr bwMode="auto">
          <a:xfrm>
            <a:off x="3771900" y="4107656"/>
            <a:ext cx="742950" cy="171450"/>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nvGrpSpPr>
          <p:cNvPr id="11" name="Group 106"/>
          <p:cNvGrpSpPr>
            <a:grpSpLocks/>
          </p:cNvGrpSpPr>
          <p:nvPr/>
        </p:nvGrpSpPr>
        <p:grpSpPr bwMode="auto">
          <a:xfrm>
            <a:off x="4040981" y="1976438"/>
            <a:ext cx="63104" cy="2000250"/>
            <a:chOff x="2414" y="1674"/>
            <a:chExt cx="96" cy="1926"/>
          </a:xfrm>
        </p:grpSpPr>
        <p:sp>
          <p:nvSpPr>
            <p:cNvPr id="25632" name="Line 42"/>
            <p:cNvSpPr>
              <a:spLocks noChangeShapeType="1"/>
            </p:cNvSpPr>
            <p:nvPr/>
          </p:nvSpPr>
          <p:spPr bwMode="auto">
            <a:xfrm>
              <a:off x="2496" y="1680"/>
              <a:ext cx="0" cy="1920"/>
            </a:xfrm>
            <a:prstGeom prst="line">
              <a:avLst/>
            </a:prstGeom>
            <a:noFill/>
            <a:ln w="92075">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5633" name="Line 105"/>
            <p:cNvSpPr>
              <a:spLocks noChangeShapeType="1"/>
            </p:cNvSpPr>
            <p:nvPr/>
          </p:nvSpPr>
          <p:spPr bwMode="auto">
            <a:xfrm>
              <a:off x="2414" y="1674"/>
              <a:ext cx="96" cy="0"/>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grpSp>
      <p:grpSp>
        <p:nvGrpSpPr>
          <p:cNvPr id="12" name="Group 113"/>
          <p:cNvGrpSpPr>
            <a:grpSpLocks/>
          </p:cNvGrpSpPr>
          <p:nvPr/>
        </p:nvGrpSpPr>
        <p:grpSpPr bwMode="auto">
          <a:xfrm>
            <a:off x="2286000" y="1316831"/>
            <a:ext cx="1834754" cy="1338263"/>
            <a:chOff x="948" y="943"/>
            <a:chExt cx="1541" cy="1124"/>
          </a:xfrm>
        </p:grpSpPr>
        <p:sp>
          <p:nvSpPr>
            <p:cNvPr id="25628" name="Oval 108"/>
            <p:cNvSpPr>
              <a:spLocks noChangeArrowheads="1"/>
            </p:cNvSpPr>
            <p:nvPr/>
          </p:nvSpPr>
          <p:spPr bwMode="auto">
            <a:xfrm rot="4880963">
              <a:off x="705" y="1634"/>
              <a:ext cx="59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17517" name="AutoShape 109">
              <a:extLst>
                <a:ext uri="{FF2B5EF4-FFF2-40B4-BE49-F238E27FC236}">
                  <a16:creationId xmlns:a16="http://schemas.microsoft.com/office/drawing/2014/main" id="{2CC1863D-4C58-4FC7-A673-08962212B6B9}"/>
                </a:ext>
              </a:extLst>
            </p:cNvPr>
            <p:cNvSpPr>
              <a:spLocks noChangeArrowheads="1"/>
            </p:cNvSpPr>
            <p:nvPr/>
          </p:nvSpPr>
          <p:spPr bwMode="auto">
            <a:xfrm rot="4795109">
              <a:off x="1193" y="859"/>
              <a:ext cx="994"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5630" name="Oval 111"/>
            <p:cNvSpPr>
              <a:spLocks noChangeArrowheads="1"/>
            </p:cNvSpPr>
            <p:nvPr/>
          </p:nvSpPr>
          <p:spPr bwMode="auto">
            <a:xfrm rot="4795109">
              <a:off x="1872" y="1320"/>
              <a:ext cx="994"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5631" name="Line 112"/>
            <p:cNvSpPr>
              <a:spLocks noChangeShapeType="1"/>
            </p:cNvSpPr>
            <p:nvPr/>
          </p:nvSpPr>
          <p:spPr bwMode="auto">
            <a:xfrm flipV="1">
              <a:off x="1056" y="1906"/>
              <a:ext cx="1392" cy="48"/>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grpSp>
      <p:sp>
        <p:nvSpPr>
          <p:cNvPr id="17522" name="Oval 114"/>
          <p:cNvSpPr>
            <a:spLocks noChangeArrowheads="1"/>
          </p:cNvSpPr>
          <p:nvPr/>
        </p:nvSpPr>
        <p:spPr bwMode="auto">
          <a:xfrm>
            <a:off x="3681413" y="3386138"/>
            <a:ext cx="914400" cy="228600"/>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nvGrpSpPr>
          <p:cNvPr id="13" name="Group 121"/>
          <p:cNvGrpSpPr>
            <a:grpSpLocks/>
          </p:cNvGrpSpPr>
          <p:nvPr/>
        </p:nvGrpSpPr>
        <p:grpSpPr bwMode="auto">
          <a:xfrm rot="2022073">
            <a:off x="2571750" y="1428751"/>
            <a:ext cx="1204913" cy="1859756"/>
            <a:chOff x="986" y="2594"/>
            <a:chExt cx="1012" cy="1562"/>
          </a:xfrm>
        </p:grpSpPr>
        <p:sp>
          <p:nvSpPr>
            <p:cNvPr id="25625" name="Oval 116"/>
            <p:cNvSpPr>
              <a:spLocks noChangeArrowheads="1"/>
            </p:cNvSpPr>
            <p:nvPr/>
          </p:nvSpPr>
          <p:spPr bwMode="auto">
            <a:xfrm rot="219592">
              <a:off x="1155" y="4046"/>
              <a:ext cx="59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17525" name="AutoShape 117">
              <a:extLst>
                <a:ext uri="{FF2B5EF4-FFF2-40B4-BE49-F238E27FC236}">
                  <a16:creationId xmlns:a16="http://schemas.microsoft.com/office/drawing/2014/main" id="{5518B566-D9CC-46D5-B7AB-E2AAF134748E}"/>
                </a:ext>
              </a:extLst>
            </p:cNvPr>
            <p:cNvSpPr>
              <a:spLocks noChangeArrowheads="1"/>
            </p:cNvSpPr>
            <p:nvPr/>
          </p:nvSpPr>
          <p:spPr bwMode="auto">
            <a:xfrm rot="133738">
              <a:off x="985" y="2694"/>
              <a:ext cx="994"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5627" name="Oval 118"/>
            <p:cNvSpPr>
              <a:spLocks noChangeArrowheads="1"/>
            </p:cNvSpPr>
            <p:nvPr/>
          </p:nvSpPr>
          <p:spPr bwMode="auto">
            <a:xfrm rot="133738">
              <a:off x="1004" y="2594"/>
              <a:ext cx="994"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4" name="Group 122"/>
          <p:cNvGrpSpPr>
            <a:grpSpLocks/>
          </p:cNvGrpSpPr>
          <p:nvPr/>
        </p:nvGrpSpPr>
        <p:grpSpPr bwMode="auto">
          <a:xfrm>
            <a:off x="2114550" y="1485901"/>
            <a:ext cx="1204913" cy="1859756"/>
            <a:chOff x="986" y="2594"/>
            <a:chExt cx="1012" cy="1562"/>
          </a:xfrm>
        </p:grpSpPr>
        <p:sp>
          <p:nvSpPr>
            <p:cNvPr id="25622" name="Oval 123"/>
            <p:cNvSpPr>
              <a:spLocks noChangeArrowheads="1"/>
            </p:cNvSpPr>
            <p:nvPr/>
          </p:nvSpPr>
          <p:spPr bwMode="auto">
            <a:xfrm rot="219592">
              <a:off x="1155" y="4046"/>
              <a:ext cx="59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17532" name="AutoShape 124">
              <a:extLst>
                <a:ext uri="{FF2B5EF4-FFF2-40B4-BE49-F238E27FC236}">
                  <a16:creationId xmlns:a16="http://schemas.microsoft.com/office/drawing/2014/main" id="{1BEF879B-CBDA-4C55-8769-C509A800A647}"/>
                </a:ext>
              </a:extLst>
            </p:cNvPr>
            <p:cNvSpPr>
              <a:spLocks noChangeArrowheads="1"/>
            </p:cNvSpPr>
            <p:nvPr/>
          </p:nvSpPr>
          <p:spPr bwMode="auto">
            <a:xfrm rot="133738">
              <a:off x="986" y="2694"/>
              <a:ext cx="994"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5624" name="Oval 125"/>
            <p:cNvSpPr>
              <a:spLocks noChangeArrowheads="1"/>
            </p:cNvSpPr>
            <p:nvPr/>
          </p:nvSpPr>
          <p:spPr bwMode="auto">
            <a:xfrm rot="133738">
              <a:off x="1004" y="2594"/>
              <a:ext cx="994" cy="240"/>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17536" name="Text Box 128"/>
          <p:cNvSpPr txBox="1">
            <a:spLocks noChangeArrowheads="1"/>
          </p:cNvSpPr>
          <p:nvPr/>
        </p:nvSpPr>
        <p:spPr bwMode="auto">
          <a:xfrm>
            <a:off x="5029200" y="571501"/>
            <a:ext cx="2343150" cy="507831"/>
          </a:xfrm>
          <a:prstGeom prst="rect">
            <a:avLst/>
          </a:prstGeom>
          <a:solidFill>
            <a:srgbClr val="CCCCFF"/>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700">
                <a:latin typeface="Times New Roman" panose="02020603050405020304" pitchFamily="18" charset="0"/>
              </a:rPr>
              <a:t>Bước 1: z  </a:t>
            </a:r>
            <a:r>
              <a:rPr lang="en-US" altLang="en-US" sz="2700">
                <a:latin typeface="Times New Roman" panose="02020603050405020304" pitchFamily="18" charset="0"/>
                <a:sym typeface="Wingdings 3" panose="05040102010807070707" pitchFamily="18" charset="2"/>
              </a:rPr>
              <a:t> x</a:t>
            </a:r>
          </a:p>
        </p:txBody>
      </p:sp>
      <p:sp>
        <p:nvSpPr>
          <p:cNvPr id="25616" name="WordArt 133"/>
          <p:cNvSpPr>
            <a:spLocks noChangeArrowheads="1" noChangeShapeType="1" noTextEdit="1"/>
          </p:cNvSpPr>
          <p:nvPr/>
        </p:nvSpPr>
        <p:spPr bwMode="auto">
          <a:xfrm>
            <a:off x="1885950" y="4568428"/>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x</a:t>
            </a:r>
          </a:p>
        </p:txBody>
      </p:sp>
      <p:sp>
        <p:nvSpPr>
          <p:cNvPr id="25617" name="WordArt 134"/>
          <p:cNvSpPr>
            <a:spLocks noChangeArrowheads="1" noChangeShapeType="1" noTextEdit="1"/>
          </p:cNvSpPr>
          <p:nvPr/>
        </p:nvSpPr>
        <p:spPr bwMode="auto">
          <a:xfrm>
            <a:off x="4000500" y="4568428"/>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z</a:t>
            </a:r>
          </a:p>
        </p:txBody>
      </p:sp>
      <p:sp>
        <p:nvSpPr>
          <p:cNvPr id="25618" name="WordArt 135"/>
          <p:cNvSpPr>
            <a:spLocks noChangeArrowheads="1" noChangeShapeType="1" noTextEdit="1"/>
          </p:cNvSpPr>
          <p:nvPr/>
        </p:nvSpPr>
        <p:spPr bwMode="auto">
          <a:xfrm>
            <a:off x="6286500" y="4568428"/>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y</a:t>
            </a:r>
          </a:p>
        </p:txBody>
      </p:sp>
    </p:spTree>
    <p:extLst>
      <p:ext uri="{BB962C8B-B14F-4D97-AF65-F5344CB8AC3E}">
        <p14:creationId xmlns:p14="http://schemas.microsoft.com/office/powerpoint/2010/main" val="3231191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7536"/>
                                        </p:tgtEl>
                                        <p:attrNameLst>
                                          <p:attrName>style.visibility</p:attrName>
                                        </p:attrNameLst>
                                      </p:cBhvr>
                                      <p:to>
                                        <p:strVal val="visible"/>
                                      </p:to>
                                    </p:set>
                                    <p:animEffect transition="in" filter="fade">
                                      <p:cBhvr>
                                        <p:cTn id="7" dur="770" decel="100000"/>
                                        <p:tgtEl>
                                          <p:spTgt spid="17536"/>
                                        </p:tgtEl>
                                      </p:cBhvr>
                                    </p:animEffect>
                                    <p:animScale>
                                      <p:cBhvr>
                                        <p:cTn id="8" dur="770" decel="100000"/>
                                        <p:tgtEl>
                                          <p:spTgt spid="17536"/>
                                        </p:tgtEl>
                                      </p:cBhvr>
                                      <p:from x="10000" y="10000"/>
                                      <p:to x="200000" y="450000"/>
                                    </p:animScale>
                                    <p:animScale>
                                      <p:cBhvr>
                                        <p:cTn id="9" dur="1230" accel="100000" fill="hold">
                                          <p:stCondLst>
                                            <p:cond delay="770"/>
                                          </p:stCondLst>
                                        </p:cTn>
                                        <p:tgtEl>
                                          <p:spTgt spid="17536"/>
                                        </p:tgtEl>
                                      </p:cBhvr>
                                      <p:from x="200000" y="450000"/>
                                      <p:to x="100000" y="100000"/>
                                    </p:animScale>
                                    <p:set>
                                      <p:cBhvr>
                                        <p:cTn id="10" dur="770" fill="hold"/>
                                        <p:tgtEl>
                                          <p:spTgt spid="17536"/>
                                        </p:tgtEl>
                                        <p:attrNameLst>
                                          <p:attrName>ppt_x</p:attrName>
                                        </p:attrNameLst>
                                      </p:cBhvr>
                                      <p:to>
                                        <p:strVal val="(0.5)"/>
                                      </p:to>
                                    </p:set>
                                    <p:anim from="(0.5)" to="(#ppt_x)" calcmode="lin" valueType="num">
                                      <p:cBhvr>
                                        <p:cTn id="11" dur="1230" accel="100000" fill="hold">
                                          <p:stCondLst>
                                            <p:cond delay="770"/>
                                          </p:stCondLst>
                                        </p:cTn>
                                        <p:tgtEl>
                                          <p:spTgt spid="17536"/>
                                        </p:tgtEl>
                                        <p:attrNameLst>
                                          <p:attrName>ppt_x</p:attrName>
                                        </p:attrNameLst>
                                      </p:cBhvr>
                                    </p:anim>
                                    <p:set>
                                      <p:cBhvr>
                                        <p:cTn id="12" dur="770" fill="hold"/>
                                        <p:tgtEl>
                                          <p:spTgt spid="17536"/>
                                        </p:tgtEl>
                                        <p:attrNameLst>
                                          <p:attrName>ppt_y</p:attrName>
                                        </p:attrNameLst>
                                      </p:cBhvr>
                                      <p:to>
                                        <p:strVal val="(#ppt_y+0.4)"/>
                                      </p:to>
                                    </p:set>
                                    <p:anim from="(#ppt_y+0.4)" to="(#ppt_y)" calcmode="lin" valueType="num">
                                      <p:cBhvr>
                                        <p:cTn id="13" dur="1230" accel="100000" fill="hold">
                                          <p:stCondLst>
                                            <p:cond delay="770"/>
                                          </p:stCondLst>
                                        </p:cTn>
                                        <p:tgtEl>
                                          <p:spTgt spid="17536"/>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64" presetClass="path" presetSubtype="0" accel="50000" decel="50000" fill="hold" nodeType="clickEffect">
                                  <p:stCondLst>
                                    <p:cond delay="0"/>
                                  </p:stCondLst>
                                  <p:childTnLst>
                                    <p:animMotion origin="layout" path="M -0.00295 0.02218 L -0.00104 -0.27179 " pathEditMode="relative" rAng="0" ptsTypes="AA">
                                      <p:cBhvr>
                                        <p:cTn id="17" dur="2000" fill="hold"/>
                                        <p:tgtEl>
                                          <p:spTgt spid="2"/>
                                        </p:tgtEl>
                                        <p:attrNameLst>
                                          <p:attrName>ppt_x</p:attrName>
                                          <p:attrName>ppt_y</p:attrName>
                                        </p:attrNameLst>
                                      </p:cBhvr>
                                      <p:rCtr x="87" y="-14698"/>
                                    </p:animMotion>
                                  </p:childTnLst>
                                </p:cTn>
                              </p:par>
                            </p:childTnLst>
                          </p:cTn>
                        </p:par>
                        <p:par>
                          <p:cTn id="18" fill="hold" nodeType="afterGroup">
                            <p:stCondLst>
                              <p:cond delay="2000"/>
                            </p:stCondLst>
                            <p:childTnLst>
                              <p:par>
                                <p:cTn id="19" presetID="1" presetClass="exit" presetSubtype="0" fill="hold" nodeType="afterEffect">
                                  <p:stCondLst>
                                    <p:cond delay="0"/>
                                  </p:stCondLst>
                                  <p:childTnLst>
                                    <p:set>
                                      <p:cBhvr>
                                        <p:cTn id="20" dur="1" fill="hold">
                                          <p:stCondLst>
                                            <p:cond delay="0"/>
                                          </p:stCondLst>
                                        </p:cTn>
                                        <p:tgtEl>
                                          <p:spTgt spid="2"/>
                                        </p:tgtEl>
                                        <p:attrNameLst>
                                          <p:attrName>style.visibility</p:attrName>
                                        </p:attrNameLst>
                                      </p:cBhvr>
                                      <p:to>
                                        <p:strVal val="hidden"/>
                                      </p:to>
                                    </p:set>
                                  </p:childTnLst>
                                </p:cTn>
                              </p:par>
                            </p:childTnLst>
                          </p:cTn>
                        </p:par>
                        <p:par>
                          <p:cTn id="21" fill="hold" nodeType="afterGroup">
                            <p:stCondLst>
                              <p:cond delay="2000"/>
                            </p:stCondLst>
                            <p:childTnLst>
                              <p:par>
                                <p:cTn id="22" presetID="11" presetClass="entr" presetSubtype="0" fill="hold" nodeType="afterEffect">
                                  <p:stCondLst>
                                    <p:cond delay="0"/>
                                  </p:stCondLst>
                                  <p:childTnLst>
                                    <p:set>
                                      <p:cBhvr>
                                        <p:cTn id="23" dur="500">
                                          <p:stCondLst>
                                            <p:cond delay="0"/>
                                          </p:stCondLst>
                                        </p:cTn>
                                        <p:tgtEl>
                                          <p:spTgt spid="5"/>
                                        </p:tgtEl>
                                        <p:attrNameLst>
                                          <p:attrName>style.visibility</p:attrName>
                                        </p:attrNameLst>
                                      </p:cBhvr>
                                      <p:to>
                                        <p:strVal val="visible"/>
                                      </p:to>
                                    </p:set>
                                  </p:childTnLst>
                                </p:cTn>
                              </p:par>
                            </p:childTnLst>
                          </p:cTn>
                        </p:par>
                        <p:par>
                          <p:cTn id="24" fill="hold" nodeType="afterGroup">
                            <p:stCondLst>
                              <p:cond delay="2500"/>
                            </p:stCondLst>
                            <p:childTnLst>
                              <p:par>
                                <p:cTn id="25" presetID="11" presetClass="entr" presetSubtype="0" fill="hold" nodeType="afterEffect">
                                  <p:stCondLst>
                                    <p:cond delay="0"/>
                                  </p:stCondLst>
                                  <p:childTnLst>
                                    <p:set>
                                      <p:cBhvr>
                                        <p:cTn id="26" dur="500">
                                          <p:stCondLst>
                                            <p:cond delay="0"/>
                                          </p:stCondLst>
                                        </p:cTn>
                                        <p:tgtEl>
                                          <p:spTgt spid="6"/>
                                        </p:tgtEl>
                                        <p:attrNameLst>
                                          <p:attrName>style.visibility</p:attrName>
                                        </p:attrNameLst>
                                      </p:cBhvr>
                                      <p:to>
                                        <p:strVal val="visible"/>
                                      </p:to>
                                    </p:set>
                                  </p:childTnLst>
                                </p:cTn>
                              </p:par>
                            </p:childTnLst>
                          </p:cTn>
                        </p:par>
                        <p:par>
                          <p:cTn id="27" fill="hold" nodeType="afterGroup">
                            <p:stCondLst>
                              <p:cond delay="3000"/>
                            </p:stCondLst>
                            <p:childTnLst>
                              <p:par>
                                <p:cTn id="28" presetID="11" presetClass="entr" presetSubtype="0" fill="hold" nodeType="afterEffect">
                                  <p:stCondLst>
                                    <p:cond delay="0"/>
                                  </p:stCondLst>
                                  <p:childTnLst>
                                    <p:set>
                                      <p:cBhvr>
                                        <p:cTn id="29" dur="500">
                                          <p:stCondLst>
                                            <p:cond delay="0"/>
                                          </p:stCondLst>
                                        </p:cTn>
                                        <p:tgtEl>
                                          <p:spTgt spid="8"/>
                                        </p:tgtEl>
                                        <p:attrNameLst>
                                          <p:attrName>style.visibility</p:attrName>
                                        </p:attrNameLst>
                                      </p:cBhvr>
                                      <p:to>
                                        <p:strVal val="visible"/>
                                      </p:to>
                                    </p:set>
                                  </p:childTnLst>
                                </p:cTn>
                              </p:par>
                            </p:childTnLst>
                          </p:cTn>
                        </p:par>
                        <p:par>
                          <p:cTn id="30" fill="hold" nodeType="afterGroup">
                            <p:stCondLst>
                              <p:cond delay="3500"/>
                            </p:stCondLst>
                            <p:childTnLst>
                              <p:par>
                                <p:cTn id="31" presetID="1"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par>
                          <p:cTn id="33" fill="hold" nodeType="afterGroup">
                            <p:stCondLst>
                              <p:cond delay="3500"/>
                            </p:stCondLst>
                            <p:childTnLst>
                              <p:par>
                                <p:cTn id="34" presetID="12" presetClass="entr" presetSubtype="1"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slide(fromTop)">
                                      <p:cBhvr>
                                        <p:cTn id="36" dur="1000"/>
                                        <p:tgtEl>
                                          <p:spTgt spid="11"/>
                                        </p:tgtEl>
                                      </p:cBhvr>
                                    </p:animEffect>
                                  </p:childTnLst>
                                </p:cTn>
                              </p:par>
                            </p:childTnLst>
                          </p:cTn>
                        </p:par>
                        <p:par>
                          <p:cTn id="37" fill="hold" nodeType="afterGroup">
                            <p:stCondLst>
                              <p:cond delay="4500"/>
                            </p:stCondLst>
                            <p:childTnLst>
                              <p:par>
                                <p:cTn id="38" presetID="1" presetClass="entr" presetSubtype="0" fill="hold" grpId="0" nodeType="afterEffect">
                                  <p:stCondLst>
                                    <p:cond delay="0"/>
                                  </p:stCondLst>
                                  <p:childTnLst>
                                    <p:set>
                                      <p:cBhvr>
                                        <p:cTn id="39" dur="1" fill="hold">
                                          <p:stCondLst>
                                            <p:cond delay="0"/>
                                          </p:stCondLst>
                                        </p:cTn>
                                        <p:tgtEl>
                                          <p:spTgt spid="17512"/>
                                        </p:tgtEl>
                                        <p:attrNameLst>
                                          <p:attrName>style.visibility</p:attrName>
                                        </p:attrNameLst>
                                      </p:cBhvr>
                                      <p:to>
                                        <p:strVal val="visible"/>
                                      </p:to>
                                    </p:set>
                                  </p:childTnLst>
                                </p:cTn>
                              </p:par>
                            </p:childTnLst>
                          </p:cTn>
                        </p:par>
                        <p:par>
                          <p:cTn id="40" fill="hold" nodeType="afterGroup">
                            <p:stCondLst>
                              <p:cond delay="4500"/>
                            </p:stCondLst>
                            <p:childTnLst>
                              <p:par>
                                <p:cTn id="41" presetID="1"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par>
                          <p:cTn id="43" fill="hold" nodeType="afterGroup">
                            <p:stCondLst>
                              <p:cond delay="4500"/>
                            </p:stCondLst>
                            <p:childTnLst>
                              <p:par>
                                <p:cTn id="44" presetID="1"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childTnLst>
                          </p:cTn>
                        </p:par>
                        <p:par>
                          <p:cTn id="46" fill="hold" nodeType="afterGroup">
                            <p:stCondLst>
                              <p:cond delay="4500"/>
                            </p:stCondLst>
                            <p:childTnLst>
                              <p:par>
                                <p:cTn id="47" presetID="1" presetClass="entr" presetSubtype="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10"/>
                                        </p:tgtEl>
                                        <p:attrNameLst>
                                          <p:attrName>style.visibility</p:attrName>
                                        </p:attrNameLst>
                                      </p:cBhvr>
                                      <p:to>
                                        <p:strVal val="hidden"/>
                                      </p:to>
                                    </p:set>
                                  </p:childTnLst>
                                </p:cTn>
                              </p:par>
                            </p:childTnLst>
                          </p:cTn>
                        </p:par>
                        <p:par>
                          <p:cTn id="51" fill="hold" nodeType="afterGroup">
                            <p:stCondLst>
                              <p:cond delay="4500"/>
                            </p:stCondLst>
                            <p:childTnLst>
                              <p:par>
                                <p:cTn id="52" presetID="1" presetClass="entr" presetSubtype="0" fill="hold" grpId="0" nodeType="afterEffect">
                                  <p:stCondLst>
                                    <p:cond delay="1000"/>
                                  </p:stCondLst>
                                  <p:childTnLst>
                                    <p:set>
                                      <p:cBhvr>
                                        <p:cTn id="53" dur="1" fill="hold">
                                          <p:stCondLst>
                                            <p:cond delay="0"/>
                                          </p:stCondLst>
                                        </p:cTn>
                                        <p:tgtEl>
                                          <p:spTgt spid="17522"/>
                                        </p:tgtEl>
                                        <p:attrNameLst>
                                          <p:attrName>style.visibility</p:attrName>
                                        </p:attrNameLst>
                                      </p:cBhvr>
                                      <p:to>
                                        <p:strVal val="visible"/>
                                      </p:to>
                                    </p:set>
                                  </p:childTnLst>
                                </p:cTn>
                              </p:par>
                            </p:childTnLst>
                          </p:cTn>
                        </p:par>
                        <p:par>
                          <p:cTn id="54" fill="hold" nodeType="afterGroup">
                            <p:stCondLst>
                              <p:cond delay="5500"/>
                            </p:stCondLst>
                            <p:childTnLst>
                              <p:par>
                                <p:cTn id="55" presetID="1" presetClass="exit" presetSubtype="0" fill="hold" grpId="1" nodeType="afterEffect">
                                  <p:stCondLst>
                                    <p:cond delay="0"/>
                                  </p:stCondLst>
                                  <p:childTnLst>
                                    <p:set>
                                      <p:cBhvr>
                                        <p:cTn id="56" dur="1" fill="hold">
                                          <p:stCondLst>
                                            <p:cond delay="0"/>
                                          </p:stCondLst>
                                        </p:cTn>
                                        <p:tgtEl>
                                          <p:spTgt spid="17512"/>
                                        </p:tgtEl>
                                        <p:attrNameLst>
                                          <p:attrName>style.visibility</p:attrName>
                                        </p:attrNameLst>
                                      </p:cBhvr>
                                      <p:to>
                                        <p:strVal val="hidden"/>
                                      </p:to>
                                    </p:set>
                                  </p:childTnLst>
                                </p:cTn>
                              </p:par>
                            </p:childTnLst>
                          </p:cTn>
                        </p:par>
                        <p:par>
                          <p:cTn id="57" fill="hold" nodeType="afterGroup">
                            <p:stCondLst>
                              <p:cond delay="5500"/>
                            </p:stCondLst>
                            <p:childTnLst>
                              <p:par>
                                <p:cTn id="58" presetID="1" presetClass="entr" presetSubtype="0"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childTnLst>
                                </p:cTn>
                              </p:par>
                              <p:par>
                                <p:cTn id="60" presetID="1" presetClass="exit" presetSubtype="0" fill="hold" nodeType="withEffect">
                                  <p:stCondLst>
                                    <p:cond delay="0"/>
                                  </p:stCondLst>
                                  <p:childTnLst>
                                    <p:set>
                                      <p:cBhvr>
                                        <p:cTn id="61" dur="1" fill="hold">
                                          <p:stCondLst>
                                            <p:cond delay="0"/>
                                          </p:stCondLst>
                                        </p:cTn>
                                        <p:tgtEl>
                                          <p:spTgt spid="12"/>
                                        </p:tgtEl>
                                        <p:attrNameLst>
                                          <p:attrName>style.visibility</p:attrName>
                                        </p:attrNameLst>
                                      </p:cBhvr>
                                      <p:to>
                                        <p:strVal val="hidden"/>
                                      </p:to>
                                    </p:set>
                                  </p:childTnLst>
                                </p:cTn>
                              </p:par>
                            </p:childTnLst>
                          </p:cTn>
                        </p:par>
                        <p:par>
                          <p:cTn id="62" fill="hold" nodeType="afterGroup">
                            <p:stCondLst>
                              <p:cond delay="5500"/>
                            </p:stCondLst>
                            <p:childTnLst>
                              <p:par>
                                <p:cTn id="63" presetID="1" presetClass="entr" presetSubtype="0"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childTnLst>
                          </p:cTn>
                        </p:par>
                        <p:par>
                          <p:cTn id="65" fill="hold" nodeType="afterGroup">
                            <p:stCondLst>
                              <p:cond delay="5500"/>
                            </p:stCondLst>
                            <p:childTnLst>
                              <p:par>
                                <p:cTn id="66" presetID="1" presetClass="entr" presetSubtype="0"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childTnLst>
                                </p:cTn>
                              </p:par>
                              <p:par>
                                <p:cTn id="68" presetID="1" presetClass="exit" presetSubtype="0" fill="hold" nodeType="withEffect">
                                  <p:stCondLst>
                                    <p:cond delay="0"/>
                                  </p:stCondLst>
                                  <p:childTnLst>
                                    <p:set>
                                      <p:cBhvr>
                                        <p:cTn id="69" dur="1" fill="hold">
                                          <p:stCondLst>
                                            <p:cond delay="0"/>
                                          </p:stCondLst>
                                        </p:cTn>
                                        <p:tgtEl>
                                          <p:spTgt spid="13"/>
                                        </p:tgtEl>
                                        <p:attrNameLst>
                                          <p:attrName>style.visibility</p:attrName>
                                        </p:attrNameLst>
                                      </p:cBhvr>
                                      <p:to>
                                        <p:strVal val="hidden"/>
                                      </p:to>
                                    </p:set>
                                  </p:childTnLst>
                                </p:cTn>
                              </p:par>
                            </p:childTnLst>
                          </p:cTn>
                        </p:par>
                        <p:par>
                          <p:cTn id="70" fill="hold" nodeType="afterGroup">
                            <p:stCondLst>
                              <p:cond delay="5500"/>
                            </p:stCondLst>
                            <p:childTnLst>
                              <p:par>
                                <p:cTn id="71" presetID="42" presetClass="path" presetSubtype="0" accel="50000" decel="50000" fill="hold" nodeType="afterEffect">
                                  <p:stCondLst>
                                    <p:cond delay="0"/>
                                  </p:stCondLst>
                                  <p:childTnLst>
                                    <p:animMotion origin="layout" path="M -3.88889E-6 0.00555 L -0.10451 0.15785 " pathEditMode="relative" rAng="0" ptsTypes="AA">
                                      <p:cBhvr>
                                        <p:cTn id="72" dur="2000" fill="hold"/>
                                        <p:tgtEl>
                                          <p:spTgt spid="14"/>
                                        </p:tgtEl>
                                        <p:attrNameLst>
                                          <p:attrName>ppt_x</p:attrName>
                                          <p:attrName>ppt_y</p:attrName>
                                        </p:attrNameLst>
                                      </p:cBhvr>
                                      <p:rCtr x="-5226" y="7603"/>
                                    </p:animMotion>
                                  </p:childTnLst>
                                </p:cTn>
                              </p:par>
                              <p:par>
                                <p:cTn id="73" presetID="1" presetClass="exit" presetSubtype="0" fill="hold" nodeType="withEffect">
                                  <p:stCondLst>
                                    <p:cond delay="0"/>
                                  </p:stCondLst>
                                  <p:childTnLst>
                                    <p:set>
                                      <p:cBhvr>
                                        <p:cTn id="7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2" grpId="0" animBg="1"/>
      <p:bldP spid="17512" grpId="1" animBg="1"/>
      <p:bldP spid="17522" grpId="0" animBg="1"/>
      <p:bldP spid="175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l="4922" t="22293" r="5555"/>
          <a:stretch/>
        </p:blipFill>
        <p:spPr bwMode="auto">
          <a:xfrm>
            <a:off x="0" y="-1"/>
            <a:ext cx="9173030"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WordArt 23"/>
          <p:cNvSpPr>
            <a:spLocks noChangeArrowheads="1" noChangeShapeType="1" noTextEdit="1"/>
          </p:cNvSpPr>
          <p:nvPr/>
        </p:nvSpPr>
        <p:spPr bwMode="auto">
          <a:xfrm>
            <a:off x="1828345" y="1262743"/>
            <a:ext cx="6009369" cy="1337582"/>
          </a:xfrm>
          <a:prstGeom prst="rect">
            <a:avLst/>
          </a:prstGeom>
        </p:spPr>
        <p:txBody>
          <a:bodyPr wrap="none" fromWordArt="1">
            <a:prstTxWarp prst="textPlain">
              <a:avLst>
                <a:gd name="adj" fmla="val 50000"/>
              </a:avLst>
            </a:prstTxWarp>
          </a:bodyPr>
          <a:lstStyle/>
          <a:p>
            <a:pPr algn="ctr"/>
            <a:r>
              <a:rPr lang="en-US" sz="3200" b="1" kern="10" dirty="0">
                <a:ln w="19050">
                  <a:solidFill>
                    <a:srgbClr val="99CCFF"/>
                  </a:solidFill>
                  <a:round/>
                  <a:headEnd/>
                  <a:tailEnd/>
                </a:ln>
                <a:solidFill>
                  <a:schemeClr val="accent6"/>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KHỞI ĐỘNG</a:t>
            </a:r>
          </a:p>
        </p:txBody>
      </p:sp>
      <p:pic>
        <p:nvPicPr>
          <p:cNvPr id="3074" name="Picture 2" descr="Hình ảnh Cậu Bé đang Khởi động PNG Miễn Phí Tải Về - Lovepik">
            <a:extLst>
              <a:ext uri="{FF2B5EF4-FFF2-40B4-BE49-F238E27FC236}">
                <a16:creationId xmlns:a16="http://schemas.microsoft.com/office/drawing/2014/main" id="{E280F3F7-87D8-47B8-830A-79936730DEE1}"/>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7907" b="90814" l="10000" r="90000">
                        <a14:foregroundMark x1="50581" y1="9651" x2="50581" y2="9651"/>
                        <a14:foregroundMark x1="49186" y1="7907" x2="49186" y2="7907"/>
                        <a14:foregroundMark x1="64070" y1="88023" x2="64070" y2="88023"/>
                        <a14:foregroundMark x1="71163" y1="87442" x2="71163" y2="87442"/>
                        <a14:foregroundMark x1="71163" y1="89419" x2="62093" y2="86395"/>
                        <a14:foregroundMark x1="62093" y1="86395" x2="62093" y2="86395"/>
                        <a14:foregroundMark x1="38953" y1="85233" x2="34186" y2="90814"/>
                      </a14:backgroundRemoval>
                    </a14:imgEffect>
                  </a14:imgLayer>
                </a14:imgProps>
              </a:ext>
              <a:ext uri="{28A0092B-C50C-407E-A947-70E740481C1C}">
                <a14:useLocalDpi xmlns:a14="http://schemas.microsoft.com/office/drawing/2010/main" val="0"/>
              </a:ext>
            </a:extLst>
          </a:blip>
          <a:srcRect/>
          <a:stretch>
            <a:fillRect/>
          </a:stretch>
        </p:blipFill>
        <p:spPr bwMode="auto">
          <a:xfrm>
            <a:off x="4724400" y="2890838"/>
            <a:ext cx="2252662" cy="225266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ình ảnh Sinh Viên Học Kỳ Mới PNG , Khởi động, đã Bắt đầu, Mùa PNG miễn phí  tải tập tin PSDComment và Vector">
            <a:extLst>
              <a:ext uri="{FF2B5EF4-FFF2-40B4-BE49-F238E27FC236}">
                <a16:creationId xmlns:a16="http://schemas.microsoft.com/office/drawing/2014/main" id="{0BA21F67-7FF0-4CC8-9FA9-D6914E7BDDCC}"/>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foregroundMark x1="44063" y1="49688" x2="44063" y2="66563"/>
                        <a14:foregroundMark x1="37813" y1="39531" x2="37031" y2="41719"/>
                        <a14:foregroundMark x1="54844" y1="50781" x2="59844" y2="55000"/>
                      </a14:backgroundRemoval>
                    </a14:imgEffect>
                  </a14:imgLayer>
                </a14:imgProps>
              </a:ext>
              <a:ext uri="{28A0092B-C50C-407E-A947-70E740481C1C}">
                <a14:useLocalDpi xmlns:a14="http://schemas.microsoft.com/office/drawing/2010/main" val="0"/>
              </a:ext>
            </a:extLst>
          </a:blip>
          <a:srcRect/>
          <a:stretch>
            <a:fillRect/>
          </a:stretch>
        </p:blipFill>
        <p:spPr bwMode="auto">
          <a:xfrm>
            <a:off x="1828345" y="2890838"/>
            <a:ext cx="2543175" cy="2543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5081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186"/>
          <p:cNvGrpSpPr>
            <a:grpSpLocks/>
          </p:cNvGrpSpPr>
          <p:nvPr/>
        </p:nvGrpSpPr>
        <p:grpSpPr bwMode="auto">
          <a:xfrm>
            <a:off x="3517107" y="2431256"/>
            <a:ext cx="1183481" cy="1885950"/>
            <a:chOff x="1994" y="2090"/>
            <a:chExt cx="994" cy="1584"/>
          </a:xfrm>
        </p:grpSpPr>
        <p:grpSp>
          <p:nvGrpSpPr>
            <p:cNvPr id="26689" name="Group 14"/>
            <p:cNvGrpSpPr>
              <a:grpSpLocks/>
            </p:cNvGrpSpPr>
            <p:nvPr/>
          </p:nvGrpSpPr>
          <p:grpSpPr bwMode="auto">
            <a:xfrm>
              <a:off x="1994" y="2090"/>
              <a:ext cx="994" cy="1584"/>
              <a:chOff x="2016" y="2112"/>
              <a:chExt cx="994" cy="1584"/>
            </a:xfrm>
          </p:grpSpPr>
          <p:sp>
            <p:nvSpPr>
              <p:cNvPr id="33807" name="Oval 15">
                <a:extLst>
                  <a:ext uri="{FF2B5EF4-FFF2-40B4-BE49-F238E27FC236}">
                    <a16:creationId xmlns:a16="http://schemas.microsoft.com/office/drawing/2014/main" id="{18757D32-B1E8-4056-8D5D-F68148A3FA7B}"/>
                  </a:ext>
                </a:extLst>
              </p:cNvPr>
              <p:cNvSpPr>
                <a:spLocks noChangeArrowheads="1"/>
              </p:cNvSpPr>
              <p:nvPr/>
            </p:nvSpPr>
            <p:spPr bwMode="auto">
              <a:xfrm>
                <a:off x="2215"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33808" name="AutoShape 16">
                <a:extLst>
                  <a:ext uri="{FF2B5EF4-FFF2-40B4-BE49-F238E27FC236}">
                    <a16:creationId xmlns:a16="http://schemas.microsoft.com/office/drawing/2014/main" id="{99F0F866-BE42-42E2-89AE-0EF1DF2B0608}"/>
                  </a:ext>
                </a:extLst>
              </p:cNvPr>
              <p:cNvSpPr>
                <a:spLocks noChangeArrowheads="1"/>
              </p:cNvSpPr>
              <p:nvPr/>
            </p:nvSpPr>
            <p:spPr bwMode="auto">
              <a:xfrm>
                <a:off x="2016" y="2222"/>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33809" name="Oval 17">
                <a:extLst>
                  <a:ext uri="{FF2B5EF4-FFF2-40B4-BE49-F238E27FC236}">
                    <a16:creationId xmlns:a16="http://schemas.microsoft.com/office/drawing/2014/main" id="{850D7241-0475-4A19-A1E5-F2853466D1F5}"/>
                  </a:ext>
                </a:extLst>
              </p:cNvPr>
              <p:cNvSpPr>
                <a:spLocks noChangeArrowheads="1"/>
              </p:cNvSpPr>
              <p:nvPr/>
            </p:nvSpPr>
            <p:spPr bwMode="auto">
              <a:xfrm>
                <a:off x="2016" y="2112"/>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6690" name="Oval 168"/>
            <p:cNvSpPr>
              <a:spLocks noChangeArrowheads="1"/>
            </p:cNvSpPr>
            <p:nvPr/>
          </p:nvSpPr>
          <p:spPr bwMode="auto">
            <a:xfrm>
              <a:off x="2116" y="2822"/>
              <a:ext cx="768" cy="192"/>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4" name="Group 75"/>
          <p:cNvGrpSpPr>
            <a:grpSpLocks/>
          </p:cNvGrpSpPr>
          <p:nvPr/>
        </p:nvGrpSpPr>
        <p:grpSpPr bwMode="auto">
          <a:xfrm>
            <a:off x="5679281" y="2202656"/>
            <a:ext cx="1266825" cy="1885950"/>
            <a:chOff x="3840" y="1536"/>
            <a:chExt cx="1064" cy="1584"/>
          </a:xfrm>
        </p:grpSpPr>
        <p:sp>
          <p:nvSpPr>
            <p:cNvPr id="26685" name="Oval 10"/>
            <p:cNvSpPr>
              <a:spLocks noChangeArrowheads="1"/>
            </p:cNvSpPr>
            <p:nvPr/>
          </p:nvSpPr>
          <p:spPr bwMode="auto">
            <a:xfrm>
              <a:off x="4062" y="3028"/>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803" name="AutoShape 11">
              <a:extLst>
                <a:ext uri="{FF2B5EF4-FFF2-40B4-BE49-F238E27FC236}">
                  <a16:creationId xmlns:a16="http://schemas.microsoft.com/office/drawing/2014/main" id="{6D281EE4-95C0-447D-AA33-B38BDC396C90}"/>
                </a:ext>
              </a:extLst>
            </p:cNvPr>
            <p:cNvSpPr>
              <a:spLocks noChangeArrowheads="1"/>
            </p:cNvSpPr>
            <p:nvPr/>
          </p:nvSpPr>
          <p:spPr bwMode="auto">
            <a:xfrm>
              <a:off x="3840" y="1661"/>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87" name="Oval 12"/>
            <p:cNvSpPr>
              <a:spLocks noChangeArrowheads="1"/>
            </p:cNvSpPr>
            <p:nvPr/>
          </p:nvSpPr>
          <p:spPr bwMode="auto">
            <a:xfrm>
              <a:off x="3926" y="2088"/>
              <a:ext cx="888" cy="185"/>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26688" name="Oval 13"/>
            <p:cNvSpPr>
              <a:spLocks noChangeArrowheads="1"/>
            </p:cNvSpPr>
            <p:nvPr/>
          </p:nvSpPr>
          <p:spPr bwMode="auto">
            <a:xfrm>
              <a:off x="3848" y="1536"/>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26628" name="Group 130"/>
          <p:cNvGrpSpPr>
            <a:grpSpLocks/>
          </p:cNvGrpSpPr>
          <p:nvPr/>
        </p:nvGrpSpPr>
        <p:grpSpPr bwMode="auto">
          <a:xfrm>
            <a:off x="1428750" y="2114550"/>
            <a:ext cx="1214438" cy="1871663"/>
            <a:chOff x="192" y="1968"/>
            <a:chExt cx="1020" cy="1572"/>
          </a:xfrm>
        </p:grpSpPr>
        <p:sp>
          <p:nvSpPr>
            <p:cNvPr id="26682" name="Oval 71"/>
            <p:cNvSpPr>
              <a:spLocks noChangeArrowheads="1"/>
            </p:cNvSpPr>
            <p:nvPr/>
          </p:nvSpPr>
          <p:spPr bwMode="auto">
            <a:xfrm rot="219592">
              <a:off x="361" y="3430"/>
              <a:ext cx="59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864" name="AutoShape 72">
              <a:extLst>
                <a:ext uri="{FF2B5EF4-FFF2-40B4-BE49-F238E27FC236}">
                  <a16:creationId xmlns:a16="http://schemas.microsoft.com/office/drawing/2014/main" id="{A1FA3C76-F6FB-42E8-8501-24C296DAB40B}"/>
                </a:ext>
              </a:extLst>
            </p:cNvPr>
            <p:cNvSpPr>
              <a:spLocks noChangeArrowheads="1"/>
            </p:cNvSpPr>
            <p:nvPr/>
          </p:nvSpPr>
          <p:spPr bwMode="auto">
            <a:xfrm rot="133738">
              <a:off x="192" y="2078"/>
              <a:ext cx="994"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6684" name="Oval 73"/>
            <p:cNvSpPr>
              <a:spLocks noChangeArrowheads="1"/>
            </p:cNvSpPr>
            <p:nvPr/>
          </p:nvSpPr>
          <p:spPr bwMode="auto">
            <a:xfrm rot="133738">
              <a:off x="221" y="1968"/>
              <a:ext cx="991" cy="205"/>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6" name="Group 109"/>
          <p:cNvGrpSpPr>
            <a:grpSpLocks/>
          </p:cNvGrpSpPr>
          <p:nvPr/>
        </p:nvGrpSpPr>
        <p:grpSpPr bwMode="auto">
          <a:xfrm>
            <a:off x="3762375" y="611981"/>
            <a:ext cx="1266825" cy="1885950"/>
            <a:chOff x="2016" y="336"/>
            <a:chExt cx="1064" cy="1584"/>
          </a:xfrm>
        </p:grpSpPr>
        <p:grpSp>
          <p:nvGrpSpPr>
            <p:cNvPr id="26677" name="Group 81"/>
            <p:cNvGrpSpPr>
              <a:grpSpLocks/>
            </p:cNvGrpSpPr>
            <p:nvPr/>
          </p:nvGrpSpPr>
          <p:grpSpPr bwMode="auto">
            <a:xfrm>
              <a:off x="2016" y="336"/>
              <a:ext cx="1064" cy="1584"/>
              <a:chOff x="2400" y="384"/>
              <a:chExt cx="1064" cy="1584"/>
            </a:xfrm>
          </p:grpSpPr>
          <p:sp>
            <p:nvSpPr>
              <p:cNvPr id="26679" name="Oval 77"/>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870" name="AutoShape 78">
                <a:extLst>
                  <a:ext uri="{FF2B5EF4-FFF2-40B4-BE49-F238E27FC236}">
                    <a16:creationId xmlns:a16="http://schemas.microsoft.com/office/drawing/2014/main" id="{723E048C-C7CE-421B-B9E0-D622A246F00A}"/>
                  </a:ext>
                </a:extLst>
              </p:cNvPr>
              <p:cNvSpPr>
                <a:spLocks noChangeArrowheads="1"/>
              </p:cNvSpPr>
              <p:nvPr/>
            </p:nvSpPr>
            <p:spPr bwMode="auto">
              <a:xfrm>
                <a:off x="2400" y="509"/>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81" name="Oval 80"/>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6678" name="Oval 107"/>
            <p:cNvSpPr>
              <a:spLocks noChangeArrowheads="1"/>
            </p:cNvSpPr>
            <p:nvPr/>
          </p:nvSpPr>
          <p:spPr bwMode="auto">
            <a:xfrm>
              <a:off x="2098" y="872"/>
              <a:ext cx="888" cy="185"/>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8" name="Group 111"/>
          <p:cNvGrpSpPr>
            <a:grpSpLocks/>
          </p:cNvGrpSpPr>
          <p:nvPr/>
        </p:nvGrpSpPr>
        <p:grpSpPr bwMode="auto">
          <a:xfrm>
            <a:off x="3409950" y="571500"/>
            <a:ext cx="1266825" cy="1885950"/>
            <a:chOff x="1720" y="240"/>
            <a:chExt cx="1064" cy="1584"/>
          </a:xfrm>
        </p:grpSpPr>
        <p:grpSp>
          <p:nvGrpSpPr>
            <p:cNvPr id="26672" name="Group 82"/>
            <p:cNvGrpSpPr>
              <a:grpSpLocks/>
            </p:cNvGrpSpPr>
            <p:nvPr/>
          </p:nvGrpSpPr>
          <p:grpSpPr bwMode="auto">
            <a:xfrm rot="-898957">
              <a:off x="1720" y="240"/>
              <a:ext cx="1064" cy="1584"/>
              <a:chOff x="2400" y="384"/>
              <a:chExt cx="1064" cy="1584"/>
            </a:xfrm>
          </p:grpSpPr>
          <p:sp>
            <p:nvSpPr>
              <p:cNvPr id="26674" name="Oval 83"/>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876" name="AutoShape 84">
                <a:extLst>
                  <a:ext uri="{FF2B5EF4-FFF2-40B4-BE49-F238E27FC236}">
                    <a16:creationId xmlns:a16="http://schemas.microsoft.com/office/drawing/2014/main" id="{12BDE823-F9B9-44CC-A782-C0B65BF05BBF}"/>
                  </a:ext>
                </a:extLst>
              </p:cNvPr>
              <p:cNvSpPr>
                <a:spLocks noChangeArrowheads="1"/>
              </p:cNvSpPr>
              <p:nvPr/>
            </p:nvSpPr>
            <p:spPr bwMode="auto">
              <a:xfrm>
                <a:off x="2396" y="499"/>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76" name="Oval 85"/>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6673" name="Oval 108"/>
            <p:cNvSpPr>
              <a:spLocks noChangeArrowheads="1"/>
            </p:cNvSpPr>
            <p:nvPr/>
          </p:nvSpPr>
          <p:spPr bwMode="auto">
            <a:xfrm>
              <a:off x="1728" y="816"/>
              <a:ext cx="912" cy="192"/>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0" name="Group 112"/>
          <p:cNvGrpSpPr>
            <a:grpSpLocks/>
          </p:cNvGrpSpPr>
          <p:nvPr/>
        </p:nvGrpSpPr>
        <p:grpSpPr bwMode="auto">
          <a:xfrm>
            <a:off x="3036094" y="514350"/>
            <a:ext cx="1307306" cy="1885950"/>
            <a:chOff x="1406" y="192"/>
            <a:chExt cx="1098" cy="1584"/>
          </a:xfrm>
        </p:grpSpPr>
        <p:grpSp>
          <p:nvGrpSpPr>
            <p:cNvPr id="26667" name="Group 86"/>
            <p:cNvGrpSpPr>
              <a:grpSpLocks/>
            </p:cNvGrpSpPr>
            <p:nvPr/>
          </p:nvGrpSpPr>
          <p:grpSpPr bwMode="auto">
            <a:xfrm rot="-1449829">
              <a:off x="1440" y="192"/>
              <a:ext cx="1064" cy="1584"/>
              <a:chOff x="2400" y="384"/>
              <a:chExt cx="1064" cy="1584"/>
            </a:xfrm>
          </p:grpSpPr>
          <p:sp>
            <p:nvSpPr>
              <p:cNvPr id="26669" name="Oval 87"/>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880" name="AutoShape 88">
                <a:extLst>
                  <a:ext uri="{FF2B5EF4-FFF2-40B4-BE49-F238E27FC236}">
                    <a16:creationId xmlns:a16="http://schemas.microsoft.com/office/drawing/2014/main" id="{07DCC74E-D1FC-464C-8AF8-DB0A88AFEEDA}"/>
                  </a:ext>
                </a:extLst>
              </p:cNvPr>
              <p:cNvSpPr>
                <a:spLocks noChangeArrowheads="1"/>
              </p:cNvSpPr>
              <p:nvPr/>
            </p:nvSpPr>
            <p:spPr bwMode="auto">
              <a:xfrm>
                <a:off x="2400" y="509"/>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71" name="Oval 89"/>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6668" name="Oval 106"/>
            <p:cNvSpPr>
              <a:spLocks noChangeArrowheads="1"/>
            </p:cNvSpPr>
            <p:nvPr/>
          </p:nvSpPr>
          <p:spPr bwMode="auto">
            <a:xfrm>
              <a:off x="1406" y="768"/>
              <a:ext cx="960" cy="192"/>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2" name="Group 126"/>
          <p:cNvGrpSpPr>
            <a:grpSpLocks/>
          </p:cNvGrpSpPr>
          <p:nvPr/>
        </p:nvGrpSpPr>
        <p:grpSpPr bwMode="auto">
          <a:xfrm>
            <a:off x="2455069" y="685800"/>
            <a:ext cx="1488281" cy="1885950"/>
            <a:chOff x="918" y="336"/>
            <a:chExt cx="1250" cy="1584"/>
          </a:xfrm>
        </p:grpSpPr>
        <p:grpSp>
          <p:nvGrpSpPr>
            <p:cNvPr id="26662" name="Group 94"/>
            <p:cNvGrpSpPr>
              <a:grpSpLocks/>
            </p:cNvGrpSpPr>
            <p:nvPr/>
          </p:nvGrpSpPr>
          <p:grpSpPr bwMode="auto">
            <a:xfrm rot="-2426666">
              <a:off x="1104" y="336"/>
              <a:ext cx="1064" cy="1584"/>
              <a:chOff x="2400" y="384"/>
              <a:chExt cx="1064" cy="1584"/>
            </a:xfrm>
          </p:grpSpPr>
          <p:sp>
            <p:nvSpPr>
              <p:cNvPr id="26664" name="Oval 95"/>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888" name="AutoShape 96">
                <a:extLst>
                  <a:ext uri="{FF2B5EF4-FFF2-40B4-BE49-F238E27FC236}">
                    <a16:creationId xmlns:a16="http://schemas.microsoft.com/office/drawing/2014/main" id="{D9433DA8-13FC-486D-866D-89F9C233CC4F}"/>
                  </a:ext>
                </a:extLst>
              </p:cNvPr>
              <p:cNvSpPr>
                <a:spLocks noChangeArrowheads="1"/>
              </p:cNvSpPr>
              <p:nvPr/>
            </p:nvSpPr>
            <p:spPr bwMode="auto">
              <a:xfrm>
                <a:off x="2400" y="508"/>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66" name="Oval 97"/>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6663" name="Oval 79"/>
            <p:cNvSpPr>
              <a:spLocks noChangeArrowheads="1"/>
            </p:cNvSpPr>
            <p:nvPr/>
          </p:nvSpPr>
          <p:spPr bwMode="auto">
            <a:xfrm>
              <a:off x="918" y="960"/>
              <a:ext cx="1152" cy="192"/>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4" name="Group 131"/>
          <p:cNvGrpSpPr>
            <a:grpSpLocks/>
          </p:cNvGrpSpPr>
          <p:nvPr/>
        </p:nvGrpSpPr>
        <p:grpSpPr bwMode="auto">
          <a:xfrm>
            <a:off x="2105025" y="1019175"/>
            <a:ext cx="1940719" cy="1266825"/>
            <a:chOff x="582" y="728"/>
            <a:chExt cx="1630" cy="1064"/>
          </a:xfrm>
        </p:grpSpPr>
        <p:grpSp>
          <p:nvGrpSpPr>
            <p:cNvPr id="26657" name="Group 98"/>
            <p:cNvGrpSpPr>
              <a:grpSpLocks/>
            </p:cNvGrpSpPr>
            <p:nvPr/>
          </p:nvGrpSpPr>
          <p:grpSpPr bwMode="auto">
            <a:xfrm rot="-3695490">
              <a:off x="888" y="468"/>
              <a:ext cx="1064" cy="1584"/>
              <a:chOff x="2400" y="384"/>
              <a:chExt cx="1064" cy="1584"/>
            </a:xfrm>
          </p:grpSpPr>
          <p:sp>
            <p:nvSpPr>
              <p:cNvPr id="26659" name="Oval 99"/>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892" name="AutoShape 100">
                <a:extLst>
                  <a:ext uri="{FF2B5EF4-FFF2-40B4-BE49-F238E27FC236}">
                    <a16:creationId xmlns:a16="http://schemas.microsoft.com/office/drawing/2014/main" id="{75882F2C-DEA3-4654-85A3-7213D40F4C58}"/>
                  </a:ext>
                </a:extLst>
              </p:cNvPr>
              <p:cNvSpPr>
                <a:spLocks noChangeArrowheads="1"/>
              </p:cNvSpPr>
              <p:nvPr/>
            </p:nvSpPr>
            <p:spPr bwMode="auto">
              <a:xfrm>
                <a:off x="2400" y="509"/>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61" name="Oval 101"/>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6658" name="Oval 127"/>
            <p:cNvSpPr>
              <a:spLocks noChangeArrowheads="1"/>
            </p:cNvSpPr>
            <p:nvPr/>
          </p:nvSpPr>
          <p:spPr bwMode="auto">
            <a:xfrm rot="-214580">
              <a:off x="582" y="1262"/>
              <a:ext cx="1584" cy="192"/>
            </a:xfrm>
            <a:prstGeom prst="ellipse">
              <a:avLst/>
            </a:prstGeom>
            <a:solidFill>
              <a:schemeClr val="bg1"/>
            </a:solidFill>
            <a:ln w="9525">
              <a:solidFill>
                <a:srgbClr val="FF0066"/>
              </a:solidFill>
              <a:prstDash val="sysDot"/>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33920" name="Line 128"/>
          <p:cNvSpPr>
            <a:spLocks noChangeShapeType="1"/>
          </p:cNvSpPr>
          <p:nvPr/>
        </p:nvSpPr>
        <p:spPr bwMode="auto">
          <a:xfrm flipH="1">
            <a:off x="2114550" y="1804988"/>
            <a:ext cx="16669" cy="1885950"/>
          </a:xfrm>
          <a:prstGeom prst="line">
            <a:avLst/>
          </a:prstGeom>
          <a:noFill/>
          <a:ln w="117475">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3921" name="Oval 129"/>
          <p:cNvSpPr>
            <a:spLocks noChangeArrowheads="1"/>
          </p:cNvSpPr>
          <p:nvPr/>
        </p:nvSpPr>
        <p:spPr bwMode="auto">
          <a:xfrm rot="133738">
            <a:off x="1624013" y="3537348"/>
            <a:ext cx="759619" cy="177403"/>
          </a:xfrm>
          <a:prstGeom prst="ellipse">
            <a:avLst/>
          </a:prstGeom>
          <a:solidFill>
            <a:srgbClr val="FDFDFD"/>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924" name="Oval 132"/>
          <p:cNvSpPr>
            <a:spLocks noChangeArrowheads="1"/>
          </p:cNvSpPr>
          <p:nvPr/>
        </p:nvSpPr>
        <p:spPr bwMode="auto">
          <a:xfrm rot="133738">
            <a:off x="1534716" y="2700337"/>
            <a:ext cx="996553" cy="214313"/>
          </a:xfrm>
          <a:prstGeom prst="ellipse">
            <a:avLst/>
          </a:prstGeom>
          <a:solidFill>
            <a:srgbClr val="FDFDFD"/>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nvGrpSpPr>
          <p:cNvPr id="16" name="Group 134"/>
          <p:cNvGrpSpPr>
            <a:grpSpLocks/>
          </p:cNvGrpSpPr>
          <p:nvPr/>
        </p:nvGrpSpPr>
        <p:grpSpPr bwMode="auto">
          <a:xfrm rot="15939404">
            <a:off x="2652713" y="661988"/>
            <a:ext cx="1266825" cy="1885950"/>
            <a:chOff x="2400" y="384"/>
            <a:chExt cx="1064" cy="1584"/>
          </a:xfrm>
        </p:grpSpPr>
        <p:sp>
          <p:nvSpPr>
            <p:cNvPr id="26654" name="Oval 135"/>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928" name="AutoShape 136">
              <a:extLst>
                <a:ext uri="{FF2B5EF4-FFF2-40B4-BE49-F238E27FC236}">
                  <a16:creationId xmlns:a16="http://schemas.microsoft.com/office/drawing/2014/main" id="{5AC1A547-22E5-46B3-9264-335A96843ED7}"/>
                </a:ext>
              </a:extLst>
            </p:cNvPr>
            <p:cNvSpPr>
              <a:spLocks noChangeArrowheads="1"/>
            </p:cNvSpPr>
            <p:nvPr/>
          </p:nvSpPr>
          <p:spPr bwMode="auto">
            <a:xfrm>
              <a:off x="2408" y="499"/>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56" name="Oval 137"/>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7" name="Group 139"/>
          <p:cNvGrpSpPr>
            <a:grpSpLocks/>
          </p:cNvGrpSpPr>
          <p:nvPr/>
        </p:nvGrpSpPr>
        <p:grpSpPr bwMode="auto">
          <a:xfrm rot="19259067">
            <a:off x="3086100" y="857250"/>
            <a:ext cx="1266825" cy="1885950"/>
            <a:chOff x="2400" y="384"/>
            <a:chExt cx="1064" cy="1584"/>
          </a:xfrm>
        </p:grpSpPr>
        <p:sp>
          <p:nvSpPr>
            <p:cNvPr id="26651" name="Oval 140"/>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933" name="AutoShape 141">
              <a:extLst>
                <a:ext uri="{FF2B5EF4-FFF2-40B4-BE49-F238E27FC236}">
                  <a16:creationId xmlns:a16="http://schemas.microsoft.com/office/drawing/2014/main" id="{CB593666-9F3C-488D-B34E-5ED9726682DC}"/>
                </a:ext>
              </a:extLst>
            </p:cNvPr>
            <p:cNvSpPr>
              <a:spLocks noChangeArrowheads="1"/>
            </p:cNvSpPr>
            <p:nvPr/>
          </p:nvSpPr>
          <p:spPr bwMode="auto">
            <a:xfrm>
              <a:off x="2401" y="507"/>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53" name="Oval 142"/>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8" name="Group 143"/>
          <p:cNvGrpSpPr>
            <a:grpSpLocks/>
          </p:cNvGrpSpPr>
          <p:nvPr/>
        </p:nvGrpSpPr>
        <p:grpSpPr bwMode="auto">
          <a:xfrm>
            <a:off x="3876675" y="742950"/>
            <a:ext cx="1266825" cy="1885950"/>
            <a:chOff x="2400" y="384"/>
            <a:chExt cx="1064" cy="1584"/>
          </a:xfrm>
        </p:grpSpPr>
        <p:sp>
          <p:nvSpPr>
            <p:cNvPr id="26648" name="Oval 144"/>
            <p:cNvSpPr>
              <a:spLocks noChangeArrowheads="1"/>
            </p:cNvSpPr>
            <p:nvPr/>
          </p:nvSpPr>
          <p:spPr bwMode="auto">
            <a:xfrm>
              <a:off x="2622" y="1876"/>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33937" name="AutoShape 145">
              <a:extLst>
                <a:ext uri="{FF2B5EF4-FFF2-40B4-BE49-F238E27FC236}">
                  <a16:creationId xmlns:a16="http://schemas.microsoft.com/office/drawing/2014/main" id="{69DA2BC2-524D-4019-AFD9-7D07B8D53CB5}"/>
                </a:ext>
              </a:extLst>
            </p:cNvPr>
            <p:cNvSpPr>
              <a:spLocks noChangeArrowheads="1"/>
            </p:cNvSpPr>
            <p:nvPr/>
          </p:nvSpPr>
          <p:spPr bwMode="auto">
            <a:xfrm>
              <a:off x="2400" y="509"/>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6650" name="Oval 146"/>
            <p:cNvSpPr>
              <a:spLocks noChangeArrowheads="1"/>
            </p:cNvSpPr>
            <p:nvPr/>
          </p:nvSpPr>
          <p:spPr bwMode="auto">
            <a:xfrm>
              <a:off x="2408" y="384"/>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6640" name="Text Box 149"/>
          <p:cNvSpPr txBox="1">
            <a:spLocks noChangeArrowheads="1"/>
          </p:cNvSpPr>
          <p:nvPr/>
        </p:nvSpPr>
        <p:spPr bwMode="auto">
          <a:xfrm>
            <a:off x="5372100" y="571501"/>
            <a:ext cx="2228850" cy="507831"/>
          </a:xfrm>
          <a:prstGeom prst="rect">
            <a:avLst/>
          </a:prstGeom>
          <a:solidFill>
            <a:srgbClr val="CCCCFF"/>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700">
                <a:latin typeface="Times New Roman" panose="02020603050405020304" pitchFamily="18" charset="0"/>
              </a:rPr>
              <a:t>Bước 1: z </a:t>
            </a:r>
            <a:r>
              <a:rPr lang="en-US" altLang="en-US" sz="2700">
                <a:latin typeface="Times New Roman" panose="02020603050405020304" pitchFamily="18" charset="0"/>
                <a:sym typeface="Wingdings 3" panose="05040102010807070707" pitchFamily="18" charset="2"/>
              </a:rPr>
              <a:t> x</a:t>
            </a:r>
          </a:p>
        </p:txBody>
      </p:sp>
      <p:sp>
        <p:nvSpPr>
          <p:cNvPr id="33942" name="Text Box 150"/>
          <p:cNvSpPr txBox="1">
            <a:spLocks noChangeArrowheads="1"/>
          </p:cNvSpPr>
          <p:nvPr/>
        </p:nvSpPr>
        <p:spPr bwMode="auto">
          <a:xfrm>
            <a:off x="5372100" y="1143001"/>
            <a:ext cx="2228850" cy="507831"/>
          </a:xfrm>
          <a:prstGeom prst="rect">
            <a:avLst/>
          </a:prstGeom>
          <a:solidFill>
            <a:srgbClr val="CCCCFF"/>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700">
                <a:latin typeface="Times New Roman" panose="02020603050405020304" pitchFamily="18" charset="0"/>
                <a:sym typeface="Wingdings 3" panose="05040102010807070707" pitchFamily="18" charset="2"/>
              </a:rPr>
              <a:t>Bước 2: x  y</a:t>
            </a:r>
            <a:endParaRPr lang="en-US" altLang="en-US" sz="2700">
              <a:latin typeface="Times New Roman" panose="02020603050405020304" pitchFamily="18" charset="0"/>
            </a:endParaRPr>
          </a:p>
        </p:txBody>
      </p:sp>
      <p:sp>
        <p:nvSpPr>
          <p:cNvPr id="26642" name="WordArt 151"/>
          <p:cNvSpPr>
            <a:spLocks noChangeArrowheads="1" noChangeShapeType="1" noTextEdit="1"/>
          </p:cNvSpPr>
          <p:nvPr/>
        </p:nvSpPr>
        <p:spPr bwMode="auto">
          <a:xfrm>
            <a:off x="1752600" y="4370785"/>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x</a:t>
            </a:r>
          </a:p>
        </p:txBody>
      </p:sp>
      <p:sp>
        <p:nvSpPr>
          <p:cNvPr id="26643" name="WordArt 152"/>
          <p:cNvSpPr>
            <a:spLocks noChangeArrowheads="1" noChangeShapeType="1" noTextEdit="1"/>
          </p:cNvSpPr>
          <p:nvPr/>
        </p:nvSpPr>
        <p:spPr bwMode="auto">
          <a:xfrm>
            <a:off x="3867150" y="4370785"/>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z</a:t>
            </a:r>
          </a:p>
        </p:txBody>
      </p:sp>
      <p:sp>
        <p:nvSpPr>
          <p:cNvPr id="26644" name="WordArt 153"/>
          <p:cNvSpPr>
            <a:spLocks noChangeArrowheads="1" noChangeShapeType="1" noTextEdit="1"/>
          </p:cNvSpPr>
          <p:nvPr/>
        </p:nvSpPr>
        <p:spPr bwMode="auto">
          <a:xfrm>
            <a:off x="6153150" y="4370785"/>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y</a:t>
            </a:r>
          </a:p>
        </p:txBody>
      </p:sp>
    </p:spTree>
    <p:extLst>
      <p:ext uri="{BB962C8B-B14F-4D97-AF65-F5344CB8AC3E}">
        <p14:creationId xmlns:p14="http://schemas.microsoft.com/office/powerpoint/2010/main" val="34296046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33942"/>
                                        </p:tgtEl>
                                        <p:attrNameLst>
                                          <p:attrName>style.visibility</p:attrName>
                                        </p:attrNameLst>
                                      </p:cBhvr>
                                      <p:to>
                                        <p:strVal val="visible"/>
                                      </p:to>
                                    </p:set>
                                    <p:animEffect transition="in" filter="fade">
                                      <p:cBhvr>
                                        <p:cTn id="7" dur="385" decel="100000"/>
                                        <p:tgtEl>
                                          <p:spTgt spid="33942"/>
                                        </p:tgtEl>
                                      </p:cBhvr>
                                    </p:animEffect>
                                    <p:animScale>
                                      <p:cBhvr>
                                        <p:cTn id="8" dur="385" decel="100000"/>
                                        <p:tgtEl>
                                          <p:spTgt spid="33942"/>
                                        </p:tgtEl>
                                      </p:cBhvr>
                                      <p:from x="10000" y="10000"/>
                                      <p:to x="200000" y="450000"/>
                                    </p:animScale>
                                    <p:animScale>
                                      <p:cBhvr>
                                        <p:cTn id="9" dur="615" accel="100000" fill="hold">
                                          <p:stCondLst>
                                            <p:cond delay="385"/>
                                          </p:stCondLst>
                                        </p:cTn>
                                        <p:tgtEl>
                                          <p:spTgt spid="33942"/>
                                        </p:tgtEl>
                                      </p:cBhvr>
                                      <p:from x="200000" y="450000"/>
                                      <p:to x="100000" y="100000"/>
                                    </p:animScale>
                                    <p:set>
                                      <p:cBhvr>
                                        <p:cTn id="10" dur="385" fill="hold"/>
                                        <p:tgtEl>
                                          <p:spTgt spid="33942"/>
                                        </p:tgtEl>
                                        <p:attrNameLst>
                                          <p:attrName>ppt_x</p:attrName>
                                        </p:attrNameLst>
                                      </p:cBhvr>
                                      <p:to>
                                        <p:strVal val="(0.5)"/>
                                      </p:to>
                                    </p:set>
                                    <p:anim from="(0.5)" to="(#ppt_x)" calcmode="lin" valueType="num">
                                      <p:cBhvr>
                                        <p:cTn id="11" dur="615" accel="100000" fill="hold">
                                          <p:stCondLst>
                                            <p:cond delay="385"/>
                                          </p:stCondLst>
                                        </p:cTn>
                                        <p:tgtEl>
                                          <p:spTgt spid="33942"/>
                                        </p:tgtEl>
                                        <p:attrNameLst>
                                          <p:attrName>ppt_x</p:attrName>
                                        </p:attrNameLst>
                                      </p:cBhvr>
                                    </p:anim>
                                    <p:set>
                                      <p:cBhvr>
                                        <p:cTn id="12" dur="385" fill="hold"/>
                                        <p:tgtEl>
                                          <p:spTgt spid="33942"/>
                                        </p:tgtEl>
                                        <p:attrNameLst>
                                          <p:attrName>ppt_y</p:attrName>
                                        </p:attrNameLst>
                                      </p:cBhvr>
                                      <p:to>
                                        <p:strVal val="(#ppt_y+0.4)"/>
                                      </p:to>
                                    </p:set>
                                    <p:anim from="(#ppt_y+0.4)" to="(#ppt_y)" calcmode="lin" valueType="num">
                                      <p:cBhvr>
                                        <p:cTn id="13" dur="615" accel="100000" fill="hold">
                                          <p:stCondLst>
                                            <p:cond delay="385"/>
                                          </p:stCondLst>
                                        </p:cTn>
                                        <p:tgtEl>
                                          <p:spTgt spid="33942"/>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5" presetClass="path" presetSubtype="0" accel="50000" decel="50000" fill="hold" nodeType="clickEffect">
                                  <p:stCondLst>
                                    <p:cond delay="0"/>
                                  </p:stCondLst>
                                  <p:childTnLst>
                                    <p:animMotion origin="layout" path="M -0.00139 0.0111 L -0.26354 -0.28888 " pathEditMode="relative" rAng="0" ptsTypes="AA">
                                      <p:cBhvr>
                                        <p:cTn id="17" dur="2000" fill="hold"/>
                                        <p:tgtEl>
                                          <p:spTgt spid="4"/>
                                        </p:tgtEl>
                                        <p:attrNameLst>
                                          <p:attrName>ppt_x</p:attrName>
                                          <p:attrName>ppt_y</p:attrName>
                                        </p:attrNameLst>
                                      </p:cBhvr>
                                      <p:rCtr x="-13108" y="-14999"/>
                                    </p:animMotion>
                                  </p:childTnLst>
                                </p:cTn>
                              </p:par>
                            </p:childTnLst>
                          </p:cTn>
                        </p:par>
                        <p:par>
                          <p:cTn id="18" fill="hold" nodeType="afterGroup">
                            <p:stCondLst>
                              <p:cond delay="2000"/>
                            </p:stCondLst>
                            <p:childTnLst>
                              <p:par>
                                <p:cTn id="19" presetID="1" presetClass="exit" presetSubtype="0" fill="hold" nodeType="after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par>
                          <p:cTn id="21" fill="hold" nodeType="afterGroup">
                            <p:stCondLst>
                              <p:cond delay="2000"/>
                            </p:stCondLst>
                            <p:childTnLst>
                              <p:par>
                                <p:cTn id="22" presetID="11" presetClass="entr" presetSubtype="0" fill="hold" nodeType="afterEffect">
                                  <p:stCondLst>
                                    <p:cond delay="0"/>
                                  </p:stCondLst>
                                  <p:childTnLst>
                                    <p:set>
                                      <p:cBhvr>
                                        <p:cTn id="23" dur="500">
                                          <p:stCondLst>
                                            <p:cond delay="0"/>
                                          </p:stCondLst>
                                        </p:cTn>
                                        <p:tgtEl>
                                          <p:spTgt spid="6"/>
                                        </p:tgtEl>
                                        <p:attrNameLst>
                                          <p:attrName>style.visibility</p:attrName>
                                        </p:attrNameLst>
                                      </p:cBhvr>
                                      <p:to>
                                        <p:strVal val="visible"/>
                                      </p:to>
                                    </p:set>
                                  </p:childTnLst>
                                </p:cTn>
                              </p:par>
                            </p:childTnLst>
                          </p:cTn>
                        </p:par>
                        <p:par>
                          <p:cTn id="24" fill="hold" nodeType="afterGroup">
                            <p:stCondLst>
                              <p:cond delay="2500"/>
                            </p:stCondLst>
                            <p:childTnLst>
                              <p:par>
                                <p:cTn id="25" presetID="11" presetClass="entr" presetSubtype="0" fill="hold" nodeType="afterEffect">
                                  <p:stCondLst>
                                    <p:cond delay="0"/>
                                  </p:stCondLst>
                                  <p:childTnLst>
                                    <p:set>
                                      <p:cBhvr>
                                        <p:cTn id="26" dur="500">
                                          <p:stCondLst>
                                            <p:cond delay="0"/>
                                          </p:stCondLst>
                                        </p:cTn>
                                        <p:tgtEl>
                                          <p:spTgt spid="8"/>
                                        </p:tgtEl>
                                        <p:attrNameLst>
                                          <p:attrName>style.visibility</p:attrName>
                                        </p:attrNameLst>
                                      </p:cBhvr>
                                      <p:to>
                                        <p:strVal val="visible"/>
                                      </p:to>
                                    </p:set>
                                  </p:childTnLst>
                                </p:cTn>
                              </p:par>
                            </p:childTnLst>
                          </p:cTn>
                        </p:par>
                        <p:par>
                          <p:cTn id="27" fill="hold" nodeType="afterGroup">
                            <p:stCondLst>
                              <p:cond delay="3000"/>
                            </p:stCondLst>
                            <p:childTnLst>
                              <p:par>
                                <p:cTn id="28" presetID="11" presetClass="entr" presetSubtype="0" fill="hold" nodeType="afterEffect">
                                  <p:stCondLst>
                                    <p:cond delay="0"/>
                                  </p:stCondLst>
                                  <p:childTnLst>
                                    <p:set>
                                      <p:cBhvr>
                                        <p:cTn id="29" dur="500">
                                          <p:stCondLst>
                                            <p:cond delay="0"/>
                                          </p:stCondLst>
                                        </p:cTn>
                                        <p:tgtEl>
                                          <p:spTgt spid="10"/>
                                        </p:tgtEl>
                                        <p:attrNameLst>
                                          <p:attrName>style.visibility</p:attrName>
                                        </p:attrNameLst>
                                      </p:cBhvr>
                                      <p:to>
                                        <p:strVal val="visible"/>
                                      </p:to>
                                    </p:set>
                                  </p:childTnLst>
                                </p:cTn>
                              </p:par>
                            </p:childTnLst>
                          </p:cTn>
                        </p:par>
                        <p:par>
                          <p:cTn id="30" fill="hold" nodeType="afterGroup">
                            <p:stCondLst>
                              <p:cond delay="3500"/>
                            </p:stCondLst>
                            <p:childTnLst>
                              <p:par>
                                <p:cTn id="31" presetID="11" presetClass="entr" presetSubtype="0" fill="hold" nodeType="afterEffect">
                                  <p:stCondLst>
                                    <p:cond delay="0"/>
                                  </p:stCondLst>
                                  <p:childTnLst>
                                    <p:set>
                                      <p:cBhvr>
                                        <p:cTn id="32" dur="500">
                                          <p:stCondLst>
                                            <p:cond delay="0"/>
                                          </p:stCondLst>
                                        </p:cTn>
                                        <p:tgtEl>
                                          <p:spTgt spid="12"/>
                                        </p:tgtEl>
                                        <p:attrNameLst>
                                          <p:attrName>style.visibility</p:attrName>
                                        </p:attrNameLst>
                                      </p:cBhvr>
                                      <p:to>
                                        <p:strVal val="visible"/>
                                      </p:to>
                                    </p:set>
                                  </p:childTnLst>
                                </p:cTn>
                              </p:par>
                            </p:childTnLst>
                          </p:cTn>
                        </p:par>
                        <p:par>
                          <p:cTn id="33" fill="hold" nodeType="afterGroup">
                            <p:stCondLst>
                              <p:cond delay="4000"/>
                            </p:stCondLst>
                            <p:childTnLst>
                              <p:par>
                                <p:cTn id="34" presetID="1"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childTnLst>
                                </p:cTn>
                              </p:par>
                              <p:par>
                                <p:cTn id="36" presetID="12" presetClass="entr" presetSubtype="1" fill="hold" nodeType="withEffect">
                                  <p:stCondLst>
                                    <p:cond delay="0"/>
                                  </p:stCondLst>
                                  <p:childTnLst>
                                    <p:set>
                                      <p:cBhvr>
                                        <p:cTn id="37" dur="1" fill="hold">
                                          <p:stCondLst>
                                            <p:cond delay="0"/>
                                          </p:stCondLst>
                                        </p:cTn>
                                        <p:tgtEl>
                                          <p:spTgt spid="33920"/>
                                        </p:tgtEl>
                                        <p:attrNameLst>
                                          <p:attrName>style.visibility</p:attrName>
                                        </p:attrNameLst>
                                      </p:cBhvr>
                                      <p:to>
                                        <p:strVal val="visible"/>
                                      </p:to>
                                    </p:set>
                                    <p:animEffect transition="in" filter="slide(fromTop)">
                                      <p:cBhvr>
                                        <p:cTn id="38" dur="500"/>
                                        <p:tgtEl>
                                          <p:spTgt spid="33920"/>
                                        </p:tgtEl>
                                      </p:cBhvr>
                                    </p:animEffect>
                                  </p:childTnLst>
                                </p:cTn>
                              </p:par>
                            </p:childTnLst>
                          </p:cTn>
                        </p:par>
                        <p:par>
                          <p:cTn id="39" fill="hold" nodeType="afterGroup">
                            <p:stCondLst>
                              <p:cond delay="4500"/>
                            </p:stCondLst>
                            <p:childTnLst>
                              <p:par>
                                <p:cTn id="40" presetID="1" presetClass="entr" presetSubtype="0" fill="hold" grpId="0" nodeType="afterEffect">
                                  <p:stCondLst>
                                    <p:cond delay="0"/>
                                  </p:stCondLst>
                                  <p:childTnLst>
                                    <p:set>
                                      <p:cBhvr>
                                        <p:cTn id="41" dur="1" fill="hold">
                                          <p:stCondLst>
                                            <p:cond delay="0"/>
                                          </p:stCondLst>
                                        </p:cTn>
                                        <p:tgtEl>
                                          <p:spTgt spid="33921"/>
                                        </p:tgtEl>
                                        <p:attrNameLst>
                                          <p:attrName>style.visibility</p:attrName>
                                        </p:attrNameLst>
                                      </p:cBhvr>
                                      <p:to>
                                        <p:strVal val="visible"/>
                                      </p:to>
                                    </p:set>
                                  </p:childTnLst>
                                </p:cTn>
                              </p:par>
                            </p:childTnLst>
                          </p:cTn>
                        </p:par>
                        <p:par>
                          <p:cTn id="42" fill="hold" nodeType="afterGroup">
                            <p:stCondLst>
                              <p:cond delay="4500"/>
                            </p:stCondLst>
                            <p:childTnLst>
                              <p:par>
                                <p:cTn id="43" presetID="1" presetClass="entr" presetSubtype="0" fill="hold" grpId="0" nodeType="afterEffect">
                                  <p:stCondLst>
                                    <p:cond delay="1500"/>
                                  </p:stCondLst>
                                  <p:childTnLst>
                                    <p:set>
                                      <p:cBhvr>
                                        <p:cTn id="44" dur="1" fill="hold">
                                          <p:stCondLst>
                                            <p:cond delay="0"/>
                                          </p:stCondLst>
                                        </p:cTn>
                                        <p:tgtEl>
                                          <p:spTgt spid="33924"/>
                                        </p:tgtEl>
                                        <p:attrNameLst>
                                          <p:attrName>style.visibility</p:attrName>
                                        </p:attrNameLst>
                                      </p:cBhvr>
                                      <p:to>
                                        <p:strVal val="visible"/>
                                      </p:to>
                                    </p:set>
                                  </p:childTnLst>
                                </p:cTn>
                              </p:par>
                              <p:par>
                                <p:cTn id="45" presetID="1" presetClass="exit" presetSubtype="0" fill="hold" nodeType="withEffect">
                                  <p:stCondLst>
                                    <p:cond delay="1500"/>
                                  </p:stCondLst>
                                  <p:childTnLst>
                                    <p:set>
                                      <p:cBhvr>
                                        <p:cTn id="46" dur="1" fill="hold">
                                          <p:stCondLst>
                                            <p:cond delay="0"/>
                                          </p:stCondLst>
                                        </p:cTn>
                                        <p:tgtEl>
                                          <p:spTgt spid="33920"/>
                                        </p:tgtEl>
                                        <p:attrNameLst>
                                          <p:attrName>style.visibility</p:attrName>
                                        </p:attrNameLst>
                                      </p:cBhvr>
                                      <p:to>
                                        <p:strVal val="hidden"/>
                                      </p:to>
                                    </p:set>
                                  </p:childTnLst>
                                </p:cTn>
                              </p:par>
                              <p:par>
                                <p:cTn id="47" presetID="1" presetClass="exit" presetSubtype="0" fill="hold" nodeType="withEffect">
                                  <p:stCondLst>
                                    <p:cond delay="1500"/>
                                  </p:stCondLst>
                                  <p:childTnLst>
                                    <p:set>
                                      <p:cBhvr>
                                        <p:cTn id="48" dur="1" fill="hold">
                                          <p:stCondLst>
                                            <p:cond delay="0"/>
                                          </p:stCondLst>
                                        </p:cTn>
                                        <p:tgtEl>
                                          <p:spTgt spid="14"/>
                                        </p:tgtEl>
                                        <p:attrNameLst>
                                          <p:attrName>style.visibility</p:attrName>
                                        </p:attrNameLst>
                                      </p:cBhvr>
                                      <p:to>
                                        <p:strVal val="hidden"/>
                                      </p:to>
                                    </p:set>
                                  </p:childTnLst>
                                </p:cTn>
                              </p:par>
                              <p:par>
                                <p:cTn id="49" presetID="1" presetClass="entr" presetSubtype="0" fill="hold" nodeType="withEffect">
                                  <p:stCondLst>
                                    <p:cond delay="1500"/>
                                  </p:stCondLst>
                                  <p:childTnLst>
                                    <p:set>
                                      <p:cBhvr>
                                        <p:cTn id="50" dur="1" fill="hold">
                                          <p:stCondLst>
                                            <p:cond delay="0"/>
                                          </p:stCondLst>
                                        </p:cTn>
                                        <p:tgtEl>
                                          <p:spTgt spid="16"/>
                                        </p:tgtEl>
                                        <p:attrNameLst>
                                          <p:attrName>style.visibility</p:attrName>
                                        </p:attrNameLst>
                                      </p:cBhvr>
                                      <p:to>
                                        <p:strVal val="visible"/>
                                      </p:to>
                                    </p:set>
                                  </p:childTnLst>
                                </p:cTn>
                              </p:par>
                            </p:childTnLst>
                          </p:cTn>
                        </p:par>
                        <p:par>
                          <p:cTn id="51" fill="hold" nodeType="afterGroup">
                            <p:stCondLst>
                              <p:cond delay="6000"/>
                            </p:stCondLst>
                            <p:childTnLst>
                              <p:par>
                                <p:cTn id="52" presetID="1" presetClass="exit" presetSubtype="0" fill="hold" grpId="1" nodeType="afterEffect">
                                  <p:stCondLst>
                                    <p:cond delay="0"/>
                                  </p:stCondLst>
                                  <p:childTnLst>
                                    <p:set>
                                      <p:cBhvr>
                                        <p:cTn id="53" dur="1" fill="hold">
                                          <p:stCondLst>
                                            <p:cond delay="0"/>
                                          </p:stCondLst>
                                        </p:cTn>
                                        <p:tgtEl>
                                          <p:spTgt spid="33921"/>
                                        </p:tgtEl>
                                        <p:attrNameLst>
                                          <p:attrName>style.visibility</p:attrName>
                                        </p:attrNameLst>
                                      </p:cBhvr>
                                      <p:to>
                                        <p:strVal val="hidden"/>
                                      </p:to>
                                    </p:set>
                                  </p:childTnLst>
                                </p:cTn>
                              </p:par>
                            </p:childTnLst>
                          </p:cTn>
                        </p:par>
                        <p:par>
                          <p:cTn id="54" fill="hold" nodeType="afterGroup">
                            <p:stCondLst>
                              <p:cond delay="6000"/>
                            </p:stCondLst>
                            <p:childTnLst>
                              <p:par>
                                <p:cTn id="55" presetID="1" presetClass="exit" presetSubtype="0" fill="hold" nodeType="afterEffect">
                                  <p:stCondLst>
                                    <p:cond delay="0"/>
                                  </p:stCondLst>
                                  <p:childTnLst>
                                    <p:set>
                                      <p:cBhvr>
                                        <p:cTn id="56" dur="1" fill="hold">
                                          <p:stCondLst>
                                            <p:cond delay="0"/>
                                          </p:stCondLst>
                                        </p:cTn>
                                        <p:tgtEl>
                                          <p:spTgt spid="16"/>
                                        </p:tgtEl>
                                        <p:attrNameLst>
                                          <p:attrName>style.visibility</p:attrName>
                                        </p:attrNameLst>
                                      </p:cBhvr>
                                      <p:to>
                                        <p:strVal val="hidden"/>
                                      </p:to>
                                    </p:set>
                                  </p:childTnLst>
                                </p:cTn>
                              </p:par>
                            </p:childTnLst>
                          </p:cTn>
                        </p:par>
                        <p:par>
                          <p:cTn id="57" fill="hold" nodeType="afterGroup">
                            <p:stCondLst>
                              <p:cond delay="6000"/>
                            </p:stCondLst>
                            <p:childTnLst>
                              <p:par>
                                <p:cTn id="58" presetID="11" presetClass="entr" presetSubtype="0" fill="hold" nodeType="afterEffect">
                                  <p:stCondLst>
                                    <p:cond delay="0"/>
                                  </p:stCondLst>
                                  <p:childTnLst>
                                    <p:set>
                                      <p:cBhvr>
                                        <p:cTn id="59" dur="1000">
                                          <p:stCondLst>
                                            <p:cond delay="0"/>
                                          </p:stCondLst>
                                        </p:cTn>
                                        <p:tgtEl>
                                          <p:spTgt spid="16"/>
                                        </p:tgtEl>
                                        <p:attrNameLst>
                                          <p:attrName>style.visibility</p:attrName>
                                        </p:attrNameLst>
                                      </p:cBhvr>
                                      <p:to>
                                        <p:strVal val="visible"/>
                                      </p:to>
                                    </p:set>
                                  </p:childTnLst>
                                </p:cTn>
                              </p:par>
                            </p:childTnLst>
                          </p:cTn>
                        </p:par>
                        <p:par>
                          <p:cTn id="60" fill="hold" nodeType="afterGroup">
                            <p:stCondLst>
                              <p:cond delay="7000"/>
                            </p:stCondLst>
                            <p:childTnLst>
                              <p:par>
                                <p:cTn id="61" presetID="11" presetClass="entr" presetSubtype="0" fill="hold" nodeType="afterEffect">
                                  <p:stCondLst>
                                    <p:cond delay="0"/>
                                  </p:stCondLst>
                                  <p:childTnLst>
                                    <p:set>
                                      <p:cBhvr>
                                        <p:cTn id="62" dur="500">
                                          <p:stCondLst>
                                            <p:cond delay="0"/>
                                          </p:stCondLst>
                                        </p:cTn>
                                        <p:tgtEl>
                                          <p:spTgt spid="17"/>
                                        </p:tgtEl>
                                        <p:attrNameLst>
                                          <p:attrName>style.visibility</p:attrName>
                                        </p:attrNameLst>
                                      </p:cBhvr>
                                      <p:to>
                                        <p:strVal val="visible"/>
                                      </p:to>
                                    </p:set>
                                  </p:childTnLst>
                                </p:cTn>
                              </p:par>
                            </p:childTnLst>
                          </p:cTn>
                        </p:par>
                        <p:par>
                          <p:cTn id="63" fill="hold" nodeType="afterGroup">
                            <p:stCondLst>
                              <p:cond delay="7500"/>
                            </p:stCondLst>
                            <p:childTnLst>
                              <p:par>
                                <p:cTn id="64" presetID="1" presetClass="entr" presetSubtype="0"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childTnLst>
                                </p:cTn>
                              </p:par>
                            </p:childTnLst>
                          </p:cTn>
                        </p:par>
                        <p:par>
                          <p:cTn id="66" fill="hold" nodeType="afterGroup">
                            <p:stCondLst>
                              <p:cond delay="7500"/>
                            </p:stCondLst>
                            <p:childTnLst>
                              <p:par>
                                <p:cTn id="67" presetID="63" presetClass="path" presetSubtype="0" accel="50000" decel="50000" fill="hold" nodeType="afterEffect">
                                  <p:stCondLst>
                                    <p:cond delay="0"/>
                                  </p:stCondLst>
                                  <p:childTnLst>
                                    <p:animMotion origin="layout" path="M -0.00069 0.00555 L 0.19028 0.3217 " pathEditMode="relative" rAng="0" ptsTypes="AA">
                                      <p:cBhvr>
                                        <p:cTn id="68" dur="1000" fill="hold"/>
                                        <p:tgtEl>
                                          <p:spTgt spid="18"/>
                                        </p:tgtEl>
                                        <p:attrNameLst>
                                          <p:attrName>ppt_x</p:attrName>
                                          <p:attrName>ppt_y</p:attrName>
                                        </p:attrNameLst>
                                      </p:cBhvr>
                                      <p:rCtr x="9549" y="158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21" grpId="0" animBg="1"/>
      <p:bldP spid="33921" grpId="1" animBg="1"/>
      <p:bldP spid="33924" grpId="0" animBg="1"/>
      <p:bldP spid="339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2"/>
          <p:cNvGrpSpPr>
            <a:grpSpLocks/>
          </p:cNvGrpSpPr>
          <p:nvPr/>
        </p:nvGrpSpPr>
        <p:grpSpPr bwMode="auto">
          <a:xfrm>
            <a:off x="3452813" y="2514600"/>
            <a:ext cx="1183481" cy="1885950"/>
            <a:chOff x="2030" y="2112"/>
            <a:chExt cx="994" cy="1584"/>
          </a:xfrm>
        </p:grpSpPr>
        <p:grpSp>
          <p:nvGrpSpPr>
            <p:cNvPr id="27707" name="Group 52"/>
            <p:cNvGrpSpPr>
              <a:grpSpLocks/>
            </p:cNvGrpSpPr>
            <p:nvPr/>
          </p:nvGrpSpPr>
          <p:grpSpPr bwMode="auto">
            <a:xfrm>
              <a:off x="2030" y="2112"/>
              <a:ext cx="994" cy="1584"/>
              <a:chOff x="2016" y="2112"/>
              <a:chExt cx="994" cy="1584"/>
            </a:xfrm>
          </p:grpSpPr>
          <p:sp>
            <p:nvSpPr>
              <p:cNvPr id="48181" name="Oval 53">
                <a:extLst>
                  <a:ext uri="{FF2B5EF4-FFF2-40B4-BE49-F238E27FC236}">
                    <a16:creationId xmlns:a16="http://schemas.microsoft.com/office/drawing/2014/main" id="{B6444148-4314-4A1B-BB6A-38ED0DDA3933}"/>
                  </a:ext>
                </a:extLst>
              </p:cNvPr>
              <p:cNvSpPr>
                <a:spLocks noChangeArrowheads="1"/>
              </p:cNvSpPr>
              <p:nvPr/>
            </p:nvSpPr>
            <p:spPr bwMode="auto">
              <a:xfrm>
                <a:off x="2215"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182" name="AutoShape 54">
                <a:extLst>
                  <a:ext uri="{FF2B5EF4-FFF2-40B4-BE49-F238E27FC236}">
                    <a16:creationId xmlns:a16="http://schemas.microsoft.com/office/drawing/2014/main" id="{D5AA67F4-91C3-47B8-B368-A09FBFD42DAD}"/>
                  </a:ext>
                </a:extLst>
              </p:cNvPr>
              <p:cNvSpPr>
                <a:spLocks noChangeArrowheads="1"/>
              </p:cNvSpPr>
              <p:nvPr/>
            </p:nvSpPr>
            <p:spPr bwMode="auto">
              <a:xfrm>
                <a:off x="2016" y="2222"/>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183" name="Oval 55">
                <a:extLst>
                  <a:ext uri="{FF2B5EF4-FFF2-40B4-BE49-F238E27FC236}">
                    <a16:creationId xmlns:a16="http://schemas.microsoft.com/office/drawing/2014/main" id="{D1CDE22E-DBA9-40FB-99C4-16A3C361DD0B}"/>
                  </a:ext>
                </a:extLst>
              </p:cNvPr>
              <p:cNvSpPr>
                <a:spLocks noChangeArrowheads="1"/>
              </p:cNvSpPr>
              <p:nvPr/>
            </p:nvSpPr>
            <p:spPr bwMode="auto">
              <a:xfrm>
                <a:off x="2016" y="2112"/>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7708" name="Oval 56"/>
            <p:cNvSpPr>
              <a:spLocks noChangeArrowheads="1"/>
            </p:cNvSpPr>
            <p:nvPr/>
          </p:nvSpPr>
          <p:spPr bwMode="auto">
            <a:xfrm>
              <a:off x="2146" y="2830"/>
              <a:ext cx="768" cy="192"/>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27651" name="Group 57"/>
          <p:cNvGrpSpPr>
            <a:grpSpLocks/>
          </p:cNvGrpSpPr>
          <p:nvPr/>
        </p:nvGrpSpPr>
        <p:grpSpPr bwMode="auto">
          <a:xfrm>
            <a:off x="1428750" y="2471737"/>
            <a:ext cx="1214438" cy="1871663"/>
            <a:chOff x="192" y="1968"/>
            <a:chExt cx="1020" cy="1572"/>
          </a:xfrm>
        </p:grpSpPr>
        <p:sp>
          <p:nvSpPr>
            <p:cNvPr id="27704" name="Oval 58"/>
            <p:cNvSpPr>
              <a:spLocks noChangeArrowheads="1"/>
            </p:cNvSpPr>
            <p:nvPr/>
          </p:nvSpPr>
          <p:spPr bwMode="auto">
            <a:xfrm rot="219592">
              <a:off x="361" y="3430"/>
              <a:ext cx="596" cy="110"/>
            </a:xfrm>
            <a:prstGeom prst="ellipse">
              <a:avLst/>
            </a:prstGeom>
            <a:solidFill>
              <a:schemeClr val="bg2"/>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48187" name="AutoShape 59">
              <a:extLst>
                <a:ext uri="{FF2B5EF4-FFF2-40B4-BE49-F238E27FC236}">
                  <a16:creationId xmlns:a16="http://schemas.microsoft.com/office/drawing/2014/main" id="{DB30DB0A-CA10-4A10-9A87-516E35AB5CBC}"/>
                </a:ext>
              </a:extLst>
            </p:cNvPr>
            <p:cNvSpPr>
              <a:spLocks noChangeArrowheads="1"/>
            </p:cNvSpPr>
            <p:nvPr/>
          </p:nvSpPr>
          <p:spPr bwMode="auto">
            <a:xfrm rot="133738">
              <a:off x="192" y="2078"/>
              <a:ext cx="994" cy="1422"/>
            </a:xfrm>
            <a:prstGeom prst="flowChartManualOperation">
              <a:avLst/>
            </a:prstGeom>
            <a:gradFill rotWithShape="1">
              <a:gsLst>
                <a:gs pos="0">
                  <a:srgbClr val="33CCCC"/>
                </a:gs>
                <a:gs pos="50000">
                  <a:schemeClr val="bg1"/>
                </a:gs>
                <a:gs pos="100000">
                  <a:srgbClr val="33CCCC"/>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27706" name="Oval 60"/>
            <p:cNvSpPr>
              <a:spLocks noChangeArrowheads="1"/>
            </p:cNvSpPr>
            <p:nvPr/>
          </p:nvSpPr>
          <p:spPr bwMode="auto">
            <a:xfrm rot="133738">
              <a:off x="221" y="1968"/>
              <a:ext cx="991" cy="205"/>
            </a:xfrm>
            <a:prstGeom prst="ellipse">
              <a:avLst/>
            </a:prstGeom>
            <a:gradFill rotWithShape="1">
              <a:gsLst>
                <a:gs pos="0">
                  <a:schemeClr val="bg1"/>
                </a:gs>
                <a:gs pos="100000">
                  <a:schemeClr val="accent1"/>
                </a:gs>
              </a:gsLst>
              <a:path path="shape">
                <a:fillToRect l="50000" t="50000" r="50000" b="50000"/>
              </a:path>
            </a:gra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27652" name="Oval 63"/>
          <p:cNvSpPr>
            <a:spLocks noChangeArrowheads="1"/>
          </p:cNvSpPr>
          <p:nvPr/>
        </p:nvSpPr>
        <p:spPr bwMode="auto">
          <a:xfrm rot="133738">
            <a:off x="1534716" y="2986087"/>
            <a:ext cx="996553" cy="214313"/>
          </a:xfrm>
          <a:prstGeom prst="ellipse">
            <a:avLst/>
          </a:prstGeom>
          <a:solidFill>
            <a:srgbClr val="FDFDFD"/>
          </a:solidFill>
          <a:ln w="9525">
            <a:solidFill>
              <a:srgbClr val="339933"/>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nvGrpSpPr>
          <p:cNvPr id="27653" name="Group 76"/>
          <p:cNvGrpSpPr>
            <a:grpSpLocks/>
          </p:cNvGrpSpPr>
          <p:nvPr/>
        </p:nvGrpSpPr>
        <p:grpSpPr bwMode="auto">
          <a:xfrm>
            <a:off x="5191125" y="2343150"/>
            <a:ext cx="1266825" cy="1885950"/>
            <a:chOff x="3688" y="1968"/>
            <a:chExt cx="1064" cy="1584"/>
          </a:xfrm>
        </p:grpSpPr>
        <p:sp>
          <p:nvSpPr>
            <p:cNvPr id="27701" name="Oval 65"/>
            <p:cNvSpPr>
              <a:spLocks noChangeArrowheads="1"/>
            </p:cNvSpPr>
            <p:nvPr/>
          </p:nvSpPr>
          <p:spPr bwMode="auto">
            <a:xfrm>
              <a:off x="3910" y="3460"/>
              <a:ext cx="614" cy="92"/>
            </a:xfrm>
            <a:prstGeom prst="ellipse">
              <a:avLst/>
            </a:prstGeom>
            <a:solidFill>
              <a:srgbClr val="E692E2"/>
            </a:soli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sp>
          <p:nvSpPr>
            <p:cNvPr id="48194" name="AutoShape 66">
              <a:extLst>
                <a:ext uri="{FF2B5EF4-FFF2-40B4-BE49-F238E27FC236}">
                  <a16:creationId xmlns:a16="http://schemas.microsoft.com/office/drawing/2014/main" id="{13338FB4-6D98-4801-9C4A-601B7E1E6F69}"/>
                </a:ext>
              </a:extLst>
            </p:cNvPr>
            <p:cNvSpPr>
              <a:spLocks noChangeArrowheads="1"/>
            </p:cNvSpPr>
            <p:nvPr/>
          </p:nvSpPr>
          <p:spPr bwMode="auto">
            <a:xfrm>
              <a:off x="3688" y="2093"/>
              <a:ext cx="1056" cy="1415"/>
            </a:xfrm>
            <a:prstGeom prst="flowChartManualOperation">
              <a:avLst/>
            </a:prstGeom>
            <a:gradFill rotWithShape="1">
              <a:gsLst>
                <a:gs pos="0">
                  <a:srgbClr val="E692E2"/>
                </a:gs>
                <a:gs pos="50000">
                  <a:schemeClr val="bg1"/>
                </a:gs>
                <a:gs pos="100000">
                  <a:srgbClr val="E692E2"/>
                </a:gs>
              </a:gsLst>
              <a:lin ang="0" scaled="1"/>
            </a:gradFill>
            <a:ln w="9525">
              <a:solidFill>
                <a:srgbClr val="FF0066"/>
              </a:solidFill>
              <a:miter lim="800000"/>
              <a:headEnd/>
              <a:tailEnd/>
            </a:ln>
            <a:effectLst/>
            <a:extLst/>
          </p:spPr>
          <p:txBody>
            <a:bodyPr wrap="none" anchor="ctr"/>
            <a:lstStyle/>
            <a:p>
              <a:pPr eaLnBrk="1" hangingPunct="1">
                <a:defRPr/>
              </a:pPr>
              <a:endParaRPr lang="en-US" sz="1350">
                <a:latin typeface="Times New Roman"/>
              </a:endParaRPr>
            </a:p>
          </p:txBody>
        </p:sp>
        <p:sp>
          <p:nvSpPr>
            <p:cNvPr id="27703" name="Oval 68"/>
            <p:cNvSpPr>
              <a:spLocks noChangeArrowheads="1"/>
            </p:cNvSpPr>
            <p:nvPr/>
          </p:nvSpPr>
          <p:spPr bwMode="auto">
            <a:xfrm>
              <a:off x="3696" y="1968"/>
              <a:ext cx="1056" cy="231"/>
            </a:xfrm>
            <a:prstGeom prst="ellipse">
              <a:avLst/>
            </a:prstGeom>
            <a:gradFill rotWithShape="1">
              <a:gsLst>
                <a:gs pos="0">
                  <a:schemeClr val="bg1"/>
                </a:gs>
                <a:gs pos="100000">
                  <a:srgbClr val="FFCCFF"/>
                </a:gs>
              </a:gsLst>
              <a:path path="shape">
                <a:fillToRect l="50000" t="50000" r="50000" b="50000"/>
              </a:path>
            </a:gradFill>
            <a:ln w="9525">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6" name="Group 105"/>
          <p:cNvGrpSpPr>
            <a:grpSpLocks/>
          </p:cNvGrpSpPr>
          <p:nvPr/>
        </p:nvGrpSpPr>
        <p:grpSpPr bwMode="auto">
          <a:xfrm>
            <a:off x="3419476" y="800100"/>
            <a:ext cx="1183481" cy="1885950"/>
            <a:chOff x="2112" y="672"/>
            <a:chExt cx="994" cy="1584"/>
          </a:xfrm>
        </p:grpSpPr>
        <p:grpSp>
          <p:nvGrpSpPr>
            <p:cNvPr id="27696" name="Group 85"/>
            <p:cNvGrpSpPr>
              <a:grpSpLocks/>
            </p:cNvGrpSpPr>
            <p:nvPr/>
          </p:nvGrpSpPr>
          <p:grpSpPr bwMode="auto">
            <a:xfrm rot="1372545">
              <a:off x="2112" y="672"/>
              <a:ext cx="994" cy="1584"/>
              <a:chOff x="2016" y="2112"/>
              <a:chExt cx="994" cy="1584"/>
            </a:xfrm>
          </p:grpSpPr>
          <p:sp>
            <p:nvSpPr>
              <p:cNvPr id="48214" name="Oval 86">
                <a:extLst>
                  <a:ext uri="{FF2B5EF4-FFF2-40B4-BE49-F238E27FC236}">
                    <a16:creationId xmlns:a16="http://schemas.microsoft.com/office/drawing/2014/main" id="{562CB22B-9C6E-46F6-BFF0-9AAFC066A73E}"/>
                  </a:ext>
                </a:extLst>
              </p:cNvPr>
              <p:cNvSpPr>
                <a:spLocks noChangeArrowheads="1"/>
              </p:cNvSpPr>
              <p:nvPr/>
            </p:nvSpPr>
            <p:spPr bwMode="auto">
              <a:xfrm>
                <a:off x="2215"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215" name="AutoShape 87">
                <a:extLst>
                  <a:ext uri="{FF2B5EF4-FFF2-40B4-BE49-F238E27FC236}">
                    <a16:creationId xmlns:a16="http://schemas.microsoft.com/office/drawing/2014/main" id="{83DED4AF-0DAD-4F46-A0FC-3F1E3587A24A}"/>
                  </a:ext>
                </a:extLst>
              </p:cNvPr>
              <p:cNvSpPr>
                <a:spLocks noChangeArrowheads="1"/>
              </p:cNvSpPr>
              <p:nvPr/>
            </p:nvSpPr>
            <p:spPr bwMode="auto">
              <a:xfrm>
                <a:off x="2012" y="2221"/>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216" name="Oval 88">
                <a:extLst>
                  <a:ext uri="{FF2B5EF4-FFF2-40B4-BE49-F238E27FC236}">
                    <a16:creationId xmlns:a16="http://schemas.microsoft.com/office/drawing/2014/main" id="{11DF4B29-C7EF-43AF-8206-19BB6166B379}"/>
                  </a:ext>
                </a:extLst>
              </p:cNvPr>
              <p:cNvSpPr>
                <a:spLocks noChangeArrowheads="1"/>
              </p:cNvSpPr>
              <p:nvPr/>
            </p:nvSpPr>
            <p:spPr bwMode="auto">
              <a:xfrm>
                <a:off x="2011" y="2110"/>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7697" name="Oval 89"/>
            <p:cNvSpPr>
              <a:spLocks noChangeArrowheads="1"/>
            </p:cNvSpPr>
            <p:nvPr/>
          </p:nvSpPr>
          <p:spPr bwMode="auto">
            <a:xfrm>
              <a:off x="2208" y="1344"/>
              <a:ext cx="864" cy="192"/>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8" name="Group 106"/>
          <p:cNvGrpSpPr>
            <a:grpSpLocks/>
          </p:cNvGrpSpPr>
          <p:nvPr/>
        </p:nvGrpSpPr>
        <p:grpSpPr bwMode="auto">
          <a:xfrm>
            <a:off x="3648075" y="800100"/>
            <a:ext cx="1281113" cy="1885950"/>
            <a:chOff x="2448" y="672"/>
            <a:chExt cx="1076" cy="1584"/>
          </a:xfrm>
        </p:grpSpPr>
        <p:grpSp>
          <p:nvGrpSpPr>
            <p:cNvPr id="27691" name="Group 90"/>
            <p:cNvGrpSpPr>
              <a:grpSpLocks/>
            </p:cNvGrpSpPr>
            <p:nvPr/>
          </p:nvGrpSpPr>
          <p:grpSpPr bwMode="auto">
            <a:xfrm rot="2326288">
              <a:off x="2448" y="672"/>
              <a:ext cx="994" cy="1584"/>
              <a:chOff x="2016" y="2112"/>
              <a:chExt cx="994" cy="1584"/>
            </a:xfrm>
          </p:grpSpPr>
          <p:sp>
            <p:nvSpPr>
              <p:cNvPr id="48219" name="Oval 91">
                <a:extLst>
                  <a:ext uri="{FF2B5EF4-FFF2-40B4-BE49-F238E27FC236}">
                    <a16:creationId xmlns:a16="http://schemas.microsoft.com/office/drawing/2014/main" id="{7FA45FCB-B7B2-4D37-92A5-ED9C61F26230}"/>
                  </a:ext>
                </a:extLst>
              </p:cNvPr>
              <p:cNvSpPr>
                <a:spLocks noChangeArrowheads="1"/>
              </p:cNvSpPr>
              <p:nvPr/>
            </p:nvSpPr>
            <p:spPr bwMode="auto">
              <a:xfrm>
                <a:off x="2211"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220" name="AutoShape 92">
                <a:extLst>
                  <a:ext uri="{FF2B5EF4-FFF2-40B4-BE49-F238E27FC236}">
                    <a16:creationId xmlns:a16="http://schemas.microsoft.com/office/drawing/2014/main" id="{CECF3A6B-5CB1-4BA9-B24A-634697AE1FDE}"/>
                  </a:ext>
                </a:extLst>
              </p:cNvPr>
              <p:cNvSpPr>
                <a:spLocks noChangeArrowheads="1"/>
              </p:cNvSpPr>
              <p:nvPr/>
            </p:nvSpPr>
            <p:spPr bwMode="auto">
              <a:xfrm>
                <a:off x="2010" y="2219"/>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221" name="Oval 93">
                <a:extLst>
                  <a:ext uri="{FF2B5EF4-FFF2-40B4-BE49-F238E27FC236}">
                    <a16:creationId xmlns:a16="http://schemas.microsoft.com/office/drawing/2014/main" id="{823358DB-13D7-47A7-BD96-CB9105098FCF}"/>
                  </a:ext>
                </a:extLst>
              </p:cNvPr>
              <p:cNvSpPr>
                <a:spLocks noChangeArrowheads="1"/>
              </p:cNvSpPr>
              <p:nvPr/>
            </p:nvSpPr>
            <p:spPr bwMode="auto">
              <a:xfrm>
                <a:off x="2015" y="2112"/>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7692" name="Oval 102"/>
            <p:cNvSpPr>
              <a:spLocks noChangeArrowheads="1"/>
            </p:cNvSpPr>
            <p:nvPr/>
          </p:nvSpPr>
          <p:spPr bwMode="auto">
            <a:xfrm>
              <a:off x="2516" y="1344"/>
              <a:ext cx="1008" cy="192"/>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0" name="Group 107"/>
          <p:cNvGrpSpPr>
            <a:grpSpLocks/>
          </p:cNvGrpSpPr>
          <p:nvPr/>
        </p:nvGrpSpPr>
        <p:grpSpPr bwMode="auto">
          <a:xfrm>
            <a:off x="3590925" y="1085851"/>
            <a:ext cx="1885950" cy="1183481"/>
            <a:chOff x="2256" y="912"/>
            <a:chExt cx="1584" cy="994"/>
          </a:xfrm>
        </p:grpSpPr>
        <p:grpSp>
          <p:nvGrpSpPr>
            <p:cNvPr id="27686" name="Group 94"/>
            <p:cNvGrpSpPr>
              <a:grpSpLocks/>
            </p:cNvGrpSpPr>
            <p:nvPr/>
          </p:nvGrpSpPr>
          <p:grpSpPr bwMode="auto">
            <a:xfrm rot="2833480">
              <a:off x="2551" y="617"/>
              <a:ext cx="994" cy="1584"/>
              <a:chOff x="2016" y="2112"/>
              <a:chExt cx="994" cy="1584"/>
            </a:xfrm>
          </p:grpSpPr>
          <p:sp>
            <p:nvSpPr>
              <p:cNvPr id="48223" name="Oval 95">
                <a:extLst>
                  <a:ext uri="{FF2B5EF4-FFF2-40B4-BE49-F238E27FC236}">
                    <a16:creationId xmlns:a16="http://schemas.microsoft.com/office/drawing/2014/main" id="{CD68C2B7-891F-4424-97D7-C9288FC97186}"/>
                  </a:ext>
                </a:extLst>
              </p:cNvPr>
              <p:cNvSpPr>
                <a:spLocks noChangeArrowheads="1"/>
              </p:cNvSpPr>
              <p:nvPr/>
            </p:nvSpPr>
            <p:spPr bwMode="auto">
              <a:xfrm>
                <a:off x="2215"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224" name="AutoShape 96">
                <a:extLst>
                  <a:ext uri="{FF2B5EF4-FFF2-40B4-BE49-F238E27FC236}">
                    <a16:creationId xmlns:a16="http://schemas.microsoft.com/office/drawing/2014/main" id="{8E3BFE4F-8042-415B-9FB1-20B945BBACE7}"/>
                  </a:ext>
                </a:extLst>
              </p:cNvPr>
              <p:cNvSpPr>
                <a:spLocks noChangeArrowheads="1"/>
              </p:cNvSpPr>
              <p:nvPr/>
            </p:nvSpPr>
            <p:spPr bwMode="auto">
              <a:xfrm>
                <a:off x="2014" y="2221"/>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225" name="Oval 97">
                <a:extLst>
                  <a:ext uri="{FF2B5EF4-FFF2-40B4-BE49-F238E27FC236}">
                    <a16:creationId xmlns:a16="http://schemas.microsoft.com/office/drawing/2014/main" id="{0B08EEC3-831B-4458-AF0F-0712E0976F85}"/>
                  </a:ext>
                </a:extLst>
              </p:cNvPr>
              <p:cNvSpPr>
                <a:spLocks noChangeArrowheads="1"/>
              </p:cNvSpPr>
              <p:nvPr/>
            </p:nvSpPr>
            <p:spPr bwMode="auto">
              <a:xfrm>
                <a:off x="2013" y="2113"/>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7687" name="Oval 103"/>
            <p:cNvSpPr>
              <a:spLocks noChangeArrowheads="1"/>
            </p:cNvSpPr>
            <p:nvPr/>
          </p:nvSpPr>
          <p:spPr bwMode="auto">
            <a:xfrm>
              <a:off x="2586" y="1296"/>
              <a:ext cx="1200" cy="144"/>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grpSp>
        <p:nvGrpSpPr>
          <p:cNvPr id="12" name="Group 111"/>
          <p:cNvGrpSpPr>
            <a:grpSpLocks/>
          </p:cNvGrpSpPr>
          <p:nvPr/>
        </p:nvGrpSpPr>
        <p:grpSpPr bwMode="auto">
          <a:xfrm>
            <a:off x="3990975" y="1085851"/>
            <a:ext cx="1902619" cy="1183481"/>
            <a:chOff x="2592" y="912"/>
            <a:chExt cx="1598" cy="994"/>
          </a:xfrm>
        </p:grpSpPr>
        <p:grpSp>
          <p:nvGrpSpPr>
            <p:cNvPr id="27681" name="Group 98"/>
            <p:cNvGrpSpPr>
              <a:grpSpLocks/>
            </p:cNvGrpSpPr>
            <p:nvPr/>
          </p:nvGrpSpPr>
          <p:grpSpPr bwMode="auto">
            <a:xfrm rot="3448426">
              <a:off x="2887" y="617"/>
              <a:ext cx="994" cy="1584"/>
              <a:chOff x="2016" y="2112"/>
              <a:chExt cx="994" cy="1584"/>
            </a:xfrm>
          </p:grpSpPr>
          <p:sp>
            <p:nvSpPr>
              <p:cNvPr id="48227" name="Oval 99">
                <a:extLst>
                  <a:ext uri="{FF2B5EF4-FFF2-40B4-BE49-F238E27FC236}">
                    <a16:creationId xmlns:a16="http://schemas.microsoft.com/office/drawing/2014/main" id="{EDFFEC45-E62F-44A4-A694-080BB6979C5B}"/>
                  </a:ext>
                </a:extLst>
              </p:cNvPr>
              <p:cNvSpPr>
                <a:spLocks noChangeArrowheads="1"/>
              </p:cNvSpPr>
              <p:nvPr/>
            </p:nvSpPr>
            <p:spPr bwMode="auto">
              <a:xfrm>
                <a:off x="2214"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228" name="AutoShape 100">
                <a:extLst>
                  <a:ext uri="{FF2B5EF4-FFF2-40B4-BE49-F238E27FC236}">
                    <a16:creationId xmlns:a16="http://schemas.microsoft.com/office/drawing/2014/main" id="{511BBA50-4A89-45B6-BEFF-CED79E14405A}"/>
                  </a:ext>
                </a:extLst>
              </p:cNvPr>
              <p:cNvSpPr>
                <a:spLocks noChangeArrowheads="1"/>
              </p:cNvSpPr>
              <p:nvPr/>
            </p:nvSpPr>
            <p:spPr bwMode="auto">
              <a:xfrm>
                <a:off x="2010" y="2223"/>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229" name="Oval 101">
                <a:extLst>
                  <a:ext uri="{FF2B5EF4-FFF2-40B4-BE49-F238E27FC236}">
                    <a16:creationId xmlns:a16="http://schemas.microsoft.com/office/drawing/2014/main" id="{EE92D979-B27E-4B0C-9B01-A09E5E492A83}"/>
                  </a:ext>
                </a:extLst>
              </p:cNvPr>
              <p:cNvSpPr>
                <a:spLocks noChangeArrowheads="1"/>
              </p:cNvSpPr>
              <p:nvPr/>
            </p:nvSpPr>
            <p:spPr bwMode="auto">
              <a:xfrm>
                <a:off x="2010" y="2113"/>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7682" name="Oval 104"/>
            <p:cNvSpPr>
              <a:spLocks noChangeArrowheads="1"/>
            </p:cNvSpPr>
            <p:nvPr/>
          </p:nvSpPr>
          <p:spPr bwMode="auto">
            <a:xfrm>
              <a:off x="2750" y="1378"/>
              <a:ext cx="1440" cy="144"/>
            </a:xfrm>
            <a:prstGeom prst="ellipse">
              <a:avLst/>
            </a:prstGeom>
            <a:solidFill>
              <a:schemeClr val="bg1"/>
            </a:solidFill>
            <a:ln w="9525">
              <a:solidFill>
                <a:srgbClr val="C0C0C0"/>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sp>
        <p:nvSpPr>
          <p:cNvPr id="48237" name="Line 109"/>
          <p:cNvSpPr>
            <a:spLocks noChangeShapeType="1"/>
          </p:cNvSpPr>
          <p:nvPr/>
        </p:nvSpPr>
        <p:spPr bwMode="auto">
          <a:xfrm>
            <a:off x="5926932" y="1714500"/>
            <a:ext cx="7144" cy="1543050"/>
          </a:xfrm>
          <a:prstGeom prst="line">
            <a:avLst/>
          </a:prstGeom>
          <a:noFill/>
          <a:ln w="101600">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8240" name="Oval 112"/>
          <p:cNvSpPr>
            <a:spLocks noChangeArrowheads="1"/>
          </p:cNvSpPr>
          <p:nvPr/>
        </p:nvSpPr>
        <p:spPr bwMode="auto">
          <a:xfrm>
            <a:off x="5331619" y="3159919"/>
            <a:ext cx="988219" cy="228600"/>
          </a:xfrm>
          <a:prstGeom prst="ellipse">
            <a:avLst/>
          </a:prstGeom>
          <a:solidFill>
            <a:schemeClr val="bg1"/>
          </a:solidFill>
          <a:ln w="9525">
            <a:solidFill>
              <a:srgbClr val="FF66CC"/>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350">
              <a:latin typeface="Times New Roman" panose="02020603050405020304" pitchFamily="18" charset="0"/>
            </a:endParaRPr>
          </a:p>
        </p:txBody>
      </p:sp>
      <p:grpSp>
        <p:nvGrpSpPr>
          <p:cNvPr id="14" name="Group 114"/>
          <p:cNvGrpSpPr>
            <a:grpSpLocks/>
          </p:cNvGrpSpPr>
          <p:nvPr/>
        </p:nvGrpSpPr>
        <p:grpSpPr bwMode="auto">
          <a:xfrm rot="5738836">
            <a:off x="4570810" y="220266"/>
            <a:ext cx="1183481" cy="1885950"/>
            <a:chOff x="2016" y="2112"/>
            <a:chExt cx="994" cy="1584"/>
          </a:xfrm>
        </p:grpSpPr>
        <p:sp>
          <p:nvSpPr>
            <p:cNvPr id="48243" name="Oval 115">
              <a:extLst>
                <a:ext uri="{FF2B5EF4-FFF2-40B4-BE49-F238E27FC236}">
                  <a16:creationId xmlns:a16="http://schemas.microsoft.com/office/drawing/2014/main" id="{CA600853-D3B5-424F-8E51-0EF6F973DE58}"/>
                </a:ext>
              </a:extLst>
            </p:cNvPr>
            <p:cNvSpPr>
              <a:spLocks noChangeArrowheads="1"/>
            </p:cNvSpPr>
            <p:nvPr/>
          </p:nvSpPr>
          <p:spPr bwMode="auto">
            <a:xfrm>
              <a:off x="2207" y="3595"/>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244" name="AutoShape 116">
              <a:extLst>
                <a:ext uri="{FF2B5EF4-FFF2-40B4-BE49-F238E27FC236}">
                  <a16:creationId xmlns:a16="http://schemas.microsoft.com/office/drawing/2014/main" id="{E5D78AFA-64E5-4DCC-A792-A3D10D3BD5B2}"/>
                </a:ext>
              </a:extLst>
            </p:cNvPr>
            <p:cNvSpPr>
              <a:spLocks noChangeArrowheads="1"/>
            </p:cNvSpPr>
            <p:nvPr/>
          </p:nvSpPr>
          <p:spPr bwMode="auto">
            <a:xfrm>
              <a:off x="2016" y="2222"/>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245" name="Oval 117">
              <a:extLst>
                <a:ext uri="{FF2B5EF4-FFF2-40B4-BE49-F238E27FC236}">
                  <a16:creationId xmlns:a16="http://schemas.microsoft.com/office/drawing/2014/main" id="{1653AB14-55E5-4291-8E75-FB5EA9929C99}"/>
                </a:ext>
              </a:extLst>
            </p:cNvPr>
            <p:cNvSpPr>
              <a:spLocks noChangeArrowheads="1"/>
            </p:cNvSpPr>
            <p:nvPr/>
          </p:nvSpPr>
          <p:spPr bwMode="auto">
            <a:xfrm>
              <a:off x="2007" y="2121"/>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grpSp>
        <p:nvGrpSpPr>
          <p:cNvPr id="15" name="Group 119"/>
          <p:cNvGrpSpPr>
            <a:grpSpLocks/>
          </p:cNvGrpSpPr>
          <p:nvPr/>
        </p:nvGrpSpPr>
        <p:grpSpPr bwMode="auto">
          <a:xfrm rot="2583029">
            <a:off x="4219576" y="571500"/>
            <a:ext cx="1183481" cy="1885950"/>
            <a:chOff x="2016" y="2112"/>
            <a:chExt cx="994" cy="1584"/>
          </a:xfrm>
        </p:grpSpPr>
        <p:sp>
          <p:nvSpPr>
            <p:cNvPr id="48248" name="Oval 120">
              <a:extLst>
                <a:ext uri="{FF2B5EF4-FFF2-40B4-BE49-F238E27FC236}">
                  <a16:creationId xmlns:a16="http://schemas.microsoft.com/office/drawing/2014/main" id="{0B8B366E-48E1-41A2-AC68-F0A566CDD289}"/>
                </a:ext>
              </a:extLst>
            </p:cNvPr>
            <p:cNvSpPr>
              <a:spLocks noChangeArrowheads="1"/>
            </p:cNvSpPr>
            <p:nvPr/>
          </p:nvSpPr>
          <p:spPr bwMode="auto">
            <a:xfrm>
              <a:off x="2213" y="3585"/>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249" name="AutoShape 121">
              <a:extLst>
                <a:ext uri="{FF2B5EF4-FFF2-40B4-BE49-F238E27FC236}">
                  <a16:creationId xmlns:a16="http://schemas.microsoft.com/office/drawing/2014/main" id="{113E380C-1A3C-4885-9DC3-CD3FD57C2852}"/>
                </a:ext>
              </a:extLst>
            </p:cNvPr>
            <p:cNvSpPr>
              <a:spLocks noChangeArrowheads="1"/>
            </p:cNvSpPr>
            <p:nvPr/>
          </p:nvSpPr>
          <p:spPr bwMode="auto">
            <a:xfrm>
              <a:off x="2016" y="2222"/>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250" name="Oval 122">
              <a:extLst>
                <a:ext uri="{FF2B5EF4-FFF2-40B4-BE49-F238E27FC236}">
                  <a16:creationId xmlns:a16="http://schemas.microsoft.com/office/drawing/2014/main" id="{74B5104E-DEF7-4DA9-BB0F-4681ABCB5F70}"/>
                </a:ext>
              </a:extLst>
            </p:cNvPr>
            <p:cNvSpPr>
              <a:spLocks noChangeArrowheads="1"/>
            </p:cNvSpPr>
            <p:nvPr/>
          </p:nvSpPr>
          <p:spPr bwMode="auto">
            <a:xfrm>
              <a:off x="2015" y="2112"/>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grpSp>
        <p:nvGrpSpPr>
          <p:cNvPr id="16" name="Group 123"/>
          <p:cNvGrpSpPr>
            <a:grpSpLocks/>
          </p:cNvGrpSpPr>
          <p:nvPr/>
        </p:nvGrpSpPr>
        <p:grpSpPr bwMode="auto">
          <a:xfrm>
            <a:off x="3550444" y="571500"/>
            <a:ext cx="1183481" cy="1885950"/>
            <a:chOff x="2016" y="2112"/>
            <a:chExt cx="994" cy="1584"/>
          </a:xfrm>
        </p:grpSpPr>
        <p:sp>
          <p:nvSpPr>
            <p:cNvPr id="48252" name="Oval 124">
              <a:extLst>
                <a:ext uri="{FF2B5EF4-FFF2-40B4-BE49-F238E27FC236}">
                  <a16:creationId xmlns:a16="http://schemas.microsoft.com/office/drawing/2014/main" id="{CDF1C10F-D999-438C-B091-306613DF0365}"/>
                </a:ext>
              </a:extLst>
            </p:cNvPr>
            <p:cNvSpPr>
              <a:spLocks noChangeArrowheads="1"/>
            </p:cNvSpPr>
            <p:nvPr/>
          </p:nvSpPr>
          <p:spPr bwMode="auto">
            <a:xfrm>
              <a:off x="2215" y="3586"/>
              <a:ext cx="596" cy="11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sp>
          <p:nvSpPr>
            <p:cNvPr id="48253" name="AutoShape 125">
              <a:extLst>
                <a:ext uri="{FF2B5EF4-FFF2-40B4-BE49-F238E27FC236}">
                  <a16:creationId xmlns:a16="http://schemas.microsoft.com/office/drawing/2014/main" id="{D3833768-5300-44F4-B1B7-8CC9AE3A6A27}"/>
                </a:ext>
              </a:extLst>
            </p:cNvPr>
            <p:cNvSpPr>
              <a:spLocks noChangeArrowheads="1"/>
            </p:cNvSpPr>
            <p:nvPr/>
          </p:nvSpPr>
          <p:spPr bwMode="auto">
            <a:xfrm>
              <a:off x="2016" y="2222"/>
              <a:ext cx="994" cy="1422"/>
            </a:xfrm>
            <a:prstGeom prst="flowChartManualOperation">
              <a:avLst/>
            </a:prstGeom>
            <a:gradFill rotWithShape="1">
              <a:gsLst>
                <a:gs pos="0">
                  <a:srgbClr val="C0C0C0"/>
                </a:gs>
                <a:gs pos="50000">
                  <a:schemeClr val="bg1"/>
                </a:gs>
                <a:gs pos="100000">
                  <a:srgbClr val="C0C0C0"/>
                </a:gs>
              </a:gsLst>
              <a:lin ang="0" scaled="1"/>
            </a:gradFill>
            <a:ln w="9525">
              <a:solidFill>
                <a:schemeClr val="tx2"/>
              </a:solidFill>
              <a:miter lim="800000"/>
              <a:headEnd/>
              <a:tailEnd/>
            </a:ln>
            <a:effectLst/>
            <a:extLst/>
          </p:spPr>
          <p:txBody>
            <a:bodyPr wrap="none" anchor="ctr"/>
            <a:lstStyle/>
            <a:p>
              <a:pPr eaLnBrk="1" hangingPunct="1">
                <a:defRPr/>
              </a:pPr>
              <a:endParaRPr lang="en-US" sz="1350">
                <a:latin typeface="Times New Roman"/>
              </a:endParaRPr>
            </a:p>
          </p:txBody>
        </p:sp>
        <p:sp>
          <p:nvSpPr>
            <p:cNvPr id="48254" name="Oval 126">
              <a:extLst>
                <a:ext uri="{FF2B5EF4-FFF2-40B4-BE49-F238E27FC236}">
                  <a16:creationId xmlns:a16="http://schemas.microsoft.com/office/drawing/2014/main" id="{69754A44-C824-4EDD-8DE8-4B70853FAF86}"/>
                </a:ext>
              </a:extLst>
            </p:cNvPr>
            <p:cNvSpPr>
              <a:spLocks noChangeArrowheads="1"/>
            </p:cNvSpPr>
            <p:nvPr/>
          </p:nvSpPr>
          <p:spPr bwMode="auto">
            <a:xfrm>
              <a:off x="2016" y="2112"/>
              <a:ext cx="994" cy="240"/>
            </a:xfrm>
            <a:prstGeom prst="ellipse">
              <a:avLst/>
            </a:prstGeom>
            <a:gradFill rotWithShape="1">
              <a:gsLst>
                <a:gs pos="0">
                  <a:srgbClr val="C0C0C0"/>
                </a:gs>
                <a:gs pos="50000">
                  <a:schemeClr val="bg1"/>
                </a:gs>
                <a:gs pos="100000">
                  <a:srgbClr val="C0C0C0"/>
                </a:gs>
              </a:gsLst>
              <a:lin ang="0" scaled="1"/>
            </a:gradFill>
            <a:ln w="9525">
              <a:solidFill>
                <a:srgbClr val="339933"/>
              </a:solidFill>
              <a:round/>
              <a:headEnd/>
              <a:tailEnd/>
            </a:ln>
            <a:effectLst/>
            <a:extLst/>
          </p:spPr>
          <p:txBody>
            <a:bodyPr wrap="none" anchor="ctr"/>
            <a:lstStyle/>
            <a:p>
              <a:pPr eaLnBrk="1" hangingPunct="1">
                <a:defRPr/>
              </a:pPr>
              <a:endParaRPr lang="en-US" sz="1350">
                <a:latin typeface="Times New Roman"/>
              </a:endParaRPr>
            </a:p>
          </p:txBody>
        </p:sp>
      </p:grpSp>
      <p:sp>
        <p:nvSpPr>
          <p:cNvPr id="27663" name="Text Box 129"/>
          <p:cNvSpPr txBox="1">
            <a:spLocks noChangeArrowheads="1"/>
          </p:cNvSpPr>
          <p:nvPr/>
        </p:nvSpPr>
        <p:spPr bwMode="auto">
          <a:xfrm>
            <a:off x="6229350" y="400050"/>
            <a:ext cx="1714500" cy="738664"/>
          </a:xfrm>
          <a:prstGeom prst="rect">
            <a:avLst/>
          </a:prstGeom>
          <a:solidFill>
            <a:srgbClr val="CCCCFF"/>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Bước 1: z </a:t>
            </a:r>
            <a:r>
              <a:rPr lang="en-US" altLang="en-US" sz="2100">
                <a:latin typeface="Times New Roman" panose="02020603050405020304" pitchFamily="18" charset="0"/>
                <a:sym typeface="Wingdings 3" panose="05040102010807070707" pitchFamily="18" charset="2"/>
              </a:rPr>
              <a:t> x</a:t>
            </a:r>
          </a:p>
        </p:txBody>
      </p:sp>
      <p:sp>
        <p:nvSpPr>
          <p:cNvPr id="27664" name="Text Box 130"/>
          <p:cNvSpPr txBox="1">
            <a:spLocks noChangeArrowheads="1"/>
          </p:cNvSpPr>
          <p:nvPr/>
        </p:nvSpPr>
        <p:spPr bwMode="auto">
          <a:xfrm>
            <a:off x="6229350" y="857250"/>
            <a:ext cx="1714500" cy="738664"/>
          </a:xfrm>
          <a:prstGeom prst="rect">
            <a:avLst/>
          </a:prstGeom>
          <a:solidFill>
            <a:srgbClr val="CCCCFF"/>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sym typeface="Wingdings 3" panose="05040102010807070707" pitchFamily="18" charset="2"/>
              </a:rPr>
              <a:t>Bước 2: x  y</a:t>
            </a:r>
            <a:endParaRPr lang="en-US" altLang="en-US" sz="2100">
              <a:latin typeface="Times New Roman" panose="02020603050405020304" pitchFamily="18" charset="0"/>
            </a:endParaRPr>
          </a:p>
        </p:txBody>
      </p:sp>
      <p:sp>
        <p:nvSpPr>
          <p:cNvPr id="48259" name="Text Box 131"/>
          <p:cNvSpPr txBox="1">
            <a:spLocks noChangeArrowheads="1"/>
          </p:cNvSpPr>
          <p:nvPr/>
        </p:nvSpPr>
        <p:spPr bwMode="auto">
          <a:xfrm>
            <a:off x="6229350" y="1314450"/>
            <a:ext cx="1714500" cy="738664"/>
          </a:xfrm>
          <a:prstGeom prst="rect">
            <a:avLst/>
          </a:prstGeom>
          <a:solidFill>
            <a:srgbClr val="CCCCFF"/>
          </a:solidFill>
          <a:ln w="9525">
            <a:solidFill>
              <a:schemeClr val="tx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sym typeface="Wingdings 3" panose="05040102010807070707" pitchFamily="18" charset="2"/>
              </a:rPr>
              <a:t>Bước 3: y  z</a:t>
            </a:r>
            <a:endParaRPr lang="en-US" altLang="en-US" sz="2100">
              <a:latin typeface="Times New Roman" panose="02020603050405020304" pitchFamily="18" charset="0"/>
            </a:endParaRPr>
          </a:p>
        </p:txBody>
      </p:sp>
      <p:sp>
        <p:nvSpPr>
          <p:cNvPr id="27666" name="WordArt 132"/>
          <p:cNvSpPr>
            <a:spLocks noChangeArrowheads="1" noChangeShapeType="1" noTextEdit="1"/>
          </p:cNvSpPr>
          <p:nvPr/>
        </p:nvSpPr>
        <p:spPr bwMode="auto">
          <a:xfrm>
            <a:off x="1885950" y="4568428"/>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x</a:t>
            </a:r>
          </a:p>
        </p:txBody>
      </p:sp>
      <p:sp>
        <p:nvSpPr>
          <p:cNvPr id="27667" name="WordArt 133"/>
          <p:cNvSpPr>
            <a:spLocks noChangeArrowheads="1" noChangeShapeType="1" noTextEdit="1"/>
          </p:cNvSpPr>
          <p:nvPr/>
        </p:nvSpPr>
        <p:spPr bwMode="auto">
          <a:xfrm>
            <a:off x="3950494" y="4572001"/>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z</a:t>
            </a:r>
          </a:p>
        </p:txBody>
      </p:sp>
      <p:sp>
        <p:nvSpPr>
          <p:cNvPr id="27668" name="WordArt 134"/>
          <p:cNvSpPr>
            <a:spLocks noChangeArrowheads="1" noChangeShapeType="1" noTextEdit="1"/>
          </p:cNvSpPr>
          <p:nvPr/>
        </p:nvSpPr>
        <p:spPr bwMode="auto">
          <a:xfrm>
            <a:off x="5648325" y="4568428"/>
            <a:ext cx="285750" cy="346472"/>
          </a:xfrm>
          <a:prstGeom prst="rect">
            <a:avLst/>
          </a:prstGeom>
        </p:spPr>
        <p:txBody>
          <a:bodyPr wrap="none" fromWordArt="1">
            <a:prstTxWarp prst="textPlain">
              <a:avLst>
                <a:gd name="adj" fmla="val 50000"/>
              </a:avLst>
            </a:prstTxWarp>
          </a:bodyPr>
          <a:lstStyle/>
          <a:p>
            <a:pPr algn="ctr"/>
            <a:r>
              <a:rPr lang="en-US" sz="3000" kern="10">
                <a:ln w="12700">
                  <a:solidFill>
                    <a:srgbClr val="3333CC"/>
                  </a:solidFill>
                  <a:round/>
                  <a:headEnd/>
                  <a:tailEnd/>
                </a:ln>
                <a:solidFill>
                  <a:srgbClr val="B2B2B2">
                    <a:alpha val="50195"/>
                  </a:srgbClr>
                </a:solidFill>
                <a:effectLst>
                  <a:outerShdw dist="45791" dir="2021404" algn="ctr" rotWithShape="0">
                    <a:srgbClr val="9999FF"/>
                  </a:outerShdw>
                </a:effectLst>
                <a:latin typeface="Times New Roman" panose="02020603050405020304" pitchFamily="18" charset="0"/>
                <a:cs typeface="Times New Roman" panose="02020603050405020304" pitchFamily="18" charset="0"/>
              </a:rPr>
              <a:t>y</a:t>
            </a:r>
          </a:p>
        </p:txBody>
      </p:sp>
    </p:spTree>
    <p:extLst>
      <p:ext uri="{BB962C8B-B14F-4D97-AF65-F5344CB8AC3E}">
        <p14:creationId xmlns:p14="http://schemas.microsoft.com/office/powerpoint/2010/main" val="15559193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48259"/>
                                        </p:tgtEl>
                                        <p:attrNameLst>
                                          <p:attrName>style.visibility</p:attrName>
                                        </p:attrNameLst>
                                      </p:cBhvr>
                                      <p:to>
                                        <p:strVal val="visible"/>
                                      </p:to>
                                    </p:set>
                                    <p:animEffect transition="in" filter="fade">
                                      <p:cBhvr>
                                        <p:cTn id="7" dur="770" decel="100000"/>
                                        <p:tgtEl>
                                          <p:spTgt spid="48259"/>
                                        </p:tgtEl>
                                      </p:cBhvr>
                                    </p:animEffect>
                                    <p:animScale>
                                      <p:cBhvr>
                                        <p:cTn id="8" dur="770" decel="100000"/>
                                        <p:tgtEl>
                                          <p:spTgt spid="48259"/>
                                        </p:tgtEl>
                                      </p:cBhvr>
                                      <p:from x="10000" y="10000"/>
                                      <p:to x="200000" y="450000"/>
                                    </p:animScale>
                                    <p:animScale>
                                      <p:cBhvr>
                                        <p:cTn id="9" dur="1230" accel="100000" fill="hold">
                                          <p:stCondLst>
                                            <p:cond delay="770"/>
                                          </p:stCondLst>
                                        </p:cTn>
                                        <p:tgtEl>
                                          <p:spTgt spid="48259"/>
                                        </p:tgtEl>
                                      </p:cBhvr>
                                      <p:from x="200000" y="450000"/>
                                      <p:to x="100000" y="100000"/>
                                    </p:animScale>
                                    <p:set>
                                      <p:cBhvr>
                                        <p:cTn id="10" dur="770" fill="hold"/>
                                        <p:tgtEl>
                                          <p:spTgt spid="48259"/>
                                        </p:tgtEl>
                                        <p:attrNameLst>
                                          <p:attrName>ppt_x</p:attrName>
                                        </p:attrNameLst>
                                      </p:cBhvr>
                                      <p:to>
                                        <p:strVal val="(0.5)"/>
                                      </p:to>
                                    </p:set>
                                    <p:anim from="(0.5)" to="(#ppt_x)" calcmode="lin" valueType="num">
                                      <p:cBhvr>
                                        <p:cTn id="11" dur="1230" accel="100000" fill="hold">
                                          <p:stCondLst>
                                            <p:cond delay="770"/>
                                          </p:stCondLst>
                                        </p:cTn>
                                        <p:tgtEl>
                                          <p:spTgt spid="48259"/>
                                        </p:tgtEl>
                                        <p:attrNameLst>
                                          <p:attrName>ppt_x</p:attrName>
                                        </p:attrNameLst>
                                      </p:cBhvr>
                                    </p:anim>
                                    <p:set>
                                      <p:cBhvr>
                                        <p:cTn id="12" dur="770" fill="hold"/>
                                        <p:tgtEl>
                                          <p:spTgt spid="48259"/>
                                        </p:tgtEl>
                                        <p:attrNameLst>
                                          <p:attrName>ppt_y</p:attrName>
                                        </p:attrNameLst>
                                      </p:cBhvr>
                                      <p:to>
                                        <p:strVal val="(#ppt_y+0.4)"/>
                                      </p:to>
                                    </p:set>
                                    <p:anim from="(#ppt_y+0.4)" to="(#ppt_y)" calcmode="lin" valueType="num">
                                      <p:cBhvr>
                                        <p:cTn id="13" dur="1230" accel="100000" fill="hold">
                                          <p:stCondLst>
                                            <p:cond delay="770"/>
                                          </p:stCondLst>
                                        </p:cTn>
                                        <p:tgtEl>
                                          <p:spTgt spid="48259"/>
                                        </p:tgtEl>
                                        <p:attrNameLst>
                                          <p:attrName>ppt_y</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64" presetClass="path" presetSubtype="0" accel="50000" decel="50000" fill="hold" nodeType="clickEffect">
                                  <p:stCondLst>
                                    <p:cond delay="0"/>
                                  </p:stCondLst>
                                  <p:childTnLst>
                                    <p:animMotion origin="layout" path="M 4.72222E-6 -4.73538E-6 L 0.00295 -0.30506 " pathEditMode="relative" rAng="0" ptsTypes="AA">
                                      <p:cBhvr>
                                        <p:cTn id="17" dur="2000" fill="hold"/>
                                        <p:tgtEl>
                                          <p:spTgt spid="2"/>
                                        </p:tgtEl>
                                        <p:attrNameLst>
                                          <p:attrName>ppt_x</p:attrName>
                                          <p:attrName>ppt_y</p:attrName>
                                        </p:attrNameLst>
                                      </p:cBhvr>
                                      <p:rCtr x="139" y="-15253"/>
                                    </p:animMotion>
                                  </p:childTnLst>
                                </p:cTn>
                              </p:par>
                            </p:childTnLst>
                          </p:cTn>
                        </p:par>
                        <p:par>
                          <p:cTn id="18" fill="hold" nodeType="afterGroup">
                            <p:stCondLst>
                              <p:cond delay="2000"/>
                            </p:stCondLst>
                            <p:childTnLst>
                              <p:par>
                                <p:cTn id="19" presetID="1" presetClass="exit" presetSubtype="0" fill="hold" nodeType="afterEffect">
                                  <p:stCondLst>
                                    <p:cond delay="0"/>
                                  </p:stCondLst>
                                  <p:childTnLst>
                                    <p:set>
                                      <p:cBhvr>
                                        <p:cTn id="20" dur="1" fill="hold">
                                          <p:stCondLst>
                                            <p:cond delay="0"/>
                                          </p:stCondLst>
                                        </p:cTn>
                                        <p:tgtEl>
                                          <p:spTgt spid="2"/>
                                        </p:tgtEl>
                                        <p:attrNameLst>
                                          <p:attrName>style.visibility</p:attrName>
                                        </p:attrNameLst>
                                      </p:cBhvr>
                                      <p:to>
                                        <p:strVal val="hidden"/>
                                      </p:to>
                                    </p:set>
                                  </p:childTnLst>
                                </p:cTn>
                              </p:par>
                            </p:childTnLst>
                          </p:cTn>
                        </p:par>
                        <p:par>
                          <p:cTn id="21" fill="hold" nodeType="afterGroup">
                            <p:stCondLst>
                              <p:cond delay="2000"/>
                            </p:stCondLst>
                            <p:childTnLst>
                              <p:par>
                                <p:cTn id="22" presetID="11" presetClass="entr" presetSubtype="0" fill="hold" nodeType="afterEffect">
                                  <p:stCondLst>
                                    <p:cond delay="0"/>
                                  </p:stCondLst>
                                  <p:childTnLst>
                                    <p:set>
                                      <p:cBhvr>
                                        <p:cTn id="23" dur="500">
                                          <p:stCondLst>
                                            <p:cond delay="0"/>
                                          </p:stCondLst>
                                        </p:cTn>
                                        <p:tgtEl>
                                          <p:spTgt spid="6"/>
                                        </p:tgtEl>
                                        <p:attrNameLst>
                                          <p:attrName>style.visibility</p:attrName>
                                        </p:attrNameLst>
                                      </p:cBhvr>
                                      <p:to>
                                        <p:strVal val="visible"/>
                                      </p:to>
                                    </p:set>
                                  </p:childTnLst>
                                </p:cTn>
                              </p:par>
                            </p:childTnLst>
                          </p:cTn>
                        </p:par>
                        <p:par>
                          <p:cTn id="24" fill="hold" nodeType="afterGroup">
                            <p:stCondLst>
                              <p:cond delay="2500"/>
                            </p:stCondLst>
                            <p:childTnLst>
                              <p:par>
                                <p:cTn id="25" presetID="11" presetClass="entr" presetSubtype="0" fill="hold" nodeType="afterEffect">
                                  <p:stCondLst>
                                    <p:cond delay="0"/>
                                  </p:stCondLst>
                                  <p:childTnLst>
                                    <p:set>
                                      <p:cBhvr>
                                        <p:cTn id="26" dur="500">
                                          <p:stCondLst>
                                            <p:cond delay="0"/>
                                          </p:stCondLst>
                                        </p:cTn>
                                        <p:tgtEl>
                                          <p:spTgt spid="8"/>
                                        </p:tgtEl>
                                        <p:attrNameLst>
                                          <p:attrName>style.visibility</p:attrName>
                                        </p:attrNameLst>
                                      </p:cBhvr>
                                      <p:to>
                                        <p:strVal val="visible"/>
                                      </p:to>
                                    </p:set>
                                  </p:childTnLst>
                                </p:cTn>
                              </p:par>
                            </p:childTnLst>
                          </p:cTn>
                        </p:par>
                        <p:par>
                          <p:cTn id="27" fill="hold" nodeType="afterGroup">
                            <p:stCondLst>
                              <p:cond delay="3000"/>
                            </p:stCondLst>
                            <p:childTnLst>
                              <p:par>
                                <p:cTn id="28" presetID="11" presetClass="entr" presetSubtype="0" fill="hold" nodeType="afterEffect">
                                  <p:stCondLst>
                                    <p:cond delay="0"/>
                                  </p:stCondLst>
                                  <p:childTnLst>
                                    <p:set>
                                      <p:cBhvr>
                                        <p:cTn id="29" dur="500">
                                          <p:stCondLst>
                                            <p:cond delay="0"/>
                                          </p:stCondLst>
                                        </p:cTn>
                                        <p:tgtEl>
                                          <p:spTgt spid="10"/>
                                        </p:tgtEl>
                                        <p:attrNameLst>
                                          <p:attrName>style.visibility</p:attrName>
                                        </p:attrNameLst>
                                      </p:cBhvr>
                                      <p:to>
                                        <p:strVal val="visible"/>
                                      </p:to>
                                    </p:set>
                                  </p:childTnLst>
                                </p:cTn>
                              </p:par>
                            </p:childTnLst>
                          </p:cTn>
                        </p:par>
                        <p:par>
                          <p:cTn id="30" fill="hold" nodeType="afterGroup">
                            <p:stCondLst>
                              <p:cond delay="3500"/>
                            </p:stCondLst>
                            <p:childTnLst>
                              <p:par>
                                <p:cTn id="31" presetID="1"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par>
                          <p:cTn id="33" fill="hold" nodeType="afterGroup">
                            <p:stCondLst>
                              <p:cond delay="3500"/>
                            </p:stCondLst>
                            <p:childTnLst>
                              <p:par>
                                <p:cTn id="34" presetID="12" presetClass="entr" presetSubtype="1" fill="hold" nodeType="afterEffect">
                                  <p:stCondLst>
                                    <p:cond delay="0"/>
                                  </p:stCondLst>
                                  <p:childTnLst>
                                    <p:set>
                                      <p:cBhvr>
                                        <p:cTn id="35" dur="1" fill="hold">
                                          <p:stCondLst>
                                            <p:cond delay="0"/>
                                          </p:stCondLst>
                                        </p:cTn>
                                        <p:tgtEl>
                                          <p:spTgt spid="48237"/>
                                        </p:tgtEl>
                                        <p:attrNameLst>
                                          <p:attrName>style.visibility</p:attrName>
                                        </p:attrNameLst>
                                      </p:cBhvr>
                                      <p:to>
                                        <p:strVal val="visible"/>
                                      </p:to>
                                    </p:set>
                                    <p:animEffect transition="in" filter="slide(fromTop)">
                                      <p:cBhvr>
                                        <p:cTn id="36" dur="500"/>
                                        <p:tgtEl>
                                          <p:spTgt spid="48237"/>
                                        </p:tgtEl>
                                      </p:cBhvr>
                                    </p:animEffect>
                                  </p:childTnLst>
                                </p:cTn>
                              </p:par>
                            </p:childTnLst>
                          </p:cTn>
                        </p:par>
                        <p:par>
                          <p:cTn id="37" fill="hold" nodeType="afterGroup">
                            <p:stCondLst>
                              <p:cond delay="4000"/>
                            </p:stCondLst>
                            <p:childTnLst>
                              <p:par>
                                <p:cTn id="38" presetID="1" presetClass="exit" presetSubtype="0" fill="hold" nodeType="afterEffect">
                                  <p:stCondLst>
                                    <p:cond delay="0"/>
                                  </p:stCondLst>
                                  <p:childTnLst>
                                    <p:set>
                                      <p:cBhvr>
                                        <p:cTn id="39" dur="1" fill="hold">
                                          <p:stCondLst>
                                            <p:cond delay="0"/>
                                          </p:stCondLst>
                                        </p:cTn>
                                        <p:tgtEl>
                                          <p:spTgt spid="12"/>
                                        </p:tgtEl>
                                        <p:attrNameLst>
                                          <p:attrName>style.visibility</p:attrName>
                                        </p:attrNameLst>
                                      </p:cBhvr>
                                      <p:to>
                                        <p:strVal val="hidden"/>
                                      </p:to>
                                    </p:set>
                                  </p:childTnLst>
                                </p:cTn>
                              </p:par>
                              <p:par>
                                <p:cTn id="40" presetID="1"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1" presetClass="exit" presetSubtype="0" fill="hold" nodeType="withEffect">
                                  <p:stCondLst>
                                    <p:cond delay="0"/>
                                  </p:stCondLst>
                                  <p:childTnLst>
                                    <p:set>
                                      <p:cBhvr>
                                        <p:cTn id="43" dur="1" fill="hold">
                                          <p:stCondLst>
                                            <p:cond delay="0"/>
                                          </p:stCondLst>
                                        </p:cTn>
                                        <p:tgtEl>
                                          <p:spTgt spid="48237"/>
                                        </p:tgtEl>
                                        <p:attrNameLst>
                                          <p:attrName>style.visibility</p:attrName>
                                        </p:attrNameLst>
                                      </p:cBhvr>
                                      <p:to>
                                        <p:strVal val="hidden"/>
                                      </p:to>
                                    </p:set>
                                  </p:childTnLst>
                                </p:cTn>
                              </p:par>
                              <p:par>
                                <p:cTn id="44" presetID="1" presetClass="entr" presetSubtype="0" fill="hold" grpId="0" nodeType="withEffect">
                                  <p:stCondLst>
                                    <p:cond delay="0"/>
                                  </p:stCondLst>
                                  <p:childTnLst>
                                    <p:set>
                                      <p:cBhvr>
                                        <p:cTn id="45" dur="1" fill="hold">
                                          <p:stCondLst>
                                            <p:cond delay="0"/>
                                          </p:stCondLst>
                                        </p:cTn>
                                        <p:tgtEl>
                                          <p:spTgt spid="48240"/>
                                        </p:tgtEl>
                                        <p:attrNameLst>
                                          <p:attrName>style.visibility</p:attrName>
                                        </p:attrNameLst>
                                      </p:cBhvr>
                                      <p:to>
                                        <p:strVal val="visible"/>
                                      </p:to>
                                    </p:set>
                                  </p:childTnLst>
                                </p:cTn>
                              </p:par>
                            </p:childTnLst>
                          </p:cTn>
                        </p:par>
                        <p:par>
                          <p:cTn id="46" fill="hold" nodeType="afterGroup">
                            <p:stCondLst>
                              <p:cond delay="4000"/>
                            </p:stCondLst>
                            <p:childTnLst>
                              <p:par>
                                <p:cTn id="47" presetID="11" presetClass="entr" presetSubtype="0" fill="hold" nodeType="afterEffect">
                                  <p:stCondLst>
                                    <p:cond delay="0"/>
                                  </p:stCondLst>
                                  <p:childTnLst>
                                    <p:set>
                                      <p:cBhvr>
                                        <p:cTn id="48" dur="1000">
                                          <p:stCondLst>
                                            <p:cond delay="0"/>
                                          </p:stCondLst>
                                        </p:cTn>
                                        <p:tgtEl>
                                          <p:spTgt spid="15"/>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14"/>
                                        </p:tgtEl>
                                        <p:attrNameLst>
                                          <p:attrName>style.visibility</p:attrName>
                                        </p:attrNameLst>
                                      </p:cBhvr>
                                      <p:to>
                                        <p:strVal val="hidden"/>
                                      </p:to>
                                    </p:set>
                                  </p:childTnLst>
                                </p:cTn>
                              </p:par>
                            </p:childTnLst>
                          </p:cTn>
                        </p:par>
                        <p:par>
                          <p:cTn id="51" fill="hold" nodeType="afterGroup">
                            <p:stCondLst>
                              <p:cond delay="5000"/>
                            </p:stCondLst>
                            <p:childTnLst>
                              <p:par>
                                <p:cTn id="52" presetID="1" presetClass="entr" presetSubtype="0"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childTnLst>
                          </p:cTn>
                        </p:par>
                        <p:par>
                          <p:cTn id="54" fill="hold" nodeType="afterGroup">
                            <p:stCondLst>
                              <p:cond delay="5000"/>
                            </p:stCondLst>
                            <p:childTnLst>
                              <p:par>
                                <p:cTn id="55" presetID="42" presetClass="path" presetSubtype="0" accel="50000" decel="50000" fill="hold" nodeType="afterEffect">
                                  <p:stCondLst>
                                    <p:cond delay="0"/>
                                  </p:stCondLst>
                                  <p:childTnLst>
                                    <p:animMotion origin="layout" path="M -0.00538 -0.02773 L -0.01424 0.37717 " pathEditMode="relative" rAng="0" ptsTypes="AA">
                                      <p:cBhvr>
                                        <p:cTn id="56" dur="2000" fill="hold"/>
                                        <p:tgtEl>
                                          <p:spTgt spid="16"/>
                                        </p:tgtEl>
                                        <p:attrNameLst>
                                          <p:attrName>ppt_x</p:attrName>
                                          <p:attrName>ppt_y</p:attrName>
                                        </p:attrNameLst>
                                      </p:cBhvr>
                                      <p:rCtr x="-451" y="202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40" grpId="0" animBg="1"/>
      <p:bldP spid="4825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6"/>
          <p:cNvSpPr>
            <a:spLocks noChangeArrowheads="1"/>
          </p:cNvSpPr>
          <p:nvPr/>
        </p:nvSpPr>
        <p:spPr bwMode="auto">
          <a:xfrm>
            <a:off x="5029200" y="3486150"/>
            <a:ext cx="1200150" cy="742950"/>
          </a:xfrm>
          <a:prstGeom prst="rect">
            <a:avLst/>
          </a:prstGeom>
          <a:solidFill>
            <a:srgbClr val="DDDDDD"/>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DDDDDD"/>
            </a:extrusionClr>
            <a:contourClr>
              <a:srgbClr val="DDDDDD"/>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300">
                <a:solidFill>
                  <a:srgbClr val="0000CC"/>
                </a:solidFill>
                <a:latin typeface="Times New Roman" panose="02020603050405020304" pitchFamily="18" charset="0"/>
              </a:rPr>
              <a:t>Z</a:t>
            </a:r>
          </a:p>
        </p:txBody>
      </p:sp>
      <p:sp>
        <p:nvSpPr>
          <p:cNvPr id="28675" name="Rectangle 4"/>
          <p:cNvSpPr>
            <a:spLocks noChangeArrowheads="1"/>
          </p:cNvSpPr>
          <p:nvPr/>
        </p:nvSpPr>
        <p:spPr bwMode="auto">
          <a:xfrm>
            <a:off x="3519488" y="3486150"/>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x</a:t>
            </a:r>
          </a:p>
        </p:txBody>
      </p:sp>
      <p:sp>
        <p:nvSpPr>
          <p:cNvPr id="28676" name="Rectangle 5"/>
          <p:cNvSpPr>
            <a:spLocks noChangeArrowheads="1"/>
          </p:cNvSpPr>
          <p:nvPr/>
        </p:nvSpPr>
        <p:spPr bwMode="auto">
          <a:xfrm>
            <a:off x="6457950" y="3476625"/>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y</a:t>
            </a:r>
          </a:p>
        </p:txBody>
      </p:sp>
      <p:sp>
        <p:nvSpPr>
          <p:cNvPr id="54278" name="Text Box 6"/>
          <p:cNvSpPr txBox="1">
            <a:spLocks noChangeArrowheads="1"/>
          </p:cNvSpPr>
          <p:nvPr/>
        </p:nvSpPr>
        <p:spPr bwMode="auto">
          <a:xfrm>
            <a:off x="7143750" y="3264694"/>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54279" name="Text Box 7"/>
          <p:cNvSpPr txBox="1">
            <a:spLocks noChangeArrowheads="1"/>
          </p:cNvSpPr>
          <p:nvPr/>
        </p:nvSpPr>
        <p:spPr bwMode="auto">
          <a:xfrm>
            <a:off x="4024313" y="3217069"/>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54280" name="Text Box 8"/>
          <p:cNvSpPr txBox="1">
            <a:spLocks noChangeArrowheads="1"/>
          </p:cNvSpPr>
          <p:nvPr/>
        </p:nvSpPr>
        <p:spPr bwMode="auto">
          <a:xfrm>
            <a:off x="7150894" y="3274219"/>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8680" name="Rectangle 12"/>
          <p:cNvSpPr>
            <a:spLocks noChangeArrowheads="1"/>
          </p:cNvSpPr>
          <p:nvPr/>
        </p:nvSpPr>
        <p:spPr bwMode="auto">
          <a:xfrm>
            <a:off x="3519488" y="1263254"/>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x</a:t>
            </a:r>
          </a:p>
        </p:txBody>
      </p:sp>
      <p:sp>
        <p:nvSpPr>
          <p:cNvPr id="28681" name="Rectangle 13"/>
          <p:cNvSpPr>
            <a:spLocks noChangeArrowheads="1"/>
          </p:cNvSpPr>
          <p:nvPr/>
        </p:nvSpPr>
        <p:spPr bwMode="auto">
          <a:xfrm>
            <a:off x="6343650" y="1279922"/>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CC"/>
                </a:solidFill>
                <a:latin typeface="Times New Roman" panose="02020603050405020304" pitchFamily="18" charset="0"/>
              </a:rPr>
              <a:t>y</a:t>
            </a:r>
          </a:p>
        </p:txBody>
      </p:sp>
      <p:sp>
        <p:nvSpPr>
          <p:cNvPr id="28682" name="Text Box 15"/>
          <p:cNvSpPr txBox="1">
            <a:spLocks noChangeArrowheads="1"/>
          </p:cNvSpPr>
          <p:nvPr/>
        </p:nvSpPr>
        <p:spPr bwMode="auto">
          <a:xfrm>
            <a:off x="6931819" y="1051322"/>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grpSp>
        <p:nvGrpSpPr>
          <p:cNvPr id="2" name="Group 16"/>
          <p:cNvGrpSpPr>
            <a:grpSpLocks/>
          </p:cNvGrpSpPr>
          <p:nvPr/>
        </p:nvGrpSpPr>
        <p:grpSpPr bwMode="auto">
          <a:xfrm rot="20510837">
            <a:off x="7117556" y="2783681"/>
            <a:ext cx="514350" cy="457200"/>
            <a:chOff x="2832" y="816"/>
            <a:chExt cx="432" cy="384"/>
          </a:xfrm>
        </p:grpSpPr>
        <p:sp>
          <p:nvSpPr>
            <p:cNvPr id="28700" name="Line 17"/>
            <p:cNvSpPr>
              <a:spLocks noChangeShapeType="1"/>
            </p:cNvSpPr>
            <p:nvPr/>
          </p:nvSpPr>
          <p:spPr bwMode="auto">
            <a:xfrm>
              <a:off x="2928" y="816"/>
              <a:ext cx="192" cy="38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701" name="Line 18"/>
            <p:cNvSpPr>
              <a:spLocks noChangeShapeType="1"/>
            </p:cNvSpPr>
            <p:nvPr/>
          </p:nvSpPr>
          <p:spPr bwMode="auto">
            <a:xfrm flipH="1">
              <a:off x="2832" y="912"/>
              <a:ext cx="432" cy="14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grpSp>
      <p:sp>
        <p:nvSpPr>
          <p:cNvPr id="28684" name="Text Box 19"/>
          <p:cNvSpPr txBox="1">
            <a:spLocks noChangeArrowheads="1"/>
          </p:cNvSpPr>
          <p:nvPr/>
        </p:nvSpPr>
        <p:spPr bwMode="auto">
          <a:xfrm>
            <a:off x="4098131" y="1008460"/>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54293" name="Text Box 21"/>
          <p:cNvSpPr txBox="1">
            <a:spLocks noChangeArrowheads="1"/>
          </p:cNvSpPr>
          <p:nvPr/>
        </p:nvSpPr>
        <p:spPr bwMode="auto">
          <a:xfrm>
            <a:off x="1257300" y="1885950"/>
            <a:ext cx="1943100" cy="830997"/>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1: z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x</a:t>
            </a:r>
            <a:endParaRPr lang="en-US" altLang="en-US" sz="2400">
              <a:solidFill>
                <a:srgbClr val="FF0066"/>
              </a:solidFill>
              <a:latin typeface="Times New Roman" panose="02020603050405020304" pitchFamily="18" charset="0"/>
            </a:endParaRPr>
          </a:p>
        </p:txBody>
      </p:sp>
      <p:sp>
        <p:nvSpPr>
          <p:cNvPr id="54296" name="Text Box 24"/>
          <p:cNvSpPr txBox="1">
            <a:spLocks noChangeArrowheads="1"/>
          </p:cNvSpPr>
          <p:nvPr/>
        </p:nvSpPr>
        <p:spPr bwMode="auto">
          <a:xfrm>
            <a:off x="1257300" y="2499123"/>
            <a:ext cx="1943100" cy="830997"/>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2: x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y</a:t>
            </a:r>
          </a:p>
        </p:txBody>
      </p:sp>
      <p:sp>
        <p:nvSpPr>
          <p:cNvPr id="54300" name="Text Box 28"/>
          <p:cNvSpPr txBox="1">
            <a:spLocks noChangeArrowheads="1"/>
          </p:cNvSpPr>
          <p:nvPr/>
        </p:nvSpPr>
        <p:spPr bwMode="auto">
          <a:xfrm>
            <a:off x="1257300" y="3127773"/>
            <a:ext cx="1943100" cy="830997"/>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3: y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z</a:t>
            </a:r>
          </a:p>
        </p:txBody>
      </p:sp>
      <p:sp>
        <p:nvSpPr>
          <p:cNvPr id="54301" name="Text Box 29"/>
          <p:cNvSpPr txBox="1">
            <a:spLocks noChangeArrowheads="1"/>
          </p:cNvSpPr>
          <p:nvPr/>
        </p:nvSpPr>
        <p:spPr bwMode="auto">
          <a:xfrm>
            <a:off x="4017169" y="3207544"/>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grpSp>
        <p:nvGrpSpPr>
          <p:cNvPr id="3" name="Group 30"/>
          <p:cNvGrpSpPr>
            <a:grpSpLocks/>
          </p:cNvGrpSpPr>
          <p:nvPr/>
        </p:nvGrpSpPr>
        <p:grpSpPr bwMode="auto">
          <a:xfrm>
            <a:off x="3960019" y="2578894"/>
            <a:ext cx="514350" cy="457200"/>
            <a:chOff x="2832" y="816"/>
            <a:chExt cx="432" cy="384"/>
          </a:xfrm>
        </p:grpSpPr>
        <p:sp>
          <p:nvSpPr>
            <p:cNvPr id="28698" name="Line 31"/>
            <p:cNvSpPr>
              <a:spLocks noChangeShapeType="1"/>
            </p:cNvSpPr>
            <p:nvPr/>
          </p:nvSpPr>
          <p:spPr bwMode="auto">
            <a:xfrm>
              <a:off x="2928" y="816"/>
              <a:ext cx="192" cy="38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699" name="Line 32"/>
            <p:cNvSpPr>
              <a:spLocks noChangeShapeType="1"/>
            </p:cNvSpPr>
            <p:nvPr/>
          </p:nvSpPr>
          <p:spPr bwMode="auto">
            <a:xfrm flipH="1">
              <a:off x="2832" y="912"/>
              <a:ext cx="432" cy="14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en-US" sz="1350"/>
            </a:p>
          </p:txBody>
        </p:sp>
      </p:grpSp>
      <p:sp>
        <p:nvSpPr>
          <p:cNvPr id="54305" name="Text Box 33"/>
          <p:cNvSpPr txBox="1">
            <a:spLocks noChangeArrowheads="1"/>
          </p:cNvSpPr>
          <p:nvPr/>
        </p:nvSpPr>
        <p:spPr bwMode="auto">
          <a:xfrm>
            <a:off x="5550694" y="3200400"/>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28691" name="Rectangle 34"/>
          <p:cNvSpPr>
            <a:spLocks noGrp="1" noChangeArrowheads="1"/>
          </p:cNvSpPr>
          <p:nvPr>
            <p:ph type="title"/>
          </p:nvPr>
        </p:nvSpPr>
        <p:spPr>
          <a:xfrm>
            <a:off x="1485900" y="914400"/>
            <a:ext cx="6172200" cy="857250"/>
          </a:xfrm>
        </p:spPr>
        <p:txBody>
          <a:bodyPr/>
          <a:lstStyle/>
          <a:p>
            <a:pPr eaLnBrk="1" hangingPunct="1"/>
            <a:r>
              <a:rPr lang="en-US" altLang="en-US" smtClean="0">
                <a:latin typeface="Times New Roman" panose="02020603050405020304" pitchFamily="18" charset="0"/>
              </a:rPr>
              <a:t>              </a:t>
            </a:r>
          </a:p>
        </p:txBody>
      </p:sp>
      <p:sp>
        <p:nvSpPr>
          <p:cNvPr id="28692" name="Text Box 35"/>
          <p:cNvSpPr txBox="1">
            <a:spLocks noChangeArrowheads="1"/>
          </p:cNvSpPr>
          <p:nvPr/>
        </p:nvSpPr>
        <p:spPr bwMode="auto">
          <a:xfrm>
            <a:off x="1371600" y="1279922"/>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INPUT:</a:t>
            </a:r>
          </a:p>
        </p:txBody>
      </p:sp>
      <p:sp>
        <p:nvSpPr>
          <p:cNvPr id="28693" name="Text Box 36"/>
          <p:cNvSpPr txBox="1">
            <a:spLocks noChangeArrowheads="1"/>
          </p:cNvSpPr>
          <p:nvPr/>
        </p:nvSpPr>
        <p:spPr bwMode="auto">
          <a:xfrm>
            <a:off x="1485900" y="3886200"/>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OUTPUT:</a:t>
            </a:r>
          </a:p>
        </p:txBody>
      </p:sp>
      <p:sp>
        <p:nvSpPr>
          <p:cNvPr id="28694" name="Text Box 4"/>
          <p:cNvSpPr txBox="1">
            <a:spLocks noChangeArrowheads="1"/>
          </p:cNvSpPr>
          <p:nvPr/>
        </p:nvSpPr>
        <p:spPr bwMode="auto">
          <a:xfrm>
            <a:off x="1143000" y="400050"/>
            <a:ext cx="6572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u="sng">
                <a:latin typeface="Times New Roman" panose="02020603050405020304" pitchFamily="18" charset="0"/>
              </a:rPr>
              <a:t>Ví </a:t>
            </a:r>
            <a:r>
              <a:rPr lang="en-US" altLang="en-US" sz="2400" b="1" u="sng" smtClean="0">
                <a:latin typeface="Times New Roman" panose="02020603050405020304" pitchFamily="18" charset="0"/>
              </a:rPr>
              <a:t>dụ</a:t>
            </a:r>
            <a:r>
              <a:rPr lang="en-US" altLang="en-US" sz="2400" smtClean="0">
                <a:latin typeface="Times New Roman" panose="02020603050405020304" pitchFamily="18" charset="0"/>
              </a:rPr>
              <a:t>: </a:t>
            </a:r>
            <a:r>
              <a:rPr lang="en-US" altLang="en-US" sz="2400">
                <a:latin typeface="Times New Roman" panose="02020603050405020304" pitchFamily="18" charset="0"/>
              </a:rPr>
              <a:t>Hoán đổi giá trị  a, b trên 2 biến x và y.</a:t>
            </a:r>
          </a:p>
        </p:txBody>
      </p:sp>
    </p:spTree>
    <p:extLst>
      <p:ext uri="{BB962C8B-B14F-4D97-AF65-F5344CB8AC3E}">
        <p14:creationId xmlns:p14="http://schemas.microsoft.com/office/powerpoint/2010/main" val="69763389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4293"/>
                                        </p:tgtEl>
                                        <p:attrNameLst>
                                          <p:attrName>style.visibility</p:attrName>
                                        </p:attrNameLst>
                                      </p:cBhvr>
                                      <p:to>
                                        <p:strVal val="visible"/>
                                      </p:to>
                                    </p:set>
                                    <p:animEffect transition="in" filter="wipe(down)">
                                      <p:cBhvr>
                                        <p:cTn id="7" dur="500"/>
                                        <p:tgtEl>
                                          <p:spTgt spid="54293"/>
                                        </p:tgtEl>
                                      </p:cBhvr>
                                    </p:animEffect>
                                  </p:childTnLst>
                                </p:cTn>
                              </p:par>
                            </p:childTnLst>
                          </p:cTn>
                        </p:par>
                        <p:par>
                          <p:cTn id="8" fill="hold" nodeType="afterGroup">
                            <p:stCondLst>
                              <p:cond delay="500"/>
                            </p:stCondLst>
                            <p:childTnLst>
                              <p:par>
                                <p:cTn id="9" presetID="44" presetClass="path" presetSubtype="0" accel="50000" decel="50000" fill="hold" grpId="0" nodeType="afterEffect">
                                  <p:stCondLst>
                                    <p:cond delay="500"/>
                                  </p:stCondLst>
                                  <p:childTnLst>
                                    <p:animMotion origin="layout" path="M 1.11111E-6 -3.71389E-6 L 0.0592 -0.05315 C 0.0717 -0.06517 0.09028 -0.07187 0.10972 -0.07187 C 0.13177 -0.07187 0.14948 -0.06517 0.16198 -0.05315 L 0.22153 -3.71389E-6 " pathEditMode="relative" rAng="0" ptsTypes="FffFF">
                                      <p:cBhvr>
                                        <p:cTn id="10" dur="2000" fill="hold"/>
                                        <p:tgtEl>
                                          <p:spTgt spid="54279"/>
                                        </p:tgtEl>
                                        <p:attrNameLst>
                                          <p:attrName>ppt_x</p:attrName>
                                          <p:attrName>ppt_y</p:attrName>
                                        </p:attrNameLst>
                                      </p:cBhvr>
                                      <p:rCtr x="11076" y="-3605"/>
                                    </p:animMotion>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4296"/>
                                        </p:tgtEl>
                                        <p:attrNameLst>
                                          <p:attrName>style.visibility</p:attrName>
                                        </p:attrNameLst>
                                      </p:cBhvr>
                                      <p:to>
                                        <p:strVal val="visible"/>
                                      </p:to>
                                    </p:set>
                                    <p:animEffect transition="in" filter="wipe(down)">
                                      <p:cBhvr>
                                        <p:cTn id="15" dur="500"/>
                                        <p:tgtEl>
                                          <p:spTgt spid="54296"/>
                                        </p:tgtEl>
                                      </p:cBhvr>
                                    </p:animEffect>
                                  </p:childTnLst>
                                </p:cTn>
                              </p:par>
                            </p:childTnLst>
                          </p:cTn>
                        </p:par>
                        <p:par>
                          <p:cTn id="16" fill="hold" nodeType="afterGroup">
                            <p:stCondLst>
                              <p:cond delay="500"/>
                            </p:stCondLst>
                            <p:childTnLst>
                              <p:par>
                                <p:cTn id="17" presetID="44" presetClass="path" presetSubtype="0" accel="50000" decel="50000" fill="hold" grpId="0" nodeType="afterEffect">
                                  <p:stCondLst>
                                    <p:cond delay="500"/>
                                  </p:stCondLst>
                                  <p:childTnLst>
                                    <p:animMotion origin="layout" path="M 0 -0.00324 L -0.11632 -0.09268 C -0.14062 -0.11278 -0.17708 -0.12388 -0.21493 -0.12388 C -0.25833 -0.12388 -0.29288 -0.11278 -0.31719 -0.09268 L -0.43333 -0.00324 " pathEditMode="relative" rAng="0" ptsTypes="FffFF">
                                      <p:cBhvr>
                                        <p:cTn id="18" dur="2000" fill="hold"/>
                                        <p:tgtEl>
                                          <p:spTgt spid="54278"/>
                                        </p:tgtEl>
                                        <p:attrNameLst>
                                          <p:attrName>ppt_x</p:attrName>
                                          <p:attrName>ppt_y</p:attrName>
                                        </p:attrNameLst>
                                      </p:cBhvr>
                                      <p:rCtr x="-21667" y="-6032"/>
                                    </p:animMotion>
                                  </p:childTnLst>
                                </p:cTn>
                              </p:par>
                            </p:childTnLst>
                          </p:cTn>
                        </p:par>
                        <p:par>
                          <p:cTn id="19" fill="hold" nodeType="afterGroup">
                            <p:stCondLst>
                              <p:cond delay="3000"/>
                            </p:stCondLst>
                            <p:childTnLst>
                              <p:par>
                                <p:cTn id="20" presetID="64" presetClass="path" presetSubtype="0" accel="50000" decel="50000" fill="hold" grpId="0" nodeType="afterEffect">
                                  <p:stCondLst>
                                    <p:cond delay="0"/>
                                  </p:stCondLst>
                                  <p:childTnLst>
                                    <p:animMotion origin="layout" path="M 3.33333E-6 -3.66998E-6 L 3.33333E-6 -0.11093 " pathEditMode="relative" rAng="0" ptsTypes="AA">
                                      <p:cBhvr>
                                        <p:cTn id="21" dur="2000" fill="hold"/>
                                        <p:tgtEl>
                                          <p:spTgt spid="54301"/>
                                        </p:tgtEl>
                                        <p:attrNameLst>
                                          <p:attrName>ppt_x</p:attrName>
                                          <p:attrName>ppt_y</p:attrName>
                                        </p:attrNameLst>
                                      </p:cBhvr>
                                      <p:rCtr x="0" y="-5547"/>
                                    </p:animMotion>
                                  </p:childTnLst>
                                </p:cTn>
                              </p:par>
                            </p:childTnLst>
                          </p:cTn>
                        </p:par>
                        <p:par>
                          <p:cTn id="22" fill="hold" nodeType="afterGroup">
                            <p:stCondLst>
                              <p:cond delay="5000"/>
                            </p:stCondLst>
                            <p:childTnLst>
                              <p:par>
                                <p:cTn id="23" presetID="1"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par>
                          <p:cTn id="25" fill="hold" nodeType="afterGroup">
                            <p:stCondLst>
                              <p:cond delay="5000"/>
                            </p:stCondLst>
                            <p:childTnLst>
                              <p:par>
                                <p:cTn id="26" presetID="49" presetClass="exit" presetSubtype="0" accel="100000" fill="hold" grpId="1" nodeType="afterEffect">
                                  <p:stCondLst>
                                    <p:cond delay="0"/>
                                  </p:stCondLst>
                                  <p:childTnLst>
                                    <p:anim calcmode="lin" valueType="num">
                                      <p:cBhvr>
                                        <p:cTn id="27" dur="500"/>
                                        <p:tgtEl>
                                          <p:spTgt spid="54301"/>
                                        </p:tgtEl>
                                        <p:attrNameLst>
                                          <p:attrName>ppt_w</p:attrName>
                                        </p:attrNameLst>
                                      </p:cBhvr>
                                      <p:tavLst>
                                        <p:tav tm="0">
                                          <p:val>
                                            <p:strVal val="ppt_w"/>
                                          </p:val>
                                        </p:tav>
                                        <p:tav tm="100000">
                                          <p:val>
                                            <p:fltVal val="0"/>
                                          </p:val>
                                        </p:tav>
                                      </p:tavLst>
                                    </p:anim>
                                    <p:anim calcmode="lin" valueType="num">
                                      <p:cBhvr>
                                        <p:cTn id="28" dur="500"/>
                                        <p:tgtEl>
                                          <p:spTgt spid="54301"/>
                                        </p:tgtEl>
                                        <p:attrNameLst>
                                          <p:attrName>ppt_h</p:attrName>
                                        </p:attrNameLst>
                                      </p:cBhvr>
                                      <p:tavLst>
                                        <p:tav tm="0">
                                          <p:val>
                                            <p:strVal val="ppt_h"/>
                                          </p:val>
                                        </p:tav>
                                        <p:tav tm="100000">
                                          <p:val>
                                            <p:fltVal val="0"/>
                                          </p:val>
                                        </p:tav>
                                      </p:tavLst>
                                    </p:anim>
                                    <p:anim calcmode="lin" valueType="num">
                                      <p:cBhvr>
                                        <p:cTn id="29" dur="500"/>
                                        <p:tgtEl>
                                          <p:spTgt spid="54301"/>
                                        </p:tgtEl>
                                        <p:attrNameLst>
                                          <p:attrName>style.rotation</p:attrName>
                                        </p:attrNameLst>
                                      </p:cBhvr>
                                      <p:tavLst>
                                        <p:tav tm="0">
                                          <p:val>
                                            <p:fltVal val="0"/>
                                          </p:val>
                                        </p:tav>
                                        <p:tav tm="100000">
                                          <p:val>
                                            <p:fltVal val="360"/>
                                          </p:val>
                                        </p:tav>
                                      </p:tavLst>
                                    </p:anim>
                                    <p:animEffect transition="out" filter="fade">
                                      <p:cBhvr>
                                        <p:cTn id="30" dur="500"/>
                                        <p:tgtEl>
                                          <p:spTgt spid="54301"/>
                                        </p:tgtEl>
                                      </p:cBhvr>
                                    </p:animEffect>
                                    <p:set>
                                      <p:cBhvr>
                                        <p:cTn id="31" dur="1" fill="hold">
                                          <p:stCondLst>
                                            <p:cond delay="499"/>
                                          </p:stCondLst>
                                        </p:cTn>
                                        <p:tgtEl>
                                          <p:spTgt spid="54301"/>
                                        </p:tgtEl>
                                        <p:attrNameLst>
                                          <p:attrName>style.visibility</p:attrName>
                                        </p:attrNameLst>
                                      </p:cBhvr>
                                      <p:to>
                                        <p:strVal val="hidden"/>
                                      </p:to>
                                    </p:set>
                                  </p:childTnLst>
                                </p:cTn>
                              </p:par>
                              <p:par>
                                <p:cTn id="32" presetID="49" presetClass="exit" presetSubtype="0" accel="100000" fill="hold" nodeType="withEffect">
                                  <p:stCondLst>
                                    <p:cond delay="0"/>
                                  </p:stCondLst>
                                  <p:childTnLst>
                                    <p:anim calcmode="lin" valueType="num">
                                      <p:cBhvr>
                                        <p:cTn id="33" dur="500"/>
                                        <p:tgtEl>
                                          <p:spTgt spid="3"/>
                                        </p:tgtEl>
                                        <p:attrNameLst>
                                          <p:attrName>ppt_w</p:attrName>
                                        </p:attrNameLst>
                                      </p:cBhvr>
                                      <p:tavLst>
                                        <p:tav tm="0">
                                          <p:val>
                                            <p:strVal val="ppt_w"/>
                                          </p:val>
                                        </p:tav>
                                        <p:tav tm="100000">
                                          <p:val>
                                            <p:fltVal val="0"/>
                                          </p:val>
                                        </p:tav>
                                      </p:tavLst>
                                    </p:anim>
                                    <p:anim calcmode="lin" valueType="num">
                                      <p:cBhvr>
                                        <p:cTn id="34" dur="500"/>
                                        <p:tgtEl>
                                          <p:spTgt spid="3"/>
                                        </p:tgtEl>
                                        <p:attrNameLst>
                                          <p:attrName>ppt_h</p:attrName>
                                        </p:attrNameLst>
                                      </p:cBhvr>
                                      <p:tavLst>
                                        <p:tav tm="0">
                                          <p:val>
                                            <p:strVal val="ppt_h"/>
                                          </p:val>
                                        </p:tav>
                                        <p:tav tm="100000">
                                          <p:val>
                                            <p:fltVal val="0"/>
                                          </p:val>
                                        </p:tav>
                                      </p:tavLst>
                                    </p:anim>
                                    <p:anim calcmode="lin" valueType="num">
                                      <p:cBhvr>
                                        <p:cTn id="35" dur="500"/>
                                        <p:tgtEl>
                                          <p:spTgt spid="3"/>
                                        </p:tgtEl>
                                        <p:attrNameLst>
                                          <p:attrName>style.rotation</p:attrName>
                                        </p:attrNameLst>
                                      </p:cBhvr>
                                      <p:tavLst>
                                        <p:tav tm="0">
                                          <p:val>
                                            <p:fltVal val="0"/>
                                          </p:val>
                                        </p:tav>
                                        <p:tav tm="100000">
                                          <p:val>
                                            <p:fltVal val="360"/>
                                          </p:val>
                                        </p:tav>
                                      </p:tavLst>
                                    </p:anim>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 presetClass="entr" presetSubtype="0" fill="hold" grpId="1" nodeType="withEffect">
                                  <p:stCondLst>
                                    <p:cond delay="0"/>
                                  </p:stCondLst>
                                  <p:childTnLst>
                                    <p:set>
                                      <p:cBhvr>
                                        <p:cTn id="39" dur="1" fill="hold">
                                          <p:stCondLst>
                                            <p:cond delay="0"/>
                                          </p:stCondLst>
                                        </p:cTn>
                                        <p:tgtEl>
                                          <p:spTgt spid="54305"/>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54300"/>
                                        </p:tgtEl>
                                        <p:attrNameLst>
                                          <p:attrName>style.visibility</p:attrName>
                                        </p:attrNameLst>
                                      </p:cBhvr>
                                      <p:to>
                                        <p:strVal val="visible"/>
                                      </p:to>
                                    </p:set>
                                    <p:animEffect transition="in" filter="wipe(down)">
                                      <p:cBhvr>
                                        <p:cTn id="44" dur="500"/>
                                        <p:tgtEl>
                                          <p:spTgt spid="54300"/>
                                        </p:tgtEl>
                                      </p:cBhvr>
                                    </p:animEffect>
                                  </p:childTnLst>
                                </p:cTn>
                              </p:par>
                            </p:childTnLst>
                          </p:cTn>
                        </p:par>
                        <p:par>
                          <p:cTn id="45" fill="hold" nodeType="afterGroup">
                            <p:stCondLst>
                              <p:cond delay="500"/>
                            </p:stCondLst>
                            <p:childTnLst>
                              <p:par>
                                <p:cTn id="46" presetID="44" presetClass="path" presetSubtype="0" accel="50000" decel="50000" fill="hold" grpId="0" nodeType="afterEffect">
                                  <p:stCondLst>
                                    <p:cond delay="500"/>
                                  </p:stCondLst>
                                  <p:childTnLst>
                                    <p:animMotion origin="layout" path="M -0.00104 1.78415E-6 L 0.05312 -0.06494 C 0.06458 -0.0795 0.0816 -0.08759 0.0993 -0.08759 C 0.11944 -0.08759 0.13559 -0.0795 0.14705 -0.06494 L 0.20139 1.78415E-6 " pathEditMode="relative" rAng="0" ptsTypes="FffFF">
                                      <p:cBhvr>
                                        <p:cTn id="47" dur="2000" fill="hold"/>
                                        <p:tgtEl>
                                          <p:spTgt spid="54305"/>
                                        </p:tgtEl>
                                        <p:attrNameLst>
                                          <p:attrName>ppt_x</p:attrName>
                                          <p:attrName>ppt_y</p:attrName>
                                        </p:attrNameLst>
                                      </p:cBhvr>
                                      <p:rCtr x="10122" y="-4391"/>
                                    </p:animMotion>
                                  </p:childTnLst>
                                </p:cTn>
                              </p:par>
                            </p:childTnLst>
                          </p:cTn>
                        </p:par>
                        <p:par>
                          <p:cTn id="48" fill="hold" nodeType="afterGroup">
                            <p:stCondLst>
                              <p:cond delay="3000"/>
                            </p:stCondLst>
                            <p:childTnLst>
                              <p:par>
                                <p:cTn id="49" presetID="64" presetClass="path" presetSubtype="0" accel="50000" decel="50000" fill="hold" grpId="0" nodeType="afterEffect">
                                  <p:stCondLst>
                                    <p:cond delay="0"/>
                                  </p:stCondLst>
                                  <p:childTnLst>
                                    <p:animMotion origin="layout" path="M 3.33333E-6 2.78022E-6 L 3.33333E-6 -0.07765 " pathEditMode="relative" rAng="0" ptsTypes="AA">
                                      <p:cBhvr>
                                        <p:cTn id="50" dur="2000" fill="hold"/>
                                        <p:tgtEl>
                                          <p:spTgt spid="54280"/>
                                        </p:tgtEl>
                                        <p:attrNameLst>
                                          <p:attrName>ppt_x</p:attrName>
                                          <p:attrName>ppt_y</p:attrName>
                                        </p:attrNameLst>
                                      </p:cBhvr>
                                      <p:rCtr x="0" y="-3883"/>
                                    </p:animMotion>
                                  </p:childTnLst>
                                </p:cTn>
                              </p:par>
                            </p:childTnLst>
                          </p:cTn>
                        </p:par>
                        <p:par>
                          <p:cTn id="51" fill="hold" nodeType="afterGroup">
                            <p:stCondLst>
                              <p:cond delay="5000"/>
                            </p:stCondLst>
                            <p:childTnLst>
                              <p:par>
                                <p:cTn id="52" presetID="1" presetClass="entr" presetSubtype="0"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childTnLst>
                                </p:cTn>
                              </p:par>
                            </p:childTnLst>
                          </p:cTn>
                        </p:par>
                        <p:par>
                          <p:cTn id="54" fill="hold" nodeType="afterGroup">
                            <p:stCondLst>
                              <p:cond delay="5000"/>
                            </p:stCondLst>
                            <p:childTnLst>
                              <p:par>
                                <p:cTn id="55" presetID="49" presetClass="exit" presetSubtype="0" accel="100000" fill="hold" grpId="1" nodeType="afterEffect">
                                  <p:stCondLst>
                                    <p:cond delay="0"/>
                                  </p:stCondLst>
                                  <p:childTnLst>
                                    <p:anim calcmode="lin" valueType="num">
                                      <p:cBhvr>
                                        <p:cTn id="56" dur="500"/>
                                        <p:tgtEl>
                                          <p:spTgt spid="54280"/>
                                        </p:tgtEl>
                                        <p:attrNameLst>
                                          <p:attrName>ppt_w</p:attrName>
                                        </p:attrNameLst>
                                      </p:cBhvr>
                                      <p:tavLst>
                                        <p:tav tm="0">
                                          <p:val>
                                            <p:strVal val="ppt_w"/>
                                          </p:val>
                                        </p:tav>
                                        <p:tav tm="100000">
                                          <p:val>
                                            <p:fltVal val="0"/>
                                          </p:val>
                                        </p:tav>
                                      </p:tavLst>
                                    </p:anim>
                                    <p:anim calcmode="lin" valueType="num">
                                      <p:cBhvr>
                                        <p:cTn id="57" dur="500"/>
                                        <p:tgtEl>
                                          <p:spTgt spid="54280"/>
                                        </p:tgtEl>
                                        <p:attrNameLst>
                                          <p:attrName>ppt_h</p:attrName>
                                        </p:attrNameLst>
                                      </p:cBhvr>
                                      <p:tavLst>
                                        <p:tav tm="0">
                                          <p:val>
                                            <p:strVal val="ppt_h"/>
                                          </p:val>
                                        </p:tav>
                                        <p:tav tm="100000">
                                          <p:val>
                                            <p:fltVal val="0"/>
                                          </p:val>
                                        </p:tav>
                                      </p:tavLst>
                                    </p:anim>
                                    <p:anim calcmode="lin" valueType="num">
                                      <p:cBhvr>
                                        <p:cTn id="58" dur="500"/>
                                        <p:tgtEl>
                                          <p:spTgt spid="54280"/>
                                        </p:tgtEl>
                                        <p:attrNameLst>
                                          <p:attrName>style.rotation</p:attrName>
                                        </p:attrNameLst>
                                      </p:cBhvr>
                                      <p:tavLst>
                                        <p:tav tm="0">
                                          <p:val>
                                            <p:fltVal val="0"/>
                                          </p:val>
                                        </p:tav>
                                        <p:tav tm="100000">
                                          <p:val>
                                            <p:fltVal val="360"/>
                                          </p:val>
                                        </p:tav>
                                      </p:tavLst>
                                    </p:anim>
                                    <p:animEffect transition="out" filter="fade">
                                      <p:cBhvr>
                                        <p:cTn id="59" dur="500"/>
                                        <p:tgtEl>
                                          <p:spTgt spid="54280"/>
                                        </p:tgtEl>
                                      </p:cBhvr>
                                    </p:animEffect>
                                    <p:set>
                                      <p:cBhvr>
                                        <p:cTn id="60" dur="1" fill="hold">
                                          <p:stCondLst>
                                            <p:cond delay="499"/>
                                          </p:stCondLst>
                                        </p:cTn>
                                        <p:tgtEl>
                                          <p:spTgt spid="54280"/>
                                        </p:tgtEl>
                                        <p:attrNameLst>
                                          <p:attrName>style.visibility</p:attrName>
                                        </p:attrNameLst>
                                      </p:cBhvr>
                                      <p:to>
                                        <p:strVal val="hidden"/>
                                      </p:to>
                                    </p:set>
                                  </p:childTnLst>
                                </p:cTn>
                              </p:par>
                              <p:par>
                                <p:cTn id="61" presetID="49" presetClass="exit" presetSubtype="0" accel="100000" fill="hold" nodeType="withEffect">
                                  <p:stCondLst>
                                    <p:cond delay="0"/>
                                  </p:stCondLst>
                                  <p:childTnLst>
                                    <p:anim calcmode="lin" valueType="num">
                                      <p:cBhvr>
                                        <p:cTn id="62" dur="500"/>
                                        <p:tgtEl>
                                          <p:spTgt spid="2"/>
                                        </p:tgtEl>
                                        <p:attrNameLst>
                                          <p:attrName>ppt_w</p:attrName>
                                        </p:attrNameLst>
                                      </p:cBhvr>
                                      <p:tavLst>
                                        <p:tav tm="0">
                                          <p:val>
                                            <p:strVal val="ppt_w"/>
                                          </p:val>
                                        </p:tav>
                                        <p:tav tm="100000">
                                          <p:val>
                                            <p:fltVal val="0"/>
                                          </p:val>
                                        </p:tav>
                                      </p:tavLst>
                                    </p:anim>
                                    <p:anim calcmode="lin" valueType="num">
                                      <p:cBhvr>
                                        <p:cTn id="63" dur="500"/>
                                        <p:tgtEl>
                                          <p:spTgt spid="2"/>
                                        </p:tgtEl>
                                        <p:attrNameLst>
                                          <p:attrName>ppt_h</p:attrName>
                                        </p:attrNameLst>
                                      </p:cBhvr>
                                      <p:tavLst>
                                        <p:tav tm="0">
                                          <p:val>
                                            <p:strVal val="ppt_h"/>
                                          </p:val>
                                        </p:tav>
                                        <p:tav tm="100000">
                                          <p:val>
                                            <p:fltVal val="0"/>
                                          </p:val>
                                        </p:tav>
                                      </p:tavLst>
                                    </p:anim>
                                    <p:anim calcmode="lin" valueType="num">
                                      <p:cBhvr>
                                        <p:cTn id="64" dur="500"/>
                                        <p:tgtEl>
                                          <p:spTgt spid="2"/>
                                        </p:tgtEl>
                                        <p:attrNameLst>
                                          <p:attrName>style.rotation</p:attrName>
                                        </p:attrNameLst>
                                      </p:cBhvr>
                                      <p:tavLst>
                                        <p:tav tm="0">
                                          <p:val>
                                            <p:fltVal val="0"/>
                                          </p:val>
                                        </p:tav>
                                        <p:tav tm="100000">
                                          <p:val>
                                            <p:fltVal val="360"/>
                                          </p:val>
                                        </p:tav>
                                      </p:tavLst>
                                    </p:anim>
                                    <p:animEffect transition="out" filter="fade">
                                      <p:cBhvr>
                                        <p:cTn id="65" dur="500"/>
                                        <p:tgtEl>
                                          <p:spTgt spid="2"/>
                                        </p:tgtEl>
                                      </p:cBhvr>
                                    </p:animEffect>
                                    <p:set>
                                      <p:cBhvr>
                                        <p:cTn id="66" dur="1" fill="hold">
                                          <p:stCondLst>
                                            <p:cond delay="499"/>
                                          </p:stCondLst>
                                        </p:cTn>
                                        <p:tgtEl>
                                          <p:spTgt spid="2"/>
                                        </p:tgtEl>
                                        <p:attrNameLst>
                                          <p:attrName>style.visibility</p:attrName>
                                        </p:attrNameLst>
                                      </p:cBhvr>
                                      <p:to>
                                        <p:strVal val="hidden"/>
                                      </p:to>
                                    </p:set>
                                  </p:childTnLst>
                                </p:cTn>
                              </p:par>
                              <p:par>
                                <p:cTn id="67" presetID="2" presetClass="exit" presetSubtype="4" fill="hold" grpId="2" nodeType="withEffect">
                                  <p:stCondLst>
                                    <p:cond delay="0"/>
                                  </p:stCondLst>
                                  <p:childTnLst>
                                    <p:anim calcmode="lin" valueType="num">
                                      <p:cBhvr additive="base">
                                        <p:cTn id="68" dur="500"/>
                                        <p:tgtEl>
                                          <p:spTgt spid="54301"/>
                                        </p:tgtEl>
                                        <p:attrNameLst>
                                          <p:attrName>ppt_x</p:attrName>
                                        </p:attrNameLst>
                                      </p:cBhvr>
                                      <p:tavLst>
                                        <p:tav tm="0">
                                          <p:val>
                                            <p:strVal val="ppt_x"/>
                                          </p:val>
                                        </p:tav>
                                        <p:tav tm="100000">
                                          <p:val>
                                            <p:strVal val="ppt_x"/>
                                          </p:val>
                                        </p:tav>
                                      </p:tavLst>
                                    </p:anim>
                                    <p:anim calcmode="lin" valueType="num">
                                      <p:cBhvr additive="base">
                                        <p:cTn id="69" dur="500"/>
                                        <p:tgtEl>
                                          <p:spTgt spid="54301"/>
                                        </p:tgtEl>
                                        <p:attrNameLst>
                                          <p:attrName>ppt_y</p:attrName>
                                        </p:attrNameLst>
                                      </p:cBhvr>
                                      <p:tavLst>
                                        <p:tav tm="0">
                                          <p:val>
                                            <p:strVal val="ppt_y"/>
                                          </p:val>
                                        </p:tav>
                                        <p:tav tm="100000">
                                          <p:val>
                                            <p:strVal val="1+ppt_h/2"/>
                                          </p:val>
                                        </p:tav>
                                      </p:tavLst>
                                    </p:anim>
                                    <p:set>
                                      <p:cBhvr>
                                        <p:cTn id="70" dur="1" fill="hold">
                                          <p:stCondLst>
                                            <p:cond delay="499"/>
                                          </p:stCondLst>
                                        </p:cTn>
                                        <p:tgtEl>
                                          <p:spTgt spid="543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54279" grpId="0"/>
      <p:bldP spid="54280" grpId="0"/>
      <p:bldP spid="54280" grpId="1"/>
      <p:bldP spid="54293" grpId="0" animBg="1"/>
      <p:bldP spid="54296" grpId="0" animBg="1"/>
      <p:bldP spid="54300" grpId="0" animBg="1"/>
      <p:bldP spid="54301" grpId="0"/>
      <p:bldP spid="54301" grpId="1"/>
      <p:bldP spid="54301" grpId="2"/>
      <p:bldP spid="54305" grpId="0"/>
      <p:bldP spid="5430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ChangeArrowheads="1"/>
          </p:cNvSpPr>
          <p:nvPr/>
        </p:nvSpPr>
        <p:spPr bwMode="auto">
          <a:xfrm>
            <a:off x="3519488" y="3486150"/>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x</a:t>
            </a:r>
          </a:p>
        </p:txBody>
      </p:sp>
      <p:sp>
        <p:nvSpPr>
          <p:cNvPr id="29699" name="Rectangle 4"/>
          <p:cNvSpPr>
            <a:spLocks noChangeArrowheads="1"/>
          </p:cNvSpPr>
          <p:nvPr/>
        </p:nvSpPr>
        <p:spPr bwMode="auto">
          <a:xfrm>
            <a:off x="6457950" y="3476625"/>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y</a:t>
            </a:r>
          </a:p>
        </p:txBody>
      </p:sp>
      <p:sp>
        <p:nvSpPr>
          <p:cNvPr id="29700" name="Text Box 6"/>
          <p:cNvSpPr txBox="1">
            <a:spLocks noChangeArrowheads="1"/>
          </p:cNvSpPr>
          <p:nvPr/>
        </p:nvSpPr>
        <p:spPr bwMode="auto">
          <a:xfrm>
            <a:off x="4171950" y="3250406"/>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9701" name="Text Box 7"/>
          <p:cNvSpPr txBox="1">
            <a:spLocks noChangeArrowheads="1"/>
          </p:cNvSpPr>
          <p:nvPr/>
        </p:nvSpPr>
        <p:spPr bwMode="auto">
          <a:xfrm>
            <a:off x="6931819" y="3200400"/>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29702" name="Rectangle 8"/>
          <p:cNvSpPr>
            <a:spLocks noChangeArrowheads="1"/>
          </p:cNvSpPr>
          <p:nvPr/>
        </p:nvSpPr>
        <p:spPr bwMode="auto">
          <a:xfrm>
            <a:off x="3519488" y="1297781"/>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x</a:t>
            </a:r>
          </a:p>
        </p:txBody>
      </p:sp>
      <p:sp>
        <p:nvSpPr>
          <p:cNvPr id="29703" name="Rectangle 9"/>
          <p:cNvSpPr>
            <a:spLocks noChangeArrowheads="1"/>
          </p:cNvSpPr>
          <p:nvPr/>
        </p:nvSpPr>
        <p:spPr bwMode="auto">
          <a:xfrm>
            <a:off x="6343650" y="1314450"/>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y</a:t>
            </a:r>
          </a:p>
        </p:txBody>
      </p:sp>
      <p:sp>
        <p:nvSpPr>
          <p:cNvPr id="29704" name="Text Box 10"/>
          <p:cNvSpPr txBox="1">
            <a:spLocks noChangeArrowheads="1"/>
          </p:cNvSpPr>
          <p:nvPr/>
        </p:nvSpPr>
        <p:spPr bwMode="auto">
          <a:xfrm>
            <a:off x="6931819" y="1085850"/>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29705" name="Text Box 14"/>
          <p:cNvSpPr txBox="1">
            <a:spLocks noChangeArrowheads="1"/>
          </p:cNvSpPr>
          <p:nvPr/>
        </p:nvSpPr>
        <p:spPr bwMode="auto">
          <a:xfrm>
            <a:off x="4098131" y="1042988"/>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29706" name="Text Box 15"/>
          <p:cNvSpPr txBox="1">
            <a:spLocks noChangeArrowheads="1"/>
          </p:cNvSpPr>
          <p:nvPr/>
        </p:nvSpPr>
        <p:spPr bwMode="auto">
          <a:xfrm>
            <a:off x="1257300" y="1885950"/>
            <a:ext cx="1943100" cy="830997"/>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1: z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x</a:t>
            </a:r>
            <a:endParaRPr lang="en-US" altLang="en-US" sz="2400">
              <a:solidFill>
                <a:srgbClr val="FF0066"/>
              </a:solidFill>
              <a:latin typeface="Times New Roman" panose="02020603050405020304" pitchFamily="18" charset="0"/>
            </a:endParaRPr>
          </a:p>
        </p:txBody>
      </p:sp>
      <p:sp>
        <p:nvSpPr>
          <p:cNvPr id="29707" name="Text Box 16"/>
          <p:cNvSpPr txBox="1">
            <a:spLocks noChangeArrowheads="1"/>
          </p:cNvSpPr>
          <p:nvPr/>
        </p:nvSpPr>
        <p:spPr bwMode="auto">
          <a:xfrm>
            <a:off x="1257300" y="2499123"/>
            <a:ext cx="1943100" cy="830997"/>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2: x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y</a:t>
            </a:r>
          </a:p>
        </p:txBody>
      </p:sp>
      <p:sp>
        <p:nvSpPr>
          <p:cNvPr id="29708" name="Text Box 17"/>
          <p:cNvSpPr txBox="1">
            <a:spLocks noChangeArrowheads="1"/>
          </p:cNvSpPr>
          <p:nvPr/>
        </p:nvSpPr>
        <p:spPr bwMode="auto">
          <a:xfrm>
            <a:off x="1257300" y="3127773"/>
            <a:ext cx="1943100" cy="830997"/>
          </a:xfrm>
          <a:prstGeom prst="rect">
            <a:avLst/>
          </a:prstGeom>
          <a:solidFill>
            <a:schemeClr val="bg1"/>
          </a:solidFill>
          <a:ln w="9525">
            <a:solidFill>
              <a:srgbClr val="FF0066"/>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3: y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z</a:t>
            </a:r>
          </a:p>
        </p:txBody>
      </p:sp>
      <p:sp>
        <p:nvSpPr>
          <p:cNvPr id="29709" name="Text Box 24"/>
          <p:cNvSpPr txBox="1">
            <a:spLocks noChangeArrowheads="1"/>
          </p:cNvSpPr>
          <p:nvPr/>
        </p:nvSpPr>
        <p:spPr bwMode="auto">
          <a:xfrm>
            <a:off x="1371600" y="1271587"/>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INPUT:</a:t>
            </a:r>
          </a:p>
        </p:txBody>
      </p:sp>
      <p:sp>
        <p:nvSpPr>
          <p:cNvPr id="29710" name="Text Box 25"/>
          <p:cNvSpPr txBox="1">
            <a:spLocks noChangeArrowheads="1"/>
          </p:cNvSpPr>
          <p:nvPr/>
        </p:nvSpPr>
        <p:spPr bwMode="auto">
          <a:xfrm>
            <a:off x="1485900" y="3886200"/>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OUTPUT:</a:t>
            </a:r>
          </a:p>
        </p:txBody>
      </p:sp>
      <p:sp>
        <p:nvSpPr>
          <p:cNvPr id="29711" name="Text Box 28"/>
          <p:cNvSpPr txBox="1">
            <a:spLocks noChangeArrowheads="1"/>
          </p:cNvSpPr>
          <p:nvPr/>
        </p:nvSpPr>
        <p:spPr bwMode="auto">
          <a:xfrm>
            <a:off x="1257300" y="571500"/>
            <a:ext cx="617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1" u="sng">
                <a:latin typeface="Times New Roman" panose="02020603050405020304" pitchFamily="18" charset="0"/>
              </a:rPr>
              <a:t>Bài toán </a:t>
            </a:r>
            <a:r>
              <a:rPr lang="en-US" altLang="en-US" sz="1800" smtClean="0">
                <a:latin typeface="Times New Roman" panose="02020603050405020304" pitchFamily="18" charset="0"/>
              </a:rPr>
              <a:t>: </a:t>
            </a:r>
            <a:r>
              <a:rPr lang="en-US" altLang="en-US" sz="1800">
                <a:latin typeface="Times New Roman" panose="02020603050405020304" pitchFamily="18" charset="0"/>
              </a:rPr>
              <a:t>Hoán đổi giá trị 2 biến.</a:t>
            </a:r>
          </a:p>
        </p:txBody>
      </p:sp>
    </p:spTree>
    <p:extLst>
      <p:ext uri="{BB962C8B-B14F-4D97-AF65-F5344CB8AC3E}">
        <p14:creationId xmlns:p14="http://schemas.microsoft.com/office/powerpoint/2010/main" val="40449254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1356154" y="236800"/>
            <a:ext cx="617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b="1" u="sng">
                <a:latin typeface="Times New Roman" panose="02020603050405020304" pitchFamily="18" charset="0"/>
              </a:rPr>
              <a:t>Bài toán </a:t>
            </a:r>
            <a:r>
              <a:rPr lang="en-US" altLang="en-US" sz="1800" smtClean="0">
                <a:latin typeface="Times New Roman" panose="02020603050405020304" pitchFamily="18" charset="0"/>
              </a:rPr>
              <a:t>: </a:t>
            </a:r>
            <a:r>
              <a:rPr lang="en-US" altLang="en-US" sz="1800">
                <a:latin typeface="Times New Roman" panose="02020603050405020304" pitchFamily="18" charset="0"/>
              </a:rPr>
              <a:t>Hoán đổi giá trị 2 biến.</a:t>
            </a:r>
          </a:p>
        </p:txBody>
      </p:sp>
      <p:grpSp>
        <p:nvGrpSpPr>
          <p:cNvPr id="30723" name="Group 5"/>
          <p:cNvGrpSpPr>
            <a:grpSpLocks/>
          </p:cNvGrpSpPr>
          <p:nvPr/>
        </p:nvGrpSpPr>
        <p:grpSpPr bwMode="auto">
          <a:xfrm>
            <a:off x="3543300" y="914400"/>
            <a:ext cx="1200150" cy="971550"/>
            <a:chOff x="288" y="1200"/>
            <a:chExt cx="1008" cy="816"/>
          </a:xfrm>
        </p:grpSpPr>
        <p:sp>
          <p:nvSpPr>
            <p:cNvPr id="30740" name="Rectangle 6"/>
            <p:cNvSpPr>
              <a:spLocks noChangeArrowheads="1"/>
            </p:cNvSpPr>
            <p:nvPr/>
          </p:nvSpPr>
          <p:spPr bwMode="auto">
            <a:xfrm>
              <a:off x="288" y="1392"/>
              <a:ext cx="1008" cy="624"/>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x</a:t>
              </a:r>
            </a:p>
          </p:txBody>
        </p:sp>
        <p:sp>
          <p:nvSpPr>
            <p:cNvPr id="30741" name="Text Box 7"/>
            <p:cNvSpPr txBox="1">
              <a:spLocks noChangeArrowheads="1"/>
            </p:cNvSpPr>
            <p:nvPr/>
          </p:nvSpPr>
          <p:spPr bwMode="auto">
            <a:xfrm>
              <a:off x="816" y="1200"/>
              <a:ext cx="28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solidFill>
                    <a:srgbClr val="0000FF"/>
                  </a:solidFill>
                  <a:latin typeface="Times New Roman" panose="02020603050405020304" pitchFamily="18" charset="0"/>
                </a:rPr>
                <a:t>a</a:t>
              </a:r>
            </a:p>
          </p:txBody>
        </p:sp>
      </p:grpSp>
      <p:grpSp>
        <p:nvGrpSpPr>
          <p:cNvPr id="30724" name="Group 8"/>
          <p:cNvGrpSpPr>
            <a:grpSpLocks/>
          </p:cNvGrpSpPr>
          <p:nvPr/>
        </p:nvGrpSpPr>
        <p:grpSpPr bwMode="auto">
          <a:xfrm>
            <a:off x="5200650" y="914401"/>
            <a:ext cx="1200150" cy="1013222"/>
            <a:chOff x="1584" y="1309"/>
            <a:chExt cx="1008" cy="851"/>
          </a:xfrm>
        </p:grpSpPr>
        <p:sp>
          <p:nvSpPr>
            <p:cNvPr id="30738" name="Rectangle 9"/>
            <p:cNvSpPr>
              <a:spLocks noChangeArrowheads="1"/>
            </p:cNvSpPr>
            <p:nvPr/>
          </p:nvSpPr>
          <p:spPr bwMode="auto">
            <a:xfrm>
              <a:off x="1584" y="1536"/>
              <a:ext cx="1008" cy="624"/>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y</a:t>
              </a:r>
            </a:p>
          </p:txBody>
        </p:sp>
        <p:sp>
          <p:nvSpPr>
            <p:cNvPr id="30739" name="Text Box 10"/>
            <p:cNvSpPr txBox="1">
              <a:spLocks noChangeArrowheads="1"/>
            </p:cNvSpPr>
            <p:nvPr/>
          </p:nvSpPr>
          <p:spPr bwMode="auto">
            <a:xfrm>
              <a:off x="2068" y="1309"/>
              <a:ext cx="28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solidFill>
                    <a:srgbClr val="0000FF"/>
                  </a:solidFill>
                  <a:latin typeface="Times New Roman" panose="02020603050405020304" pitchFamily="18" charset="0"/>
                </a:rPr>
                <a:t>b</a:t>
              </a:r>
            </a:p>
          </p:txBody>
        </p:sp>
      </p:grpSp>
      <p:sp>
        <p:nvSpPr>
          <p:cNvPr id="30725" name="Rectangle 11"/>
          <p:cNvSpPr>
            <a:spLocks noChangeArrowheads="1"/>
          </p:cNvSpPr>
          <p:nvPr/>
        </p:nvSpPr>
        <p:spPr bwMode="auto">
          <a:xfrm>
            <a:off x="3714750" y="4073129"/>
            <a:ext cx="1200150" cy="742950"/>
          </a:xfrm>
          <a:prstGeom prst="rect">
            <a:avLst/>
          </a:prstGeom>
          <a:solidFill>
            <a:schemeClr val="accent1"/>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x</a:t>
            </a:r>
          </a:p>
        </p:txBody>
      </p:sp>
      <p:sp>
        <p:nvSpPr>
          <p:cNvPr id="30726" name="Text Box 12"/>
          <p:cNvSpPr txBox="1">
            <a:spLocks noChangeArrowheads="1"/>
          </p:cNvSpPr>
          <p:nvPr/>
        </p:nvSpPr>
        <p:spPr bwMode="auto">
          <a:xfrm>
            <a:off x="5772150" y="914400"/>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b</a:t>
            </a:r>
          </a:p>
        </p:txBody>
      </p:sp>
      <p:sp>
        <p:nvSpPr>
          <p:cNvPr id="30727" name="Rectangle 13"/>
          <p:cNvSpPr>
            <a:spLocks noChangeArrowheads="1"/>
          </p:cNvSpPr>
          <p:nvPr/>
        </p:nvSpPr>
        <p:spPr bwMode="auto">
          <a:xfrm>
            <a:off x="5200650" y="4171950"/>
            <a:ext cx="1200150" cy="742950"/>
          </a:xfrm>
          <a:prstGeom prst="rect">
            <a:avLst/>
          </a:prstGeom>
          <a:solidFill>
            <a:srgbClr val="FFCCFF"/>
          </a:solidFill>
          <a:ln w="9525">
            <a:miter lim="800000"/>
            <a:headEnd/>
            <a:tailEnd/>
          </a:ln>
          <a:scene3d>
            <a:camera prst="legacyPerspectiveFront">
              <a:rot lat="1500000" lon="1500000" rev="0"/>
            </a:camera>
            <a:lightRig rig="legacyFlat2" dir="b"/>
          </a:scene3d>
          <a:sp3d extrusionH="887400" prstMaterial="legacyMatte">
            <a:bevelT w="13500" h="13500" prst="angle"/>
            <a:bevelB w="13500" h="13500" prst="angle"/>
            <a:extrusionClr>
              <a:srgbClr val="FFCCFF"/>
            </a:extrusionClr>
            <a:contourClr>
              <a:srgbClr val="FFCCFF"/>
            </a:contourClr>
          </a:sp3d>
        </p:spPr>
        <p:txBody>
          <a:bodyPr wrap="none" anchor="ctr">
            <a:flatTx/>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3600">
                <a:solidFill>
                  <a:srgbClr val="0000FF"/>
                </a:solidFill>
                <a:latin typeface="Times New Roman" panose="02020603050405020304" pitchFamily="18" charset="0"/>
              </a:rPr>
              <a:t>y</a:t>
            </a:r>
          </a:p>
        </p:txBody>
      </p:sp>
      <p:sp>
        <p:nvSpPr>
          <p:cNvPr id="30728" name="Text Box 14"/>
          <p:cNvSpPr txBox="1">
            <a:spLocks noChangeArrowheads="1"/>
          </p:cNvSpPr>
          <p:nvPr/>
        </p:nvSpPr>
        <p:spPr bwMode="auto">
          <a:xfrm>
            <a:off x="1371600" y="1028700"/>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INPUT:</a:t>
            </a:r>
          </a:p>
        </p:txBody>
      </p:sp>
      <p:sp>
        <p:nvSpPr>
          <p:cNvPr id="30729" name="Text Box 15"/>
          <p:cNvSpPr txBox="1">
            <a:spLocks noChangeArrowheads="1"/>
          </p:cNvSpPr>
          <p:nvPr/>
        </p:nvSpPr>
        <p:spPr bwMode="auto">
          <a:xfrm>
            <a:off x="1371600" y="4358878"/>
            <a:ext cx="16573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OUTPUT:</a:t>
            </a:r>
          </a:p>
        </p:txBody>
      </p:sp>
      <p:sp>
        <p:nvSpPr>
          <p:cNvPr id="30730" name="Text Box 16"/>
          <p:cNvSpPr txBox="1">
            <a:spLocks noChangeArrowheads="1"/>
          </p:cNvSpPr>
          <p:nvPr/>
        </p:nvSpPr>
        <p:spPr bwMode="auto">
          <a:xfrm>
            <a:off x="1428750" y="2686050"/>
            <a:ext cx="3086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100">
                <a:latin typeface="Times New Roman" panose="02020603050405020304" pitchFamily="18" charset="0"/>
              </a:rPr>
              <a:t>* MÔ TẢ THUẬT TOÁN</a:t>
            </a:r>
          </a:p>
        </p:txBody>
      </p:sp>
      <p:sp>
        <p:nvSpPr>
          <p:cNvPr id="30731" name="Text Box 18"/>
          <p:cNvSpPr txBox="1">
            <a:spLocks noChangeArrowheads="1"/>
          </p:cNvSpPr>
          <p:nvPr/>
        </p:nvSpPr>
        <p:spPr bwMode="auto">
          <a:xfrm>
            <a:off x="4171950" y="907256"/>
            <a:ext cx="3429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1800">
                <a:latin typeface="Times New Roman" panose="02020603050405020304" pitchFamily="18" charset="0"/>
              </a:rPr>
              <a:t>a</a:t>
            </a:r>
          </a:p>
        </p:txBody>
      </p:sp>
      <p:sp>
        <p:nvSpPr>
          <p:cNvPr id="30732" name="AutoShape 20"/>
          <p:cNvSpPr>
            <a:spLocks noChangeArrowheads="1"/>
          </p:cNvSpPr>
          <p:nvPr/>
        </p:nvSpPr>
        <p:spPr bwMode="auto">
          <a:xfrm>
            <a:off x="6972300" y="4793456"/>
            <a:ext cx="457200" cy="285750"/>
          </a:xfrm>
          <a:prstGeom prst="flowChartAlternateProcess">
            <a:avLst/>
          </a:prstGeom>
          <a:solidFill>
            <a:srgbClr val="C0C0C0"/>
          </a:solidFill>
          <a:ln w="9525">
            <a:solidFill>
              <a:schemeClr val="tx1"/>
            </a:solidFill>
            <a:miter lim="800000"/>
            <a:headEnd/>
            <a:tailEnd/>
          </a:ln>
          <a:effectLst>
            <a:outerShdw dist="35921"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a:latin typeface="Times New Roman" panose="02020603050405020304" pitchFamily="18" charset="0"/>
                <a:hlinkClick r:id="rId2" action="ppaction://hlinksldjump"/>
              </a:rPr>
              <a:t>C</a:t>
            </a:r>
            <a:r>
              <a:rPr lang="en-US" altLang="en-US" sz="1350">
                <a:latin typeface="Times New Roman" panose="02020603050405020304" pitchFamily="18" charset="0"/>
              </a:rPr>
              <a:t>1</a:t>
            </a:r>
          </a:p>
        </p:txBody>
      </p:sp>
      <p:sp>
        <p:nvSpPr>
          <p:cNvPr id="30733" name="AutoShape 21">
            <a:hlinkClick r:id="rId3" action="ppaction://hlinksldjump"/>
          </p:cNvPr>
          <p:cNvSpPr>
            <a:spLocks noChangeArrowheads="1"/>
          </p:cNvSpPr>
          <p:nvPr/>
        </p:nvSpPr>
        <p:spPr bwMode="auto">
          <a:xfrm>
            <a:off x="7486650" y="4793456"/>
            <a:ext cx="457200" cy="285750"/>
          </a:xfrm>
          <a:prstGeom prst="flowChartAlternateProcess">
            <a:avLst/>
          </a:prstGeom>
          <a:solidFill>
            <a:srgbClr val="C0C0C0"/>
          </a:solidFill>
          <a:ln w="9525">
            <a:solidFill>
              <a:schemeClr val="tx1"/>
            </a:solidFill>
            <a:miter lim="800000"/>
            <a:headEnd/>
            <a:tailEnd/>
          </a:ln>
          <a:effectLst>
            <a:outerShdw dist="35921"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350">
                <a:latin typeface="Times New Roman" panose="02020603050405020304" pitchFamily="18" charset="0"/>
              </a:rPr>
              <a:t>C2</a:t>
            </a:r>
          </a:p>
        </p:txBody>
      </p:sp>
      <p:sp>
        <p:nvSpPr>
          <p:cNvPr id="50198" name="Text Box 22"/>
          <p:cNvSpPr txBox="1">
            <a:spLocks noChangeArrowheads="1"/>
          </p:cNvSpPr>
          <p:nvPr/>
        </p:nvSpPr>
        <p:spPr bwMode="auto">
          <a:xfrm>
            <a:off x="4514850" y="2114550"/>
            <a:ext cx="2457450" cy="1569660"/>
          </a:xfrm>
          <a:prstGeom prst="rect">
            <a:avLst/>
          </a:prstGeom>
          <a:solidFill>
            <a:srgbClr val="CCECFF"/>
          </a:solidFill>
          <a:ln w="9525">
            <a:solidFill>
              <a:schemeClr val="accent2"/>
            </a:solidFill>
            <a:miter lim="800000"/>
            <a:headEnd/>
            <a:tailEnd/>
          </a:ln>
          <a:effectLst>
            <a:outerShdw dist="35921" dir="2700000" algn="ctr" rotWithShape="0">
              <a:schemeClr val="bg2"/>
            </a:outerShdw>
          </a:effec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a:latin typeface="Times New Roman" panose="02020603050405020304" pitchFamily="18" charset="0"/>
              </a:rPr>
              <a:t>Bước 1:   z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x</a:t>
            </a:r>
          </a:p>
          <a:p>
            <a:pPr eaLnBrk="1" hangingPunct="1">
              <a:spcBef>
                <a:spcPct val="50000"/>
              </a:spcBef>
              <a:buFontTx/>
              <a:buNone/>
            </a:pPr>
            <a:r>
              <a:rPr lang="en-US" altLang="en-US" sz="2400">
                <a:latin typeface="Times New Roman" panose="02020603050405020304" pitchFamily="18" charset="0"/>
              </a:rPr>
              <a:t>Bước 2:   x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y</a:t>
            </a:r>
          </a:p>
          <a:p>
            <a:pPr eaLnBrk="1" hangingPunct="1">
              <a:spcBef>
                <a:spcPct val="50000"/>
              </a:spcBef>
              <a:buFontTx/>
              <a:buNone/>
            </a:pPr>
            <a:r>
              <a:rPr lang="en-US" altLang="en-US" sz="2400">
                <a:latin typeface="Times New Roman" panose="02020603050405020304" pitchFamily="18" charset="0"/>
              </a:rPr>
              <a:t>Bước 3:   y </a:t>
            </a:r>
            <a:r>
              <a:rPr lang="en-US" altLang="en-US" sz="2400">
                <a:latin typeface="Times New Roman" panose="02020603050405020304" pitchFamily="18" charset="0"/>
                <a:sym typeface="Wingdings 3" panose="05040102010807070707" pitchFamily="18" charset="2"/>
              </a:rPr>
              <a:t></a:t>
            </a:r>
            <a:r>
              <a:rPr lang="en-US" altLang="en-US" sz="2400">
                <a:latin typeface="Times New Roman" panose="02020603050405020304" pitchFamily="18" charset="0"/>
              </a:rPr>
              <a:t> z</a:t>
            </a:r>
          </a:p>
        </p:txBody>
      </p:sp>
    </p:spTree>
    <p:extLst>
      <p:ext uri="{BB962C8B-B14F-4D97-AF65-F5344CB8AC3E}">
        <p14:creationId xmlns:p14="http://schemas.microsoft.com/office/powerpoint/2010/main" val="30965763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0198"/>
                                        </p:tgtEl>
                                        <p:attrNameLst>
                                          <p:attrName>style.visibility</p:attrName>
                                        </p:attrNameLst>
                                      </p:cBhvr>
                                      <p:to>
                                        <p:strVal val="visible"/>
                                      </p:to>
                                    </p:set>
                                    <p:animEffect transition="in" filter="box(in)">
                                      <p:cBhvr>
                                        <p:cTn id="7" dur="500"/>
                                        <p:tgtEl>
                                          <p:spTgt spid="50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07579" y="941016"/>
            <a:ext cx="8928848"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vi-VN" sz="3200" b="1" i="1" dirty="0">
                <a:solidFill>
                  <a:srgbClr val="000000"/>
                </a:solidFill>
                <a:latin typeface="Times New Roman" panose="02020603050405020304" pitchFamily="18" charset="0"/>
                <a:ea typeface="Calibri" panose="020F0502020204030204" pitchFamily="34" charset="0"/>
              </a:rPr>
              <a:t>Chương trình máy tính </a:t>
            </a:r>
            <a:r>
              <a:rPr lang="vi-VN" sz="3200" dirty="0">
                <a:solidFill>
                  <a:srgbClr val="000000"/>
                </a:solidFill>
                <a:latin typeface="Times New Roman" panose="02020603050405020304" pitchFamily="18" charset="0"/>
                <a:ea typeface="Calibri" panose="020F0502020204030204" pitchFamily="34" charset="0"/>
              </a:rPr>
              <a:t>là một dãy các lệnh điều khiển máy tính thực hiện một thuật toán. </a:t>
            </a:r>
          </a:p>
        </p:txBody>
      </p:sp>
      <p:sp>
        <p:nvSpPr>
          <p:cNvPr id="12" name="Rectangle 11"/>
          <p:cNvSpPr/>
          <p:nvPr/>
        </p:nvSpPr>
        <p:spPr>
          <a:xfrm>
            <a:off x="107579" y="2096498"/>
            <a:ext cx="8776449" cy="1637628"/>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vi-VN" sz="3200" b="1" i="1" dirty="0">
                <a:solidFill>
                  <a:srgbClr val="000000"/>
                </a:solidFill>
                <a:latin typeface="Times New Roman" panose="02020603050405020304" pitchFamily="18" charset="0"/>
                <a:ea typeface="Calibri" panose="020F0502020204030204" pitchFamily="34" charset="0"/>
              </a:rPr>
              <a:t>Các lệnh (hay các khối lệnh)</a:t>
            </a:r>
            <a:r>
              <a:rPr lang="vi-VN" sz="3200" dirty="0">
                <a:solidFill>
                  <a:srgbClr val="000000"/>
                </a:solidFill>
                <a:latin typeface="Times New Roman" panose="02020603050405020304" pitchFamily="18" charset="0"/>
                <a:ea typeface="Calibri" panose="020F0502020204030204" pitchFamily="34" charset="0"/>
              </a:rPr>
              <a:t> kế tiếp nhau trong chương trình điều khiển máy tính thực hiện các bước tuần tự trong thuật toán</a:t>
            </a:r>
            <a:r>
              <a:rPr lang="en-US" sz="3200" dirty="0">
                <a:solidFill>
                  <a:srgbClr val="000000"/>
                </a:solidFill>
                <a:latin typeface="Times New Roman" panose="02020603050405020304" pitchFamily="18" charset="0"/>
                <a:ea typeface="Calibri" panose="020F0502020204030204" pitchFamily="34" charset="0"/>
              </a:rPr>
              <a:t>.</a:t>
            </a:r>
            <a:endParaRPr lang="vi-VN" sz="3200" dirty="0">
              <a:solidFill>
                <a:srgbClr val="000000"/>
              </a:solidFill>
              <a:latin typeface="Times New Roman" panose="02020603050405020304" pitchFamily="18" charset="0"/>
              <a:ea typeface="Calibri" panose="020F0502020204030204" pitchFamily="34" charset="0"/>
            </a:endParaRPr>
          </a:p>
        </p:txBody>
      </p:sp>
      <p:sp>
        <p:nvSpPr>
          <p:cNvPr id="7" name="Rectangle: Rounded Corners 6">
            <a:extLst>
              <a:ext uri="{FF2B5EF4-FFF2-40B4-BE49-F238E27FC236}">
                <a16:creationId xmlns:a16="http://schemas.microsoft.com/office/drawing/2014/main" id="{B01E27DC-6107-4716-876E-4DA6AC441701}"/>
              </a:ext>
            </a:extLst>
          </p:cNvPr>
          <p:cNvSpPr/>
          <p:nvPr/>
        </p:nvSpPr>
        <p:spPr>
          <a:xfrm>
            <a:off x="0" y="0"/>
            <a:ext cx="9144000" cy="798286"/>
          </a:xfrm>
          <a:prstGeom prst="roundRect">
            <a:avLst/>
          </a:prstGeom>
          <a:effectLst>
            <a:glow rad="1016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AFCF933-2ADA-4C5C-9399-8F246F1A4A4A}"/>
              </a:ext>
            </a:extLst>
          </p:cNvPr>
          <p:cNvSpPr/>
          <p:nvPr/>
        </p:nvSpPr>
        <p:spPr>
          <a:xfrm>
            <a:off x="224970" y="165554"/>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17485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t="14372"/>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hạy Clip nghệ thuật - chạy bộ png tải về - Miễn phí trong suốt Xanh png  Tải về.">
            <a:extLst>
              <a:ext uri="{FF2B5EF4-FFF2-40B4-BE49-F238E27FC236}">
                <a16:creationId xmlns:a16="http://schemas.microsoft.com/office/drawing/2014/main" id="{43344C3A-BD96-434B-821E-28C922829F7E}"/>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500" b="95167" l="10000" r="90000">
                        <a14:foregroundMark x1="59778" y1="15167" x2="59778" y2="15167"/>
                        <a14:foregroundMark x1="57111" y1="4500" x2="57111" y2="4500"/>
                        <a14:foregroundMark x1="23111" y1="95167" x2="23111" y2="95167"/>
                      </a14:backgroundRemoval>
                    </a14:imgEffect>
                  </a14:imgLayer>
                </a14:imgProps>
              </a:ext>
              <a:ext uri="{28A0092B-C50C-407E-A947-70E740481C1C}">
                <a14:useLocalDpi xmlns:a14="http://schemas.microsoft.com/office/drawing/2010/main" val="0"/>
              </a:ext>
            </a:extLst>
          </a:blip>
          <a:srcRect/>
          <a:stretch>
            <a:fillRect/>
          </a:stretch>
        </p:blipFill>
        <p:spPr bwMode="auto">
          <a:xfrm>
            <a:off x="162714" y="3635027"/>
            <a:ext cx="2427247" cy="161816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hạy Clip nghệ thuật - chạy bộ png tải về - Miễn phí trong suốt Xanh png  Tải về.">
            <a:extLst>
              <a:ext uri="{FF2B5EF4-FFF2-40B4-BE49-F238E27FC236}">
                <a16:creationId xmlns:a16="http://schemas.microsoft.com/office/drawing/2014/main" id="{8C76BBF9-C638-49BB-BE31-FD63383BFED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500" b="95167" l="10000" r="90000">
                        <a14:foregroundMark x1="59778" y1="15167" x2="59778" y2="15167"/>
                        <a14:foregroundMark x1="57111" y1="4500" x2="57111" y2="4500"/>
                        <a14:foregroundMark x1="23111" y1="95167" x2="23111" y2="95167"/>
                      </a14:backgroundRemoval>
                    </a14:imgEffect>
                  </a14:imgLayer>
                </a14:imgProps>
              </a:ext>
              <a:ext uri="{28A0092B-C50C-407E-A947-70E740481C1C}">
                <a14:useLocalDpi xmlns:a14="http://schemas.microsoft.com/office/drawing/2010/main" val="0"/>
              </a:ext>
            </a:extLst>
          </a:blip>
          <a:srcRect/>
          <a:stretch>
            <a:fillRect/>
          </a:stretch>
        </p:blipFill>
        <p:spPr bwMode="auto">
          <a:xfrm>
            <a:off x="1743035" y="3371803"/>
            <a:ext cx="2765810" cy="18438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hạy Clip nghệ thuật - chạy bộ png tải về - Miễn phí trong suốt Xanh png  Tải về.">
            <a:extLst>
              <a:ext uri="{FF2B5EF4-FFF2-40B4-BE49-F238E27FC236}">
                <a16:creationId xmlns:a16="http://schemas.microsoft.com/office/drawing/2014/main" id="{16284EB8-227E-40EA-B08C-FBCDDBA470B4}"/>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500" b="95167" l="10000" r="90000">
                        <a14:foregroundMark x1="59778" y1="15167" x2="59778" y2="15167"/>
                        <a14:foregroundMark x1="57111" y1="4500" x2="57111" y2="4500"/>
                        <a14:foregroundMark x1="23111" y1="95167" x2="23111" y2="95167"/>
                      </a14:backgroundRemoval>
                    </a14:imgEffect>
                  </a14:imgLayer>
                </a14:imgProps>
              </a:ext>
              <a:ext uri="{28A0092B-C50C-407E-A947-70E740481C1C}">
                <a14:useLocalDpi xmlns:a14="http://schemas.microsoft.com/office/drawing/2010/main" val="0"/>
              </a:ext>
            </a:extLst>
          </a:blip>
          <a:srcRect/>
          <a:stretch>
            <a:fillRect/>
          </a:stretch>
        </p:blipFill>
        <p:spPr bwMode="auto">
          <a:xfrm>
            <a:off x="3661918" y="2879734"/>
            <a:ext cx="2905376" cy="1936918"/>
          </a:xfrm>
          <a:prstGeom prst="rect">
            <a:avLst/>
          </a:prstGeom>
          <a:noFill/>
          <a:extLst>
            <a:ext uri="{909E8E84-426E-40DD-AFC4-6F175D3DCCD1}">
              <a14:hiddenFill xmlns:a14="http://schemas.microsoft.com/office/drawing/2010/main">
                <a:solidFill>
                  <a:srgbClr val="FFFFFF"/>
                </a:solidFill>
              </a14:hiddenFill>
            </a:ext>
          </a:extLst>
        </p:spPr>
      </p:pic>
      <p:sp>
        <p:nvSpPr>
          <p:cNvPr id="5" name="WordArt 23"/>
          <p:cNvSpPr>
            <a:spLocks noChangeArrowheads="1" noChangeShapeType="1" noTextEdit="1"/>
          </p:cNvSpPr>
          <p:nvPr/>
        </p:nvSpPr>
        <p:spPr bwMode="auto">
          <a:xfrm>
            <a:off x="1966686" y="1624467"/>
            <a:ext cx="5486400" cy="762000"/>
          </a:xfrm>
          <a:prstGeom prst="rect">
            <a:avLst/>
          </a:prstGeom>
        </p:spPr>
        <p:txBody>
          <a:bodyPr wrap="none" fromWordArt="1">
            <a:prstTxWarp prst="textPlain">
              <a:avLst>
                <a:gd name="adj" fmla="val 50000"/>
              </a:avLst>
            </a:prstTxWarp>
          </a:bodyPr>
          <a:lstStyle/>
          <a:p>
            <a:pPr algn="ctr"/>
            <a:r>
              <a:rPr lang="en-US" sz="3200" b="1" kern="10">
                <a:ln w="19050">
                  <a:solidFill>
                    <a:srgbClr val="99CCFF"/>
                  </a:solidFill>
                  <a:round/>
                  <a:headEnd/>
                  <a:tailEnd/>
                </a:ln>
                <a:solidFill>
                  <a:srgbClr val="00B05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31997597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00"/>
                                        <p:tgtEl>
                                          <p:spTgt spid="5"/>
                                        </p:tgtEl>
                                      </p:cBhvr>
                                    </p:animEffect>
                                  </p:childTnLst>
                                </p:cTn>
                              </p:par>
                              <p:par>
                                <p:cTn id="8" presetID="56" presetClass="path" presetSubtype="0" accel="50000" decel="50000" fill="hold" nodeType="withEffect">
                                  <p:stCondLst>
                                    <p:cond delay="0"/>
                                  </p:stCondLst>
                                  <p:childTnLst>
                                    <p:animMotion origin="layout" path="M 2.77778E-6 1.11111E-6 L 0.25 -0.25 " pathEditMode="relative" rAng="0" ptsTypes="AA">
                                      <p:cBhvr>
                                        <p:cTn id="9" dur="2000" fill="hold"/>
                                        <p:tgtEl>
                                          <p:spTgt spid="1028"/>
                                        </p:tgtEl>
                                        <p:attrNameLst>
                                          <p:attrName>ppt_x</p:attrName>
                                          <p:attrName>ppt_y</p:attrName>
                                        </p:attrNameLst>
                                      </p:cBhvr>
                                      <p:rCtr x="12500" y="-12500"/>
                                    </p:animMotion>
                                  </p:childTnLst>
                                </p:cTn>
                              </p:par>
                              <p:par>
                                <p:cTn id="10" presetID="56" presetClass="path" presetSubtype="0" accel="50000" decel="50000" fill="hold" nodeType="withEffect">
                                  <p:stCondLst>
                                    <p:cond delay="0"/>
                                  </p:stCondLst>
                                  <p:childTnLst>
                                    <p:animMotion origin="layout" path="M -2.77778E-7 2.09877E-6 L 0.25 -0.25 " pathEditMode="relative" rAng="0" ptsTypes="AA">
                                      <p:cBhvr>
                                        <p:cTn id="11" dur="2000" fill="hold"/>
                                        <p:tgtEl>
                                          <p:spTgt spid="7"/>
                                        </p:tgtEl>
                                        <p:attrNameLst>
                                          <p:attrName>ppt_x</p:attrName>
                                          <p:attrName>ppt_y</p:attrName>
                                        </p:attrNameLst>
                                      </p:cBhvr>
                                      <p:rCtr x="12500" y="-12500"/>
                                    </p:animMotion>
                                  </p:childTnLst>
                                </p:cTn>
                              </p:par>
                              <p:par>
                                <p:cTn id="12" presetID="56" presetClass="path" presetSubtype="0" accel="50000" decel="50000" fill="hold" nodeType="withEffect">
                                  <p:stCondLst>
                                    <p:cond delay="0"/>
                                  </p:stCondLst>
                                  <p:childTnLst>
                                    <p:animMotion origin="layout" path="M 5E-6 1.85185E-6 L 0.25001 -0.25 " pathEditMode="relative" rAng="0" ptsTypes="AA">
                                      <p:cBhvr>
                                        <p:cTn id="13" dur="2000" fill="hold"/>
                                        <p:tgtEl>
                                          <p:spTgt spid="8"/>
                                        </p:tgtEl>
                                        <p:attrNameLst>
                                          <p:attrName>ppt_x</p:attrName>
                                          <p:attrName>ppt_y</p:attrName>
                                        </p:attrNameLst>
                                      </p:cBhvr>
                                      <p:rCtr x="1250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ought Bubble: Cloud 3">
            <a:extLst>
              <a:ext uri="{FF2B5EF4-FFF2-40B4-BE49-F238E27FC236}">
                <a16:creationId xmlns:a16="http://schemas.microsoft.com/office/drawing/2014/main" id="{63774024-611F-45CC-9CBD-DFB05ADF38FB}"/>
              </a:ext>
            </a:extLst>
          </p:cNvPr>
          <p:cNvSpPr/>
          <p:nvPr/>
        </p:nvSpPr>
        <p:spPr bwMode="auto">
          <a:xfrm>
            <a:off x="-43544" y="0"/>
            <a:ext cx="8725446" cy="4448432"/>
          </a:xfrm>
          <a:prstGeom prst="cloudCallout">
            <a:avLst>
              <a:gd name="adj1" fmla="val -35761"/>
              <a:gd name="adj2" fmla="val 64390"/>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Rectangle 2">
            <a:extLst>
              <a:ext uri="{FF2B5EF4-FFF2-40B4-BE49-F238E27FC236}">
                <a16:creationId xmlns:a16="http://schemas.microsoft.com/office/drawing/2014/main" id="{C180044A-DB05-41A1-9D9F-363A55D8CA2C}"/>
              </a:ext>
            </a:extLst>
          </p:cNvPr>
          <p:cNvSpPr/>
          <p:nvPr/>
        </p:nvSpPr>
        <p:spPr>
          <a:xfrm>
            <a:off x="914400" y="568802"/>
            <a:ext cx="7661189" cy="3539430"/>
          </a:xfrm>
          <a:prstGeom prst="rect">
            <a:avLst/>
          </a:prstGeom>
        </p:spPr>
        <p:txBody>
          <a:bodyPr wrap="square">
            <a:spAutoFit/>
          </a:bodyPr>
          <a:lstStyle/>
          <a:p>
            <a:pPr algn="just"/>
            <a:r>
              <a:rPr lang="en-US" sz="32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Bài toán: Bạn Mai vào của hang tạp hóa mua hàng và thanh toán hết 20000 đồng. Trong ví bạn Mai có 3 loại tiền là: 5000; 2000; 1000. Em hãy tính giúp bạn Mai có bao nhiêu cách thanh toán.</a:t>
            </a:r>
          </a:p>
          <a:p>
            <a:pPr algn="just"/>
            <a:r>
              <a:rPr lang="en-US" sz="3200" smtClean="0">
                <a:solidFill>
                  <a:srgbClr val="7030A0"/>
                </a:solidFill>
                <a:latin typeface="Times New Roman" panose="02020603050405020304" pitchFamily="18" charset="0"/>
                <a:cs typeface="Times New Roman" panose="02020603050405020304" pitchFamily="18" charset="0"/>
              </a:rPr>
              <a:t>	VD: 	Cách 1: 4 tờ 5000</a:t>
            </a:r>
          </a:p>
          <a:p>
            <a:pPr algn="just"/>
            <a:r>
              <a:rPr lang="en-US" sz="3200" smtClean="0">
                <a:solidFill>
                  <a:srgbClr val="7030A0"/>
                </a:solidFill>
                <a:latin typeface="Times New Roman" panose="02020603050405020304" pitchFamily="18" charset="0"/>
                <a:cs typeface="Times New Roman" panose="02020603050405020304" pitchFamily="18" charset="0"/>
              </a:rPr>
              <a:t>			Cách 2: 2 tờ 5000 + 5 tờ 2000.</a:t>
            </a:r>
            <a:endParaRPr lang="en-US" sz="3200">
              <a:solidFill>
                <a:srgbClr val="7030A0"/>
              </a:solidFill>
              <a:latin typeface="Times New Roman" panose="02020603050405020304" pitchFamily="18" charset="0"/>
              <a:cs typeface="Times New Roman" panose="02020603050405020304" pitchFamily="18" charset="0"/>
            </a:endParaRPr>
          </a:p>
        </p:txBody>
      </p:sp>
      <p:pic>
        <p:nvPicPr>
          <p:cNvPr id="5" name="Picture 2">
            <a:extLst>
              <a:ext uri="{FF2B5EF4-FFF2-40B4-BE49-F238E27FC236}">
                <a16:creationId xmlns:a16="http://schemas.microsoft.com/office/drawing/2014/main" id="{88B64214-F6F7-4029-A4CA-792589396771}"/>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Rounded Corners 5">
            <a:extLst>
              <a:ext uri="{FF2B5EF4-FFF2-40B4-BE49-F238E27FC236}">
                <a16:creationId xmlns:a16="http://schemas.microsoft.com/office/drawing/2014/main" id="{1B35B713-0759-4A5C-B8C4-7A69C8BA9A6C}"/>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24DBA5F-1A80-4987-AC89-BEFEAF05D915}"/>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311959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75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75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3"/>
            <a:ext cx="7886700" cy="1839161"/>
          </a:xfrm>
        </p:spPr>
        <p:txBody>
          <a:bodyPr/>
          <a:lstStyle/>
          <a:p>
            <a:r>
              <a:rPr lang="en-US" smtClean="0"/>
              <a:t>Gọi biến 	i đếm loại tiền 5000</a:t>
            </a:r>
            <a:br>
              <a:rPr lang="en-US" smtClean="0"/>
            </a:br>
            <a:r>
              <a:rPr lang="en-US"/>
              <a:t>	</a:t>
            </a:r>
            <a:r>
              <a:rPr lang="en-US" smtClean="0"/>
              <a:t>		j </a:t>
            </a:r>
            <a:r>
              <a:rPr lang="en-US"/>
              <a:t>đếm loại </a:t>
            </a:r>
            <a:r>
              <a:rPr lang="en-US"/>
              <a:t>tiền </a:t>
            </a:r>
            <a:r>
              <a:rPr lang="en-US" smtClean="0"/>
              <a:t>2000</a:t>
            </a:r>
            <a:br>
              <a:rPr lang="en-US" smtClean="0"/>
            </a:br>
            <a:r>
              <a:rPr lang="en-US"/>
              <a:t>	</a:t>
            </a:r>
            <a:r>
              <a:rPr lang="en-US" smtClean="0"/>
              <a:t>		k </a:t>
            </a:r>
            <a:r>
              <a:rPr lang="en-US"/>
              <a:t>đếm loại </a:t>
            </a:r>
            <a:r>
              <a:rPr lang="en-US"/>
              <a:t>tiền </a:t>
            </a:r>
            <a:r>
              <a:rPr lang="en-US" smtClean="0"/>
              <a:t>1000</a:t>
            </a:r>
            <a:br>
              <a:rPr lang="en-US" smtClean="0"/>
            </a:br>
            <a:r>
              <a:rPr lang="en-US"/>
              <a:t>	</a:t>
            </a:r>
            <a:r>
              <a:rPr lang="en-US" smtClean="0"/>
              <a:t>		d </a:t>
            </a:r>
            <a:r>
              <a:rPr lang="en-US"/>
              <a:t>đếm </a:t>
            </a:r>
            <a:r>
              <a:rPr lang="en-US" smtClean="0"/>
              <a:t>số cách trả tiền</a:t>
            </a:r>
            <a:endParaRPr lang="en-US"/>
          </a:p>
        </p:txBody>
      </p:sp>
      <p:sp>
        <p:nvSpPr>
          <p:cNvPr id="3" name="Content Placeholder 2"/>
          <p:cNvSpPr>
            <a:spLocks noGrp="1"/>
          </p:cNvSpPr>
          <p:nvPr>
            <p:ph idx="1"/>
          </p:nvPr>
        </p:nvSpPr>
        <p:spPr>
          <a:xfrm>
            <a:off x="628650" y="2113004"/>
            <a:ext cx="7886700" cy="2519719"/>
          </a:xfrm>
        </p:spPr>
        <p:txBody>
          <a:bodyPr>
            <a:normAutofit/>
          </a:bodyPr>
          <a:lstStyle/>
          <a:p>
            <a:r>
              <a:rPr lang="en-US" sz="3600" smtClean="0"/>
              <a:t>i chạy từ </a:t>
            </a:r>
            <a:r>
              <a:rPr lang="en-US" sz="3600" smtClean="0">
                <a:solidFill>
                  <a:srgbClr val="FF0000"/>
                </a:solidFill>
              </a:rPr>
              <a:t>0 </a:t>
            </a:r>
            <a:r>
              <a:rPr lang="en-US" sz="3600" smtClean="0"/>
              <a:t>, 1,  2, 3 ,4</a:t>
            </a:r>
          </a:p>
          <a:p>
            <a:r>
              <a:rPr lang="en-US" sz="3600" smtClean="0"/>
              <a:t>j chạy từ </a:t>
            </a:r>
            <a:r>
              <a:rPr lang="en-US" sz="3600" smtClean="0">
                <a:solidFill>
                  <a:srgbClr val="FF0000"/>
                </a:solidFill>
              </a:rPr>
              <a:t>0</a:t>
            </a:r>
            <a:r>
              <a:rPr lang="en-US" sz="3600" smtClean="0"/>
              <a:t>, </a:t>
            </a:r>
            <a:r>
              <a:rPr lang="en-US" sz="3600" smtClean="0">
                <a:solidFill>
                  <a:srgbClr val="C00000"/>
                </a:solidFill>
              </a:rPr>
              <a:t>1</a:t>
            </a:r>
            <a:r>
              <a:rPr lang="en-US" sz="3600" smtClean="0"/>
              <a:t>, </a:t>
            </a:r>
            <a:r>
              <a:rPr lang="en-US" sz="3600" smtClean="0">
                <a:solidFill>
                  <a:srgbClr val="002060"/>
                </a:solidFill>
              </a:rPr>
              <a:t>2</a:t>
            </a:r>
            <a:r>
              <a:rPr lang="en-US" sz="3600" smtClean="0"/>
              <a:t>,3 ..., 10</a:t>
            </a:r>
          </a:p>
          <a:p>
            <a:r>
              <a:rPr lang="en-US" sz="3600" smtClean="0"/>
              <a:t>k chạy từ 0, 1, ..., 14, </a:t>
            </a:r>
            <a:r>
              <a:rPr lang="en-US" sz="3600" smtClean="0">
                <a:solidFill>
                  <a:srgbClr val="002060"/>
                </a:solidFill>
              </a:rPr>
              <a:t>16</a:t>
            </a:r>
            <a:r>
              <a:rPr lang="en-US" sz="3600" smtClean="0"/>
              <a:t>,</a:t>
            </a:r>
            <a:r>
              <a:rPr lang="en-US" sz="3600" smtClean="0">
                <a:solidFill>
                  <a:srgbClr val="C00000"/>
                </a:solidFill>
              </a:rPr>
              <a:t>18</a:t>
            </a:r>
            <a:r>
              <a:rPr lang="en-US" sz="3600" smtClean="0"/>
              <a:t>, </a:t>
            </a:r>
            <a:r>
              <a:rPr lang="en-US" sz="3600" smtClean="0">
                <a:solidFill>
                  <a:srgbClr val="FF0000"/>
                </a:solidFill>
              </a:rPr>
              <a:t>20</a:t>
            </a:r>
          </a:p>
          <a:p>
            <a:r>
              <a:rPr lang="en-US" sz="3600" smtClean="0"/>
              <a:t>if ( i*5000+j*2000+k*1000)=20000 Thì  d=d+1</a:t>
            </a:r>
            <a:endParaRPr lang="en-US" sz="3600"/>
          </a:p>
        </p:txBody>
      </p:sp>
    </p:spTree>
    <p:extLst>
      <p:ext uri="{BB962C8B-B14F-4D97-AF65-F5344CB8AC3E}">
        <p14:creationId xmlns:p14="http://schemas.microsoft.com/office/powerpoint/2010/main" val="19822001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48166541"/>
              </p:ext>
            </p:extLst>
          </p:nvPr>
        </p:nvGraphicFramePr>
        <p:xfrm>
          <a:off x="130628" y="62891"/>
          <a:ext cx="8911772" cy="5179133"/>
        </p:xfrm>
        <a:graphic>
          <a:graphicData uri="http://schemas.openxmlformats.org/drawingml/2006/table">
            <a:tbl>
              <a:tblPr firstRow="1" firstCol="1" bandRow="1">
                <a:tableStyleId>{5940675A-B579-460E-94D1-54222C63F5DA}</a:tableStyleId>
              </a:tblPr>
              <a:tblGrid>
                <a:gridCol w="1135815">
                  <a:extLst>
                    <a:ext uri="{9D8B030D-6E8A-4147-A177-3AD203B41FA5}">
                      <a16:colId xmlns:a16="http://schemas.microsoft.com/office/drawing/2014/main" val="20000"/>
                    </a:ext>
                  </a:extLst>
                </a:gridCol>
                <a:gridCol w="7775957">
                  <a:extLst>
                    <a:ext uri="{9D8B030D-6E8A-4147-A177-3AD203B41FA5}">
                      <a16:colId xmlns:a16="http://schemas.microsoft.com/office/drawing/2014/main" val="20001"/>
                    </a:ext>
                  </a:extLst>
                </a:gridCol>
              </a:tblGrid>
              <a:tr h="369479">
                <a:tc>
                  <a:txBody>
                    <a:bodyPr/>
                    <a:lstStyle/>
                    <a:p>
                      <a:pPr algn="ctr">
                        <a:lnSpc>
                          <a:spcPct val="107000"/>
                        </a:lnSpc>
                        <a:spcBef>
                          <a:spcPts val="300"/>
                        </a:spcBef>
                        <a:spcAft>
                          <a:spcPts val="300"/>
                        </a:spcAft>
                      </a:pPr>
                      <a:r>
                        <a:rPr lang="en-US" sz="2800" b="1" dirty="0" err="1">
                          <a:solidFill>
                            <a:schemeClr val="bg1"/>
                          </a:solidFill>
                          <a:effectLst/>
                          <a:latin typeface="Times New Roman" panose="02020603050405020304" pitchFamily="18" charset="0"/>
                          <a:cs typeface="Times New Roman" panose="02020603050405020304" pitchFamily="18" charset="0"/>
                        </a:rPr>
                        <a:t>Bước</a:t>
                      </a:r>
                      <a:endParaRPr lang="en-US" sz="2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solidFill>
                      <a:schemeClr val="accent6"/>
                    </a:solidFill>
                  </a:tcPr>
                </a:tc>
                <a:tc>
                  <a:txBody>
                    <a:bodyPr/>
                    <a:lstStyle/>
                    <a:p>
                      <a:pPr algn="ctr">
                        <a:lnSpc>
                          <a:spcPct val="107000"/>
                        </a:lnSpc>
                        <a:spcBef>
                          <a:spcPts val="300"/>
                        </a:spcBef>
                        <a:spcAft>
                          <a:spcPts val="300"/>
                        </a:spcAft>
                      </a:pPr>
                      <a:r>
                        <a:rPr lang="en-US" sz="2800" b="1" dirty="0" err="1">
                          <a:solidFill>
                            <a:schemeClr val="bg1"/>
                          </a:solidFill>
                          <a:effectLst/>
                          <a:latin typeface="Times New Roman" panose="02020603050405020304" pitchFamily="18" charset="0"/>
                          <a:cs typeface="Times New Roman" panose="02020603050405020304" pitchFamily="18" charset="0"/>
                        </a:rPr>
                        <a:t>Các</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hoạt</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động</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của</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hai</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nhân</a:t>
                      </a:r>
                      <a:r>
                        <a:rPr lang="en-US" sz="2800" b="1" dirty="0">
                          <a:solidFill>
                            <a:schemeClr val="bg1"/>
                          </a:solidFill>
                          <a:effectLst/>
                          <a:latin typeface="Times New Roman" panose="02020603050405020304" pitchFamily="18" charset="0"/>
                          <a:cs typeface="Times New Roman" panose="02020603050405020304" pitchFamily="18" charset="0"/>
                        </a:rPr>
                        <a:t> </a:t>
                      </a:r>
                      <a:r>
                        <a:rPr lang="en-US" sz="2800" b="1" dirty="0" err="1">
                          <a:solidFill>
                            <a:schemeClr val="bg1"/>
                          </a:solidFill>
                          <a:effectLst/>
                          <a:latin typeface="Times New Roman" panose="02020603050405020304" pitchFamily="18" charset="0"/>
                          <a:cs typeface="Times New Roman" panose="02020603050405020304" pitchFamily="18" charset="0"/>
                        </a:rPr>
                        <a:t>vật</a:t>
                      </a:r>
                      <a:endParaRPr lang="en-US" sz="28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solidFill>
                      <a:schemeClr val="accent6"/>
                    </a:solidFill>
                  </a:tcPr>
                </a:tc>
                <a:extLst>
                  <a:ext uri="{0D108BD9-81ED-4DB2-BD59-A6C34878D82A}">
                    <a16:rowId xmlns:a16="http://schemas.microsoft.com/office/drawing/2014/main" val="10000"/>
                  </a:ext>
                </a:extLst>
              </a:tr>
              <a:tr h="758063">
                <a:tc>
                  <a:txBody>
                    <a:bodyPr/>
                    <a:lstStyle/>
                    <a:p>
                      <a:pPr algn="ctr">
                        <a:lnSpc>
                          <a:spcPct val="107000"/>
                        </a:lnSpc>
                        <a:spcBef>
                          <a:spcPts val="300"/>
                        </a:spcBef>
                        <a:spcAft>
                          <a:spcPts val="300"/>
                        </a:spcAft>
                      </a:pPr>
                      <a:r>
                        <a:rPr lang="en-US" sz="2400" dirty="0">
                          <a:effectLst/>
                          <a:latin typeface="Times New Roman" panose="02020603050405020304" pitchFamily="18" charset="0"/>
                          <a:cs typeface="Times New Roman" panose="02020603050405020304" pitchFamily="18" charset="0"/>
                        </a:rPr>
                        <a:t>1a+1b.</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Đặt nhân vật Mèo và nhân vật Hươu cao cổ đứng cạnh nhau bên trái căn phòng</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1"/>
                  </a:ext>
                </a:extLst>
              </a:tr>
              <a:tr h="758063">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2a.</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nói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lạnh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điều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tồi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tệ</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với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cậu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2 </a:t>
                      </a:r>
                      <a:r>
                        <a:rPr lang="en-US" sz="2400" dirty="0" err="1">
                          <a:effectLst/>
                          <a:latin typeface="Times New Roman" panose="02020603050405020304" pitchFamily="18" charset="0"/>
                          <a:cs typeface="Times New Roman" panose="02020603050405020304" pitchFamily="18" charset="0"/>
                        </a:rPr>
                        <a:t>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2"/>
                  </a:ext>
                </a:extLst>
              </a:tr>
              <a:tr h="397941">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2b.</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Hươu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cao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cổ</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suy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nghĩ</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1,5 </a:t>
                      </a:r>
                      <a:r>
                        <a:rPr lang="en-US" sz="2400" dirty="0" err="1">
                          <a:effectLst/>
                          <a:latin typeface="Times New Roman" panose="02020603050405020304" pitchFamily="18" charset="0"/>
                          <a:cs typeface="Times New Roman" panose="02020603050405020304" pitchFamily="18" charset="0"/>
                        </a:rPr>
                        <a:t>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3"/>
                  </a:ext>
                </a:extLst>
              </a:tr>
              <a:tr h="758063">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3b.</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Hươu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cao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cổ</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đáp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uống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nóng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ạ”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a:t>
                      </a:r>
                      <a:r>
                        <a:rPr lang="en-US" sz="2400">
                          <a:effectLst/>
                          <a:latin typeface="Times New Roman" panose="02020603050405020304" pitchFamily="18" charset="0"/>
                          <a:cs typeface="Times New Roman" panose="02020603050405020304" pitchFamily="18" charset="0"/>
                        </a:rPr>
                        <a:t>2 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4"/>
                  </a:ext>
                </a:extLst>
              </a:tr>
              <a:tr h="397941">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3a.</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hỏi</a:t>
                      </a:r>
                      <a:r>
                        <a:rPr lang="en-US" sz="2400" dirty="0">
                          <a:effectLst/>
                          <a:latin typeface="Times New Roman" panose="02020603050405020304" pitchFamily="18" charset="0"/>
                          <a:cs typeface="Times New Roman" panose="02020603050405020304" pitchFamily="18" charset="0"/>
                        </a:rPr>
                        <a:t>: Sao </a:t>
                      </a:r>
                      <a:r>
                        <a:rPr lang="en-US" sz="2400" dirty="0" err="1">
                          <a:effectLst/>
                          <a:latin typeface="Times New Roman" panose="02020603050405020304" pitchFamily="18" charset="0"/>
                          <a:cs typeface="Times New Roman" panose="02020603050405020304" pitchFamily="18" charset="0"/>
                        </a:rPr>
                        <a:t>lại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1,5 </a:t>
                      </a:r>
                      <a:r>
                        <a:rPr lang="en-US" sz="2400" dirty="0" err="1">
                          <a:effectLst/>
                          <a:latin typeface="Times New Roman" panose="02020603050405020304" pitchFamily="18" charset="0"/>
                          <a:cs typeface="Times New Roman" panose="02020603050405020304" pitchFamily="18" charset="0"/>
                        </a:rPr>
                        <a:t>giây</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5"/>
                  </a:ext>
                </a:extLst>
              </a:tr>
              <a:tr h="795882">
                <a:tc>
                  <a:txBody>
                    <a:bodyPr/>
                    <a:lstStyle/>
                    <a:p>
                      <a:pPr algn="ctr">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4b.</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a:effectLst/>
                          <a:latin typeface="Times New Roman" panose="02020603050405020304" pitchFamily="18" charset="0"/>
                          <a:cs typeface="Times New Roman" panose="02020603050405020304" pitchFamily="18" charset="0"/>
                        </a:rPr>
                        <a:t>Nhân vật Hươu cao cổ trả lời: “Khi trà xuống được bụng mình thì nó nguội lạnh mất rồi!” trong 2 giây.</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6"/>
                  </a:ext>
                </a:extLst>
              </a:tr>
              <a:tr h="758063">
                <a:tc>
                  <a:txBody>
                    <a:bodyPr/>
                    <a:lstStyle/>
                    <a:p>
                      <a:pPr algn="ctr">
                        <a:lnSpc>
                          <a:spcPct val="107000"/>
                        </a:lnSpc>
                        <a:spcBef>
                          <a:spcPts val="300"/>
                        </a:spcBef>
                        <a:spcAft>
                          <a:spcPts val="300"/>
                        </a:spcAft>
                      </a:pPr>
                      <a:r>
                        <a:rPr lang="en-US" sz="2400" dirty="0">
                          <a:effectLst/>
                          <a:latin typeface="Times New Roman" panose="02020603050405020304" pitchFamily="18" charset="0"/>
                          <a:cs typeface="Times New Roman" panose="02020603050405020304" pitchFamily="18" charset="0"/>
                        </a:rPr>
                        <a:t>4a+5b.</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nchor="ctr"/>
                </a:tc>
                <a:tc>
                  <a:txBody>
                    <a:bodyPr/>
                    <a:lstStyle/>
                    <a:p>
                      <a:pPr algn="just">
                        <a:lnSpc>
                          <a:spcPct val="107000"/>
                        </a:lnSpc>
                        <a:spcBef>
                          <a:spcPts val="300"/>
                        </a:spcBef>
                        <a:spcAft>
                          <a:spcPts val="300"/>
                        </a:spcAft>
                      </a:pPr>
                      <a:r>
                        <a:rPr lang="en-US" sz="2400" dirty="0" err="1">
                          <a:effectLst/>
                          <a:latin typeface="Times New Roman" panose="02020603050405020304" pitchFamily="18" charset="0"/>
                          <a:cs typeface="Times New Roman" panose="02020603050405020304" pitchFamily="18" charset="0"/>
                        </a:rPr>
                        <a:t>Cả</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Mèo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cười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Hươu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cao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cổ</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cùng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cười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2,5 </a:t>
                      </a:r>
                      <a:r>
                        <a:rPr lang="en-US" sz="2400" dirty="0" err="1">
                          <a:effectLst/>
                          <a:latin typeface="Times New Roman" panose="02020603050405020304" pitchFamily="18" charset="0"/>
                          <a:cs typeface="Times New Roman" panose="02020603050405020304" pitchFamily="18" charset="0"/>
                        </a:rPr>
                        <a:t>giây</a:t>
                      </a:r>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0200" marR="6020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081221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hought Bubble: Cloud 16">
            <a:extLst>
              <a:ext uri="{FF2B5EF4-FFF2-40B4-BE49-F238E27FC236}">
                <a16:creationId xmlns:a16="http://schemas.microsoft.com/office/drawing/2014/main" id="{0CB0B84B-2DDF-4449-8FC1-57B405658F16}"/>
              </a:ext>
            </a:extLst>
          </p:cNvPr>
          <p:cNvSpPr/>
          <p:nvPr/>
        </p:nvSpPr>
        <p:spPr bwMode="auto">
          <a:xfrm>
            <a:off x="152408" y="275771"/>
            <a:ext cx="8686792" cy="2902857"/>
          </a:xfrm>
          <a:prstGeom prst="cloudCallout">
            <a:avLst>
              <a:gd name="adj1" fmla="val -30963"/>
              <a:gd name="adj2" fmla="val 65457"/>
            </a:avLst>
          </a:prstGeom>
          <a:solidFill>
            <a:schemeClr val="accent6"/>
          </a:solidFill>
          <a:ln>
            <a:headEnd type="none" w="med" len="med"/>
            <a:tailEnd type="none" w="med" len="med"/>
          </a:ln>
          <a:effectLst>
            <a:glow rad="101600">
              <a:schemeClr val="accent4">
                <a:satMod val="175000"/>
                <a:alpha val="40000"/>
              </a:schemeClr>
            </a:glow>
          </a:effectLst>
        </p:spPr>
        <p:style>
          <a:lnRef idx="3">
            <a:schemeClr val="lt1"/>
          </a:lnRef>
          <a:fillRef idx="1">
            <a:schemeClr val="accent4"/>
          </a:fillRef>
          <a:effectRef idx="1">
            <a:schemeClr val="accent4"/>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30725" name="Rectangle 5"/>
          <p:cNvSpPr>
            <a:spLocks noChangeArrowheads="1"/>
          </p:cNvSpPr>
          <p:nvPr/>
        </p:nvSpPr>
        <p:spPr bwMode="auto">
          <a:xfrm>
            <a:off x="662552" y="1081172"/>
            <a:ext cx="8033964" cy="149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buFontTx/>
              <a:buNone/>
            </a:pPr>
            <a:r>
              <a:rPr lang="en-US" sz="2800" dirty="0" err="1"/>
              <a:t>Em</a:t>
            </a:r>
            <a:r>
              <a:rPr lang="en-US" sz="2800" dirty="0"/>
              <a:t> </a:t>
            </a:r>
            <a:r>
              <a:rPr lang="en-US" sz="2800" dirty="0" err="1"/>
              <a:t>hãy</a:t>
            </a:r>
            <a:r>
              <a:rPr lang="en-US" sz="2800" dirty="0"/>
              <a:t> </a:t>
            </a:r>
            <a:r>
              <a:rPr lang="en-US" sz="2800" dirty="0" err="1"/>
              <a:t>chuyển</a:t>
            </a:r>
            <a:r>
              <a:rPr lang="en-US" sz="2800" dirty="0"/>
              <a:t> </a:t>
            </a:r>
            <a:r>
              <a:rPr lang="en-US" sz="2800" dirty="0" err="1"/>
              <a:t>kịch</a:t>
            </a:r>
            <a:r>
              <a:rPr lang="en-US" sz="2800" dirty="0"/>
              <a:t> </a:t>
            </a:r>
            <a:r>
              <a:rPr lang="en-US" sz="2800" dirty="0" err="1"/>
              <a:t>bản</a:t>
            </a:r>
            <a:r>
              <a:rPr lang="en-US" sz="2800" dirty="0"/>
              <a:t> ở </a:t>
            </a:r>
            <a:r>
              <a:rPr lang="en-US" sz="2800" b="1" i="1" dirty="0" err="1"/>
              <a:t>Hình</a:t>
            </a:r>
            <a:r>
              <a:rPr lang="en-US" sz="2800" i="1" dirty="0"/>
              <a:t> </a:t>
            </a:r>
            <a:r>
              <a:rPr lang="en-US" sz="2800" b="1" i="1" dirty="0"/>
              <a:t>1</a:t>
            </a:r>
            <a:r>
              <a:rPr lang="en-US" sz="2800" dirty="0"/>
              <a:t> sang </a:t>
            </a:r>
            <a:r>
              <a:rPr lang="en-US" sz="2800" dirty="0" err="1"/>
              <a:t>thành</a:t>
            </a:r>
            <a:r>
              <a:rPr lang="en-US" sz="2800" dirty="0"/>
              <a:t> </a:t>
            </a:r>
            <a:r>
              <a:rPr lang="en-US" sz="2800" dirty="0" err="1"/>
              <a:t>dạng</a:t>
            </a:r>
            <a:r>
              <a:rPr lang="en-US" sz="2800" dirty="0"/>
              <a:t> </a:t>
            </a:r>
            <a:r>
              <a:rPr lang="en-US" sz="2800" dirty="0" err="1"/>
              <a:t>mô</a:t>
            </a:r>
            <a:r>
              <a:rPr lang="en-US" sz="2800" dirty="0"/>
              <a:t> </a:t>
            </a:r>
            <a:r>
              <a:rPr lang="en-US" sz="2800" dirty="0" err="1"/>
              <a:t>tả</a:t>
            </a:r>
            <a:r>
              <a:rPr lang="en-US" sz="2800" dirty="0"/>
              <a:t> </a:t>
            </a:r>
            <a:r>
              <a:rPr lang="en-US" sz="2800" dirty="0" err="1"/>
              <a:t>thuật</a:t>
            </a:r>
            <a:r>
              <a:rPr lang="en-US" sz="2800" dirty="0"/>
              <a:t> </a:t>
            </a:r>
            <a:r>
              <a:rPr lang="en-US" sz="2800" dirty="0" err="1"/>
              <a:t>toán</a:t>
            </a:r>
            <a:r>
              <a:rPr lang="en-US" sz="2800" dirty="0"/>
              <a:t> </a:t>
            </a:r>
            <a:r>
              <a:rPr lang="en-US" sz="2800" dirty="0" err="1"/>
              <a:t>để</a:t>
            </a:r>
            <a:r>
              <a:rPr lang="en-US" sz="2800" dirty="0"/>
              <a:t> </a:t>
            </a:r>
            <a:r>
              <a:rPr lang="en-US" sz="2800" dirty="0" err="1"/>
              <a:t>có</a:t>
            </a:r>
            <a:r>
              <a:rPr lang="en-US" sz="2800" dirty="0"/>
              <a:t> </a:t>
            </a:r>
            <a:r>
              <a:rPr lang="en-US" sz="2800" dirty="0" err="1"/>
              <a:t>thể</a:t>
            </a:r>
            <a:r>
              <a:rPr lang="en-US" sz="2800" dirty="0"/>
              <a:t> </a:t>
            </a:r>
            <a:r>
              <a:rPr lang="en-US" sz="2800" dirty="0" err="1"/>
              <a:t>điều</a:t>
            </a:r>
            <a:r>
              <a:rPr lang="en-US" sz="2800" dirty="0"/>
              <a:t> </a:t>
            </a:r>
            <a:r>
              <a:rPr lang="en-US" sz="2800" dirty="0" err="1"/>
              <a:t>khiển</a:t>
            </a:r>
            <a:r>
              <a:rPr lang="en-US" sz="2800" dirty="0"/>
              <a:t> </a:t>
            </a:r>
            <a:r>
              <a:rPr lang="en-US" sz="2800" dirty="0" err="1"/>
              <a:t>nhân</a:t>
            </a:r>
            <a:r>
              <a:rPr lang="en-US" sz="2800" dirty="0"/>
              <a:t> </a:t>
            </a:r>
            <a:r>
              <a:rPr lang="en-US" sz="2800" dirty="0" err="1"/>
              <a:t>vật</a:t>
            </a:r>
            <a:r>
              <a:rPr lang="en-US" sz="2800" dirty="0"/>
              <a:t> </a:t>
            </a:r>
            <a:r>
              <a:rPr lang="en-US" sz="2800" dirty="0" err="1"/>
              <a:t>Mèo</a:t>
            </a:r>
            <a:r>
              <a:rPr lang="en-US" sz="2800" dirty="0"/>
              <a:t> </a:t>
            </a:r>
            <a:r>
              <a:rPr lang="en-US" sz="2800" dirty="0" err="1"/>
              <a:t>bằng</a:t>
            </a:r>
            <a:r>
              <a:rPr lang="en-US" sz="2800" dirty="0"/>
              <a:t> </a:t>
            </a:r>
            <a:r>
              <a:rPr lang="en-US" sz="2800" dirty="0" err="1"/>
              <a:t>chương</a:t>
            </a:r>
            <a:r>
              <a:rPr lang="en-US" sz="2800" dirty="0"/>
              <a:t> </a:t>
            </a:r>
            <a:r>
              <a:rPr lang="en-US" sz="2800" dirty="0" err="1"/>
              <a:t>trình</a:t>
            </a:r>
            <a:r>
              <a:rPr lang="en-US" sz="2800" dirty="0"/>
              <a:t> Scratch</a:t>
            </a:r>
            <a:r>
              <a:rPr lang="vi-VN" sz="2800" dirty="0"/>
              <a:t>? </a:t>
            </a:r>
          </a:p>
        </p:txBody>
      </p:sp>
      <p:sp>
        <p:nvSpPr>
          <p:cNvPr id="14" name="Rectangle: Rounded Corners 13">
            <a:extLst>
              <a:ext uri="{FF2B5EF4-FFF2-40B4-BE49-F238E27FC236}">
                <a16:creationId xmlns:a16="http://schemas.microsoft.com/office/drawing/2014/main" id="{C03E692E-ED2F-4FC9-AB18-CB87615A88C2}"/>
              </a:ext>
            </a:extLst>
          </p:cNvPr>
          <p:cNvSpPr/>
          <p:nvPr/>
        </p:nvSpPr>
        <p:spPr>
          <a:xfrm>
            <a:off x="0" y="0"/>
            <a:ext cx="9144000"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FA3F771A-449B-4BFC-BCA8-34D83389A49D}"/>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pic>
        <p:nvPicPr>
          <p:cNvPr id="18" name="Picture 2">
            <a:extLst>
              <a:ext uri="{FF2B5EF4-FFF2-40B4-BE49-F238E27FC236}">
                <a16:creationId xmlns:a16="http://schemas.microsoft.com/office/drawing/2014/main" id="{96B87D31-3003-45B2-8C0A-B2407A9C3631}"/>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6285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circle(in)">
                                      <p:cBhvr>
                                        <p:cTn id="7" dur="2000"/>
                                        <p:tgtEl>
                                          <p:spTgt spid="3072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ircle(in)">
                                      <p:cBhvr>
                                        <p:cTn id="10" dur="2000"/>
                                        <p:tgtEl>
                                          <p:spTgt spid="17"/>
                                        </p:tgtEl>
                                      </p:cBhvr>
                                    </p:animEffect>
                                  </p:childTnLst>
                                </p:cTn>
                              </p:par>
                              <p:par>
                                <p:cTn id="11" presetID="6" presetClass="entr" presetSubtype="16"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circle(in)">
                                      <p:cBhvr>
                                        <p:cTn id="1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7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t="12471" r="1112" b="2646"/>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 name="Picture 2" descr="Công suất là gì? Công thức và cách tính công suất điện">
            <a:extLst>
              <a:ext uri="{FF2B5EF4-FFF2-40B4-BE49-F238E27FC236}">
                <a16:creationId xmlns:a16="http://schemas.microsoft.com/office/drawing/2014/main" id="{AD99620B-B5CB-4BA8-B0B8-FDB3D5CB9CD0}"/>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53152" y1="36275" x2="53523" y2="51569"/>
                        <a14:foregroundMark x1="53523" y1="51569" x2="54512" y2="55686"/>
                        <a14:foregroundMark x1="44376" y1="37647" x2="45983" y2="51176"/>
                        <a14:foregroundMark x1="22497" y1="74706" x2="15698" y2="78235"/>
                        <a14:foregroundMark x1="32138" y1="83137" x2="24722" y2="87255"/>
                      </a14:backgroundRemoval>
                    </a14:imgEffect>
                  </a14:imgLayer>
                </a14:imgProps>
              </a:ext>
              <a:ext uri="{28A0092B-C50C-407E-A947-70E740481C1C}">
                <a14:useLocalDpi xmlns:a14="http://schemas.microsoft.com/office/drawing/2010/main" val="0"/>
              </a:ext>
            </a:extLst>
          </a:blip>
          <a:srcRect/>
          <a:stretch>
            <a:fillRect/>
          </a:stretch>
        </p:blipFill>
        <p:spPr bwMode="auto">
          <a:xfrm>
            <a:off x="696686" y="1406016"/>
            <a:ext cx="1487364" cy="93764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ình ảnh học sinh chăm chú nghe giảng bài - PNG">
            <a:extLst>
              <a:ext uri="{FF2B5EF4-FFF2-40B4-BE49-F238E27FC236}">
                <a16:creationId xmlns:a16="http://schemas.microsoft.com/office/drawing/2014/main" id="{B948068C-D016-4747-AF23-9A607F693E2A}"/>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533" b="98584" l="2500" r="98500">
                        <a14:foregroundMark x1="17750" y1="27479" x2="17750" y2="48725"/>
                        <a14:foregroundMark x1="22750" y1="20680" x2="10750" y2="25212"/>
                        <a14:foregroundMark x1="2500" y1="27479" x2="5250" y2="43909"/>
                        <a14:foregroundMark x1="21750" y1="38244" x2="26000" y2="46176"/>
                        <a14:foregroundMark x1="26000" y1="46176" x2="26250" y2="45326"/>
                        <a14:foregroundMark x1="29250" y1="35411" x2="27750" y2="42776"/>
                        <a14:foregroundMark x1="28500" y1="30312" x2="27750" y2="45326"/>
                        <a14:foregroundMark x1="56250" y1="14164" x2="58750" y2="30028"/>
                        <a14:foregroundMark x1="67500" y1="4816" x2="70500" y2="4533"/>
                        <a14:foregroundMark x1="19750" y1="55524" x2="20250" y2="63739"/>
                        <a14:foregroundMark x1="20250" y1="63739" x2="20250" y2="63739"/>
                        <a14:foregroundMark x1="29000" y1="70538" x2="28750" y2="83569"/>
                        <a14:foregroundMark x1="28750" y1="83569" x2="29250" y2="81020"/>
                        <a14:foregroundMark x1="38750" y1="65722" x2="39000" y2="77904"/>
                        <a14:foregroundMark x1="31000" y1="88669" x2="36750" y2="89802"/>
                        <a14:foregroundMark x1="26500" y1="89802" x2="35250" y2="91501"/>
                        <a14:foregroundMark x1="35250" y1="91501" x2="39250" y2="90935"/>
                        <a14:foregroundMark x1="13000" y1="84703" x2="15250" y2="98584"/>
                        <a14:foregroundMark x1="15250" y1="98584" x2="15500" y2="98017"/>
                        <a14:foregroundMark x1="66250" y1="19830" x2="67000" y2="23513"/>
                        <a14:foregroundMark x1="64750" y1="45609" x2="64250" y2="51841"/>
                        <a14:foregroundMark x1="70750" y1="38527" x2="70750" y2="44193"/>
                        <a14:foregroundMark x1="66750" y1="40227" x2="66750" y2="45609"/>
                        <a14:foregroundMark x1="73750" y1="56657" x2="77000" y2="62890"/>
                        <a14:foregroundMark x1="85000" y1="51275" x2="89750" y2="58640"/>
                        <a14:foregroundMark x1="89750" y1="58640" x2="89750" y2="58640"/>
                        <a14:foregroundMark x1="95000" y1="56091" x2="96750" y2="58640"/>
                        <a14:foregroundMark x1="84250" y1="69122" x2="88000" y2="72238"/>
                        <a14:foregroundMark x1="63500" y1="70822" x2="70000" y2="78754"/>
                        <a14:foregroundMark x1="70000" y1="78754" x2="70500" y2="79037"/>
                        <a14:foregroundMark x1="61250" y1="75071" x2="69500" y2="81870"/>
                        <a14:foregroundMark x1="69500" y1="81870" x2="73000" y2="81303"/>
                        <a14:foregroundMark x1="58000" y1="73371" x2="62750" y2="78754"/>
                        <a14:foregroundMark x1="87000" y1="74221" x2="81500" y2="75354"/>
                        <a14:foregroundMark x1="98500" y1="58357" x2="92750" y2="60057"/>
                        <a14:foregroundMark x1="62250" y1="43626" x2="64250" y2="51841"/>
                        <a14:foregroundMark x1="63750" y1="46742" x2="71500" y2="46176"/>
                        <a14:foregroundMark x1="71500" y1="46176" x2="65000" y2="41643"/>
                        <a14:foregroundMark x1="65000" y1="41643" x2="64000" y2="49858"/>
                        <a14:foregroundMark x1="64000" y1="49858" x2="69750" y2="49858"/>
                        <a14:foregroundMark x1="15750" y1="56941" x2="15750" y2="64023"/>
                        <a14:foregroundMark x1="61750" y1="48159" x2="61000" y2="53541"/>
                        <a14:foregroundMark x1="59750" y1="43059" x2="61750" y2="50992"/>
                        <a14:foregroundMark x1="61750" y1="50992" x2="60000" y2="43059"/>
                        <a14:foregroundMark x1="60000" y1="43059" x2="60000" y2="43059"/>
                        <a14:foregroundMark x1="62750" y1="39660" x2="64750" y2="47309"/>
                        <a14:foregroundMark x1="74000" y1="41643" x2="77000" y2="41076"/>
                        <a14:foregroundMark x1="75750" y1="37960" x2="72000" y2="41076"/>
                        <a14:foregroundMark x1="76000" y1="37394" x2="76000" y2="39377"/>
                        <a14:foregroundMark x1="76750" y1="37677" x2="77000" y2="39377"/>
                        <a14:foregroundMark x1="77000" y1="41360" x2="76750" y2="42776"/>
                        <a14:foregroundMark x1="49500" y1="17847" x2="49750" y2="21530"/>
                      </a14:backgroundRemoval>
                    </a14:imgEffect>
                  </a14:imgLayer>
                </a14:imgProps>
              </a:ext>
              <a:ext uri="{28A0092B-C50C-407E-A947-70E740481C1C}">
                <a14:useLocalDpi xmlns:a14="http://schemas.microsoft.com/office/drawing/2010/main" val="0"/>
              </a:ext>
            </a:extLst>
          </a:blip>
          <a:srcRect/>
          <a:stretch>
            <a:fillRect/>
          </a:stretch>
        </p:blipFill>
        <p:spPr bwMode="auto">
          <a:xfrm>
            <a:off x="3164019" y="2270695"/>
            <a:ext cx="2464395" cy="2174828"/>
          </a:xfrm>
          <a:prstGeom prst="rect">
            <a:avLst/>
          </a:prstGeom>
          <a:noFill/>
          <a:extLst>
            <a:ext uri="{909E8E84-426E-40DD-AFC4-6F175D3DCCD1}">
              <a14:hiddenFill xmlns:a14="http://schemas.microsoft.com/office/drawing/2010/main">
                <a:solidFill>
                  <a:srgbClr val="FFFFFF"/>
                </a:solidFill>
              </a14:hiddenFill>
            </a:ext>
          </a:extLst>
        </p:spPr>
      </p:pic>
      <p:sp>
        <p:nvSpPr>
          <p:cNvPr id="4" name="WordArt 23"/>
          <p:cNvSpPr>
            <a:spLocks noChangeArrowheads="1" noChangeShapeType="1" noTextEdit="1"/>
          </p:cNvSpPr>
          <p:nvPr/>
        </p:nvSpPr>
        <p:spPr bwMode="auto">
          <a:xfrm>
            <a:off x="1930400" y="1493839"/>
            <a:ext cx="5486400" cy="762000"/>
          </a:xfrm>
          <a:prstGeom prst="rect">
            <a:avLst/>
          </a:prstGeom>
        </p:spPr>
        <p:txBody>
          <a:bodyPr wrap="none" fromWordArt="1">
            <a:prstTxWarp prst="textPlain">
              <a:avLst>
                <a:gd name="adj" fmla="val 50000"/>
              </a:avLst>
            </a:prstTxWarp>
          </a:bodyPr>
          <a:lstStyle/>
          <a:p>
            <a:pPr algn="ctr"/>
            <a:r>
              <a:rPr lang="en-US" sz="3200" b="1" kern="10">
                <a:ln w="19050">
                  <a:solidFill>
                    <a:srgbClr val="99CCFF"/>
                  </a:solidFill>
                  <a:round/>
                  <a:headEnd/>
                  <a:tailEnd/>
                </a:ln>
                <a:solidFill>
                  <a:srgbClr val="00B05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37046172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750"/>
                                        <p:tgtEl>
                                          <p:spTgt spid="4"/>
                                        </p:tgtEl>
                                      </p:cBhvr>
                                    </p:animEffect>
                                  </p:childTnLst>
                                </p:cTn>
                              </p:par>
                              <p:par>
                                <p:cTn id="8" presetID="6" presetClass="entr" presetSubtype="32"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circle(out)">
                                      <p:cBhvr>
                                        <p:cTn id="10" dur="750"/>
                                        <p:tgtEl>
                                          <p:spTgt spid="7170"/>
                                        </p:tgtEl>
                                      </p:cBhvr>
                                    </p:animEffect>
                                  </p:childTnLst>
                                </p:cTn>
                              </p:par>
                              <p:par>
                                <p:cTn id="11" presetID="6" presetClass="entr" presetSubtype="32" fill="hold" nodeType="with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circle(out)">
                                      <p:cBhvr>
                                        <p:cTn id="13" dur="750"/>
                                        <p:tgtEl>
                                          <p:spTgt spid="7172"/>
                                        </p:tgtEl>
                                      </p:cBhvr>
                                    </p:animEffect>
                                  </p:childTnLst>
                                </p:cTn>
                              </p:par>
                              <p:par>
                                <p:cTn id="14" presetID="6" presetClass="entr" presetSubtype="32" fill="hold" nodeType="withEffect">
                                  <p:stCondLst>
                                    <p:cond delay="0"/>
                                  </p:stCondLst>
                                  <p:childTnLst>
                                    <p:set>
                                      <p:cBhvr>
                                        <p:cTn id="15" dur="1" fill="hold">
                                          <p:stCondLst>
                                            <p:cond delay="0"/>
                                          </p:stCondLst>
                                        </p:cTn>
                                        <p:tgtEl>
                                          <p:spTgt spid="30722"/>
                                        </p:tgtEl>
                                        <p:attrNameLst>
                                          <p:attrName>style.visibility</p:attrName>
                                        </p:attrNameLst>
                                      </p:cBhvr>
                                      <p:to>
                                        <p:strVal val="visible"/>
                                      </p:to>
                                    </p:set>
                                    <p:animEffect transition="in" filter="circle(out)">
                                      <p:cBhvr>
                                        <p:cTn id="16" dur="75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ACF8C31-1265-4B89-85A8-456640FE9225}"/>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1C4D6480-C60E-4300-8AE2-6E6E7B6C1501}"/>
              </a:ext>
            </a:extLst>
          </p:cNvPr>
          <p:cNvSpPr/>
          <p:nvPr/>
        </p:nvSpPr>
        <p:spPr>
          <a:xfrm>
            <a:off x="0" y="-27285"/>
            <a:ext cx="9144000" cy="122570"/>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3" name="Thought Bubble: Cloud 2">
            <a:extLst>
              <a:ext uri="{FF2B5EF4-FFF2-40B4-BE49-F238E27FC236}">
                <a16:creationId xmlns:a16="http://schemas.microsoft.com/office/drawing/2014/main" id="{4C296C5C-30C2-4267-B0BE-456F96D46F7A}"/>
              </a:ext>
            </a:extLst>
          </p:cNvPr>
          <p:cNvSpPr/>
          <p:nvPr/>
        </p:nvSpPr>
        <p:spPr bwMode="auto">
          <a:xfrm>
            <a:off x="464455" y="144960"/>
            <a:ext cx="8171543" cy="2941864"/>
          </a:xfrm>
          <a:prstGeom prst="cloudCallout">
            <a:avLst>
              <a:gd name="adj1" fmla="val -34162"/>
              <a:gd name="adj2" fmla="val 67844"/>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pic>
        <p:nvPicPr>
          <p:cNvPr id="5" name="Picture 2">
            <a:extLst>
              <a:ext uri="{FF2B5EF4-FFF2-40B4-BE49-F238E27FC236}">
                <a16:creationId xmlns:a16="http://schemas.microsoft.com/office/drawing/2014/main" id="{54696EEF-5FDA-41DC-872A-EB06A7F6D215}"/>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97"/>
          <p:cNvSpPr txBox="1">
            <a:spLocks noChangeArrowheads="1"/>
          </p:cNvSpPr>
          <p:nvPr/>
        </p:nvSpPr>
        <p:spPr bwMode="auto">
          <a:xfrm>
            <a:off x="859695" y="829063"/>
            <a:ext cx="618111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ts val="600"/>
              </a:spcBef>
              <a:buNone/>
            </a:pPr>
            <a:r>
              <a:rPr lang="en-US" sz="3600">
                <a:solidFill>
                  <a:srgbClr val="080808"/>
                </a:solidFill>
                <a:cs typeface="Times New Roman" panose="02020603050405020304" pitchFamily="18" charset="0"/>
              </a:rPr>
              <a:t>Vi</a:t>
            </a:r>
            <a:r>
              <a:rPr lang="vi-VN" sz="3600" dirty="0">
                <a:solidFill>
                  <a:srgbClr val="080808"/>
                </a:solidFill>
                <a:cs typeface="Times New Roman" panose="02020603050405020304" pitchFamily="18" charset="0"/>
              </a:rPr>
              <a:t>ết chương trình đi</a:t>
            </a:r>
            <a:r>
              <a:rPr lang="en-US" sz="3600" dirty="0">
                <a:solidFill>
                  <a:srgbClr val="080808"/>
                </a:solidFill>
                <a:cs typeface="Times New Roman" panose="02020603050405020304" pitchFamily="18" charset="0"/>
              </a:rPr>
              <a:t>ề</a:t>
            </a:r>
            <a:r>
              <a:rPr lang="vi-VN" sz="3600" dirty="0">
                <a:solidFill>
                  <a:srgbClr val="080808"/>
                </a:solidFill>
                <a:cs typeface="Times New Roman" panose="02020603050405020304" pitchFamily="18" charset="0"/>
              </a:rPr>
              <a:t>u khiểu nhân vật Mèo và Hươu </a:t>
            </a:r>
            <a:r>
              <a:rPr lang="vi-VN" sz="3600">
                <a:solidFill>
                  <a:srgbClr val="080808"/>
                </a:solidFill>
                <a:cs typeface="Times New Roman" panose="02020603050405020304" pitchFamily="18" charset="0"/>
              </a:rPr>
              <a:t>cao cổ</a:t>
            </a:r>
            <a:endParaRPr lang="en-US" sz="3600" dirty="0">
              <a:solidFill>
                <a:srgbClr val="080808"/>
              </a:solidFill>
              <a:cs typeface="Times New Roman" panose="02020603050405020304" pitchFamily="18" charset="0"/>
            </a:endParaRPr>
          </a:p>
        </p:txBody>
      </p:sp>
    </p:spTree>
    <p:extLst>
      <p:ext uri="{BB962C8B-B14F-4D97-AF65-F5344CB8AC3E}">
        <p14:creationId xmlns:p14="http://schemas.microsoft.com/office/powerpoint/2010/main" val="26907650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510C1FF5-2612-4DE6-AB42-C5280EAA846B}"/>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C12C7B76-2C90-49A5-914A-170627236B9E}"/>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pic>
        <p:nvPicPr>
          <p:cNvPr id="1433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928" y="1535703"/>
            <a:ext cx="3381828" cy="1025906"/>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0924" y="2457084"/>
            <a:ext cx="3381832" cy="1025907"/>
          </a:xfrm>
          <a:prstGeom prst="rect">
            <a:avLst/>
          </a:prstGeom>
          <a:noFill/>
          <a:extLst>
            <a:ext uri="{909E8E84-426E-40DD-AFC4-6F175D3DCCD1}">
              <a14:hiddenFill xmlns:a14="http://schemas.microsoft.com/office/drawing/2010/main">
                <a:solidFill>
                  <a:srgbClr val="FFFFFF"/>
                </a:solidFill>
              </a14:hiddenFill>
            </a:ext>
          </a:extLst>
        </p:spPr>
      </p:pic>
      <p:pic>
        <p:nvPicPr>
          <p:cNvPr id="1433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0924" y="3661738"/>
            <a:ext cx="3386047" cy="139164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005141066"/>
              </p:ext>
            </p:extLst>
          </p:nvPr>
        </p:nvGraphicFramePr>
        <p:xfrm>
          <a:off x="914399" y="943429"/>
          <a:ext cx="7847215" cy="4049483"/>
        </p:xfrm>
        <a:graphic>
          <a:graphicData uri="http://schemas.openxmlformats.org/drawingml/2006/table">
            <a:tbl>
              <a:tblPr firstRow="1" firstCol="1" bandRow="1">
                <a:tableStyleId>{5940675A-B579-460E-94D1-54222C63F5DA}</a:tableStyleId>
              </a:tblPr>
              <a:tblGrid>
                <a:gridCol w="1348379">
                  <a:extLst>
                    <a:ext uri="{9D8B030D-6E8A-4147-A177-3AD203B41FA5}">
                      <a16:colId xmlns:a16="http://schemas.microsoft.com/office/drawing/2014/main" val="20000"/>
                    </a:ext>
                  </a:extLst>
                </a:gridCol>
                <a:gridCol w="6498836">
                  <a:extLst>
                    <a:ext uri="{9D8B030D-6E8A-4147-A177-3AD203B41FA5}">
                      <a16:colId xmlns:a16="http://schemas.microsoft.com/office/drawing/2014/main" val="20001"/>
                    </a:ext>
                  </a:extLst>
                </a:gridCol>
              </a:tblGrid>
              <a:tr h="463533">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2153750">
                <a:tc>
                  <a:txBody>
                    <a:bodyPr/>
                    <a:lstStyle/>
                    <a:p>
                      <a:pPr algn="ctr">
                        <a:lnSpc>
                          <a:spcPct val="107000"/>
                        </a:lnSpc>
                        <a:spcBef>
                          <a:spcPts val="300"/>
                        </a:spcBef>
                        <a:spcAft>
                          <a:spcPts val="300"/>
                        </a:spcAft>
                      </a:pPr>
                      <a:r>
                        <a:rPr lang="en-US" sz="3200" dirty="0">
                          <a:effectLst/>
                        </a:rPr>
                        <a:t>1a </a:t>
                      </a:r>
                      <a:r>
                        <a:rPr lang="en-US" sz="3200" dirty="0" err="1">
                          <a:effectLst/>
                        </a:rPr>
                        <a:t>và</a:t>
                      </a:r>
                      <a:r>
                        <a:rPr lang="en-US" sz="3200" dirty="0">
                          <a:effectLst/>
                        </a:rPr>
                        <a:t> 1b.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r h="1397004">
                <a:tc>
                  <a:txBody>
                    <a:bodyPr/>
                    <a:lstStyle/>
                    <a:p>
                      <a:pPr algn="ctr">
                        <a:lnSpc>
                          <a:spcPct val="107000"/>
                        </a:lnSpc>
                        <a:spcBef>
                          <a:spcPts val="300"/>
                        </a:spcBef>
                        <a:spcAft>
                          <a:spcPts val="300"/>
                        </a:spcAft>
                      </a:pPr>
                      <a:r>
                        <a:rPr lang="en-US" sz="3200">
                          <a:effectLst/>
                        </a:rPr>
                        <a:t>2a.</a:t>
                      </a:r>
                      <a:endParaRPr lang="en-US" sz="320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sp>
        <p:nvSpPr>
          <p:cNvPr id="9" name="TextBox 8">
            <a:extLst>
              <a:ext uri="{FF2B5EF4-FFF2-40B4-BE49-F238E27FC236}">
                <a16:creationId xmlns:a16="http://schemas.microsoft.com/office/drawing/2014/main" id="{B93577F1-50C7-4668-9339-EB2EB37E3C51}"/>
              </a:ext>
            </a:extLst>
          </p:cNvPr>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spTree>
    <p:extLst>
      <p:ext uri="{BB962C8B-B14F-4D97-AF65-F5344CB8AC3E}">
        <p14:creationId xmlns:p14="http://schemas.microsoft.com/office/powerpoint/2010/main" val="42723943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87EA7C43-E142-4A77-B6B0-D387246F747F}"/>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2D58AD91-7793-4C60-A0B3-CB6DEDC7A2EB}"/>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309842455"/>
              </p:ext>
            </p:extLst>
          </p:nvPr>
        </p:nvGraphicFramePr>
        <p:xfrm>
          <a:off x="957943" y="963195"/>
          <a:ext cx="7803672" cy="4098122"/>
        </p:xfrm>
        <a:graphic>
          <a:graphicData uri="http://schemas.openxmlformats.org/drawingml/2006/table">
            <a:tbl>
              <a:tblPr firstRow="1" firstCol="1" bandRow="1">
                <a:tableStyleId>{5940675A-B579-460E-94D1-54222C63F5DA}</a:tableStyleId>
              </a:tblPr>
              <a:tblGrid>
                <a:gridCol w="1340897">
                  <a:extLst>
                    <a:ext uri="{9D8B030D-6E8A-4147-A177-3AD203B41FA5}">
                      <a16:colId xmlns:a16="http://schemas.microsoft.com/office/drawing/2014/main" val="20000"/>
                    </a:ext>
                  </a:extLst>
                </a:gridCol>
                <a:gridCol w="6462775">
                  <a:extLst>
                    <a:ext uri="{9D8B030D-6E8A-4147-A177-3AD203B41FA5}">
                      <a16:colId xmlns:a16="http://schemas.microsoft.com/office/drawing/2014/main" val="20001"/>
                    </a:ext>
                  </a:extLst>
                </a:gridCol>
              </a:tblGrid>
              <a:tr h="589636">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1765324">
                <a:tc>
                  <a:txBody>
                    <a:bodyPr/>
                    <a:lstStyle/>
                    <a:p>
                      <a:pPr algn="ctr">
                        <a:lnSpc>
                          <a:spcPct val="107000"/>
                        </a:lnSpc>
                        <a:spcBef>
                          <a:spcPts val="300"/>
                        </a:spcBef>
                        <a:spcAft>
                          <a:spcPts val="300"/>
                        </a:spcAft>
                      </a:pPr>
                      <a:r>
                        <a:rPr lang="en-US" sz="3200" dirty="0">
                          <a:effectLst/>
                        </a:rPr>
                        <a:t>2b.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r h="1743162">
                <a:tc>
                  <a:txBody>
                    <a:bodyPr/>
                    <a:lstStyle/>
                    <a:p>
                      <a:pPr algn="ctr">
                        <a:lnSpc>
                          <a:spcPct val="107000"/>
                        </a:lnSpc>
                        <a:spcBef>
                          <a:spcPts val="300"/>
                        </a:spcBef>
                        <a:spcAft>
                          <a:spcPts val="300"/>
                        </a:spcAft>
                      </a:pPr>
                      <a:r>
                        <a:rPr lang="en-US" sz="3200" dirty="0">
                          <a:effectLst/>
                        </a:rPr>
                        <a:t>3b.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pic>
        <p:nvPicPr>
          <p:cNvPr id="1536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086" y="1659168"/>
            <a:ext cx="3281460" cy="153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085" y="3380418"/>
            <a:ext cx="3281461" cy="1605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D389DADF-4C24-4192-AA7C-C7E193289FA2}"/>
              </a:ext>
            </a:extLst>
          </p:cNvPr>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spTree>
    <p:extLst>
      <p:ext uri="{BB962C8B-B14F-4D97-AF65-F5344CB8AC3E}">
        <p14:creationId xmlns:p14="http://schemas.microsoft.com/office/powerpoint/2010/main" val="28492595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7C3352A-6DB7-41D2-84EB-41ACC76F8FED}"/>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8602204-42AB-493D-B38C-D1797C826F58}"/>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1344844132"/>
              </p:ext>
            </p:extLst>
          </p:nvPr>
        </p:nvGraphicFramePr>
        <p:xfrm>
          <a:off x="624114" y="943429"/>
          <a:ext cx="7454446" cy="4117594"/>
        </p:xfrm>
        <a:graphic>
          <a:graphicData uri="http://schemas.openxmlformats.org/drawingml/2006/table">
            <a:tbl>
              <a:tblPr firstRow="1" firstCol="1" bandRow="1">
                <a:tableStyleId>{5940675A-B579-460E-94D1-54222C63F5DA}</a:tableStyleId>
              </a:tblPr>
              <a:tblGrid>
                <a:gridCol w="1280891">
                  <a:extLst>
                    <a:ext uri="{9D8B030D-6E8A-4147-A177-3AD203B41FA5}">
                      <a16:colId xmlns:a16="http://schemas.microsoft.com/office/drawing/2014/main" val="20000"/>
                    </a:ext>
                  </a:extLst>
                </a:gridCol>
                <a:gridCol w="6173555">
                  <a:extLst>
                    <a:ext uri="{9D8B030D-6E8A-4147-A177-3AD203B41FA5}">
                      <a16:colId xmlns:a16="http://schemas.microsoft.com/office/drawing/2014/main" val="20001"/>
                    </a:ext>
                  </a:extLst>
                </a:gridCol>
              </a:tblGrid>
              <a:tr h="507858">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1753477">
                <a:tc>
                  <a:txBody>
                    <a:bodyPr/>
                    <a:lstStyle/>
                    <a:p>
                      <a:pPr algn="ctr">
                        <a:lnSpc>
                          <a:spcPct val="107000"/>
                        </a:lnSpc>
                        <a:spcBef>
                          <a:spcPts val="300"/>
                        </a:spcBef>
                        <a:spcAft>
                          <a:spcPts val="300"/>
                        </a:spcAft>
                      </a:pPr>
                      <a:r>
                        <a:rPr lang="en-US" sz="3200" dirty="0">
                          <a:effectLst/>
                        </a:rPr>
                        <a:t>3a.</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r h="1856259">
                <a:tc>
                  <a:txBody>
                    <a:bodyPr/>
                    <a:lstStyle/>
                    <a:p>
                      <a:pPr algn="ctr">
                        <a:lnSpc>
                          <a:spcPct val="107000"/>
                        </a:lnSpc>
                        <a:spcBef>
                          <a:spcPts val="300"/>
                        </a:spcBef>
                        <a:spcAft>
                          <a:spcPts val="300"/>
                        </a:spcAft>
                      </a:pPr>
                      <a:r>
                        <a:rPr lang="en-US" sz="3200" dirty="0">
                          <a:effectLst/>
                        </a:rPr>
                        <a:t>4b.</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sp>
        <p:nvSpPr>
          <p:cNvPr id="7" name="TextBox 6"/>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pic>
        <p:nvPicPr>
          <p:cNvPr id="1638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72" y="1505104"/>
            <a:ext cx="3433104" cy="1701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72" y="3295576"/>
            <a:ext cx="3433104" cy="172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90761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5478" y="1613743"/>
            <a:ext cx="3613044" cy="168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3787" y="3295878"/>
            <a:ext cx="3730584" cy="1653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114831209"/>
              </p:ext>
            </p:extLst>
          </p:nvPr>
        </p:nvGraphicFramePr>
        <p:xfrm>
          <a:off x="391886" y="1030514"/>
          <a:ext cx="8200571" cy="3966388"/>
        </p:xfrm>
        <a:graphic>
          <a:graphicData uri="http://schemas.openxmlformats.org/drawingml/2006/table">
            <a:tbl>
              <a:tblPr firstRow="1" firstCol="1" bandRow="1">
                <a:tableStyleId>{5940675A-B579-460E-94D1-54222C63F5DA}</a:tableStyleId>
              </a:tblPr>
              <a:tblGrid>
                <a:gridCol w="1782151">
                  <a:extLst>
                    <a:ext uri="{9D8B030D-6E8A-4147-A177-3AD203B41FA5}">
                      <a16:colId xmlns:a16="http://schemas.microsoft.com/office/drawing/2014/main" val="20000"/>
                    </a:ext>
                  </a:extLst>
                </a:gridCol>
                <a:gridCol w="6418420">
                  <a:extLst>
                    <a:ext uri="{9D8B030D-6E8A-4147-A177-3AD203B41FA5}">
                      <a16:colId xmlns:a16="http://schemas.microsoft.com/office/drawing/2014/main" val="20001"/>
                    </a:ext>
                  </a:extLst>
                </a:gridCol>
              </a:tblGrid>
              <a:tr h="558255">
                <a:tc>
                  <a:txBody>
                    <a:bodyPr/>
                    <a:lstStyle/>
                    <a:p>
                      <a:pPr algn="ctr">
                        <a:lnSpc>
                          <a:spcPct val="107000"/>
                        </a:lnSpc>
                        <a:spcBef>
                          <a:spcPts val="300"/>
                        </a:spcBef>
                        <a:spcAft>
                          <a:spcPts val="300"/>
                        </a:spcAft>
                      </a:pPr>
                      <a:r>
                        <a:rPr lang="en-US" sz="3200" dirty="0" err="1">
                          <a:effectLst/>
                        </a:rPr>
                        <a:t>Bước</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ctr">
                        <a:lnSpc>
                          <a:spcPct val="107000"/>
                        </a:lnSpc>
                        <a:spcBef>
                          <a:spcPts val="300"/>
                        </a:spcBef>
                        <a:spcAft>
                          <a:spcPts val="300"/>
                        </a:spcAft>
                      </a:pPr>
                      <a:r>
                        <a:rPr lang="en-US" sz="3200" dirty="0" err="1">
                          <a:effectLst/>
                        </a:rPr>
                        <a:t>Các</a:t>
                      </a:r>
                      <a:r>
                        <a:rPr lang="en-US" sz="3200" dirty="0">
                          <a:effectLst/>
                        </a:rPr>
                        <a:t> </a:t>
                      </a:r>
                      <a:r>
                        <a:rPr lang="en-US" sz="3200" dirty="0" err="1">
                          <a:effectLst/>
                        </a:rPr>
                        <a:t>hoạt</a:t>
                      </a:r>
                      <a:r>
                        <a:rPr lang="en-US" sz="3200" dirty="0">
                          <a:effectLst/>
                        </a:rPr>
                        <a:t> </a:t>
                      </a:r>
                      <a:r>
                        <a:rPr lang="en-US" sz="3200" dirty="0" err="1">
                          <a:effectLst/>
                        </a:rPr>
                        <a:t>động</a:t>
                      </a:r>
                      <a:r>
                        <a:rPr lang="en-US" sz="3200" dirty="0">
                          <a:effectLst/>
                        </a:rPr>
                        <a:t> </a:t>
                      </a:r>
                      <a:r>
                        <a:rPr lang="en-US" sz="3200" dirty="0" err="1">
                          <a:effectLst/>
                        </a:rPr>
                        <a:t>của</a:t>
                      </a:r>
                      <a:r>
                        <a:rPr lang="en-US" sz="3200" dirty="0">
                          <a:effectLst/>
                        </a:rPr>
                        <a:t> </a:t>
                      </a:r>
                      <a:r>
                        <a:rPr lang="en-US" sz="3200" dirty="0" err="1">
                          <a:effectLst/>
                        </a:rPr>
                        <a:t>hai</a:t>
                      </a:r>
                      <a:r>
                        <a:rPr lang="en-US" sz="3200" dirty="0">
                          <a:effectLst/>
                        </a:rPr>
                        <a:t> </a:t>
                      </a:r>
                      <a:r>
                        <a:rPr lang="en-US" sz="3200" dirty="0" err="1">
                          <a:effectLst/>
                        </a:rPr>
                        <a:t>nhân</a:t>
                      </a:r>
                      <a:r>
                        <a:rPr lang="en-US" sz="3200" dirty="0">
                          <a:effectLst/>
                        </a:rPr>
                        <a:t> </a:t>
                      </a:r>
                      <a:r>
                        <a:rPr lang="en-US" sz="3200" dirty="0" err="1">
                          <a:effectLst/>
                        </a:rPr>
                        <a:t>vật</a:t>
                      </a:r>
                      <a:endParaRPr lang="en-US" sz="3200" dirty="0">
                        <a:effectLst/>
                        <a:latin typeface="Calibri" panose="020F0502020204030204" pitchFamily="34" charset="0"/>
                        <a:ea typeface="Calibri" panose="020F0502020204030204" pitchFamily="34" charset="0"/>
                      </a:endParaRPr>
                    </a:p>
                  </a:txBody>
                  <a:tcPr marL="68580" marR="68580" marT="0" marB="0" anchor="ctr"/>
                </a:tc>
                <a:extLst>
                  <a:ext uri="{0D108BD9-81ED-4DB2-BD59-A6C34878D82A}">
                    <a16:rowId xmlns:a16="http://schemas.microsoft.com/office/drawing/2014/main" val="10000"/>
                  </a:ext>
                </a:extLst>
              </a:tr>
              <a:tr h="3408133">
                <a:tc>
                  <a:txBody>
                    <a:bodyPr/>
                    <a:lstStyle/>
                    <a:p>
                      <a:pPr algn="ctr">
                        <a:lnSpc>
                          <a:spcPct val="107000"/>
                        </a:lnSpc>
                        <a:spcBef>
                          <a:spcPts val="300"/>
                        </a:spcBef>
                        <a:spcAft>
                          <a:spcPts val="300"/>
                        </a:spcAft>
                      </a:pPr>
                      <a:r>
                        <a:rPr lang="en-US" sz="3200" dirty="0">
                          <a:effectLst/>
                        </a:rPr>
                        <a:t>4a </a:t>
                      </a:r>
                      <a:r>
                        <a:rPr lang="en-US" sz="3200" dirty="0" err="1">
                          <a:effectLst/>
                        </a:rPr>
                        <a:t>và</a:t>
                      </a:r>
                      <a:r>
                        <a:rPr lang="en-US" sz="3200" baseline="0" dirty="0">
                          <a:effectLst/>
                        </a:rPr>
                        <a:t> 5b</a:t>
                      </a:r>
                      <a:r>
                        <a:rPr lang="en-US" sz="3200" dirty="0">
                          <a:effectLst/>
                        </a:rPr>
                        <a:t>.</a:t>
                      </a:r>
                      <a:endParaRPr lang="en-US" sz="3200" dirty="0">
                        <a:effectLst/>
                        <a:latin typeface="Calibri" panose="020F0502020204030204" pitchFamily="34" charset="0"/>
                        <a:ea typeface="Calibri" panose="020F0502020204030204" pitchFamily="34" charset="0"/>
                      </a:endParaRPr>
                    </a:p>
                  </a:txBody>
                  <a:tcPr marL="68580" marR="68580" marT="0" marB="0" anchor="ctr"/>
                </a:tc>
                <a:tc>
                  <a:txBody>
                    <a:bodyPr/>
                    <a:lstStyle/>
                    <a:p>
                      <a:pPr algn="just">
                        <a:lnSpc>
                          <a:spcPct val="107000"/>
                        </a:lnSpc>
                        <a:spcBef>
                          <a:spcPts val="300"/>
                        </a:spcBef>
                        <a:spcAft>
                          <a:spcPts val="300"/>
                        </a:spcAft>
                      </a:pPr>
                      <a:endParaRPr lang="en-US" sz="32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001"/>
                  </a:ext>
                </a:extLst>
              </a:tr>
            </a:tbl>
          </a:graphicData>
        </a:graphic>
      </p:graphicFrame>
      <p:sp>
        <p:nvSpPr>
          <p:cNvPr id="9" name="Rectangle: Rounded Corners 8">
            <a:extLst>
              <a:ext uri="{FF2B5EF4-FFF2-40B4-BE49-F238E27FC236}">
                <a16:creationId xmlns:a16="http://schemas.microsoft.com/office/drawing/2014/main" id="{D8391BE0-7499-4309-BE43-E68C31382511}"/>
              </a:ext>
            </a:extLst>
          </p:cNvPr>
          <p:cNvSpPr/>
          <p:nvPr/>
        </p:nvSpPr>
        <p:spPr>
          <a:xfrm>
            <a:off x="0" y="0"/>
            <a:ext cx="9144000" cy="854755"/>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37B5658-6C27-4419-AD66-8D33A7E9EAD0}"/>
              </a:ext>
            </a:extLst>
          </p:cNvPr>
          <p:cNvSpPr txBox="1"/>
          <p:nvPr/>
        </p:nvSpPr>
        <p:spPr>
          <a:xfrm>
            <a:off x="0" y="0"/>
            <a:ext cx="8998857" cy="892552"/>
          </a:xfrm>
          <a:prstGeom prst="rect">
            <a:avLst/>
          </a:prstGeom>
          <a:noFill/>
          <a:effectLst>
            <a:glow rad="101600">
              <a:schemeClr val="accent6">
                <a:satMod val="175000"/>
                <a:alpha val="40000"/>
              </a:schemeClr>
            </a:glow>
          </a:effectLst>
        </p:spPr>
        <p:txBody>
          <a:bodyPr wrap="square">
            <a:spAutoFit/>
          </a:bodyPr>
          <a:lstStyle/>
          <a:p>
            <a:pPr algn="ctr">
              <a:defRPr/>
            </a:pPr>
            <a:r>
              <a:rPr lang="vi-VN" sz="2600" b="1" dirty="0">
                <a:solidFill>
                  <a:schemeClr val="bg1"/>
                </a:solidFill>
                <a:latin typeface="Times New Roman" panose="02020603050405020304" pitchFamily="18" charset="0"/>
                <a:cs typeface="Times New Roman" panose="02020603050405020304" pitchFamily="18" charset="0"/>
              </a:rPr>
              <a:t>CHƯƠNG TRÌNH ĐIỀU KHIỂU NHÂN VẬT </a:t>
            </a:r>
            <a:endParaRPr lang="en-US" sz="2600" b="1" dirty="0">
              <a:solidFill>
                <a:schemeClr val="bg1"/>
              </a:solidFill>
              <a:latin typeface="Times New Roman" panose="02020603050405020304" pitchFamily="18" charset="0"/>
              <a:cs typeface="Times New Roman" panose="02020603050405020304" pitchFamily="18" charset="0"/>
            </a:endParaRPr>
          </a:p>
          <a:p>
            <a:pPr algn="ctr">
              <a:defRPr/>
            </a:pPr>
            <a:r>
              <a:rPr lang="vi-VN" sz="2600" b="1" dirty="0">
                <a:solidFill>
                  <a:schemeClr val="bg1"/>
                </a:solidFill>
                <a:latin typeface="Times New Roman" panose="02020603050405020304" pitchFamily="18" charset="0"/>
                <a:cs typeface="Times New Roman" panose="02020603050405020304" pitchFamily="18" charset="0"/>
              </a:rPr>
              <a:t>MÈO VÀ HƯƠU CAO CỔ</a:t>
            </a:r>
          </a:p>
        </p:txBody>
      </p:sp>
      <p:sp>
        <p:nvSpPr>
          <p:cNvPr id="11" name="Rectangle: Rounded Corners 10">
            <a:extLst>
              <a:ext uri="{FF2B5EF4-FFF2-40B4-BE49-F238E27FC236}">
                <a16:creationId xmlns:a16="http://schemas.microsoft.com/office/drawing/2014/main" id="{9F10F4F6-7082-4176-B029-070DF6ED0089}"/>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374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A1943590-33B9-4848-A703-8C3AC29820A6}"/>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1CACE808-BC2A-4EA8-8B09-647A08A5ECAD}"/>
              </a:ext>
            </a:extLst>
          </p:cNvPr>
          <p:cNvSpPr/>
          <p:nvPr/>
        </p:nvSpPr>
        <p:spPr>
          <a:xfrm>
            <a:off x="0" y="-27286"/>
            <a:ext cx="9144000" cy="796543"/>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4146" name="Text Box 50"/>
          <p:cNvSpPr txBox="1">
            <a:spLocks noChangeArrowheads="1"/>
          </p:cNvSpPr>
          <p:nvPr/>
        </p:nvSpPr>
        <p:spPr bwMode="auto">
          <a:xfrm>
            <a:off x="79828" y="1026813"/>
            <a:ext cx="8810171" cy="4108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lgn="l" eaLnBrk="0" hangingPunct="0">
              <a:defRPr>
                <a:solidFill>
                  <a:schemeClr val="tx1"/>
                </a:solidFill>
                <a:latin typeface="Arial" panose="020B0604020202020204" pitchFamily="34" charset="0"/>
              </a:defRPr>
            </a:lvl1pPr>
            <a:lvl2pPr marL="800100" indent="-342900" algn="l" eaLnBrk="0" hangingPunct="0">
              <a:defRPr>
                <a:solidFill>
                  <a:schemeClr val="tx1"/>
                </a:solidFill>
                <a:latin typeface="Arial" panose="020B0604020202020204" pitchFamily="34" charset="0"/>
              </a:defRPr>
            </a:lvl2pPr>
            <a:lvl3pPr marL="1257300" indent="-342900" algn="l" eaLnBrk="0" hangingPunct="0">
              <a:defRPr>
                <a:solidFill>
                  <a:schemeClr val="tx1"/>
                </a:solidFill>
                <a:latin typeface="Arial" panose="020B0604020202020204" pitchFamily="34" charset="0"/>
              </a:defRPr>
            </a:lvl3pPr>
            <a:lvl4pPr marL="1714500" indent="-342900" algn="l" eaLnBrk="0" hangingPunct="0">
              <a:defRPr>
                <a:solidFill>
                  <a:schemeClr val="tx1"/>
                </a:solidFill>
                <a:latin typeface="Arial" panose="020B0604020202020204" pitchFamily="34" charset="0"/>
              </a:defRPr>
            </a:lvl4pPr>
            <a:lvl5pPr marL="2171700" indent="-342900" algn="l" eaLnBrk="0" hangingPunct="0">
              <a:defRPr>
                <a:solidFill>
                  <a:schemeClr val="tx1"/>
                </a:solidFill>
                <a:latin typeface="Arial" panose="020B0604020202020204" pitchFamily="34" charset="0"/>
              </a:defRPr>
            </a:lvl5pPr>
            <a:lvl6pPr marL="2628900" indent="-342900" eaLnBrk="0" fontAlgn="base" hangingPunct="0">
              <a:spcBef>
                <a:spcPct val="0"/>
              </a:spcBef>
              <a:spcAft>
                <a:spcPct val="0"/>
              </a:spcAft>
              <a:defRPr>
                <a:solidFill>
                  <a:schemeClr val="tx1"/>
                </a:solidFill>
                <a:latin typeface="Arial" panose="020B0604020202020204" pitchFamily="34" charset="0"/>
              </a:defRPr>
            </a:lvl6pPr>
            <a:lvl7pPr marL="3086100" indent="-342900" eaLnBrk="0" fontAlgn="base" hangingPunct="0">
              <a:spcBef>
                <a:spcPct val="0"/>
              </a:spcBef>
              <a:spcAft>
                <a:spcPct val="0"/>
              </a:spcAft>
              <a:defRPr>
                <a:solidFill>
                  <a:schemeClr val="tx1"/>
                </a:solidFill>
                <a:latin typeface="Arial" panose="020B0604020202020204" pitchFamily="34" charset="0"/>
              </a:defRPr>
            </a:lvl7pPr>
            <a:lvl8pPr marL="3543300" indent="-342900" eaLnBrk="0" fontAlgn="base" hangingPunct="0">
              <a:spcBef>
                <a:spcPct val="0"/>
              </a:spcBef>
              <a:spcAft>
                <a:spcPct val="0"/>
              </a:spcAft>
              <a:defRPr>
                <a:solidFill>
                  <a:schemeClr val="tx1"/>
                </a:solidFill>
                <a:latin typeface="Arial" panose="020B0604020202020204" pitchFamily="34" charset="0"/>
              </a:defRPr>
            </a:lvl8pPr>
            <a:lvl9pPr marL="4000500" indent="-342900" eaLnBrk="0" fontAlgn="base" hangingPunct="0">
              <a:spcBef>
                <a:spcPct val="0"/>
              </a:spcBef>
              <a:spcAft>
                <a:spcPct val="0"/>
              </a:spcAft>
              <a:defRPr>
                <a:solidFill>
                  <a:schemeClr val="tx1"/>
                </a:solidFill>
                <a:latin typeface="Arial" panose="020B0604020202020204" pitchFamily="34" charset="0"/>
              </a:defRPr>
            </a:lvl9pPr>
          </a:lstStyle>
          <a:p>
            <a:pPr marL="514350" indent="-514350" algn="just" eaLnBrk="1" hangingPunct="1">
              <a:spcBef>
                <a:spcPct val="50000"/>
              </a:spcBef>
              <a:buAutoNum type="alphaUcPeriod"/>
              <a:defRPr/>
            </a:pPr>
            <a:r>
              <a:rPr lang="vi-VN" sz="2800" dirty="0">
                <a:latin typeface="+mj-lt"/>
              </a:rPr>
              <a:t>Có thể mô tả kịch bản dưới dạng các bước tuần tự của một thuật toán.</a:t>
            </a:r>
            <a:endParaRPr lang="en-US" sz="2800" dirty="0">
              <a:latin typeface="+mj-lt"/>
            </a:endParaRPr>
          </a:p>
          <a:p>
            <a:pPr marL="514350" indent="-514350" algn="just" eaLnBrk="1" hangingPunct="1">
              <a:spcBef>
                <a:spcPct val="50000"/>
              </a:spcBef>
              <a:buAutoNum type="alphaUcPeriod"/>
              <a:defRPr/>
            </a:pPr>
            <a:r>
              <a:rPr lang="vi-VN" sz="2800" dirty="0">
                <a:latin typeface="+mj-lt"/>
              </a:rPr>
              <a:t>Trong một kịch bản, thứ tự thực hiện các bước rất quan trọng, nhưng trong mô tả thuật toán thì thứ tự các bước không quan trọng</a:t>
            </a:r>
            <a:endParaRPr lang="en-US" sz="2800" dirty="0">
              <a:latin typeface="+mj-lt"/>
            </a:endParaRPr>
          </a:p>
          <a:p>
            <a:pPr marL="514350" indent="-514350" algn="just" eaLnBrk="1" hangingPunct="1">
              <a:spcBef>
                <a:spcPct val="50000"/>
              </a:spcBef>
              <a:buAutoNum type="alphaUcPeriod"/>
              <a:defRPr/>
            </a:pPr>
            <a:r>
              <a:rPr lang="vi-VN" sz="2800" dirty="0">
                <a:latin typeface="+mj-lt"/>
              </a:rPr>
              <a:t>Thứ tự các bước trong một thuật toán quy định thứ tự các lệnh (hay khối lệnh) trong chương trình th</a:t>
            </a:r>
            <a:r>
              <a:rPr lang="en-US" sz="2800" dirty="0">
                <a:latin typeface="+mj-lt"/>
              </a:rPr>
              <a:t>ể</a:t>
            </a:r>
            <a:r>
              <a:rPr lang="vi-VN" sz="2800" dirty="0">
                <a:latin typeface="+mj-lt"/>
              </a:rPr>
              <a:t> hiệ</a:t>
            </a:r>
            <a:r>
              <a:rPr lang="en-US" sz="2800" dirty="0">
                <a:latin typeface="+mj-lt"/>
              </a:rPr>
              <a:t>n</a:t>
            </a:r>
            <a:r>
              <a:rPr lang="vi-VN" sz="2800" dirty="0">
                <a:latin typeface="+mj-lt"/>
              </a:rPr>
              <a:t> thuật toán đó.</a:t>
            </a:r>
          </a:p>
        </p:txBody>
      </p:sp>
      <p:sp>
        <p:nvSpPr>
          <p:cNvPr id="25608" name="Rectangle 52"/>
          <p:cNvSpPr>
            <a:spLocks noChangeArrowheads="1"/>
          </p:cNvSpPr>
          <p:nvPr/>
        </p:nvSpPr>
        <p:spPr bwMode="auto">
          <a:xfrm>
            <a:off x="130627" y="109375"/>
            <a:ext cx="87085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ts val="300"/>
              </a:spcBef>
              <a:spcAft>
                <a:spcPts val="300"/>
              </a:spcAft>
              <a:buNone/>
            </a:pPr>
            <a:r>
              <a:rPr lang="en-US" sz="2800" b="1" i="1" dirty="0" err="1">
                <a:cs typeface="Times New Roman" panose="02020603050405020304" pitchFamily="18" charset="0"/>
              </a:rPr>
              <a:t>Trong</a:t>
            </a:r>
            <a:r>
              <a:rPr lang="en-US" sz="2800" b="1" i="1" dirty="0">
                <a:cs typeface="Times New Roman" panose="02020603050405020304" pitchFamily="18" charset="0"/>
              </a:rPr>
              <a:t> </a:t>
            </a:r>
            <a:r>
              <a:rPr lang="en-US" sz="2800" b="1" i="1" dirty="0" err="1">
                <a:cs typeface="Times New Roman" panose="02020603050405020304" pitchFamily="18" charset="0"/>
              </a:rPr>
              <a:t>các</a:t>
            </a:r>
            <a:r>
              <a:rPr lang="en-US" sz="2800" b="1" i="1" dirty="0">
                <a:cs typeface="Times New Roman" panose="02020603050405020304" pitchFamily="18" charset="0"/>
              </a:rPr>
              <a:t> </a:t>
            </a:r>
            <a:r>
              <a:rPr lang="en-US" sz="2800" b="1" i="1" dirty="0" err="1">
                <a:cs typeface="Times New Roman" panose="02020603050405020304" pitchFamily="18" charset="0"/>
              </a:rPr>
              <a:t>câu</a:t>
            </a:r>
            <a:r>
              <a:rPr lang="en-US" sz="2800" b="1" i="1" dirty="0">
                <a:cs typeface="Times New Roman" panose="02020603050405020304" pitchFamily="18" charset="0"/>
              </a:rPr>
              <a:t> </a:t>
            </a:r>
            <a:r>
              <a:rPr lang="en-US" sz="2800" b="1" i="1" dirty="0" err="1">
                <a:cs typeface="Times New Roman" panose="02020603050405020304" pitchFamily="18" charset="0"/>
              </a:rPr>
              <a:t>sau</a:t>
            </a:r>
            <a:r>
              <a:rPr lang="en-US" sz="2800" b="1" i="1" dirty="0">
                <a:cs typeface="Times New Roman" panose="02020603050405020304" pitchFamily="18" charset="0"/>
              </a:rPr>
              <a:t>, </a:t>
            </a:r>
            <a:r>
              <a:rPr lang="en-US" sz="2800" b="1" i="1" dirty="0" err="1">
                <a:cs typeface="Times New Roman" panose="02020603050405020304" pitchFamily="18" charset="0"/>
              </a:rPr>
              <a:t>những</a:t>
            </a:r>
            <a:r>
              <a:rPr lang="en-US" sz="2800" b="1" i="1" dirty="0">
                <a:cs typeface="Times New Roman" panose="02020603050405020304" pitchFamily="18" charset="0"/>
              </a:rPr>
              <a:t> </a:t>
            </a:r>
            <a:r>
              <a:rPr lang="en-US" sz="2800" b="1" i="1" dirty="0" err="1">
                <a:cs typeface="Times New Roman" panose="02020603050405020304" pitchFamily="18" charset="0"/>
              </a:rPr>
              <a:t>câu</a:t>
            </a:r>
            <a:r>
              <a:rPr lang="en-US" sz="2800" b="1" i="1" dirty="0">
                <a:cs typeface="Times New Roman" panose="02020603050405020304" pitchFamily="18" charset="0"/>
              </a:rPr>
              <a:t> </a:t>
            </a:r>
            <a:r>
              <a:rPr lang="en-US" sz="2800" b="1" i="1" dirty="0" err="1">
                <a:cs typeface="Times New Roman" panose="02020603050405020304" pitchFamily="18" charset="0"/>
              </a:rPr>
              <a:t>nào</a:t>
            </a:r>
            <a:r>
              <a:rPr lang="en-US" sz="2800" b="1" i="1" dirty="0">
                <a:cs typeface="Times New Roman" panose="02020603050405020304" pitchFamily="18" charset="0"/>
              </a:rPr>
              <a:t> </a:t>
            </a:r>
            <a:r>
              <a:rPr lang="en-US" sz="2800" b="1" i="1" dirty="0" err="1">
                <a:cs typeface="Times New Roman" panose="02020603050405020304" pitchFamily="18" charset="0"/>
              </a:rPr>
              <a:t>đúng</a:t>
            </a:r>
            <a:r>
              <a:rPr lang="en-US" sz="2800" b="1" i="1" dirty="0">
                <a:cs typeface="Times New Roman" panose="02020603050405020304" pitchFamily="18" charset="0"/>
              </a:rPr>
              <a:t>?</a:t>
            </a:r>
            <a:endParaRPr lang="en-US" sz="2800" dirty="0">
              <a:cs typeface="Times New Roman" panose="02020603050405020304" pitchFamily="18" charset="0"/>
            </a:endParaRPr>
          </a:p>
        </p:txBody>
      </p:sp>
      <p:sp>
        <p:nvSpPr>
          <p:cNvPr id="2" name="Oval 1">
            <a:extLst>
              <a:ext uri="{FF2B5EF4-FFF2-40B4-BE49-F238E27FC236}">
                <a16:creationId xmlns:a16="http://schemas.microsoft.com/office/drawing/2014/main" id="{C1251C8C-8497-4D35-9163-F82A4AC251AA}"/>
              </a:ext>
            </a:extLst>
          </p:cNvPr>
          <p:cNvSpPr/>
          <p:nvPr/>
        </p:nvSpPr>
        <p:spPr>
          <a:xfrm>
            <a:off x="0" y="1026813"/>
            <a:ext cx="595086" cy="5697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FE606BB-A730-46AD-AD90-2DE2C4CD57AD}"/>
              </a:ext>
            </a:extLst>
          </p:cNvPr>
          <p:cNvSpPr/>
          <p:nvPr/>
        </p:nvSpPr>
        <p:spPr>
          <a:xfrm>
            <a:off x="58056" y="3546930"/>
            <a:ext cx="595086" cy="5697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44957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46"/>
                                        </p:tgtEl>
                                        <p:attrNameLst>
                                          <p:attrName>style.visibility</p:attrName>
                                        </p:attrNameLst>
                                      </p:cBhvr>
                                      <p:to>
                                        <p:strVal val="visible"/>
                                      </p:to>
                                    </p:set>
                                    <p:animEffect transition="in" filter="wipe(up)">
                                      <p:cBhvr>
                                        <p:cTn id="7" dur="5000"/>
                                        <p:tgtEl>
                                          <p:spTgt spid="414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in)">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6" grpId="0"/>
      <p:bldP spid="2"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DDC13DE2-8C68-4AFC-805E-5C170279946B}"/>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6A537587-D667-47FA-AB32-5E195CEF70E6}"/>
              </a:ext>
            </a:extLst>
          </p:cNvPr>
          <p:cNvSpPr/>
          <p:nvPr/>
        </p:nvSpPr>
        <p:spPr>
          <a:xfrm>
            <a:off x="0" y="-27286"/>
            <a:ext cx="9144000" cy="950121"/>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pic>
        <p:nvPicPr>
          <p:cNvPr id="6148" name="Picture 4" descr="Hình ảnh Vẽ Tay Hoạt Hình Học Sinh Ngày Học Học Sinh Tiểu Học Ngày Học PNG  , Clipart Bài Tập Về Nhà, Viết Bài, Hoa Văn Trang Trí PNG miễn phí">
            <a:extLst>
              <a:ext uri="{FF2B5EF4-FFF2-40B4-BE49-F238E27FC236}">
                <a16:creationId xmlns:a16="http://schemas.microsoft.com/office/drawing/2014/main" id="{999A165D-8C9B-4640-B041-24921305A17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79333" y1="77583" x2="72833" y2="81000"/>
                        <a14:foregroundMark x1="64417" y1="50250" x2="64667" y2="53083"/>
                      </a14:backgroundRemoval>
                    </a14:imgEffect>
                  </a14:imgLayer>
                </a14:imgProps>
              </a:ext>
              <a:ext uri="{28A0092B-C50C-407E-A947-70E740481C1C}">
                <a14:useLocalDpi xmlns:a14="http://schemas.microsoft.com/office/drawing/2010/main" val="0"/>
              </a:ext>
            </a:extLst>
          </a:blip>
          <a:srcRect/>
          <a:stretch>
            <a:fillRect/>
          </a:stretch>
        </p:blipFill>
        <p:spPr bwMode="auto">
          <a:xfrm>
            <a:off x="6322695" y="3347901"/>
            <a:ext cx="1969770" cy="1969770"/>
          </a:xfrm>
          <a:prstGeom prst="rect">
            <a:avLst/>
          </a:prstGeom>
          <a:noFill/>
          <a:extLst>
            <a:ext uri="{909E8E84-426E-40DD-AFC4-6F175D3DCCD1}">
              <a14:hiddenFill xmlns:a14="http://schemas.microsoft.com/office/drawing/2010/main">
                <a:solidFill>
                  <a:srgbClr val="FFFFFF"/>
                </a:solidFill>
              </a14:hiddenFill>
            </a:ext>
          </a:extLst>
        </p:spPr>
      </p:pic>
      <p:sp>
        <p:nvSpPr>
          <p:cNvPr id="32770" name="Slide Number Placeholder 4"/>
          <p:cNvSpPr>
            <a:spLocks noGrp="1"/>
          </p:cNvSpPr>
          <p:nvPr>
            <p:ph type="sldNum" sz="quarter" idx="12"/>
          </p:nvPr>
        </p:nvSpPr>
        <p:spPr>
          <a:xfrm>
            <a:off x="6553200" y="5499103"/>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2"/>
                </a:solidFill>
                <a:latin typeface=".VnTime" pitchFamily="34" charset="0"/>
              </a:defRPr>
            </a:lvl1pPr>
            <a:lvl2pPr marL="742950" indent="-285750">
              <a:defRPr sz="1600">
                <a:solidFill>
                  <a:schemeClr val="tx2"/>
                </a:solidFill>
                <a:latin typeface=".VnTime" pitchFamily="34" charset="0"/>
              </a:defRPr>
            </a:lvl2pPr>
            <a:lvl3pPr marL="1143000" indent="-228600">
              <a:defRPr sz="1600">
                <a:solidFill>
                  <a:schemeClr val="tx2"/>
                </a:solidFill>
                <a:latin typeface=".VnTime" pitchFamily="34" charset="0"/>
              </a:defRPr>
            </a:lvl3pPr>
            <a:lvl4pPr marL="1600200" indent="-228600">
              <a:defRPr sz="1600">
                <a:solidFill>
                  <a:schemeClr val="tx2"/>
                </a:solidFill>
                <a:latin typeface=".VnTime" pitchFamily="34" charset="0"/>
              </a:defRPr>
            </a:lvl4pPr>
            <a:lvl5pPr marL="2057400" indent="-228600">
              <a:defRPr sz="1600">
                <a:solidFill>
                  <a:schemeClr val="tx2"/>
                </a:solidFill>
                <a:latin typeface=".VnTime" pitchFamily="34" charset="0"/>
              </a:defRPr>
            </a:lvl5pPr>
            <a:lvl6pPr marL="2514600" indent="-228600" eaLnBrk="0" fontAlgn="base" hangingPunct="0">
              <a:spcBef>
                <a:spcPct val="0"/>
              </a:spcBef>
              <a:spcAft>
                <a:spcPct val="0"/>
              </a:spcAft>
              <a:defRPr sz="1600">
                <a:solidFill>
                  <a:schemeClr val="tx2"/>
                </a:solidFill>
                <a:latin typeface=".VnTime" pitchFamily="34" charset="0"/>
              </a:defRPr>
            </a:lvl6pPr>
            <a:lvl7pPr marL="2971800" indent="-228600" eaLnBrk="0" fontAlgn="base" hangingPunct="0">
              <a:spcBef>
                <a:spcPct val="0"/>
              </a:spcBef>
              <a:spcAft>
                <a:spcPct val="0"/>
              </a:spcAft>
              <a:defRPr sz="1600">
                <a:solidFill>
                  <a:schemeClr val="tx2"/>
                </a:solidFill>
                <a:latin typeface=".VnTime" pitchFamily="34" charset="0"/>
              </a:defRPr>
            </a:lvl7pPr>
            <a:lvl8pPr marL="3429000" indent="-228600" eaLnBrk="0" fontAlgn="base" hangingPunct="0">
              <a:spcBef>
                <a:spcPct val="0"/>
              </a:spcBef>
              <a:spcAft>
                <a:spcPct val="0"/>
              </a:spcAft>
              <a:defRPr sz="1600">
                <a:solidFill>
                  <a:schemeClr val="tx2"/>
                </a:solidFill>
                <a:latin typeface=".VnTime" pitchFamily="34" charset="0"/>
              </a:defRPr>
            </a:lvl8pPr>
            <a:lvl9pPr marL="3886200" indent="-228600" eaLnBrk="0" fontAlgn="base" hangingPunct="0">
              <a:spcBef>
                <a:spcPct val="0"/>
              </a:spcBef>
              <a:spcAft>
                <a:spcPct val="0"/>
              </a:spcAft>
              <a:defRPr sz="1600">
                <a:solidFill>
                  <a:schemeClr val="tx2"/>
                </a:solidFill>
                <a:latin typeface=".VnTime" pitchFamily="34" charset="0"/>
              </a:defRPr>
            </a:lvl9pPr>
          </a:lstStyle>
          <a:p>
            <a:fld id="{C0E77FC2-9E2D-47B7-8E1E-7B0C4B0E74F7}" type="slidenum">
              <a:rPr lang="en-US" sz="1400">
                <a:solidFill>
                  <a:srgbClr val="000099"/>
                </a:solidFill>
                <a:latin typeface="Times New Roman" panose="02020603050405020304" pitchFamily="18" charset="0"/>
              </a:rPr>
              <a:pPr/>
              <a:t>37</a:t>
            </a:fld>
            <a:endParaRPr lang="en-US" sz="1400">
              <a:solidFill>
                <a:srgbClr val="000099"/>
              </a:solidFill>
              <a:latin typeface="Times New Roman" panose="02020603050405020304" pitchFamily="18" charset="0"/>
            </a:endParaRPr>
          </a:p>
        </p:txBody>
      </p:sp>
      <p:sp>
        <p:nvSpPr>
          <p:cNvPr id="96" name="Text Box 97"/>
          <p:cNvSpPr txBox="1">
            <a:spLocks noChangeArrowheads="1"/>
          </p:cNvSpPr>
          <p:nvPr/>
        </p:nvSpPr>
        <p:spPr bwMode="auto">
          <a:xfrm>
            <a:off x="283027" y="1117098"/>
            <a:ext cx="8534400" cy="222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457200" indent="-457200" algn="just">
              <a:spcBef>
                <a:spcPts val="800"/>
              </a:spcBef>
              <a:spcAft>
                <a:spcPts val="800"/>
              </a:spcAft>
              <a:buFont typeface="Wingdings" panose="05000000000000000000" pitchFamily="2" charset="2"/>
              <a:buChar char="ü"/>
            </a:pPr>
            <a:r>
              <a:rPr lang="en-US" sz="2800" dirty="0" err="1">
                <a:cs typeface="Times New Roman" panose="02020603050405020304" pitchFamily="18" charset="0"/>
              </a:rPr>
              <a:t>Xem</a:t>
            </a:r>
            <a:r>
              <a:rPr lang="en-US" sz="2800" dirty="0">
                <a:cs typeface="Times New Roman" panose="02020603050405020304" pitchFamily="18" charset="0"/>
              </a:rPr>
              <a:t> </a:t>
            </a:r>
            <a:r>
              <a:rPr lang="vi-VN" sz="2800" dirty="0">
                <a:cs typeface="Times New Roman" panose="02020603050405020304" pitchFamily="18" charset="0"/>
              </a:rPr>
              <a:t>toàn bộ nội dung bài đã học.</a:t>
            </a:r>
            <a:endParaRPr lang="en-US" sz="2800" dirty="0">
              <a:cs typeface="Times New Roman" panose="02020603050405020304" pitchFamily="18" charset="0"/>
            </a:endParaRPr>
          </a:p>
          <a:p>
            <a:pPr marL="457200" indent="-457200" algn="just">
              <a:spcBef>
                <a:spcPts val="800"/>
              </a:spcBef>
              <a:spcAft>
                <a:spcPts val="800"/>
              </a:spcAft>
              <a:buFont typeface="Wingdings" panose="05000000000000000000" pitchFamily="2" charset="2"/>
              <a:buChar char="ü"/>
            </a:pPr>
            <a:r>
              <a:rPr lang="en-US" sz="2800" dirty="0" err="1">
                <a:cs typeface="Times New Roman" panose="02020603050405020304" pitchFamily="18" charset="0"/>
              </a:rPr>
              <a:t>Thực</a:t>
            </a:r>
            <a:r>
              <a:rPr lang="en-US" sz="2800" dirty="0">
                <a:cs typeface="Times New Roman" panose="02020603050405020304" pitchFamily="18" charset="0"/>
              </a:rPr>
              <a:t> </a:t>
            </a:r>
            <a:r>
              <a:rPr lang="en-US" sz="2800" dirty="0" err="1">
                <a:cs typeface="Times New Roman" panose="02020603050405020304" pitchFamily="18" charset="0"/>
              </a:rPr>
              <a:t>hành</a:t>
            </a:r>
            <a:r>
              <a:rPr lang="en-US" sz="2800" dirty="0">
                <a:cs typeface="Times New Roman" panose="02020603050405020304" pitchFamily="18" charset="0"/>
              </a:rPr>
              <a:t> </a:t>
            </a:r>
            <a:r>
              <a:rPr lang="en-US" sz="2800" dirty="0" err="1">
                <a:cs typeface="Times New Roman" panose="02020603050405020304" pitchFamily="18" charset="0"/>
              </a:rPr>
              <a:t>viết</a:t>
            </a:r>
            <a:r>
              <a:rPr lang="en-US" sz="2800" dirty="0">
                <a:cs typeface="Times New Roman" panose="02020603050405020304" pitchFamily="18" charset="0"/>
              </a:rPr>
              <a:t> </a:t>
            </a:r>
            <a:r>
              <a:rPr lang="en-US" sz="2800" dirty="0" err="1">
                <a:cs typeface="Times New Roman" panose="02020603050405020304" pitchFamily="18" charset="0"/>
              </a:rPr>
              <a:t>chương</a:t>
            </a:r>
            <a:r>
              <a:rPr lang="en-US" sz="2800" dirty="0">
                <a:cs typeface="Times New Roman" panose="02020603050405020304" pitchFamily="18" charset="0"/>
              </a:rPr>
              <a:t> </a:t>
            </a:r>
            <a:r>
              <a:rPr lang="en-US" sz="2800" dirty="0" err="1">
                <a:cs typeface="Times New Roman" panose="02020603050405020304" pitchFamily="18" charset="0"/>
              </a:rPr>
              <a:t>trình</a:t>
            </a:r>
            <a:r>
              <a:rPr lang="en-US" sz="2800" dirty="0">
                <a:cs typeface="Times New Roman" panose="02020603050405020304" pitchFamily="18" charset="0"/>
              </a:rPr>
              <a:t> </a:t>
            </a:r>
            <a:r>
              <a:rPr lang="en-US" sz="2800" dirty="0" err="1">
                <a:cs typeface="Times New Roman" panose="02020603050405020304" pitchFamily="18" charset="0"/>
              </a:rPr>
              <a:t>điều</a:t>
            </a:r>
            <a:r>
              <a:rPr lang="en-US" sz="2800" dirty="0">
                <a:cs typeface="Times New Roman" panose="02020603050405020304" pitchFamily="18" charset="0"/>
              </a:rPr>
              <a:t> </a:t>
            </a:r>
            <a:r>
              <a:rPr lang="en-US" sz="2800" dirty="0" err="1">
                <a:cs typeface="Times New Roman" panose="02020603050405020304" pitchFamily="18" charset="0"/>
              </a:rPr>
              <a:t>khiển</a:t>
            </a:r>
            <a:r>
              <a:rPr lang="en-US" sz="2800" dirty="0">
                <a:cs typeface="Times New Roman" panose="02020603050405020304" pitchFamily="18" charset="0"/>
              </a:rPr>
              <a:t> </a:t>
            </a:r>
            <a:r>
              <a:rPr lang="en-US" sz="2800" dirty="0" err="1">
                <a:cs typeface="Times New Roman" panose="02020603050405020304" pitchFamily="18" charset="0"/>
              </a:rPr>
              <a:t>hai</a:t>
            </a:r>
            <a:r>
              <a:rPr lang="en-US" sz="2800" dirty="0">
                <a:cs typeface="Times New Roman" panose="02020603050405020304" pitchFamily="18" charset="0"/>
              </a:rPr>
              <a:t> </a:t>
            </a:r>
            <a:r>
              <a:rPr lang="en-US" sz="2800" dirty="0" err="1">
                <a:cs typeface="Times New Roman" panose="02020603050405020304" pitchFamily="18" charset="0"/>
              </a:rPr>
              <a:t>nhân</a:t>
            </a:r>
            <a:r>
              <a:rPr lang="en-US" sz="2800" dirty="0">
                <a:cs typeface="Times New Roman" panose="02020603050405020304" pitchFamily="18" charset="0"/>
              </a:rPr>
              <a:t> </a:t>
            </a:r>
            <a:r>
              <a:rPr lang="en-US" sz="2800" dirty="0" err="1">
                <a:cs typeface="Times New Roman" panose="02020603050405020304" pitchFamily="18" charset="0"/>
              </a:rPr>
              <a:t>vật</a:t>
            </a:r>
            <a:r>
              <a:rPr lang="en-US" sz="2800" dirty="0">
                <a:cs typeface="Times New Roman" panose="02020603050405020304" pitchFamily="18" charset="0"/>
              </a:rPr>
              <a:t> </a:t>
            </a:r>
            <a:r>
              <a:rPr lang="en-US" sz="2800" dirty="0" err="1">
                <a:cs typeface="Times New Roman" panose="02020603050405020304" pitchFamily="18" charset="0"/>
              </a:rPr>
              <a:t>Mèo</a:t>
            </a:r>
            <a:r>
              <a:rPr lang="en-US" sz="2800" dirty="0">
                <a:cs typeface="Times New Roman" panose="02020603050405020304" pitchFamily="18" charset="0"/>
              </a:rPr>
              <a:t> </a:t>
            </a:r>
            <a:r>
              <a:rPr lang="en-US" sz="2800" dirty="0" err="1">
                <a:cs typeface="Times New Roman" panose="02020603050405020304" pitchFamily="18" charset="0"/>
              </a:rPr>
              <a:t>và</a:t>
            </a:r>
            <a:r>
              <a:rPr lang="en-US" sz="2800" dirty="0">
                <a:cs typeface="Times New Roman" panose="02020603050405020304" pitchFamily="18" charset="0"/>
              </a:rPr>
              <a:t> </a:t>
            </a:r>
            <a:r>
              <a:rPr lang="en-US" sz="2800" dirty="0" err="1">
                <a:cs typeface="Times New Roman" panose="02020603050405020304" pitchFamily="18" charset="0"/>
              </a:rPr>
              <a:t>Hươu</a:t>
            </a:r>
            <a:r>
              <a:rPr lang="en-US" sz="2800" dirty="0">
                <a:cs typeface="Times New Roman" panose="02020603050405020304" pitchFamily="18" charset="0"/>
              </a:rPr>
              <a:t> </a:t>
            </a:r>
            <a:r>
              <a:rPr lang="en-US" sz="2800" dirty="0" err="1">
                <a:cs typeface="Times New Roman" panose="02020603050405020304" pitchFamily="18" charset="0"/>
              </a:rPr>
              <a:t>cao</a:t>
            </a:r>
            <a:r>
              <a:rPr lang="en-US" sz="2800" dirty="0">
                <a:cs typeface="Times New Roman" panose="02020603050405020304" pitchFamily="18" charset="0"/>
              </a:rPr>
              <a:t> </a:t>
            </a:r>
            <a:r>
              <a:rPr lang="en-US" sz="2800" dirty="0" err="1">
                <a:cs typeface="Times New Roman" panose="02020603050405020304" pitchFamily="18" charset="0"/>
              </a:rPr>
              <a:t>cổ</a:t>
            </a:r>
            <a:r>
              <a:rPr lang="en-US" sz="2800" dirty="0">
                <a:cs typeface="Times New Roman" panose="02020603050405020304" pitchFamily="18" charset="0"/>
              </a:rPr>
              <a:t> </a:t>
            </a:r>
            <a:r>
              <a:rPr lang="en-US" sz="2800" dirty="0" err="1">
                <a:cs typeface="Times New Roman" panose="02020603050405020304" pitchFamily="18" charset="0"/>
              </a:rPr>
              <a:t>bằng</a:t>
            </a:r>
            <a:r>
              <a:rPr lang="en-US" sz="2800" dirty="0">
                <a:cs typeface="Times New Roman" panose="02020603050405020304" pitchFamily="18" charset="0"/>
              </a:rPr>
              <a:t> NNLT Scratch</a:t>
            </a:r>
          </a:p>
          <a:p>
            <a:pPr algn="just">
              <a:spcBef>
                <a:spcPts val="800"/>
              </a:spcBef>
              <a:spcAft>
                <a:spcPts val="800"/>
              </a:spcAft>
              <a:buNone/>
            </a:pPr>
            <a:r>
              <a:rPr lang="en-US" sz="2800" dirty="0">
                <a:cs typeface="Times New Roman" panose="02020603050405020304" pitchFamily="18" charset="0"/>
                <a:sym typeface="Wingdings" panose="05000000000000000000" pitchFamily="2" charset="2"/>
              </a:rPr>
              <a:t></a:t>
            </a:r>
            <a:r>
              <a:rPr lang="en-US" sz="2800" dirty="0">
                <a:cs typeface="Times New Roman" panose="02020603050405020304" pitchFamily="18" charset="0"/>
              </a:rPr>
              <a:t> </a:t>
            </a:r>
            <a:r>
              <a:rPr lang="en-US" sz="2800" dirty="0" err="1">
                <a:cs typeface="Times New Roman" panose="02020603050405020304" pitchFamily="18" charset="0"/>
              </a:rPr>
              <a:t>Xem</a:t>
            </a:r>
            <a:r>
              <a:rPr lang="en-US" sz="2800" dirty="0">
                <a:cs typeface="Times New Roman" panose="02020603050405020304" pitchFamily="18" charset="0"/>
              </a:rPr>
              <a:t> </a:t>
            </a:r>
            <a:r>
              <a:rPr lang="en-US" sz="2800" dirty="0" err="1">
                <a:cs typeface="Times New Roman" panose="02020603050405020304" pitchFamily="18" charset="0"/>
              </a:rPr>
              <a:t>trước</a:t>
            </a:r>
            <a:r>
              <a:rPr lang="en-US" sz="2800" dirty="0">
                <a:cs typeface="Times New Roman" panose="02020603050405020304" pitchFamily="18" charset="0"/>
              </a:rPr>
              <a:t> </a:t>
            </a:r>
            <a:r>
              <a:rPr lang="en-US" sz="2800" dirty="0" err="1">
                <a:cs typeface="Times New Roman" panose="02020603050405020304" pitchFamily="18" charset="0"/>
              </a:rPr>
              <a:t>bài</a:t>
            </a:r>
            <a:r>
              <a:rPr lang="en-US" sz="2800" dirty="0">
                <a:cs typeface="Times New Roman" panose="02020603050405020304" pitchFamily="18" charset="0"/>
              </a:rPr>
              <a:t> 2: </a:t>
            </a:r>
            <a:r>
              <a:rPr lang="en-US" sz="2800" b="1" dirty="0" err="1">
                <a:cs typeface="Times New Roman" panose="02020603050405020304" pitchFamily="18" charset="0"/>
              </a:rPr>
              <a:t>Sử</a:t>
            </a:r>
            <a:r>
              <a:rPr lang="en-US" sz="2800" b="1" dirty="0">
                <a:cs typeface="Times New Roman" panose="02020603050405020304" pitchFamily="18" charset="0"/>
              </a:rPr>
              <a:t> </a:t>
            </a:r>
            <a:r>
              <a:rPr lang="en-US" sz="2800" b="1" dirty="0" err="1">
                <a:cs typeface="Times New Roman" panose="02020603050405020304" pitchFamily="18" charset="0"/>
              </a:rPr>
              <a:t>dụng</a:t>
            </a:r>
            <a:r>
              <a:rPr lang="en-US" sz="2800" b="1" dirty="0">
                <a:cs typeface="Times New Roman" panose="02020603050405020304" pitchFamily="18" charset="0"/>
              </a:rPr>
              <a:t> </a:t>
            </a:r>
            <a:r>
              <a:rPr lang="en-US" sz="2800" b="1" dirty="0" err="1">
                <a:cs typeface="Times New Roman" panose="02020603050405020304" pitchFamily="18" charset="0"/>
              </a:rPr>
              <a:t>biến</a:t>
            </a:r>
            <a:r>
              <a:rPr lang="en-US" sz="2800" b="1" dirty="0">
                <a:cs typeface="Times New Roman" panose="02020603050405020304" pitchFamily="18" charset="0"/>
              </a:rPr>
              <a:t> </a:t>
            </a:r>
            <a:r>
              <a:rPr lang="en-US" sz="2800" b="1" dirty="0" err="1">
                <a:cs typeface="Times New Roman" panose="02020603050405020304" pitchFamily="18" charset="0"/>
              </a:rPr>
              <a:t>trong</a:t>
            </a:r>
            <a:r>
              <a:rPr lang="en-US" sz="2800" b="1" dirty="0">
                <a:cs typeface="Times New Roman" panose="02020603050405020304" pitchFamily="18" charset="0"/>
              </a:rPr>
              <a:t> </a:t>
            </a:r>
            <a:r>
              <a:rPr lang="en-US" sz="2800" b="1" dirty="0" err="1">
                <a:cs typeface="Times New Roman" panose="02020603050405020304" pitchFamily="18" charset="0"/>
              </a:rPr>
              <a:t>chương</a:t>
            </a:r>
            <a:r>
              <a:rPr lang="en-US" sz="2800" b="1" dirty="0">
                <a:cs typeface="Times New Roman" panose="02020603050405020304" pitchFamily="18" charset="0"/>
              </a:rPr>
              <a:t> </a:t>
            </a:r>
            <a:r>
              <a:rPr lang="en-US" sz="2800" b="1" dirty="0" err="1">
                <a:cs typeface="Times New Roman" panose="02020603050405020304" pitchFamily="18" charset="0"/>
              </a:rPr>
              <a:t>trình</a:t>
            </a:r>
            <a:endParaRPr lang="en-US" sz="2800" b="1" dirty="0">
              <a:cs typeface="Times New Roman" panose="02020603050405020304" pitchFamily="18" charset="0"/>
            </a:endParaRPr>
          </a:p>
        </p:txBody>
      </p:sp>
      <p:sp>
        <p:nvSpPr>
          <p:cNvPr id="5" name="Rectangle 4">
            <a:extLst>
              <a:ext uri="{FF2B5EF4-FFF2-40B4-BE49-F238E27FC236}">
                <a16:creationId xmlns:a16="http://schemas.microsoft.com/office/drawing/2014/main" id="{2C6D747D-C415-4964-A59E-F785BB764022}"/>
              </a:ext>
            </a:extLst>
          </p:cNvPr>
          <p:cNvSpPr/>
          <p:nvPr/>
        </p:nvSpPr>
        <p:spPr>
          <a:xfrm>
            <a:off x="1712686" y="43059"/>
            <a:ext cx="7532914" cy="746358"/>
          </a:xfrm>
          <a:prstGeom prst="rect">
            <a:avLst/>
          </a:prstGeom>
          <a:noFill/>
        </p:spPr>
        <p:txBody>
          <a:bodyPr wrap="square" lIns="68580" tIns="34290" rIns="68580" bIns="34290">
            <a:spAutoFit/>
          </a:bodyPr>
          <a:lstStyle/>
          <a:p>
            <a:r>
              <a:rPr lang="en-US" sz="4400" b="1" dirty="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HƯỚNG DẪN VỀ NHÀ</a:t>
            </a:r>
          </a:p>
        </p:txBody>
      </p:sp>
      <p:pic>
        <p:nvPicPr>
          <p:cNvPr id="6150" name="Picture 6" descr="Coastline Home Art Design Templates | PosterMyWall">
            <a:extLst>
              <a:ext uri="{FF2B5EF4-FFF2-40B4-BE49-F238E27FC236}">
                <a16:creationId xmlns:a16="http://schemas.microsoft.com/office/drawing/2014/main" id="{B8FD2D13-DAED-410E-A6FD-233C11BAEF1F}"/>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l="1" r="-6220" b="29095"/>
          <a:stretch/>
        </p:blipFill>
        <p:spPr bwMode="auto">
          <a:xfrm>
            <a:off x="-167165" y="3229576"/>
            <a:ext cx="3128080" cy="20880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ình ảnh Vẽ Tay Hoạt Hình Học Sinh Ngày Học Học Sinh Tiểu Học Ngày Học PNG  , Clipart Bài Tập Về Nhà, Viết Bài, Hoa Văn Trang Trí PNG miễn phí">
            <a:extLst>
              <a:ext uri="{FF2B5EF4-FFF2-40B4-BE49-F238E27FC236}">
                <a16:creationId xmlns:a16="http://schemas.microsoft.com/office/drawing/2014/main" id="{9457DE9D-F3DB-4FEF-8B3A-96E535688CD5}"/>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0000" b="90000" l="10000" r="90000">
                        <a14:foregroundMark x1="79333" y1="77583" x2="72833" y2="81000"/>
                        <a14:foregroundMark x1="64417" y1="50250" x2="64667" y2="53083"/>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66725" y="-50803"/>
            <a:ext cx="1230150" cy="1097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6542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6150"/>
                                        </p:tgtEl>
                                        <p:attrNameLst>
                                          <p:attrName>style.visibility</p:attrName>
                                        </p:attrNameLst>
                                      </p:cBhvr>
                                      <p:to>
                                        <p:strVal val="visible"/>
                                      </p:to>
                                    </p:set>
                                    <p:animEffect transition="in" filter="fade">
                                      <p:cBhvr>
                                        <p:cTn id="16" dur="500"/>
                                        <p:tgtEl>
                                          <p:spTgt spid="6150"/>
                                        </p:tgtEl>
                                      </p:cBhvr>
                                    </p:animEffect>
                                  </p:childTnLst>
                                </p:cTn>
                              </p:par>
                              <p:par>
                                <p:cTn id="17" presetID="10" presetClass="entr" presetSubtype="0" fill="hold" nodeType="with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fade">
                                      <p:cBhvr>
                                        <p:cTn id="19" dur="500"/>
                                        <p:tgtEl>
                                          <p:spTgt spid="614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barn(outVertical)">
                                      <p:cBhvr>
                                        <p:cTn id="24"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6"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nenxanh2"/>
          <p:cNvPicPr>
            <a:picLocks noChangeAspect="1" noChangeArrowheads="1"/>
          </p:cNvPicPr>
          <p:nvPr/>
        </p:nvPicPr>
        <p:blipFill rotWithShape="1">
          <a:blip r:embed="rId2">
            <a:extLst>
              <a:ext uri="{28A0092B-C50C-407E-A947-70E740481C1C}">
                <a14:useLocalDpi xmlns:a14="http://schemas.microsoft.com/office/drawing/2010/main" val="0"/>
              </a:ext>
            </a:extLst>
          </a:blip>
          <a:srcRect l="920" t="11570"/>
          <a:stretch/>
        </p:blipFill>
        <p:spPr bwMode="auto">
          <a:xfrm>
            <a:off x="1" y="1"/>
            <a:ext cx="916146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Cảm ơn tiếng Trung 谢谢 | Mẫu câu đáp lại tiếng Hoa 2023">
            <a:extLst>
              <a:ext uri="{FF2B5EF4-FFF2-40B4-BE49-F238E27FC236}">
                <a16:creationId xmlns:a16="http://schemas.microsoft.com/office/drawing/2014/main" id="{9B36445C-8CE7-4AE1-8810-973C85C54134}"/>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500" l="4875" r="95250">
                        <a14:foregroundMark x1="11250" y1="38333" x2="15500" y2="53667"/>
                        <a14:foregroundMark x1="21250" y1="72167" x2="21250" y2="72167"/>
                        <a14:foregroundMark x1="21375" y1="64667" x2="21375" y2="64667"/>
                        <a14:foregroundMark x1="20625" y1="64667" x2="20625" y2="72500"/>
                        <a14:foregroundMark x1="22750" y1="87167" x2="22750" y2="87167"/>
                        <a14:foregroundMark x1="18500" y1="90500" x2="18500" y2="90500"/>
                        <a14:foregroundMark x1="19500" y1="85500" x2="19500" y2="85500"/>
                        <a14:foregroundMark x1="22750" y1="85833" x2="22750" y2="85833"/>
                        <a14:foregroundMark x1="25500" y1="57000" x2="25500" y2="57000"/>
                        <a14:foregroundMark x1="28000" y1="52500" x2="28000" y2="52500"/>
                        <a14:foregroundMark x1="26750" y1="55000" x2="26750" y2="55000"/>
                        <a14:foregroundMark x1="91000" y1="38667" x2="87625" y2="51833"/>
                        <a14:foregroundMark x1="87625" y1="51833" x2="83000" y2="59667"/>
                        <a14:foregroundMark x1="83000" y1="59667" x2="82125" y2="76167"/>
                        <a14:foregroundMark x1="90000" y1="28167" x2="94500" y2="44667"/>
                        <a14:foregroundMark x1="7000" y1="40333" x2="8125" y2="49667"/>
                        <a14:foregroundMark x1="8125" y1="49667" x2="8125" y2="49667"/>
                        <a14:foregroundMark x1="4875" y1="42667" x2="4875" y2="42667"/>
                        <a14:foregroundMark x1="22250" y1="19500" x2="22250" y2="19500"/>
                        <a14:foregroundMark x1="17375" y1="18833" x2="17375" y2="18833"/>
                        <a14:foregroundMark x1="11875" y1="19500" x2="11875" y2="19500"/>
                        <a14:foregroundMark x1="5500" y1="19500" x2="5500" y2="19500"/>
                        <a14:foregroundMark x1="26875" y1="17167" x2="26875" y2="17167"/>
                        <a14:foregroundMark x1="33875" y1="15833" x2="33875" y2="15833"/>
                        <a14:foregroundMark x1="38625" y1="13500" x2="38625" y2="13500"/>
                        <a14:foregroundMark x1="43625" y1="11000" x2="43625" y2="11000"/>
                        <a14:foregroundMark x1="75125" y1="55833" x2="75125" y2="55833"/>
                        <a14:foregroundMark x1="73250" y1="50167" x2="78125" y2="60667"/>
                        <a14:foregroundMark x1="91250" y1="59333" x2="95250" y2="58167"/>
                        <a14:foregroundMark x1="80750" y1="70333" x2="81125" y2="74167"/>
                        <a14:foregroundMark x1="80250" y1="63167" x2="78375" y2="76000"/>
                        <a14:foregroundMark x1="78375" y1="76000" x2="77875" y2="77000"/>
                        <a14:foregroundMark x1="82625" y1="83167" x2="82625" y2="83167"/>
                        <a14:foregroundMark x1="80500" y1="83167" x2="80500" y2="83167"/>
                        <a14:foregroundMark x1="80500" y1="83167" x2="80500" y2="83167"/>
                        <a14:foregroundMark x1="80500" y1="83167" x2="80500" y2="83167"/>
                        <a14:foregroundMark x1="80500" y1="83167" x2="80500" y2="83167"/>
                        <a14:foregroundMark x1="80500" y1="83167" x2="80500" y2="83167"/>
                        <a14:foregroundMark x1="79250" y1="82333" x2="79250" y2="82333"/>
                        <a14:foregroundMark x1="79250" y1="82333" x2="79250" y2="82333"/>
                        <a14:foregroundMark x1="87625" y1="82333" x2="87625" y2="82333"/>
                        <a14:foregroundMark x1="86250" y1="81333" x2="86250" y2="81333"/>
                        <a14:foregroundMark x1="89625" y1="81500" x2="89625" y2="81500"/>
                        <a14:foregroundMark x1="90250" y1="81333" x2="90250" y2="81333"/>
                        <a14:foregroundMark x1="88250" y1="81500" x2="88250" y2="81500"/>
                        <a14:foregroundMark x1="90625" y1="66000" x2="90625" y2="66000"/>
                        <a14:foregroundMark x1="34375" y1="75833" x2="34375" y2="75833"/>
                        <a14:foregroundMark x1="45375" y1="85000" x2="45375" y2="85000"/>
                        <a14:foregroundMark x1="42125" y1="55667" x2="42125" y2="55667"/>
                        <a14:foregroundMark x1="10250" y1="58167" x2="10250" y2="58167"/>
                      </a14:backgroundRemoval>
                    </a14:imgEffect>
                  </a14:imgLayer>
                </a14:imgProps>
              </a:ext>
              <a:ext uri="{28A0092B-C50C-407E-A947-70E740481C1C}">
                <a14:useLocalDpi xmlns:a14="http://schemas.microsoft.com/office/drawing/2010/main" val="0"/>
              </a:ext>
            </a:extLst>
          </a:blip>
          <a:srcRect/>
          <a:stretch>
            <a:fillRect/>
          </a:stretch>
        </p:blipFill>
        <p:spPr bwMode="auto">
          <a:xfrm>
            <a:off x="2307771" y="1917317"/>
            <a:ext cx="4691742" cy="3518806"/>
          </a:xfrm>
          <a:prstGeom prst="rect">
            <a:avLst/>
          </a:prstGeom>
          <a:noFill/>
          <a:extLst>
            <a:ext uri="{909E8E84-426E-40DD-AFC4-6F175D3DCCD1}">
              <a14:hiddenFill xmlns:a14="http://schemas.microsoft.com/office/drawing/2010/main">
                <a:solidFill>
                  <a:srgbClr val="FFFFFF"/>
                </a:solidFill>
              </a14:hiddenFill>
            </a:ext>
          </a:extLst>
        </p:spPr>
      </p:pic>
      <p:sp>
        <p:nvSpPr>
          <p:cNvPr id="5" name="WordArt 23">
            <a:extLst>
              <a:ext uri="{FF2B5EF4-FFF2-40B4-BE49-F238E27FC236}">
                <a16:creationId xmlns:a16="http://schemas.microsoft.com/office/drawing/2014/main" id="{0BA0BF1F-148B-4BB5-BA0B-A4385A65EC0A}"/>
              </a:ext>
            </a:extLst>
          </p:cNvPr>
          <p:cNvSpPr>
            <a:spLocks noChangeArrowheads="1" noChangeShapeType="1" noTextEdit="1"/>
          </p:cNvSpPr>
          <p:nvPr/>
        </p:nvSpPr>
        <p:spPr bwMode="auto">
          <a:xfrm>
            <a:off x="1524000" y="1074058"/>
            <a:ext cx="6604000" cy="1233714"/>
          </a:xfrm>
          <a:prstGeom prst="rect">
            <a:avLst/>
          </a:prstGeom>
        </p:spPr>
        <p:txBody>
          <a:bodyPr wrap="none" fromWordArt="1">
            <a:prstTxWarp prst="textPlain">
              <a:avLst>
                <a:gd name="adj" fmla="val 50000"/>
              </a:avLst>
            </a:prstTxWarp>
          </a:bodyPr>
          <a:lstStyle/>
          <a:p>
            <a:pPr algn="ctr"/>
            <a:r>
              <a:rPr lang="en-US" sz="3200" b="1" kern="10">
                <a:ln w="19050">
                  <a:solidFill>
                    <a:srgbClr val="99CCFF"/>
                  </a:solidFill>
                  <a:round/>
                  <a:headEnd/>
                  <a:tailEnd/>
                </a:ln>
                <a:solidFill>
                  <a:srgbClr val="0066CC"/>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CẢM ƠN, HẸN GẶP LẠI</a:t>
            </a:r>
          </a:p>
        </p:txBody>
      </p:sp>
    </p:spTree>
    <p:extLst>
      <p:ext uri="{BB962C8B-B14F-4D97-AF65-F5344CB8AC3E}">
        <p14:creationId xmlns:p14="http://schemas.microsoft.com/office/powerpoint/2010/main" val="25407875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ảnh Cậu Bé Cầm Kính Lúp để Quan Sát Các Yếu Tố Thương Mại PNG , Phim  Hoạt Hình, Sáng Tạo, Cậu Bé PNG miễn phí tải tập tin PSDComment và">
            <a:extLst>
              <a:ext uri="{FF2B5EF4-FFF2-40B4-BE49-F238E27FC236}">
                <a16:creationId xmlns:a16="http://schemas.microsoft.com/office/drawing/2014/main" id="{0EAD1D05-A23C-45F6-90CC-9783B5D30FFC}"/>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30750" b="81000" l="29083" r="69750">
                        <a14:foregroundMark x1="42667" y1="63750" x2="45583" y2="76083"/>
                        <a14:foregroundMark x1="45583" y1="76083" x2="48833" y2="81000"/>
                        <a14:foregroundMark x1="57333" y1="60667" x2="57333" y2="77333"/>
                        <a14:foregroundMark x1="57917" y1="48500" x2="57917" y2="55000"/>
                        <a14:foregroundMark x1="48833" y1="40333" x2="46250" y2="51750"/>
                        <a14:foregroundMark x1="46250" y1="51750" x2="46833" y2="64917"/>
                        <a14:foregroundMark x1="46833" y1="64917" x2="47500" y2="66000"/>
                        <a14:foregroundMark x1="43750" y1="44833" x2="49833" y2="57750"/>
                        <a14:foregroundMark x1="49833" y1="57750" x2="52833" y2="60083"/>
                        <a14:foregroundMark x1="50583" y1="54167" x2="58167" y2="66000"/>
                        <a14:foregroundMark x1="44083" y1="48250" x2="44667" y2="52500"/>
                        <a14:foregroundMark x1="55083" y1="30750" x2="61000" y2="32417"/>
                        <a14:foregroundMark x1="29417" y1="64333" x2="29083" y2="66000"/>
                      </a14:backgroundRemoval>
                    </a14:imgEffect>
                  </a14:imgLayer>
                </a14:imgProps>
              </a:ext>
              <a:ext uri="{28A0092B-C50C-407E-A947-70E740481C1C}">
                <a14:useLocalDpi xmlns:a14="http://schemas.microsoft.com/office/drawing/2010/main" val="0"/>
              </a:ext>
            </a:extLst>
          </a:blip>
          <a:srcRect l="25449" t="26087" r="25168" b="16606"/>
          <a:stretch/>
        </p:blipFill>
        <p:spPr bwMode="auto">
          <a:xfrm>
            <a:off x="-43544" y="227952"/>
            <a:ext cx="1761945" cy="204471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5">
            <a:extLst>
              <a:ext uri="{FF2B5EF4-FFF2-40B4-BE49-F238E27FC236}">
                <a16:creationId xmlns:a16="http://schemas.microsoft.com/office/drawing/2014/main" id="{6F028003-34A5-4513-A5AB-0423171D6DC4}"/>
              </a:ext>
            </a:extLst>
          </p:cNvPr>
          <p:cNvSpPr>
            <a:spLocks noChangeArrowheads="1"/>
          </p:cNvSpPr>
          <p:nvPr/>
        </p:nvSpPr>
        <p:spPr bwMode="auto">
          <a:xfrm>
            <a:off x="1337068" y="1535596"/>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Bối cảnh: Nhân vật Mèo đứng bên trái căn phòng.</a:t>
            </a:r>
            <a:endParaRPr lang="vi-VN" sz="2800" dirty="0"/>
          </a:p>
        </p:txBody>
      </p:sp>
      <p:sp>
        <p:nvSpPr>
          <p:cNvPr id="9" name="Rectangle 5">
            <a:extLst>
              <a:ext uri="{FF2B5EF4-FFF2-40B4-BE49-F238E27FC236}">
                <a16:creationId xmlns:a16="http://schemas.microsoft.com/office/drawing/2014/main" id="{464ECE4F-B79F-48F7-BCB3-3572F5A11D0B}"/>
              </a:ext>
            </a:extLst>
          </p:cNvPr>
          <p:cNvSpPr>
            <a:spLocks noChangeArrowheads="1"/>
          </p:cNvSpPr>
          <p:nvPr/>
        </p:nvSpPr>
        <p:spPr bwMode="auto">
          <a:xfrm>
            <a:off x="1337068" y="2095365"/>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 Grừ, Grừ, … lạnh quá!”</a:t>
            </a:r>
            <a:endParaRPr lang="vi-VN" sz="2800" dirty="0"/>
          </a:p>
        </p:txBody>
      </p:sp>
      <p:sp>
        <p:nvSpPr>
          <p:cNvPr id="10" name="Rectangle 5">
            <a:extLst>
              <a:ext uri="{FF2B5EF4-FFF2-40B4-BE49-F238E27FC236}">
                <a16:creationId xmlns:a16="http://schemas.microsoft.com/office/drawing/2014/main" id="{5550D68E-B7AB-41C8-A772-967AD0751C21}"/>
              </a:ext>
            </a:extLst>
          </p:cNvPr>
          <p:cNvSpPr>
            <a:spLocks noChangeArrowheads="1"/>
          </p:cNvSpPr>
          <p:nvPr/>
        </p:nvSpPr>
        <p:spPr bwMode="auto">
          <a:xfrm>
            <a:off x="1337068" y="2682875"/>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 Lò sưởi ở đâu nhỉ!”</a:t>
            </a:r>
            <a:endParaRPr lang="vi-VN" sz="2800" dirty="0"/>
          </a:p>
        </p:txBody>
      </p:sp>
      <p:sp>
        <p:nvSpPr>
          <p:cNvPr id="11" name="Rectangle 5">
            <a:extLst>
              <a:ext uri="{FF2B5EF4-FFF2-40B4-BE49-F238E27FC236}">
                <a16:creationId xmlns:a16="http://schemas.microsoft.com/office/drawing/2014/main" id="{0A650B47-DE7D-4129-943F-CC06F9040756}"/>
              </a:ext>
            </a:extLst>
          </p:cNvPr>
          <p:cNvSpPr>
            <a:spLocks noChangeArrowheads="1"/>
          </p:cNvSpPr>
          <p:nvPr/>
        </p:nvSpPr>
        <p:spPr bwMode="auto">
          <a:xfrm>
            <a:off x="1337068" y="3884363"/>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“Không có cái nào”</a:t>
            </a:r>
            <a:endParaRPr lang="vi-VN" sz="2800" dirty="0"/>
          </a:p>
        </p:txBody>
      </p:sp>
      <p:sp>
        <p:nvSpPr>
          <p:cNvPr id="12" name="Rectangle 5">
            <a:extLst>
              <a:ext uri="{FF2B5EF4-FFF2-40B4-BE49-F238E27FC236}">
                <a16:creationId xmlns:a16="http://schemas.microsoft.com/office/drawing/2014/main" id="{399563D7-2BF8-408A-A691-79A61BA101F5}"/>
              </a:ext>
            </a:extLst>
          </p:cNvPr>
          <p:cNvSpPr>
            <a:spLocks noChangeArrowheads="1"/>
          </p:cNvSpPr>
          <p:nvPr/>
        </p:nvSpPr>
        <p:spPr bwMode="auto">
          <a:xfrm>
            <a:off x="1337068" y="3305154"/>
            <a:ext cx="759300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a:buFontTx/>
              <a:buNone/>
            </a:pPr>
            <a:r>
              <a:rPr lang="en-US" sz="2800"/>
              <a:t>- Nhân vật mèo kêu chạy một đoạn. (10 bước)</a:t>
            </a:r>
            <a:endParaRPr lang="vi-VN" sz="2800" dirty="0"/>
          </a:p>
        </p:txBody>
      </p:sp>
      <p:sp>
        <p:nvSpPr>
          <p:cNvPr id="13" name="Rectangle 5">
            <a:extLst>
              <a:ext uri="{FF2B5EF4-FFF2-40B4-BE49-F238E27FC236}">
                <a16:creationId xmlns:a16="http://schemas.microsoft.com/office/drawing/2014/main" id="{C79D060B-F53A-43AB-92BC-2131297A2A68}"/>
              </a:ext>
            </a:extLst>
          </p:cNvPr>
          <p:cNvSpPr>
            <a:spLocks noChangeArrowheads="1"/>
          </p:cNvSpPr>
          <p:nvPr/>
        </p:nvSpPr>
        <p:spPr bwMode="auto">
          <a:xfrm>
            <a:off x="1337068" y="758184"/>
            <a:ext cx="659459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buFontTx/>
              <a:buNone/>
            </a:pPr>
            <a:r>
              <a:rPr lang="en-US" sz="2800" b="1">
                <a:solidFill>
                  <a:srgbClr val="FF0000"/>
                </a:solidFill>
              </a:rPr>
              <a:t>MỘT ĐOẠN KỊCH BẢN</a:t>
            </a:r>
            <a:endParaRPr lang="vi-VN" sz="2800" b="1" dirty="0">
              <a:solidFill>
                <a:srgbClr val="FF0000"/>
              </a:solidFill>
            </a:endParaRPr>
          </a:p>
        </p:txBody>
      </p:sp>
      <p:sp>
        <p:nvSpPr>
          <p:cNvPr id="14" name="Rectangle: Rounded Corners 13">
            <a:extLst>
              <a:ext uri="{FF2B5EF4-FFF2-40B4-BE49-F238E27FC236}">
                <a16:creationId xmlns:a16="http://schemas.microsoft.com/office/drawing/2014/main" id="{C03E692E-ED2F-4FC9-AB18-CB87615A88C2}"/>
              </a:ext>
            </a:extLst>
          </p:cNvPr>
          <p:cNvSpPr/>
          <p:nvPr/>
        </p:nvSpPr>
        <p:spPr>
          <a:xfrm>
            <a:off x="0" y="0"/>
            <a:ext cx="9144000"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FA3F771A-449B-4BFC-BCA8-34D83389A49D}"/>
              </a:ext>
            </a:extLst>
          </p:cNvPr>
          <p:cNvSpPr/>
          <p:nvPr/>
        </p:nvSpPr>
        <p:spPr>
          <a:xfrm>
            <a:off x="-43544" y="5020931"/>
            <a:ext cx="9187543" cy="122569"/>
          </a:xfrm>
          <a:prstGeom prst="roundRect">
            <a:avLst/>
          </a:prstGeom>
          <a:effectLst>
            <a:glow rad="101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21242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2000"/>
                                        <p:tgtEl>
                                          <p:spTgt spid="13"/>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000"/>
                                        <p:tgtEl>
                                          <p:spTgt spid="8"/>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2000"/>
                                        <p:tgtEl>
                                          <p:spTgt spid="9"/>
                                        </p:tgtEl>
                                      </p:cBhvr>
                                    </p:animEffect>
                                  </p:childTnLst>
                                </p:cTn>
                              </p:par>
                            </p:childTnLst>
                          </p:cTn>
                        </p:par>
                        <p:par>
                          <p:cTn id="16" fill="hold">
                            <p:stCondLst>
                              <p:cond delay="6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000"/>
                                        <p:tgtEl>
                                          <p:spTgt spid="10"/>
                                        </p:tgtEl>
                                      </p:cBhvr>
                                    </p:animEffect>
                                  </p:childTnLst>
                                </p:cTn>
                              </p:par>
                            </p:childTnLst>
                          </p:cTn>
                        </p:par>
                        <p:par>
                          <p:cTn id="20" fill="hold">
                            <p:stCondLst>
                              <p:cond delay="80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2000"/>
                                        <p:tgtEl>
                                          <p:spTgt spid="11"/>
                                        </p:tgtEl>
                                      </p:cBhvr>
                                    </p:animEffect>
                                  </p:childTnLst>
                                </p:cTn>
                              </p:par>
                            </p:childTnLst>
                          </p:cTn>
                        </p:par>
                        <p:par>
                          <p:cTn id="24" fill="hold">
                            <p:stCondLst>
                              <p:cond delay="10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nenxan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144" y="0"/>
            <a:ext cx="928914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TOP 34 bài Nghị luận về tinh thần tự học siêu hay">
            <a:extLst>
              <a:ext uri="{FF2B5EF4-FFF2-40B4-BE49-F238E27FC236}">
                <a16:creationId xmlns:a16="http://schemas.microsoft.com/office/drawing/2014/main" id="{22769786-7392-42D2-988A-D2E15C5B22A7}"/>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537" b="95368" l="4429" r="98571">
                        <a14:foregroundMark x1="4571" y1="63488" x2="6429" y2="74932"/>
                        <a14:foregroundMark x1="27857" y1="82289" x2="36571" y2="94005"/>
                        <a14:foregroundMark x1="36571" y1="94005" x2="63286" y2="91553"/>
                        <a14:foregroundMark x1="63286" y1="91553" x2="64429" y2="91553"/>
                        <a14:foregroundMark x1="19714" y1="94005" x2="28286" y2="95640"/>
                        <a14:foregroundMark x1="78821" y1="78910" x2="79000" y2="80926"/>
                        <a14:foregroundMark x1="95286" y1="66485" x2="98571" y2="74387"/>
                        <a14:foregroundMark x1="28429" y1="44414" x2="28429" y2="44414"/>
                        <a14:foregroundMark x1="46286" y1="43597" x2="46286" y2="43597"/>
                        <a14:foregroundMark x1="48429" y1="66213" x2="48429" y2="66213"/>
                        <a14:foregroundMark x1="16429" y1="31335" x2="16429" y2="31335"/>
                        <a14:foregroundMark x1="78571" y1="33787" x2="78571" y2="33787"/>
                        <a14:foregroundMark x1="12571" y1="78202" x2="12571" y2="78202"/>
                        <a14:foregroundMark x1="20857" y1="47411" x2="20857" y2="47411"/>
                        <a14:backgroundMark x1="77714" y1="78202" x2="77714" y2="78202"/>
                        <a14:backgroundMark x1="78571" y1="68120" x2="78571" y2="68120"/>
                        <a14:backgroundMark x1="77714" y1="65668" x2="77714" y2="65668"/>
                        <a14:backgroundMark x1="73286" y1="73297" x2="73286" y2="73297"/>
                        <a14:backgroundMark x1="77714" y1="77657" x2="77714" y2="77657"/>
                        <a14:backgroundMark x1="76949" y1="75882" x2="77000" y2="79019"/>
                        <a14:backgroundMark x1="76714" y1="61580" x2="76827" y2="68460"/>
                        <a14:backgroundMark x1="78311" y1="68824" x2="78857" y2="64578"/>
                        <a14:backgroundMark x1="77000" y1="79019" x2="77416" y2="75783"/>
                        <a14:backgroundMark x1="78857" y1="64578" x2="78571" y2="63488"/>
                        <a14:backgroundMark x1="74857" y1="53134" x2="74857" y2="53134"/>
                        <a14:backgroundMark x1="74143" y1="59401" x2="74143" y2="59401"/>
                        <a14:backgroundMark x1="73571" y1="62670" x2="73571" y2="62670"/>
                        <a14:backgroundMark x1="72571" y1="65395" x2="72571" y2="65395"/>
                        <a14:backgroundMark x1="20857" y1="58311" x2="26286" y2="67030"/>
                        <a14:backgroundMark x1="21000" y1="74387" x2="26429" y2="73297"/>
                        <a14:backgroundMark x1="24714" y1="56676" x2="28000" y2="61580"/>
                        <a14:backgroundMark x1="22143" y1="63488" x2="25000" y2="73297"/>
                        <a14:backgroundMark x1="74143" y1="71935" x2="77429" y2="74387"/>
                        <a14:backgroundMark x1="21714" y1="99183" x2="21714" y2="99183"/>
                        <a14:backgroundMark x1="74000" y1="99728" x2="74000" y2="99728"/>
                      </a14:backgroundRemoval>
                    </a14:imgEffect>
                  </a14:imgLayer>
                </a14:imgProps>
              </a:ext>
              <a:ext uri="{28A0092B-C50C-407E-A947-70E740481C1C}">
                <a14:useLocalDpi xmlns:a14="http://schemas.microsoft.com/office/drawing/2010/main" val="0"/>
              </a:ext>
            </a:extLst>
          </a:blip>
          <a:srcRect/>
          <a:stretch>
            <a:fillRect/>
          </a:stretch>
        </p:blipFill>
        <p:spPr bwMode="auto">
          <a:xfrm>
            <a:off x="1381122" y="2193341"/>
            <a:ext cx="5627007" cy="2950159"/>
          </a:xfrm>
          <a:prstGeom prst="rect">
            <a:avLst/>
          </a:prstGeom>
          <a:noFill/>
          <a:extLst>
            <a:ext uri="{909E8E84-426E-40DD-AFC4-6F175D3DCCD1}">
              <a14:hiddenFill xmlns:a14="http://schemas.microsoft.com/office/drawing/2010/main">
                <a:solidFill>
                  <a:srgbClr val="FFFFFF"/>
                </a:solidFill>
              </a14:hiddenFill>
            </a:ext>
          </a:extLst>
        </p:spPr>
      </p:pic>
      <p:sp>
        <p:nvSpPr>
          <p:cNvPr id="4" name="WordArt 23"/>
          <p:cNvSpPr>
            <a:spLocks noChangeArrowheads="1" noChangeShapeType="1" noTextEdit="1"/>
          </p:cNvSpPr>
          <p:nvPr/>
        </p:nvSpPr>
        <p:spPr bwMode="auto">
          <a:xfrm>
            <a:off x="1059543" y="1349829"/>
            <a:ext cx="7373258" cy="1240095"/>
          </a:xfrm>
          <a:prstGeom prst="rect">
            <a:avLst/>
          </a:prstGeom>
        </p:spPr>
        <p:txBody>
          <a:bodyPr wrap="none" fromWordArt="1">
            <a:prstTxWarp prst="textPlain">
              <a:avLst>
                <a:gd name="adj" fmla="val 50000"/>
              </a:avLst>
            </a:prstTxWarp>
          </a:bodyPr>
          <a:lstStyle/>
          <a:p>
            <a:pPr algn="ctr"/>
            <a:r>
              <a:rPr lang="en-US" sz="3200" b="1" kern="10" dirty="0">
                <a:ln w="19050">
                  <a:solidFill>
                    <a:schemeClr val="accent6">
                      <a:lumMod val="40000"/>
                      <a:lumOff val="60000"/>
                    </a:schemeClr>
                  </a:solidFill>
                  <a:round/>
                  <a:headEnd/>
                  <a:tailEnd/>
                </a:ln>
                <a:solidFill>
                  <a:srgbClr val="00B050"/>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HÌNH THÀNH KIẾN THỨC</a:t>
            </a:r>
          </a:p>
        </p:txBody>
      </p:sp>
    </p:spTree>
    <p:extLst>
      <p:ext uri="{BB962C8B-B14F-4D97-AF65-F5344CB8AC3E}">
        <p14:creationId xmlns:p14="http://schemas.microsoft.com/office/powerpoint/2010/main" val="377086103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FAEFD401-415C-4908-8C58-C62C014B0D9F}"/>
              </a:ext>
            </a:extLst>
          </p:cNvPr>
          <p:cNvSpPr/>
          <p:nvPr/>
        </p:nvSpPr>
        <p:spPr>
          <a:xfrm>
            <a:off x="36038" y="1279979"/>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6EDC2C3-3C87-4F23-948D-336942F7D613}"/>
              </a:ext>
            </a:extLst>
          </p:cNvPr>
          <p:cNvSpPr/>
          <p:nvPr/>
        </p:nvSpPr>
        <p:spPr>
          <a:xfrm>
            <a:off x="355599" y="1417512"/>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24" name="Rectangle: Rounded Corners 23">
            <a:extLst>
              <a:ext uri="{FF2B5EF4-FFF2-40B4-BE49-F238E27FC236}">
                <a16:creationId xmlns:a16="http://schemas.microsoft.com/office/drawing/2014/main" id="{28BAEB9E-B55E-462A-9C42-15F778210B94}"/>
              </a:ext>
            </a:extLst>
          </p:cNvPr>
          <p:cNvSpPr/>
          <p:nvPr/>
        </p:nvSpPr>
        <p:spPr>
          <a:xfrm>
            <a:off x="36038" y="257175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F261C90-4DBB-473B-9BCE-FCDF6A42EDDC}"/>
              </a:ext>
            </a:extLst>
          </p:cNvPr>
          <p:cNvSpPr/>
          <p:nvPr/>
        </p:nvSpPr>
        <p:spPr>
          <a:xfrm>
            <a:off x="355598" y="2737304"/>
            <a:ext cx="8919029" cy="523220"/>
          </a:xfrm>
          <a:prstGeom prst="rect">
            <a:avLst/>
          </a:prstGeom>
        </p:spPr>
        <p:txBody>
          <a:bodyPr wrap="square">
            <a:spAutoFit/>
          </a:bodyPr>
          <a:lstStyle/>
          <a:p>
            <a:pPr lvl="0">
              <a:spcBef>
                <a:spcPct val="50000"/>
              </a:spcBef>
              <a:defRPr/>
            </a:pPr>
            <a:r>
              <a:rPr lang="vi-VN" sz="2800" b="1">
                <a:solidFill>
                  <a:prstClr val="white"/>
                </a:solidFill>
                <a:latin typeface="Times New Roman" panose="02020603050405020304" pitchFamily="18" charset="0"/>
                <a:cs typeface="Times New Roman" panose="02020603050405020304" pitchFamily="18" charset="0"/>
              </a:rPr>
              <a:t>2. Thể hiện thuật toán bằng chương trình</a:t>
            </a:r>
            <a:endParaRPr lang="vi-VN" sz="2800" b="1" dirty="0">
              <a:solidFill>
                <a:prstClr val="white"/>
              </a:solidFill>
              <a:latin typeface="Times New Roman" panose="02020603050405020304" pitchFamily="18" charset="0"/>
              <a:cs typeface="Times New Roman" panose="02020603050405020304" pitchFamily="18" charset="0"/>
            </a:endParaRPr>
          </a:p>
        </p:txBody>
      </p:sp>
      <p:sp>
        <p:nvSpPr>
          <p:cNvPr id="25" name="Rectangle: Rounded Corners 24">
            <a:extLst>
              <a:ext uri="{FF2B5EF4-FFF2-40B4-BE49-F238E27FC236}">
                <a16:creationId xmlns:a16="http://schemas.microsoft.com/office/drawing/2014/main" id="{0F365DF6-E777-4B6F-9F2A-98F73645E080}"/>
              </a:ext>
            </a:extLst>
          </p:cNvPr>
          <p:cNvSpPr/>
          <p:nvPr/>
        </p:nvSpPr>
        <p:spPr>
          <a:xfrm>
            <a:off x="0" y="0"/>
            <a:ext cx="9144000"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CC265407-2D69-4EA3-81E8-CE79B9BECF33}"/>
              </a:ext>
            </a:extLst>
          </p:cNvPr>
          <p:cNvSpPr/>
          <p:nvPr/>
        </p:nvSpPr>
        <p:spPr>
          <a:xfrm>
            <a:off x="-43544" y="5020931"/>
            <a:ext cx="9187543" cy="122569"/>
          </a:xfrm>
          <a:prstGeom prst="roundRect">
            <a:avLst/>
          </a:prstGeom>
          <a:effectLst>
            <a:glow rad="63500">
              <a:schemeClr val="accent4">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21223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9D7CB9A-B694-43E6-AD47-2B59CB230D7E}"/>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E0BCE39-F13B-41FD-9993-FDA190CE28CC}"/>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5F051E63-D253-4E3A-8D32-E03898E78595}"/>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5F771745-B97E-4E8C-BAD0-2F2FEFE41E39}"/>
              </a:ext>
            </a:extLst>
          </p:cNvPr>
          <p:cNvGrpSpPr/>
          <p:nvPr/>
        </p:nvGrpSpPr>
        <p:grpSpPr>
          <a:xfrm>
            <a:off x="1103086" y="798286"/>
            <a:ext cx="7387771" cy="2249714"/>
            <a:chOff x="1103086" y="798286"/>
            <a:chExt cx="7387771" cy="2249714"/>
          </a:xfrm>
        </p:grpSpPr>
        <p:sp>
          <p:nvSpPr>
            <p:cNvPr id="6" name="Thought Bubble: Cloud 5">
              <a:extLst>
                <a:ext uri="{FF2B5EF4-FFF2-40B4-BE49-F238E27FC236}">
                  <a16:creationId xmlns:a16="http://schemas.microsoft.com/office/drawing/2014/main" id="{D6569A2F-CB97-4B08-B56F-E5FBEF16D942}"/>
                </a:ext>
              </a:extLst>
            </p:cNvPr>
            <p:cNvSpPr/>
            <p:nvPr/>
          </p:nvSpPr>
          <p:spPr bwMode="auto">
            <a:xfrm>
              <a:off x="1103086" y="798286"/>
              <a:ext cx="7387771" cy="2249714"/>
            </a:xfrm>
            <a:prstGeom prst="cloudCallout">
              <a:avLst>
                <a:gd name="adj1" fmla="val -42158"/>
                <a:gd name="adj2" fmla="val 75928"/>
              </a:avLst>
            </a:prstGeom>
            <a:solidFill>
              <a:schemeClr val="accent6"/>
            </a:solidFill>
            <a:ln>
              <a:headEnd type="none" w="med" len="med"/>
              <a:tailEnd type="none" w="med" len="med"/>
            </a:ln>
            <a:effectLst>
              <a:glow rad="101600">
                <a:schemeClr val="accent4">
                  <a:satMod val="175000"/>
                  <a:alpha val="40000"/>
                </a:schemeClr>
              </a:glow>
            </a:effectLst>
          </p:spPr>
          <p:style>
            <a:lnRef idx="3">
              <a:schemeClr val="lt1"/>
            </a:lnRef>
            <a:fillRef idx="1">
              <a:schemeClr val="accent4"/>
            </a:fillRef>
            <a:effectRef idx="1">
              <a:schemeClr val="accent4"/>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5" name="Rectangle 4">
              <a:extLst>
                <a:ext uri="{FF2B5EF4-FFF2-40B4-BE49-F238E27FC236}">
                  <a16:creationId xmlns:a16="http://schemas.microsoft.com/office/drawing/2014/main" id="{03DE2989-B3FC-4DB3-AFB0-A75251A249E1}"/>
                </a:ext>
              </a:extLst>
            </p:cNvPr>
            <p:cNvSpPr/>
            <p:nvPr/>
          </p:nvSpPr>
          <p:spPr>
            <a:xfrm>
              <a:off x="1770744" y="1186755"/>
              <a:ext cx="6270170" cy="1384995"/>
            </a:xfrm>
            <a:prstGeom prst="rect">
              <a:avLst/>
            </a:prstGeom>
          </p:spPr>
          <p:txBody>
            <a:bodyPr wrap="square">
              <a:spAutoFit/>
            </a:bodyPr>
            <a:lstStyle/>
            <a:p>
              <a:pPr lvl="0" algn="ctr"/>
              <a:r>
                <a:rPr lang="en-US" sz="2800">
                  <a:solidFill>
                    <a:prstClr val="black"/>
                  </a:solidFill>
                  <a:latin typeface="Times New Roman" panose="02020603050405020304" pitchFamily="18" charset="0"/>
                  <a:cs typeface="Times New Roman" panose="02020603050405020304" pitchFamily="18" charset="0"/>
                </a:rPr>
                <a:t>Em hãy </a:t>
              </a:r>
              <a:r>
                <a:rPr lang="vi-VN" sz="2800">
                  <a:solidFill>
                    <a:prstClr val="black"/>
                  </a:solidFill>
                  <a:latin typeface="Times New Roman" panose="02020603050405020304" pitchFamily="18" charset="0"/>
                  <a:cs typeface="Times New Roman" panose="02020603050405020304" pitchFamily="18" charset="0"/>
                </a:rPr>
                <a:t>mô tả thuật toán thông qua kịch bản </a:t>
              </a:r>
              <a:r>
                <a:rPr lang="vi-VN" sz="2800" b="1" i="1">
                  <a:solidFill>
                    <a:prstClr val="black"/>
                  </a:solidFill>
                  <a:latin typeface="Times New Roman" panose="02020603050405020304" pitchFamily="18" charset="0"/>
                  <a:cs typeface="Times New Roman" panose="02020603050405020304" pitchFamily="18" charset="0"/>
                </a:rPr>
                <a:t>hình 1 </a:t>
              </a:r>
              <a:r>
                <a:rPr lang="vi-VN" sz="2800">
                  <a:solidFill>
                    <a:prstClr val="black"/>
                  </a:solidFill>
                  <a:latin typeface="Times New Roman" panose="02020603050405020304" pitchFamily="18" charset="0"/>
                  <a:cs typeface="Times New Roman" panose="02020603050405020304" pitchFamily="18" charset="0"/>
                </a:rPr>
                <a:t>bằng cách liệt kê các bước</a:t>
              </a:r>
              <a:r>
                <a:rPr lang="en-US" sz="2800">
                  <a:solidFill>
                    <a:prstClr val="black"/>
                  </a:solidFill>
                  <a:latin typeface="Times New Roman" panose="02020603050405020304" pitchFamily="18" charset="0"/>
                  <a:cs typeface="Times New Roman" panose="02020603050405020304" pitchFamily="18" charset="0"/>
                </a:rPr>
                <a:t> trong phiếu học tập số 1 dưới đây.</a:t>
              </a:r>
              <a:endParaRPr lang="en-US" sz="2800" dirty="0">
                <a:solidFill>
                  <a:prstClr val="black"/>
                </a:solidFill>
                <a:latin typeface="Times New Roman" panose="02020603050405020304" pitchFamily="18" charset="0"/>
                <a:cs typeface="Times New Roman" panose="02020603050405020304" pitchFamily="18" charset="0"/>
              </a:endParaRPr>
            </a:p>
          </p:txBody>
        </p:sp>
      </p:grpSp>
      <p:pic>
        <p:nvPicPr>
          <p:cNvPr id="7" name="Picture 2">
            <a:extLst>
              <a:ext uri="{FF2B5EF4-FFF2-40B4-BE49-F238E27FC236}">
                <a16:creationId xmlns:a16="http://schemas.microsoft.com/office/drawing/2014/main" id="{C5BF2150-52BD-434B-94C4-A085EB14CAB5}"/>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52407" y="2941864"/>
            <a:ext cx="1879032" cy="2113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1505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23A9D31-9072-47EE-AF15-8166CBBCE19C}"/>
              </a:ext>
            </a:extLst>
          </p:cNvPr>
          <p:cNvSpPr/>
          <p:nvPr/>
        </p:nvSpPr>
        <p:spPr>
          <a:xfrm>
            <a:off x="0" y="0"/>
            <a:ext cx="9144000" cy="870857"/>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3536266586"/>
              </p:ext>
            </p:extLst>
          </p:nvPr>
        </p:nvGraphicFramePr>
        <p:xfrm>
          <a:off x="275772" y="1136513"/>
          <a:ext cx="8592456" cy="3782779"/>
        </p:xfrm>
        <a:graphic>
          <a:graphicData uri="http://schemas.openxmlformats.org/drawingml/2006/table">
            <a:tbl>
              <a:tblPr firstRow="1" firstCol="1" bandRow="1">
                <a:tableStyleId>{5940675A-B579-460E-94D1-54222C63F5DA}</a:tableStyleId>
              </a:tblPr>
              <a:tblGrid>
                <a:gridCol w="1137135">
                  <a:extLst>
                    <a:ext uri="{9D8B030D-6E8A-4147-A177-3AD203B41FA5}">
                      <a16:colId xmlns:a16="http://schemas.microsoft.com/office/drawing/2014/main" val="20000"/>
                    </a:ext>
                  </a:extLst>
                </a:gridCol>
                <a:gridCol w="7455321">
                  <a:extLst>
                    <a:ext uri="{9D8B030D-6E8A-4147-A177-3AD203B41FA5}">
                      <a16:colId xmlns:a16="http://schemas.microsoft.com/office/drawing/2014/main" val="20001"/>
                    </a:ext>
                  </a:extLst>
                </a:gridCol>
              </a:tblGrid>
              <a:tr h="540397">
                <a:tc>
                  <a:txBody>
                    <a:bodyPr/>
                    <a:lstStyle/>
                    <a:p>
                      <a:pPr algn="just">
                        <a:lnSpc>
                          <a:spcPct val="107000"/>
                        </a:lnSpc>
                        <a:spcBef>
                          <a:spcPts val="600"/>
                        </a:spcBef>
                        <a:spcAft>
                          <a:spcPts val="300"/>
                        </a:spcAft>
                      </a:pPr>
                      <a:r>
                        <a:rPr lang="en-US" sz="2400" dirty="0" err="1">
                          <a:ln>
                            <a:noFill/>
                          </a:ln>
                          <a:effectLst/>
                        </a:rPr>
                        <a:t>Bước</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600"/>
                        </a:spcBef>
                        <a:spcAft>
                          <a:spcPts val="300"/>
                        </a:spcAft>
                      </a:pPr>
                      <a:r>
                        <a:rPr lang="en-US" sz="2400" dirty="0" err="1">
                          <a:ln>
                            <a:noFill/>
                          </a:ln>
                          <a:effectLst/>
                        </a:rPr>
                        <a:t>Các</a:t>
                      </a:r>
                      <a:r>
                        <a:rPr lang="en-US" sz="2400" dirty="0">
                          <a:ln>
                            <a:noFill/>
                          </a:ln>
                          <a:effectLst/>
                        </a:rPr>
                        <a:t> </a:t>
                      </a:r>
                      <a:r>
                        <a:rPr lang="en-US" sz="2400" dirty="0" err="1">
                          <a:ln>
                            <a:noFill/>
                          </a:ln>
                          <a:effectLst/>
                        </a:rPr>
                        <a:t>hoạt</a:t>
                      </a:r>
                      <a:r>
                        <a:rPr lang="en-US" sz="2400" dirty="0">
                          <a:ln>
                            <a:noFill/>
                          </a:ln>
                          <a:effectLst/>
                        </a:rPr>
                        <a:t> </a:t>
                      </a:r>
                      <a:r>
                        <a:rPr lang="en-US" sz="2400" dirty="0" err="1">
                          <a:ln>
                            <a:noFill/>
                          </a:ln>
                          <a:effectLst/>
                        </a:rPr>
                        <a:t>động</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40397">
                <a:tc>
                  <a:txBody>
                    <a:bodyPr/>
                    <a:lstStyle/>
                    <a:p>
                      <a:pPr algn="ctr">
                        <a:lnSpc>
                          <a:spcPct val="107000"/>
                        </a:lnSpc>
                        <a:spcBef>
                          <a:spcPts val="600"/>
                        </a:spcBef>
                        <a:spcAft>
                          <a:spcPts val="300"/>
                        </a:spcAft>
                      </a:pPr>
                      <a:r>
                        <a:rPr lang="en-US" sz="2400" dirty="0">
                          <a:ln>
                            <a:noFill/>
                          </a:ln>
                          <a:effectLst/>
                        </a:rPr>
                        <a:t>1.</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a.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chạy</a:t>
                      </a:r>
                      <a:r>
                        <a:rPr lang="en-US" sz="2400" dirty="0">
                          <a:ln>
                            <a:noFill/>
                          </a:ln>
                          <a:effectLst/>
                        </a:rPr>
                        <a:t> </a:t>
                      </a:r>
                      <a:r>
                        <a:rPr lang="en-US" sz="2400" dirty="0" err="1">
                          <a:ln>
                            <a:noFill/>
                          </a:ln>
                          <a:effectLst/>
                        </a:rPr>
                        <a:t>một</a:t>
                      </a:r>
                      <a:r>
                        <a:rPr lang="en-US" sz="2400" dirty="0">
                          <a:ln>
                            <a:noFill/>
                          </a:ln>
                          <a:effectLst/>
                        </a:rPr>
                        <a:t> </a:t>
                      </a:r>
                      <a:r>
                        <a:rPr lang="en-US" sz="2400" dirty="0" err="1">
                          <a:ln>
                            <a:noFill/>
                          </a:ln>
                          <a:effectLst/>
                        </a:rPr>
                        <a:t>đoạn</a:t>
                      </a:r>
                      <a:r>
                        <a:rPr lang="en-US" sz="2400" dirty="0">
                          <a:ln>
                            <a:noFill/>
                          </a:ln>
                          <a:effectLst/>
                        </a:rPr>
                        <a:t> (10 </a:t>
                      </a:r>
                      <a:r>
                        <a:rPr lang="en-US" sz="2400" dirty="0" err="1">
                          <a:ln>
                            <a:noFill/>
                          </a:ln>
                          <a:effectLst/>
                        </a:rPr>
                        <a:t>bước</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540397">
                <a:tc>
                  <a:txBody>
                    <a:bodyPr/>
                    <a:lstStyle/>
                    <a:p>
                      <a:pPr algn="ctr">
                        <a:lnSpc>
                          <a:spcPct val="107000"/>
                        </a:lnSpc>
                        <a:spcBef>
                          <a:spcPts val="600"/>
                        </a:spcBef>
                        <a:spcAft>
                          <a:spcPts val="300"/>
                        </a:spcAft>
                      </a:pPr>
                      <a:r>
                        <a:rPr lang="en-US" sz="2400">
                          <a:ln>
                            <a:noFill/>
                          </a:ln>
                          <a:effectLst/>
                        </a:rPr>
                        <a:t>2.</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b. </a:t>
                      </a:r>
                      <a:r>
                        <a:rPr lang="en-US" sz="2400" dirty="0" err="1">
                          <a:ln>
                            <a:noFill/>
                          </a:ln>
                          <a:effectLst/>
                        </a:rPr>
                        <a:t>Đặt</a:t>
                      </a:r>
                      <a:r>
                        <a:rPr lang="en-US" sz="2400" dirty="0">
                          <a:ln>
                            <a:noFill/>
                          </a:ln>
                          <a:effectLst/>
                        </a:rPr>
                        <a:t>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đứng</a:t>
                      </a:r>
                      <a:r>
                        <a:rPr lang="en-US" sz="2400" dirty="0">
                          <a:ln>
                            <a:noFill/>
                          </a:ln>
                          <a:effectLst/>
                        </a:rPr>
                        <a:t> </a:t>
                      </a:r>
                      <a:r>
                        <a:rPr lang="en-US" sz="2400" dirty="0" err="1">
                          <a:ln>
                            <a:noFill/>
                          </a:ln>
                          <a:effectLst/>
                        </a:rPr>
                        <a:t>bên</a:t>
                      </a:r>
                      <a:r>
                        <a:rPr lang="en-US" sz="2400" dirty="0">
                          <a:ln>
                            <a:noFill/>
                          </a:ln>
                          <a:effectLst/>
                        </a:rPr>
                        <a:t> </a:t>
                      </a:r>
                      <a:r>
                        <a:rPr lang="en-US" sz="2400" dirty="0" err="1">
                          <a:ln>
                            <a:noFill/>
                          </a:ln>
                          <a:effectLst/>
                        </a:rPr>
                        <a:t>trái</a:t>
                      </a:r>
                      <a:r>
                        <a:rPr lang="en-US" sz="2400" dirty="0">
                          <a:ln>
                            <a:noFill/>
                          </a:ln>
                          <a:effectLst/>
                        </a:rPr>
                        <a:t> </a:t>
                      </a:r>
                      <a:r>
                        <a:rPr lang="en-US" sz="2400" dirty="0" err="1">
                          <a:ln>
                            <a:noFill/>
                          </a:ln>
                          <a:effectLst/>
                        </a:rPr>
                        <a:t>căn</a:t>
                      </a:r>
                      <a:r>
                        <a:rPr lang="en-US" sz="2400" dirty="0">
                          <a:ln>
                            <a:noFill/>
                          </a:ln>
                          <a:effectLst/>
                        </a:rPr>
                        <a:t> </a:t>
                      </a:r>
                      <a:r>
                        <a:rPr lang="en-US" sz="2400" dirty="0" err="1">
                          <a:ln>
                            <a:noFill/>
                          </a:ln>
                          <a:effectLst/>
                        </a:rPr>
                        <a:t>phòng</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540397">
                <a:tc>
                  <a:txBody>
                    <a:bodyPr/>
                    <a:lstStyle/>
                    <a:p>
                      <a:pPr algn="ctr">
                        <a:lnSpc>
                          <a:spcPct val="107000"/>
                        </a:lnSpc>
                        <a:spcBef>
                          <a:spcPts val="600"/>
                        </a:spcBef>
                        <a:spcAft>
                          <a:spcPts val="300"/>
                        </a:spcAft>
                      </a:pPr>
                      <a:r>
                        <a:rPr lang="en-US" sz="2400">
                          <a:ln>
                            <a:noFill/>
                          </a:ln>
                          <a:effectLst/>
                        </a:rPr>
                        <a:t>3.</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c.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kêu</a:t>
                      </a:r>
                      <a:r>
                        <a:rPr lang="en-US" sz="2400" dirty="0">
                          <a:ln>
                            <a:noFill/>
                          </a:ln>
                          <a:effectLst/>
                        </a:rPr>
                        <a:t>: </a:t>
                      </a:r>
                      <a:r>
                        <a:rPr lang="en-US" sz="2400" dirty="0" err="1">
                          <a:ln>
                            <a:noFill/>
                          </a:ln>
                          <a:effectLst/>
                        </a:rPr>
                        <a:t>Không</a:t>
                      </a:r>
                      <a:r>
                        <a:rPr lang="en-US" sz="2400" dirty="0">
                          <a:ln>
                            <a:noFill/>
                          </a:ln>
                          <a:effectLst/>
                        </a:rPr>
                        <a:t> </a:t>
                      </a:r>
                      <a:r>
                        <a:rPr lang="en-US" sz="2400" dirty="0" err="1">
                          <a:ln>
                            <a:noFill/>
                          </a:ln>
                          <a:effectLst/>
                        </a:rPr>
                        <a:t>có</a:t>
                      </a:r>
                      <a:r>
                        <a:rPr lang="en-US" sz="2400" dirty="0">
                          <a:ln>
                            <a:noFill/>
                          </a:ln>
                          <a:effectLst/>
                        </a:rPr>
                        <a:t> </a:t>
                      </a:r>
                      <a:r>
                        <a:rPr lang="en-US" sz="2400" dirty="0" err="1">
                          <a:ln>
                            <a:noFill/>
                          </a:ln>
                          <a:effectLst/>
                        </a:rPr>
                        <a:t>cái</a:t>
                      </a:r>
                      <a:r>
                        <a:rPr lang="en-US" sz="2400" dirty="0">
                          <a:ln>
                            <a:noFill/>
                          </a:ln>
                          <a:effectLst/>
                        </a:rPr>
                        <a:t> </a:t>
                      </a:r>
                      <a:r>
                        <a:rPr lang="en-US" sz="2400" dirty="0" err="1">
                          <a:ln>
                            <a:noFill/>
                          </a:ln>
                          <a:effectLst/>
                        </a:rPr>
                        <a:t>nào</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540397">
                <a:tc>
                  <a:txBody>
                    <a:bodyPr/>
                    <a:lstStyle/>
                    <a:p>
                      <a:pPr algn="ctr">
                        <a:lnSpc>
                          <a:spcPct val="107000"/>
                        </a:lnSpc>
                        <a:spcBef>
                          <a:spcPts val="600"/>
                        </a:spcBef>
                        <a:spcAft>
                          <a:spcPts val="300"/>
                        </a:spcAft>
                      </a:pPr>
                      <a:r>
                        <a:rPr lang="en-US" sz="2400">
                          <a:ln>
                            <a:noFill/>
                          </a:ln>
                          <a:effectLst/>
                        </a:rPr>
                        <a:t>4.</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d.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kêu</a:t>
                      </a:r>
                      <a:r>
                        <a:rPr lang="en-US" sz="2400" dirty="0">
                          <a:ln>
                            <a:noFill/>
                          </a:ln>
                          <a:effectLst/>
                        </a:rPr>
                        <a:t>: </a:t>
                      </a:r>
                      <a:r>
                        <a:rPr lang="en-US" sz="2400" dirty="0" err="1">
                          <a:ln>
                            <a:noFill/>
                          </a:ln>
                          <a:effectLst/>
                        </a:rPr>
                        <a:t>Grừ</a:t>
                      </a:r>
                      <a:r>
                        <a:rPr lang="en-US" sz="2400" dirty="0">
                          <a:ln>
                            <a:noFill/>
                          </a:ln>
                          <a:effectLst/>
                        </a:rPr>
                        <a:t>, </a:t>
                      </a:r>
                      <a:r>
                        <a:rPr lang="en-US" sz="2400" dirty="0" err="1">
                          <a:ln>
                            <a:noFill/>
                          </a:ln>
                          <a:effectLst/>
                        </a:rPr>
                        <a:t>Grừ</a:t>
                      </a:r>
                      <a:r>
                        <a:rPr lang="en-US" sz="2400" dirty="0">
                          <a:ln>
                            <a:noFill/>
                          </a:ln>
                          <a:effectLst/>
                        </a:rPr>
                        <a:t>, </a:t>
                      </a:r>
                      <a:r>
                        <a:rPr lang="en-US" sz="2400" dirty="0" err="1">
                          <a:ln>
                            <a:noFill/>
                          </a:ln>
                          <a:effectLst/>
                        </a:rPr>
                        <a:t>lạnh</a:t>
                      </a:r>
                      <a:r>
                        <a:rPr lang="en-US" sz="2400" dirty="0">
                          <a:ln>
                            <a:noFill/>
                          </a:ln>
                          <a:effectLst/>
                        </a:rPr>
                        <a:t> </a:t>
                      </a:r>
                      <a:r>
                        <a:rPr lang="en-US" sz="2400" dirty="0" err="1">
                          <a:ln>
                            <a:noFill/>
                          </a:ln>
                          <a:effectLst/>
                        </a:rPr>
                        <a:t>quá</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r h="540397">
                <a:tc>
                  <a:txBody>
                    <a:bodyPr/>
                    <a:lstStyle/>
                    <a:p>
                      <a:pPr algn="ctr">
                        <a:lnSpc>
                          <a:spcPct val="107000"/>
                        </a:lnSpc>
                        <a:spcBef>
                          <a:spcPts val="600"/>
                        </a:spcBef>
                        <a:spcAft>
                          <a:spcPts val="300"/>
                        </a:spcAft>
                      </a:pPr>
                      <a:r>
                        <a:rPr lang="en-US" sz="2400">
                          <a:ln>
                            <a:noFill/>
                          </a:ln>
                          <a:effectLst/>
                        </a:rPr>
                        <a:t>5.</a:t>
                      </a:r>
                      <a:endParaRPr lang="en-US" sz="240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07000"/>
                        </a:lnSpc>
                        <a:spcBef>
                          <a:spcPts val="600"/>
                        </a:spcBef>
                        <a:spcAft>
                          <a:spcPts val="300"/>
                        </a:spcAft>
                      </a:pPr>
                      <a:r>
                        <a:rPr lang="en-US" sz="2400" dirty="0">
                          <a:ln>
                            <a:noFill/>
                          </a:ln>
                          <a:effectLst/>
                        </a:rPr>
                        <a:t>e. </a:t>
                      </a:r>
                      <a:r>
                        <a:rPr lang="en-US" sz="2400" dirty="0" err="1">
                          <a:ln>
                            <a:noFill/>
                          </a:ln>
                          <a:effectLst/>
                        </a:rPr>
                        <a:t>Nhân</a:t>
                      </a:r>
                      <a:r>
                        <a:rPr lang="en-US" sz="2400" dirty="0">
                          <a:ln>
                            <a:noFill/>
                          </a:ln>
                          <a:effectLst/>
                        </a:rPr>
                        <a:t> </a:t>
                      </a:r>
                      <a:r>
                        <a:rPr lang="en-US" sz="2400" dirty="0" err="1">
                          <a:ln>
                            <a:noFill/>
                          </a:ln>
                          <a:effectLst/>
                        </a:rPr>
                        <a:t>vật</a:t>
                      </a:r>
                      <a:r>
                        <a:rPr lang="en-US" sz="2400" dirty="0">
                          <a:ln>
                            <a:noFill/>
                          </a:ln>
                          <a:effectLst/>
                        </a:rPr>
                        <a:t> </a:t>
                      </a:r>
                      <a:r>
                        <a:rPr lang="en-US" sz="2400" dirty="0" err="1">
                          <a:ln>
                            <a:noFill/>
                          </a:ln>
                          <a:effectLst/>
                        </a:rPr>
                        <a:t>mèo</a:t>
                      </a:r>
                      <a:r>
                        <a:rPr lang="en-US" sz="2400" dirty="0">
                          <a:ln>
                            <a:noFill/>
                          </a:ln>
                          <a:effectLst/>
                        </a:rPr>
                        <a:t> </a:t>
                      </a:r>
                      <a:r>
                        <a:rPr lang="en-US" sz="2400" dirty="0" err="1">
                          <a:ln>
                            <a:noFill/>
                          </a:ln>
                          <a:effectLst/>
                        </a:rPr>
                        <a:t>kêu</a:t>
                      </a:r>
                      <a:r>
                        <a:rPr lang="en-US" sz="2400" dirty="0">
                          <a:ln>
                            <a:noFill/>
                          </a:ln>
                          <a:effectLst/>
                        </a:rPr>
                        <a:t>: </a:t>
                      </a:r>
                      <a:r>
                        <a:rPr lang="en-US" sz="2400" dirty="0" err="1">
                          <a:ln>
                            <a:noFill/>
                          </a:ln>
                          <a:effectLst/>
                        </a:rPr>
                        <a:t>Lò</a:t>
                      </a:r>
                      <a:r>
                        <a:rPr lang="en-US" sz="2400" dirty="0">
                          <a:ln>
                            <a:noFill/>
                          </a:ln>
                          <a:effectLst/>
                        </a:rPr>
                        <a:t> </a:t>
                      </a:r>
                      <a:r>
                        <a:rPr lang="en-US" sz="2400" dirty="0" err="1">
                          <a:ln>
                            <a:noFill/>
                          </a:ln>
                          <a:effectLst/>
                        </a:rPr>
                        <a:t>sưởi</a:t>
                      </a:r>
                      <a:r>
                        <a:rPr lang="en-US" sz="2400" dirty="0">
                          <a:ln>
                            <a:noFill/>
                          </a:ln>
                          <a:effectLst/>
                        </a:rPr>
                        <a:t> ở </a:t>
                      </a:r>
                      <a:r>
                        <a:rPr lang="en-US" sz="2400" dirty="0" err="1">
                          <a:ln>
                            <a:noFill/>
                          </a:ln>
                          <a:effectLst/>
                        </a:rPr>
                        <a:t>đâu</a:t>
                      </a:r>
                      <a:r>
                        <a:rPr lang="en-US" sz="2400" dirty="0">
                          <a:ln>
                            <a:noFill/>
                          </a:ln>
                          <a:effectLst/>
                        </a:rPr>
                        <a:t> </a:t>
                      </a:r>
                      <a:r>
                        <a:rPr lang="en-US" sz="2400" dirty="0" err="1">
                          <a:ln>
                            <a:noFill/>
                          </a:ln>
                          <a:effectLst/>
                        </a:rPr>
                        <a:t>nhỉ</a:t>
                      </a:r>
                      <a:r>
                        <a:rPr lang="en-US" sz="2400" dirty="0">
                          <a:ln>
                            <a:noFill/>
                          </a:ln>
                          <a:effectLst/>
                        </a:rPr>
                        <a:t>?</a:t>
                      </a:r>
                      <a:endParaRPr lang="en-US" sz="2400" dirty="0">
                        <a:ln>
                          <a:noFill/>
                        </a:ln>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6"/>
                  </a:ext>
                </a:extLst>
              </a:tr>
              <a:tr h="540397">
                <a:tc gridSpan="2">
                  <a:txBody>
                    <a:bodyPr/>
                    <a:lstStyle/>
                    <a:p>
                      <a:pPr algn="just">
                        <a:lnSpc>
                          <a:spcPct val="100000"/>
                        </a:lnSpc>
                        <a:spcBef>
                          <a:spcPts val="600"/>
                        </a:spcBef>
                        <a:spcAft>
                          <a:spcPts val="300"/>
                        </a:spcAft>
                      </a:pPr>
                      <a:r>
                        <a:rPr lang="en-US" sz="2400" dirty="0" err="1">
                          <a:ln>
                            <a:noFill/>
                          </a:ln>
                          <a:effectLst/>
                        </a:rPr>
                        <a:t>Đáp</a:t>
                      </a:r>
                      <a:r>
                        <a:rPr lang="en-US" sz="2400" dirty="0">
                          <a:ln>
                            <a:noFill/>
                          </a:ln>
                          <a:effectLst/>
                        </a:rPr>
                        <a:t> </a:t>
                      </a:r>
                      <a:r>
                        <a:rPr lang="en-US" sz="2400" dirty="0" err="1">
                          <a:ln>
                            <a:noFill/>
                          </a:ln>
                          <a:effectLst/>
                        </a:rPr>
                        <a:t>án</a:t>
                      </a:r>
                      <a:r>
                        <a:rPr lang="en-US" sz="2400" dirty="0">
                          <a:ln>
                            <a:noFill/>
                          </a:ln>
                          <a:effectLst/>
                        </a:rPr>
                        <a:t>:</a:t>
                      </a:r>
                      <a:endParaRPr lang="en-US" sz="2400" b="1" dirty="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10007"/>
                  </a:ext>
                </a:extLst>
              </a:tr>
            </a:tbl>
          </a:graphicData>
        </a:graphic>
      </p:graphicFrame>
      <p:sp>
        <p:nvSpPr>
          <p:cNvPr id="6" name="Rectangle 5"/>
          <p:cNvSpPr/>
          <p:nvPr/>
        </p:nvSpPr>
        <p:spPr>
          <a:xfrm>
            <a:off x="1433578" y="4326471"/>
            <a:ext cx="6364231" cy="583750"/>
          </a:xfrm>
          <a:prstGeom prst="rect">
            <a:avLst/>
          </a:prstGeom>
          <a:noFill/>
        </p:spPr>
        <p:txBody>
          <a:bodyPr wrap="square">
            <a:spAutoFit/>
          </a:bodyPr>
          <a:lstStyle/>
          <a:p>
            <a:pPr algn="just">
              <a:lnSpc>
                <a:spcPct val="107000"/>
              </a:lnSpc>
              <a:spcBef>
                <a:spcPts val="300"/>
              </a:spcBef>
              <a:spcAft>
                <a:spcPts val="300"/>
              </a:spcAft>
            </a:pPr>
            <a:r>
              <a:rPr lang="en-US" sz="3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1...b     2...d     3...e      4...a     5...c </a:t>
            </a:r>
          </a:p>
        </p:txBody>
      </p:sp>
      <p:sp>
        <p:nvSpPr>
          <p:cNvPr id="8" name="Rectangle 7">
            <a:extLst>
              <a:ext uri="{FF2B5EF4-FFF2-40B4-BE49-F238E27FC236}">
                <a16:creationId xmlns:a16="http://schemas.microsoft.com/office/drawing/2014/main" id="{0529CB73-8334-42DC-B553-C6046C8B0F72}"/>
              </a:ext>
            </a:extLst>
          </p:cNvPr>
          <p:cNvSpPr/>
          <p:nvPr/>
        </p:nvSpPr>
        <p:spPr>
          <a:xfrm>
            <a:off x="3085008" y="121033"/>
            <a:ext cx="2959465" cy="522259"/>
          </a:xfrm>
          <a:prstGeom prst="rect">
            <a:avLst/>
          </a:prstGeom>
        </p:spPr>
        <p:txBody>
          <a:bodyPr wrap="none">
            <a:spAutoFit/>
          </a:bodyPr>
          <a:lstStyle/>
          <a:p>
            <a:pPr lvl="0" algn="ctr" defTabSz="685800">
              <a:lnSpc>
                <a:spcPct val="107000"/>
              </a:lnSpc>
              <a:spcBef>
                <a:spcPts val="300"/>
              </a:spcBef>
              <a:spcAft>
                <a:spcPts val="300"/>
              </a:spcAft>
            </a:pPr>
            <a:r>
              <a:rPr lang="en-US" sz="2800" b="1">
                <a:solidFill>
                  <a:schemeClr val="bg1"/>
                </a:solidFill>
                <a:latin typeface="Times New Roman" panose="02020603050405020304" pitchFamily="18" charset="0"/>
                <a:cs typeface="Times New Roman" panose="02020603050405020304" pitchFamily="18" charset="0"/>
              </a:rPr>
              <a:t>Phiếu học tập số 1</a:t>
            </a:r>
            <a:endParaRPr lang="en-US" sz="2800" b="1"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Rectangle: Rounded Corners 9">
            <a:extLst>
              <a:ext uri="{FF2B5EF4-FFF2-40B4-BE49-F238E27FC236}">
                <a16:creationId xmlns:a16="http://schemas.microsoft.com/office/drawing/2014/main" id="{E14FCB47-D3A2-4E94-B713-DFA43BEEF366}"/>
              </a:ext>
            </a:extLst>
          </p:cNvPr>
          <p:cNvSpPr/>
          <p:nvPr/>
        </p:nvSpPr>
        <p:spPr>
          <a:xfrm>
            <a:off x="-29030" y="5006417"/>
            <a:ext cx="9187543" cy="122569"/>
          </a:xfrm>
          <a:prstGeom prst="roundRect">
            <a:avLst/>
          </a:prstGeom>
          <a:effectLst>
            <a:glow rad="101600">
              <a:schemeClr val="accent6">
                <a:satMod val="175000"/>
                <a:alpha val="40000"/>
              </a:schemeClr>
            </a:glow>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746607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1+#ppt_w/2"/>
                                          </p:val>
                                        </p:tav>
                                        <p:tav tm="100000">
                                          <p:val>
                                            <p:strVal val="#ppt_x"/>
                                          </p:val>
                                        </p:tav>
                                      </p:tavLst>
                                    </p:anim>
                                    <p:anim calcmode="lin" valueType="num">
                                      <p:cBhvr additive="base">
                                        <p:cTn id="15"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077196"/>
            <a:ext cx="8969189" cy="1146211"/>
          </a:xfrm>
          <a:prstGeom prst="rect">
            <a:avLst/>
          </a:prstGeom>
        </p:spPr>
        <p:txBody>
          <a:bodyPr wrap="square">
            <a:spAutoFit/>
          </a:bodyPr>
          <a:lstStyle/>
          <a:p>
            <a:pPr algn="just">
              <a:lnSpc>
                <a:spcPct val="107000"/>
              </a:lnSpc>
              <a:spcBef>
                <a:spcPts val="300"/>
              </a:spcBef>
              <a:spcAft>
                <a:spcPts val="300"/>
              </a:spcAft>
            </a:pPr>
            <a:r>
              <a:rPr lang="en-US" sz="3200" dirty="0">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Việc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thể</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kịch</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bản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có</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kế</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tiếp</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nhau</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là</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thực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hiện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tuần</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tự</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các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bước</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của</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một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thuât</a:t>
            </a:r>
            <a:r>
              <a:rPr lang="en-US" sz="3200" dirty="0">
                <a:solidFill>
                  <a:srgbClr val="000000"/>
                </a:solidFill>
                <a:latin typeface="Times New Roman" panose="02020603050405020304" pitchFamily="18" charset="0"/>
                <a:ea typeface="Calibri" panose="020F0502020204030204" pitchFamily="34" charset="0"/>
              </a:rPr>
              <a:t> </a:t>
            </a:r>
            <a:r>
              <a:rPr lang="en-US" sz="3200" dirty="0" err="1">
                <a:solidFill>
                  <a:srgbClr val="000000"/>
                </a:solidFill>
                <a:latin typeface="Times New Roman" panose="02020603050405020304" pitchFamily="18" charset="0"/>
                <a:ea typeface="Calibri" panose="020F0502020204030204" pitchFamily="34" charset="0"/>
              </a:rPr>
              <a:t>toán</a:t>
            </a:r>
            <a:r>
              <a:rPr lang="en-US" sz="3200" dirty="0">
                <a:solidFill>
                  <a:srgbClr val="000000"/>
                </a:solidFill>
                <a:latin typeface="Times New Roman" panose="02020603050405020304" pitchFamily="18" charset="0"/>
                <a:ea typeface="Calibri" panose="020F0502020204030204" pitchFamily="34" charset="0"/>
              </a:rPr>
              <a:t>.</a:t>
            </a:r>
            <a:endParaRPr lang="en-US" sz="3200" dirty="0">
              <a:latin typeface="Calibri" panose="020F0502020204030204" pitchFamily="34" charset="0"/>
              <a:ea typeface="Calibri" panose="020F0502020204030204" pitchFamily="34" charset="0"/>
            </a:endParaRPr>
          </a:p>
        </p:txBody>
      </p:sp>
      <p:sp>
        <p:nvSpPr>
          <p:cNvPr id="6" name="Rectangle: Rounded Corners 5">
            <a:extLst>
              <a:ext uri="{FF2B5EF4-FFF2-40B4-BE49-F238E27FC236}">
                <a16:creationId xmlns:a16="http://schemas.microsoft.com/office/drawing/2014/main" id="{5495ABE0-467A-4227-AA68-E588017E0680}"/>
              </a:ext>
            </a:extLst>
          </p:cNvPr>
          <p:cNvSpPr/>
          <p:nvPr/>
        </p:nvSpPr>
        <p:spPr>
          <a:xfrm>
            <a:off x="0" y="0"/>
            <a:ext cx="9144000" cy="79828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694F9AD-EAC1-4FC7-966F-E6E047B3D463}"/>
              </a:ext>
            </a:extLst>
          </p:cNvPr>
          <p:cNvSpPr/>
          <p:nvPr/>
        </p:nvSpPr>
        <p:spPr>
          <a:xfrm>
            <a:off x="224971" y="137533"/>
            <a:ext cx="8919029" cy="523220"/>
          </a:xfrm>
          <a:prstGeom prst="rect">
            <a:avLst/>
          </a:prstGeom>
        </p:spPr>
        <p:txBody>
          <a:bodyPr wrap="square">
            <a:spAutoFit/>
          </a:bodyPr>
          <a:lstStyle/>
          <a:p>
            <a:pPr lvl="0">
              <a:spcBef>
                <a:spcPct val="50000"/>
              </a:spcBef>
              <a:defRPr/>
            </a:pPr>
            <a:r>
              <a:rPr lang="en-US" sz="2800" b="1">
                <a:solidFill>
                  <a:prstClr val="white"/>
                </a:solidFill>
                <a:latin typeface="Times New Roman" panose="02020603050405020304" pitchFamily="18" charset="0"/>
                <a:cs typeface="Times New Roman" panose="02020603050405020304" pitchFamily="18" charset="0"/>
              </a:rPr>
              <a:t>1. Tuần tự trong kịch bản và tuần tự trong thuật toán</a:t>
            </a:r>
            <a:endParaRPr lang="en-US" sz="2800" b="1" dirty="0">
              <a:solidFill>
                <a:prstClr val="white"/>
              </a:solidFill>
              <a:latin typeface="Times New Roman" panose="02020603050405020304" pitchFamily="18"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14233969-4394-49B1-AC12-7971366BFD14}"/>
              </a:ext>
            </a:extLst>
          </p:cNvPr>
          <p:cNvSpPr/>
          <p:nvPr/>
        </p:nvSpPr>
        <p:spPr>
          <a:xfrm>
            <a:off x="-43544" y="5020931"/>
            <a:ext cx="9187543" cy="122569"/>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23665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974</TotalTime>
  <Words>1723</Words>
  <Application>Microsoft Office PowerPoint</Application>
  <PresentationFormat>On-screen Show (16:9)</PresentationFormat>
  <Paragraphs>238</Paragraphs>
  <Slides>38</Slides>
  <Notes>3</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SimSun</vt:lpstr>
      <vt:lpstr>Arial</vt:lpstr>
      <vt:lpstr>Calibri</vt:lpstr>
      <vt:lpstr>Calibri Light</vt:lpstr>
      <vt:lpstr>Times New Roman</vt:lpstr>
      <vt:lpstr>Wingdings</vt:lpstr>
      <vt:lpstr>Wingdings 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Gọi biến  i đếm loại tiền 5000    j đếm loại tiền 2000    k đếm loại tiền 1000    d đếm số cách trả tiền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 Thao Anh</dc:creator>
  <cp:lastModifiedBy>Administrator</cp:lastModifiedBy>
  <cp:revision>115</cp:revision>
  <dcterms:created xsi:type="dcterms:W3CDTF">2022-07-21T15:38:48Z</dcterms:created>
  <dcterms:modified xsi:type="dcterms:W3CDTF">2025-04-17T03:28:20Z</dcterms:modified>
</cp:coreProperties>
</file>