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308" r:id="rId2"/>
    <p:sldId id="307" r:id="rId3"/>
    <p:sldId id="259" r:id="rId4"/>
    <p:sldId id="256" r:id="rId5"/>
    <p:sldId id="312" r:id="rId6"/>
    <p:sldId id="260" r:id="rId7"/>
    <p:sldId id="261" r:id="rId8"/>
    <p:sldId id="262" r:id="rId9"/>
    <p:sldId id="313" r:id="rId10"/>
    <p:sldId id="314" r:id="rId11"/>
    <p:sldId id="315" r:id="rId12"/>
    <p:sldId id="264" r:id="rId13"/>
    <p:sldId id="316" r:id="rId14"/>
    <p:sldId id="265" r:id="rId15"/>
    <p:sldId id="263" r:id="rId16"/>
    <p:sldId id="266" r:id="rId17"/>
    <p:sldId id="267" r:id="rId18"/>
    <p:sldId id="336" r:id="rId19"/>
    <p:sldId id="270" r:id="rId20"/>
    <p:sldId id="335" r:id="rId21"/>
    <p:sldId id="325" r:id="rId22"/>
    <p:sldId id="327" r:id="rId23"/>
    <p:sldId id="331" r:id="rId24"/>
    <p:sldId id="317" r:id="rId25"/>
    <p:sldId id="334" r:id="rId26"/>
    <p:sldId id="272" r:id="rId27"/>
    <p:sldId id="269" r:id="rId28"/>
    <p:sldId id="318" r:id="rId29"/>
    <p:sldId id="273" r:id="rId30"/>
    <p:sldId id="337" r:id="rId31"/>
    <p:sldId id="275" r:id="rId32"/>
    <p:sldId id="276" r:id="rId33"/>
    <p:sldId id="338" r:id="rId34"/>
    <p:sldId id="277" r:id="rId35"/>
    <p:sldId id="339" r:id="rId36"/>
    <p:sldId id="279" r:id="rId37"/>
    <p:sldId id="332" r:id="rId38"/>
    <p:sldId id="340" r:id="rId39"/>
    <p:sldId id="278" r:id="rId40"/>
    <p:sldId id="280" r:id="rId41"/>
    <p:sldId id="333" r:id="rId42"/>
    <p:sldId id="341" r:id="rId43"/>
    <p:sldId id="281" r:id="rId44"/>
    <p:sldId id="282" r:id="rId45"/>
    <p:sldId id="283" r:id="rId46"/>
    <p:sldId id="342" r:id="rId47"/>
    <p:sldId id="284" r:id="rId48"/>
    <p:sldId id="343" r:id="rId49"/>
    <p:sldId id="309" r:id="rId50"/>
    <p:sldId id="285" r:id="rId51"/>
    <p:sldId id="286" r:id="rId52"/>
    <p:sldId id="287" r:id="rId53"/>
    <p:sldId id="288" r:id="rId54"/>
    <p:sldId id="344" r:id="rId55"/>
    <p:sldId id="345" r:id="rId56"/>
    <p:sldId id="290" r:id="rId57"/>
    <p:sldId id="311" r:id="rId58"/>
    <p:sldId id="310" r:id="rId59"/>
    <p:sldId id="291" r:id="rId60"/>
    <p:sldId id="295" r:id="rId61"/>
    <p:sldId id="293" r:id="rId62"/>
    <p:sldId id="294" r:id="rId63"/>
    <p:sldId id="297" r:id="rId64"/>
    <p:sldId id="296" r:id="rId65"/>
    <p:sldId id="299" r:id="rId66"/>
    <p:sldId id="301" r:id="rId67"/>
    <p:sldId id="300" r:id="rId68"/>
    <p:sldId id="298" r:id="rId69"/>
    <p:sldId id="302" r:id="rId70"/>
    <p:sldId id="303" r:id="rId71"/>
    <p:sldId id="304" r:id="rId72"/>
    <p:sldId id="305" r:id="rId73"/>
    <p:sldId id="306" r:id="rId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0000"/>
    <a:srgbClr val="0000FF"/>
    <a:srgbClr val="000066"/>
    <a:srgbClr val="FFFF00"/>
    <a:srgbClr val="00FF00"/>
    <a:srgbClr val="FF99FF"/>
    <a:srgbClr val="660033"/>
    <a:srgbClr val="0099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87D4A-419C-423C-8930-C76B803F7541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7FD60-2D8D-41CD-B7F5-13875B56B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14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A7FD60-2D8D-41CD-B7F5-13875B56B651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066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7B252-0BAB-3ACD-0B2B-4806FF1A0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CD9284-AD36-1360-E93D-967C29A34E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2C77-0383-1192-1EDB-1DC71F403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8CF58-4D27-D642-7AEB-E09DC19BA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5D7C6-50F9-C1BF-8EE7-06CDDDE7E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42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749F5-02CE-B144-F963-29C2FFDAF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512173-9239-5E4E-E543-9FDA886A46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A95AD-4EC2-760C-DAEC-5618C0E5E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3F577-EA36-5E90-09CE-DD668FFD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5CF6C-4CF0-56E9-7164-BB67257D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288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87E1E0-C8B0-B1EC-752D-59A2143E0E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B2662A-87EF-7923-6047-EB30318ABB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736A5-81FE-CC24-74DF-66B7243D7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8368E-9AF0-BF73-6E07-E6C6F06AD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16BDF-E8CD-B250-D5D3-622910328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31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C9DFB-86BB-6BFB-0551-9C4668757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FC944-B033-4083-D1C5-54FFD0538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ED6F49-BD69-C10A-1AFE-F92CF3201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4CB027-DAE5-F87F-5A85-79E591FF4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E6996-FA5D-2EB3-5050-C3ABEEFBB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16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26FFA-4915-9911-5A39-9D5556477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8F5FFB-585C-CCE8-5D9E-3C8C096AE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84F9C-687A-476B-B698-5D4644C81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7F0B6-98F4-78F6-70C3-F475EA0EB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740A2-1023-9475-6180-141DC98AF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2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C962A-48AE-27E6-A168-00413BC15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394A1-1EF4-DC34-CD94-44C4CB0DDC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542546-434E-685A-A931-C4F2B295B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98EA73-63B5-6F70-15B1-E19044A43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582F6F-07EA-C42E-811F-0225D3E46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626290-2A57-340F-1427-9C4BE39DB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1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476F5-5F0E-30F4-2DFF-002434A9E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D848F-88AA-57DA-38B1-8F492F2946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5727AA-64CA-1F71-5AD5-96248693C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C232B5-2888-2C5A-EDF4-9315760A57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2D0134-2D36-4CBD-291E-6709C23C7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633207-43FB-2AC2-B865-2A3ED7E9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B18D44-4B5F-93AD-3B3B-D3CC4ACE4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02BAF5-488C-D58D-9645-303F8273B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8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20920-A9C9-9664-762E-E98C04FEB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81998C-4110-D15D-A0C1-EBFF0BD03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0E5F66-3FEF-9D9A-EF72-96705E440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C248C7-9E5C-3F2D-9999-3B0BBCB5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9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9A0D3F-D932-4861-8DF2-8F722A665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831779-F103-6415-661C-AC2A1E548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82798-6030-8548-5ADD-2FB37BA91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16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C9321-FD24-A4B1-5499-09EE2B66D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BEABB-E1BB-9469-8208-0EB84AA99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03037D-476F-91F3-986E-BC0C5A1613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EB7D8-5BF1-209A-EFC9-061D69B1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AB7490-0E59-4E6F-F3A3-FE2405F5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A56F02-D355-0BD9-2D73-021E1D062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074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38A74-459F-28FB-4EC0-51A514F4D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EB9A4B-4689-F5FE-4809-89937CA2E0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B21B40-9363-2C60-04B8-3D2D42C8A7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ADE48-0105-30BA-E2D5-C1AD1B288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A39107-3BAF-0BB7-7404-9138AB5E0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EB3F0F-C00A-58B5-C324-6FDF08021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260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A9464A-3FE4-573A-53F2-8D79DD996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9F800C-002F-6EFE-0BBD-C465682AF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4988C-978D-DB7B-BE0C-E0480FDF8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5858B-FE75-4757-8E28-B16E35DB753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D5AC1-2D38-2991-B46B-8EF9C760C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E8B6B-69D0-121B-ADC8-11BEA4A44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5B226-D4EB-4E5D-AADA-6FE1F40AF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4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Buomba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181100" y="2705100"/>
            <a:ext cx="6858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0" descr="Buomba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295901"/>
            <a:ext cx="87630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25" descr="BACK0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524375"/>
            <a:ext cx="3505200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2547938" y="304800"/>
            <a:ext cx="70866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275860" y="2506663"/>
            <a:ext cx="749275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8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MÔN CÔNG NGHỆ 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CAF498-87E5-27C4-7417-CE33B341F188}"/>
              </a:ext>
            </a:extLst>
          </p:cNvPr>
          <p:cNvSpPr txBox="1"/>
          <p:nvPr/>
        </p:nvSpPr>
        <p:spPr>
          <a:xfrm>
            <a:off x="5024487" y="4835951"/>
            <a:ext cx="5429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757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BCAE92-2E30-FB83-0E83-E0DC94FEA51A}"/>
              </a:ext>
            </a:extLst>
          </p:cNvPr>
          <p:cNvSpPr txBox="1"/>
          <p:nvPr/>
        </p:nvSpPr>
        <p:spPr>
          <a:xfrm>
            <a:off x="927845" y="323323"/>
            <a:ext cx="7736761" cy="58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(?2).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gồm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2F6250-9583-309A-12F4-B61A7687909E}"/>
              </a:ext>
            </a:extLst>
          </p:cNvPr>
          <p:cNvSpPr txBox="1"/>
          <p:nvPr/>
        </p:nvSpPr>
        <p:spPr>
          <a:xfrm>
            <a:off x="7546020" y="2664274"/>
            <a:ext cx="44545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công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việc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làm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đất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bao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gồm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Cày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bừa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đập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lên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luống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3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2683B2-0139-3244-B6BB-E20E7FF22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95" y="1233996"/>
            <a:ext cx="6511675" cy="4907721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3613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BCAE92-2E30-FB83-0E83-E0DC94FEA51A}"/>
              </a:ext>
            </a:extLst>
          </p:cNvPr>
          <p:cNvSpPr txBox="1"/>
          <p:nvPr/>
        </p:nvSpPr>
        <p:spPr>
          <a:xfrm>
            <a:off x="927845" y="323323"/>
            <a:ext cx="10968319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(?2)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47FAD9-5F71-4C55-F1F2-7D6D1B1B6EAF}"/>
              </a:ext>
            </a:extLst>
          </p:cNvPr>
          <p:cNvSpPr txBox="1"/>
          <p:nvPr/>
        </p:nvSpPr>
        <p:spPr>
          <a:xfrm>
            <a:off x="5362114" y="902270"/>
            <a:ext cx="6670760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770" marR="0">
              <a:spcBef>
                <a:spcPts val="600"/>
              </a:spcBef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Y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êu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91770" marR="0">
              <a:spcBef>
                <a:spcPts val="60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2.3a: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Cày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xáo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trộn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sâu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20 - 30 cm -&gt;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chôn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lấp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cỏ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rãnh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mỡ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191770" marR="0">
              <a:spcBef>
                <a:spcPts val="60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2.3b: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Bừa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đập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-&gt;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cỏ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trộn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phẳng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ruộng</a:t>
            </a:r>
            <a:endParaRPr lang="en-US" sz="32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91770" marR="0">
              <a:spcBef>
                <a:spcPts val="60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2.3c: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luống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-&gt;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ngập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úng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tầng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dày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trưởng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52B116-CAF4-1E51-5255-13967BED4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10" y="1078794"/>
            <a:ext cx="5048949" cy="5062923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3209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BCAE92-2E30-FB83-0E83-E0DC94FEA51A}"/>
              </a:ext>
            </a:extLst>
          </p:cNvPr>
          <p:cNvSpPr txBox="1"/>
          <p:nvPr/>
        </p:nvSpPr>
        <p:spPr>
          <a:xfrm>
            <a:off x="927845" y="323323"/>
            <a:ext cx="10968319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(?2).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Dùng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cụ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C5B64-DAD2-106E-654A-DBFEB685A191}"/>
              </a:ext>
            </a:extLst>
          </p:cNvPr>
          <p:cNvSpPr txBox="1"/>
          <p:nvPr/>
        </p:nvSpPr>
        <p:spPr>
          <a:xfrm>
            <a:off x="851646" y="5209314"/>
            <a:ext cx="113403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sơ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cày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cuốc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liềm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bừa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búa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đập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xẻng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,…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máy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móc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máy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cày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máy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luống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...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F84626-2BC1-D24E-58AC-85360903C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640" y="1109979"/>
            <a:ext cx="7528265" cy="3984173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4324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A6B10C6-3D7C-6F70-7406-3075931FF1FA}"/>
              </a:ext>
            </a:extLst>
          </p:cNvPr>
          <p:cNvSpPr txBox="1"/>
          <p:nvPr/>
        </p:nvSpPr>
        <p:spPr>
          <a:xfrm>
            <a:off x="815788" y="404063"/>
            <a:ext cx="111789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ự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2.3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sgk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/12.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D8A766-1A66-A41D-5938-A7162BA11E28}"/>
              </a:ext>
            </a:extLst>
          </p:cNvPr>
          <p:cNvSpPr txBox="1"/>
          <p:nvPr/>
        </p:nvSpPr>
        <p:spPr>
          <a:xfrm>
            <a:off x="612560" y="4926759"/>
            <a:ext cx="11077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cày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bừa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luống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luống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DBB3B6-D4C3-EF1B-51EA-538767603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183" y="1109979"/>
            <a:ext cx="9055223" cy="3568553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2010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FDC103-1490-119E-9CEE-8357DFA48877}"/>
              </a:ext>
            </a:extLst>
          </p:cNvPr>
          <p:cNvSpPr txBox="1"/>
          <p:nvPr/>
        </p:nvSpPr>
        <p:spPr>
          <a:xfrm>
            <a:off x="815788" y="1110054"/>
            <a:ext cx="10802470" cy="1237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(?3).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nêu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biện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phù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phổ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B38DC1-1167-1081-4F2E-EAC58F80271E}"/>
              </a:ext>
            </a:extLst>
          </p:cNvPr>
          <p:cNvSpPr txBox="1"/>
          <p:nvPr/>
        </p:nvSpPr>
        <p:spPr>
          <a:xfrm>
            <a:off x="887504" y="2676752"/>
            <a:ext cx="1073075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Ở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địa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áp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biện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luống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loại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bắp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ngô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khoai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rau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đỗ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0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B964E7-BE84-F7C8-DE9E-DF8212BE052D}"/>
              </a:ext>
            </a:extLst>
          </p:cNvPr>
          <p:cNvSpPr txBox="1"/>
          <p:nvPr/>
        </p:nvSpPr>
        <p:spPr>
          <a:xfrm>
            <a:off x="560294" y="392357"/>
            <a:ext cx="11071411" cy="1237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(?1).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gieo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lợi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bón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lót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gieo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7B9B26-78D4-04CE-A3C2-908D02675C88}"/>
              </a:ext>
            </a:extLst>
          </p:cNvPr>
          <p:cNvSpPr txBox="1"/>
          <p:nvPr/>
        </p:nvSpPr>
        <p:spPr>
          <a:xfrm>
            <a:off x="560294" y="1811357"/>
            <a:ext cx="10968318" cy="1841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tơi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xốp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thoáng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khí</a:t>
            </a:r>
            <a:r>
              <a:rPr lang="en-US" sz="36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khả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dưỡng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cỏ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mầm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mống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trưởng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267774-F26D-AFAD-040A-DA1637CAEC63}"/>
              </a:ext>
            </a:extLst>
          </p:cNvPr>
          <p:cNvSpPr txBox="1"/>
          <p:nvPr/>
        </p:nvSpPr>
        <p:spPr>
          <a:xfrm>
            <a:off x="560293" y="3951477"/>
            <a:ext cx="1107141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lót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trước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gieo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nhằm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dưỡng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ngay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mọc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bén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rễ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88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00E66B-24E7-47C9-8FC3-E0AE84EA53C6}"/>
              </a:ext>
            </a:extLst>
          </p:cNvPr>
          <p:cNvSpPr txBox="1"/>
          <p:nvPr/>
        </p:nvSpPr>
        <p:spPr>
          <a:xfrm>
            <a:off x="663383" y="1930611"/>
            <a:ext cx="10641106" cy="25881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tơi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xốp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khả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dưỡng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cỏ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mầm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mống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dưỡng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mọc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bén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rễ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5317F6-EC80-6966-BBCB-95BCA5109702}"/>
              </a:ext>
            </a:extLst>
          </p:cNvPr>
          <p:cNvSpPr txBox="1"/>
          <p:nvPr/>
        </p:nvSpPr>
        <p:spPr>
          <a:xfrm>
            <a:off x="663383" y="914096"/>
            <a:ext cx="10641106" cy="6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E7CF41-413E-7BC2-8506-40C0BB7464A9}"/>
              </a:ext>
            </a:extLst>
          </p:cNvPr>
          <p:cNvSpPr txBox="1"/>
          <p:nvPr/>
        </p:nvSpPr>
        <p:spPr>
          <a:xfrm>
            <a:off x="663383" y="4721433"/>
            <a:ext cx="10641106" cy="6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B217E4-D9FA-32EA-7C6A-840E09094C73}"/>
              </a:ext>
            </a:extLst>
          </p:cNvPr>
          <p:cNvSpPr txBox="1"/>
          <p:nvPr/>
        </p:nvSpPr>
        <p:spPr>
          <a:xfrm>
            <a:off x="663383" y="276371"/>
            <a:ext cx="10641104" cy="5222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II. CÁC BƯỚC TRONG QUY TRÌNH TRỒNG TRỌT</a:t>
            </a:r>
          </a:p>
        </p:txBody>
      </p:sp>
    </p:spTree>
    <p:extLst>
      <p:ext uri="{BB962C8B-B14F-4D97-AF65-F5344CB8AC3E}">
        <p14:creationId xmlns:p14="http://schemas.microsoft.com/office/powerpoint/2010/main" val="21647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205132-1FB1-CACD-6B3A-52DF795FB30B}"/>
              </a:ext>
            </a:extLst>
          </p:cNvPr>
          <p:cNvSpPr txBox="1"/>
          <p:nvPr/>
        </p:nvSpPr>
        <p:spPr>
          <a:xfrm>
            <a:off x="726140" y="439689"/>
            <a:ext cx="10856257" cy="593304"/>
          </a:xfrm>
          <a:prstGeom prst="rect">
            <a:avLst/>
          </a:prstGeom>
          <a:noFill/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2.2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/12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9BC4C9-517B-2809-4853-2174D6EA0D98}"/>
              </a:ext>
            </a:extLst>
          </p:cNvPr>
          <p:cNvSpPr txBox="1"/>
          <p:nvPr/>
        </p:nvSpPr>
        <p:spPr>
          <a:xfrm>
            <a:off x="726140" y="1117262"/>
            <a:ext cx="10856259" cy="59330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(?1).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49577A-F414-FA46-62E1-84FEB568E92B}"/>
              </a:ext>
            </a:extLst>
          </p:cNvPr>
          <p:cNvSpPr txBox="1"/>
          <p:nvPr/>
        </p:nvSpPr>
        <p:spPr>
          <a:xfrm>
            <a:off x="726141" y="1684846"/>
            <a:ext cx="10309412" cy="1120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nông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0D3C4D-442F-05A9-B435-BD306EC0D30C}"/>
              </a:ext>
            </a:extLst>
          </p:cNvPr>
          <p:cNvSpPr txBox="1"/>
          <p:nvPr/>
        </p:nvSpPr>
        <p:spPr>
          <a:xfrm>
            <a:off x="726139" y="2818508"/>
            <a:ext cx="10856259" cy="5933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(?2).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197F0C-20F7-A866-C84B-AB4EB5F8B90F}"/>
              </a:ext>
            </a:extLst>
          </p:cNvPr>
          <p:cNvSpPr txBox="1"/>
          <p:nvPr/>
        </p:nvSpPr>
        <p:spPr>
          <a:xfrm>
            <a:off x="726138" y="4547008"/>
            <a:ext cx="108562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?3).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DFBAB8-5151-CED2-5676-93CB82DBABD6}"/>
              </a:ext>
            </a:extLst>
          </p:cNvPr>
          <p:cNvSpPr txBox="1"/>
          <p:nvPr/>
        </p:nvSpPr>
        <p:spPr>
          <a:xfrm>
            <a:off x="726139" y="3399549"/>
            <a:ext cx="10856258" cy="117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A9997F-926A-431E-5EEA-F823A4C01659}"/>
              </a:ext>
            </a:extLst>
          </p:cNvPr>
          <p:cNvSpPr txBox="1"/>
          <p:nvPr/>
        </p:nvSpPr>
        <p:spPr>
          <a:xfrm>
            <a:off x="654423" y="5124123"/>
            <a:ext cx="10927973" cy="1642501"/>
          </a:xfrm>
          <a:prstGeom prst="rect">
            <a:avLst/>
          </a:prstGeom>
          <a:pattFill prst="pct5">
            <a:fgClr>
              <a:srgbClr val="FF99FF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vi-V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rủi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10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4" grpId="0" animBg="1"/>
      <p:bldP spid="16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72FC0-46B8-8112-1F52-7EF43F810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8F488-F498-6A57-5105-9A2B368B0CD8}"/>
              </a:ext>
            </a:extLst>
          </p:cNvPr>
          <p:cNvSpPr txBox="1"/>
          <p:nvPr/>
        </p:nvSpPr>
        <p:spPr>
          <a:xfrm>
            <a:off x="663383" y="288158"/>
            <a:ext cx="10641106" cy="5619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600D63-89DA-E528-584F-7D72A29E5557}"/>
              </a:ext>
            </a:extLst>
          </p:cNvPr>
          <p:cNvSpPr txBox="1"/>
          <p:nvPr/>
        </p:nvSpPr>
        <p:spPr>
          <a:xfrm>
            <a:off x="446843" y="2434736"/>
            <a:ext cx="10857649" cy="2149243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nông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B5C1BBC3-B878-046C-3B48-F209DF131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9" y="985450"/>
            <a:ext cx="1076094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2B2D78-BC26-027E-22B3-71251E6BD4DB}"/>
              </a:ext>
            </a:extLst>
          </p:cNvPr>
          <p:cNvSpPr txBox="1"/>
          <p:nvPr/>
        </p:nvSpPr>
        <p:spPr>
          <a:xfrm>
            <a:off x="726140" y="421932"/>
            <a:ext cx="10856257" cy="593304"/>
          </a:xfrm>
          <a:prstGeom prst="rect">
            <a:avLst/>
          </a:prstGeom>
          <a:noFill/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2.4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/13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E26C4B-5673-1BC8-6F1B-3B1DCCEAEBC8}"/>
              </a:ext>
            </a:extLst>
          </p:cNvPr>
          <p:cNvSpPr txBox="1"/>
          <p:nvPr/>
        </p:nvSpPr>
        <p:spPr>
          <a:xfrm>
            <a:off x="726139" y="1084473"/>
            <a:ext cx="1085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(?)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4AABEA-CDF6-36FE-6905-D4F6F131CBE9}"/>
              </a:ext>
            </a:extLst>
          </p:cNvPr>
          <p:cNvSpPr txBox="1"/>
          <p:nvPr/>
        </p:nvSpPr>
        <p:spPr>
          <a:xfrm>
            <a:off x="726139" y="1597584"/>
            <a:ext cx="10309414" cy="2993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en-US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US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endParaRPr lang="en-US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C23F68-0409-00CF-74E7-5B0A743E05A7}"/>
              </a:ext>
            </a:extLst>
          </p:cNvPr>
          <p:cNvSpPr txBox="1"/>
          <p:nvPr/>
        </p:nvSpPr>
        <p:spPr>
          <a:xfrm>
            <a:off x="726139" y="4668080"/>
            <a:ext cx="10856257" cy="9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(?) Ở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C6BECA-FBC3-E308-0652-373E2AA9ED9F}"/>
              </a:ext>
            </a:extLst>
          </p:cNvPr>
          <p:cNvSpPr txBox="1"/>
          <p:nvPr/>
        </p:nvSpPr>
        <p:spPr>
          <a:xfrm>
            <a:off x="788894" y="5744375"/>
            <a:ext cx="10793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HS: </a:t>
            </a:r>
          </a:p>
        </p:txBody>
      </p:sp>
    </p:spTree>
    <p:extLst>
      <p:ext uri="{BB962C8B-B14F-4D97-AF65-F5344CB8AC3E}">
        <p14:creationId xmlns:p14="http://schemas.microsoft.com/office/powerpoint/2010/main" val="136412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BFA2EA-83ED-678E-3E2E-E80A5E2D2839}"/>
              </a:ext>
            </a:extLst>
          </p:cNvPr>
          <p:cNvSpPr txBox="1"/>
          <p:nvPr/>
        </p:nvSpPr>
        <p:spPr>
          <a:xfrm>
            <a:off x="1730190" y="322730"/>
            <a:ext cx="9063316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“CÂY LỚN CÙNG EM”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3F9066-7D5C-E4CE-E435-A98AA4728E09}"/>
              </a:ext>
            </a:extLst>
          </p:cNvPr>
          <p:cNvSpPr txBox="1"/>
          <p:nvPr/>
        </p:nvSpPr>
        <p:spPr>
          <a:xfrm>
            <a:off x="1730190" y="932329"/>
            <a:ext cx="906331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3E211E-E105-E60E-CE87-2CBF4C6C4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1" y="1529665"/>
            <a:ext cx="6460956" cy="5220760"/>
          </a:xfrm>
          <a:prstGeom prst="rect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</p:pic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FAF3760E-8F28-51C2-8BA3-98D2ACFB7A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629733"/>
              </p:ext>
            </p:extLst>
          </p:nvPr>
        </p:nvGraphicFramePr>
        <p:xfrm>
          <a:off x="425852" y="1756533"/>
          <a:ext cx="4733977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3977">
                  <a:extLst>
                    <a:ext uri="{9D8B030D-6E8A-4147-A177-3AD203B41FA5}">
                      <a16:colId xmlns:a16="http://schemas.microsoft.com/office/drawing/2014/main" val="1667146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Quan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sát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2.1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sgk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/11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hưởng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420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265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EF74D-C2F1-B974-0747-18ED27F61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57F176A-246E-129D-1C22-939D1119508D}"/>
              </a:ext>
            </a:extLst>
          </p:cNvPr>
          <p:cNvSpPr txBox="1"/>
          <p:nvPr/>
        </p:nvSpPr>
        <p:spPr>
          <a:xfrm>
            <a:off x="663383" y="288158"/>
            <a:ext cx="10641106" cy="5619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C1083A-7406-F1D6-4D70-DC9BC48A3D53}"/>
              </a:ext>
            </a:extLst>
          </p:cNvPr>
          <p:cNvSpPr txBox="1"/>
          <p:nvPr/>
        </p:nvSpPr>
        <p:spPr>
          <a:xfrm>
            <a:off x="446843" y="2121366"/>
            <a:ext cx="11564644" cy="3342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2" name="Picture 1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6405E18-AD4F-E1EE-AF28-5773EB3511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9" y="1066130"/>
            <a:ext cx="1076094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5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23CA8C9-7555-42CB-9551-6A2A40C77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2700" y="950802"/>
            <a:ext cx="7031306" cy="857250"/>
          </a:xfrm>
        </p:spPr>
        <p:txBody>
          <a:bodyPr>
            <a:normAutofit fontScale="90000"/>
          </a:bodyPr>
          <a:lstStyle/>
          <a:p>
            <a:pPr algn="ctr" eaLnBrk="1" hangingPunct="1"/>
            <a:b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bắp</a:t>
            </a:r>
            <a: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altLang="vi-VN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br>
              <a:rPr lang="en-US" alt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alt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2A2456-CD50-42FC-9C41-3E42F5D5F14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3827770"/>
            <a:ext cx="3450548" cy="2613737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BA67D3A-1D97-40A1-828A-59B058B84A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9400" y="3437402"/>
            <a:ext cx="3450548" cy="33944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809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C3DC647-8C8B-4468-8BB2-10B29DF8B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5065" y="1063229"/>
            <a:ext cx="6172200" cy="8572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br>
              <a:rPr lang="en-US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altLang="vi-VN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3B1EC74-EAF1-430C-9064-FFF0BFCE70D1}"/>
              </a:ext>
            </a:extLst>
          </p:cNvPr>
          <p:cNvSpPr txBox="1">
            <a:spLocks/>
          </p:cNvSpPr>
          <p:nvPr/>
        </p:nvSpPr>
        <p:spPr>
          <a:xfrm>
            <a:off x="2755066" y="2008585"/>
            <a:ext cx="3030141" cy="47982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vi-V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altLang="vi-V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altLang="vi-V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vi-V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BC867BDE-AB95-4779-BE34-F2D390B110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55066" y="2576512"/>
            <a:ext cx="3030141" cy="2875360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9FF04A0-520D-428A-AD7F-5255DB95F8FD}"/>
              </a:ext>
            </a:extLst>
          </p:cNvPr>
          <p:cNvSpPr txBox="1">
            <a:spLocks/>
          </p:cNvSpPr>
          <p:nvPr/>
        </p:nvSpPr>
        <p:spPr>
          <a:xfrm>
            <a:off x="5895935" y="1970839"/>
            <a:ext cx="3031331" cy="5175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vi-V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altLang="vi-V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mướp</a:t>
            </a:r>
            <a:endParaRPr lang="en-US" altLang="vi-V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26687A5-EC5F-4116-A28C-51AD555D09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2" y="2575134"/>
            <a:ext cx="3031331" cy="28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4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96B47EA-10AD-481B-AFF1-6C391EFB9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522" y="1063229"/>
            <a:ext cx="6172200" cy="857250"/>
          </a:xfrm>
        </p:spPr>
        <p:txBody>
          <a:bodyPr>
            <a:normAutofit fontScale="90000"/>
          </a:bodyPr>
          <a:lstStyle/>
          <a:p>
            <a:pPr algn="ctr" eaLnBrk="1" hangingPunct="1"/>
            <a:br>
              <a:rPr lang="en-US" alt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br>
              <a:rPr lang="en-US" alt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br>
              <a:rPr lang="en-US" altLang="vi-V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altLang="vi-V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E81C056-D3BA-4668-A9DE-FFD0456EEB1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3200400"/>
            <a:ext cx="3028950" cy="3394472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50C38D-5160-4469-8688-B88A1CEC6F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9800" y="3463528"/>
            <a:ext cx="3889012" cy="33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57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2B2D78-BC26-027E-22B3-71251E6BD4DB}"/>
              </a:ext>
            </a:extLst>
          </p:cNvPr>
          <p:cNvSpPr txBox="1"/>
          <p:nvPr/>
        </p:nvSpPr>
        <p:spPr>
          <a:xfrm>
            <a:off x="726140" y="421932"/>
            <a:ext cx="10856257" cy="1248675"/>
          </a:xfrm>
          <a:prstGeom prst="rect">
            <a:avLst/>
          </a:prstGeom>
          <a:noFill/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2.5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/13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E26C4B-5673-1BC8-6F1B-3B1DCCEAEBC8}"/>
              </a:ext>
            </a:extLst>
          </p:cNvPr>
          <p:cNvSpPr txBox="1"/>
          <p:nvPr/>
        </p:nvSpPr>
        <p:spPr>
          <a:xfrm>
            <a:off x="726139" y="1757395"/>
            <a:ext cx="5369861" cy="1200329"/>
          </a:xfrm>
          <a:prstGeom prst="rect">
            <a:avLst/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(?)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6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4AABEA-CDF6-36FE-6905-D4F6F131CBE9}"/>
              </a:ext>
            </a:extLst>
          </p:cNvPr>
          <p:cNvSpPr txBox="1"/>
          <p:nvPr/>
        </p:nvSpPr>
        <p:spPr>
          <a:xfrm>
            <a:off x="447869" y="3115667"/>
            <a:ext cx="5831633" cy="2029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C25C2B-AC32-503A-0EB5-0E43590F8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353" y="1893368"/>
            <a:ext cx="5237129" cy="4214266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9333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861E5-7DC7-05A4-C385-AD1F53369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FD610D7-9E09-0971-75FF-B9BBB65EFCAB}"/>
              </a:ext>
            </a:extLst>
          </p:cNvPr>
          <p:cNvSpPr txBox="1"/>
          <p:nvPr/>
        </p:nvSpPr>
        <p:spPr>
          <a:xfrm>
            <a:off x="726139" y="1757395"/>
            <a:ext cx="5369861" cy="1200329"/>
          </a:xfrm>
          <a:prstGeom prst="rect">
            <a:avLst/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kumimoji="0" lang="en-US" sz="36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sz="36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i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7F55E5-422D-B4A6-673D-07C4E2136B1A}"/>
              </a:ext>
            </a:extLst>
          </p:cNvPr>
          <p:cNvSpPr txBox="1"/>
          <p:nvPr/>
        </p:nvSpPr>
        <p:spPr>
          <a:xfrm>
            <a:off x="447869" y="3115667"/>
            <a:ext cx="5831633" cy="2029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vi-VN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vi-VN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  <a:endParaRPr lang="en-US" sz="36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CFE32E-D77F-CBA1-D5A8-5B9A12498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353" y="1893368"/>
            <a:ext cx="5237129" cy="4214266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  <p:pic>
        <p:nvPicPr>
          <p:cNvPr id="3" name="Picture 2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9821451-C9CF-6986-D5C8-80ABE33522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9" y="662720"/>
            <a:ext cx="1076094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8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7BDE3D2-B89E-5698-2A0F-FF770D81D768}"/>
              </a:ext>
            </a:extLst>
          </p:cNvPr>
          <p:cNvSpPr txBox="1"/>
          <p:nvPr/>
        </p:nvSpPr>
        <p:spPr>
          <a:xfrm>
            <a:off x="806822" y="262397"/>
            <a:ext cx="11008660" cy="154991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oạt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(5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2.5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/13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endParaRPr lang="en-US" sz="3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A3F800-2FEB-9580-94DC-15E3937A4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0433" y="2350352"/>
            <a:ext cx="4155049" cy="3658814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4E8449-5CB8-7A3B-E473-16891DE6A2E3}"/>
              </a:ext>
            </a:extLst>
          </p:cNvPr>
          <p:cNvSpPr txBox="1"/>
          <p:nvPr/>
        </p:nvSpPr>
        <p:spPr>
          <a:xfrm>
            <a:off x="456808" y="2198526"/>
            <a:ext cx="7091265" cy="3609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(?1).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2.5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/13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2.5 a:…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rồng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2.5 b:…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2.5 c:…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2.5 d:…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43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1163C41-80EE-460A-2728-57171940D1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11517"/>
              </p:ext>
            </p:extLst>
          </p:nvPr>
        </p:nvGraphicFramePr>
        <p:xfrm>
          <a:off x="911654" y="1751216"/>
          <a:ext cx="10775577" cy="3906714"/>
        </p:xfrm>
        <a:graphic>
          <a:graphicData uri="http://schemas.openxmlformats.org/drawingml/2006/table">
            <a:tbl>
              <a:tblPr firstRow="1" firstCol="1" bandRow="1"/>
              <a:tblGrid>
                <a:gridCol w="749195">
                  <a:extLst>
                    <a:ext uri="{9D8B030D-6E8A-4147-A177-3AD203B41FA5}">
                      <a16:colId xmlns:a16="http://schemas.microsoft.com/office/drawing/2014/main" val="3319137591"/>
                    </a:ext>
                  </a:extLst>
                </a:gridCol>
                <a:gridCol w="4021494">
                  <a:extLst>
                    <a:ext uri="{9D8B030D-6E8A-4147-A177-3AD203B41FA5}">
                      <a16:colId xmlns:a16="http://schemas.microsoft.com/office/drawing/2014/main" val="3585740532"/>
                    </a:ext>
                  </a:extLst>
                </a:gridCol>
                <a:gridCol w="6004888">
                  <a:extLst>
                    <a:ext uri="{9D8B030D-6E8A-4147-A177-3AD203B41FA5}">
                      <a16:colId xmlns:a16="http://schemas.microsoft.com/office/drawing/2014/main" val="12693370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741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95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mía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2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ngô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bắp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2215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sắn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khoai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mì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1268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cam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756648"/>
                  </a:ext>
                </a:extLst>
              </a:tr>
              <a:tr h="457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đậu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đỗ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01773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6C58007-5A61-524A-C0B1-991EE49ED083}"/>
              </a:ext>
            </a:extLst>
          </p:cNvPr>
          <p:cNvSpPr txBox="1"/>
          <p:nvPr/>
        </p:nvSpPr>
        <p:spPr>
          <a:xfrm>
            <a:off x="753034" y="575918"/>
            <a:ext cx="10775578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CD80FD-C995-70F1-B234-556AFBA78625}"/>
              </a:ext>
            </a:extLst>
          </p:cNvPr>
          <p:cNvSpPr txBox="1"/>
          <p:nvPr/>
        </p:nvSpPr>
        <p:spPr>
          <a:xfrm>
            <a:off x="5665886" y="227035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981202-7EA9-EB15-B48F-D311827BBC52}"/>
              </a:ext>
            </a:extLst>
          </p:cNvPr>
          <p:cNvSpPr txBox="1"/>
          <p:nvPr/>
        </p:nvSpPr>
        <p:spPr>
          <a:xfrm>
            <a:off x="5759185" y="285309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</a:t>
            </a:r>
            <a:endParaRPr 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2E4AE4-8B61-3B28-41DB-D47BBD1851FF}"/>
              </a:ext>
            </a:extLst>
          </p:cNvPr>
          <p:cNvSpPr txBox="1"/>
          <p:nvPr/>
        </p:nvSpPr>
        <p:spPr>
          <a:xfrm>
            <a:off x="5656555" y="337474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573B22-44AC-9BF4-AE24-4907D973E95B}"/>
              </a:ext>
            </a:extLst>
          </p:cNvPr>
          <p:cNvSpPr txBox="1"/>
          <p:nvPr/>
        </p:nvSpPr>
        <p:spPr>
          <a:xfrm>
            <a:off x="5740528" y="39507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67FF43-ADC2-CD2C-F07E-8F7A0AF007A4}"/>
              </a:ext>
            </a:extLst>
          </p:cNvPr>
          <p:cNvSpPr txBox="1"/>
          <p:nvPr/>
        </p:nvSpPr>
        <p:spPr>
          <a:xfrm>
            <a:off x="5777853" y="450921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3BA9AE-8AF2-1AAA-5490-DCFB7133362F}"/>
              </a:ext>
            </a:extLst>
          </p:cNvPr>
          <p:cNvSpPr txBox="1"/>
          <p:nvPr/>
        </p:nvSpPr>
        <p:spPr>
          <a:xfrm>
            <a:off x="6095085" y="5070111"/>
            <a:ext cx="47470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2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E5317F6-EC80-6966-BBCB-95BCA5109702}"/>
              </a:ext>
            </a:extLst>
          </p:cNvPr>
          <p:cNvSpPr txBox="1"/>
          <p:nvPr/>
        </p:nvSpPr>
        <p:spPr>
          <a:xfrm>
            <a:off x="663383" y="650665"/>
            <a:ext cx="10641106" cy="5933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E7CF41-413E-7BC2-8506-40C0BB7464A9}"/>
              </a:ext>
            </a:extLst>
          </p:cNvPr>
          <p:cNvSpPr txBox="1"/>
          <p:nvPr/>
        </p:nvSpPr>
        <p:spPr>
          <a:xfrm>
            <a:off x="663383" y="1566549"/>
            <a:ext cx="10641106" cy="6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088BED-6A08-837B-07BD-F22E74474807}"/>
              </a:ext>
            </a:extLst>
          </p:cNvPr>
          <p:cNvSpPr txBox="1"/>
          <p:nvPr/>
        </p:nvSpPr>
        <p:spPr>
          <a:xfrm>
            <a:off x="663386" y="2525861"/>
            <a:ext cx="10641106" cy="6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Chăm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sóc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70C743-8EEF-C02B-934C-E647AD2FB3C7}"/>
              </a:ext>
            </a:extLst>
          </p:cNvPr>
          <p:cNvSpPr txBox="1"/>
          <p:nvPr/>
        </p:nvSpPr>
        <p:spPr>
          <a:xfrm>
            <a:off x="663385" y="55597"/>
            <a:ext cx="10641104" cy="5222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II. CÁC BƯỚC TRONG QUY TRÌNH TRỒNG TRỌT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626EA1-E36D-87F9-1A96-A8BA442A9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789" y="2377072"/>
            <a:ext cx="4661646" cy="4110813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val="23684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4DA03E4-F298-2EDF-3193-6B38A794D98B}"/>
              </a:ext>
            </a:extLst>
          </p:cNvPr>
          <p:cNvSpPr txBox="1"/>
          <p:nvPr/>
        </p:nvSpPr>
        <p:spPr>
          <a:xfrm>
            <a:off x="869574" y="209037"/>
            <a:ext cx="108562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cặp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2.3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tỉa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dặm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tình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(x)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cột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2.1.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tỉa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dặm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8097F6C-4F8E-3DBA-0631-1A20FBFC3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357873"/>
              </p:ext>
            </p:extLst>
          </p:nvPr>
        </p:nvGraphicFramePr>
        <p:xfrm>
          <a:off x="869574" y="2429519"/>
          <a:ext cx="10856257" cy="2232408"/>
        </p:xfrm>
        <a:graphic>
          <a:graphicData uri="http://schemas.openxmlformats.org/drawingml/2006/table">
            <a:tbl>
              <a:tblPr firstRow="1" firstCol="1" bandRow="1"/>
              <a:tblGrid>
                <a:gridCol w="4874278">
                  <a:extLst>
                    <a:ext uri="{9D8B030D-6E8A-4147-A177-3AD203B41FA5}">
                      <a16:colId xmlns:a16="http://schemas.microsoft.com/office/drawing/2014/main" val="2113273198"/>
                    </a:ext>
                  </a:extLst>
                </a:gridCol>
                <a:gridCol w="3062797">
                  <a:extLst>
                    <a:ext uri="{9D8B030D-6E8A-4147-A177-3AD203B41FA5}">
                      <a16:colId xmlns:a16="http://schemas.microsoft.com/office/drawing/2014/main" val="3621093208"/>
                    </a:ext>
                  </a:extLst>
                </a:gridCol>
                <a:gridCol w="2919182">
                  <a:extLst>
                    <a:ext uri="{9D8B030D-6E8A-4147-A177-3AD203B41FA5}">
                      <a16:colId xmlns:a16="http://schemas.microsoft.com/office/drawing/2014/main" val="3124079206"/>
                    </a:ext>
                  </a:extLst>
                </a:gridCol>
              </a:tblGrid>
              <a:tr h="4942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Tỉa cây</a:t>
                      </a:r>
                      <a:endParaRPr lang="en-US" sz="36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Dặm cây</a:t>
                      </a:r>
                      <a:endParaRPr lang="en-US" sz="36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512003"/>
                  </a:ext>
                </a:extLst>
              </a:tr>
              <a:tr h="49428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sâu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257262"/>
                  </a:ext>
                </a:extLst>
              </a:tr>
              <a:tr h="49428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chết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mọc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718901"/>
                  </a:ext>
                </a:extLst>
              </a:tr>
              <a:tr h="49428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mọc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dày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06889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26D16C6-88E2-4693-0253-CA2FB6BD3CCD}"/>
              </a:ext>
            </a:extLst>
          </p:cNvPr>
          <p:cNvSpPr txBox="1"/>
          <p:nvPr/>
        </p:nvSpPr>
        <p:spPr>
          <a:xfrm>
            <a:off x="3155577" y="1645494"/>
            <a:ext cx="72703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dặm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D07978-9714-8431-F2E2-B3F6B6391B45}"/>
              </a:ext>
            </a:extLst>
          </p:cNvPr>
          <p:cNvSpPr txBox="1"/>
          <p:nvPr/>
        </p:nvSpPr>
        <p:spPr>
          <a:xfrm>
            <a:off x="6865873" y="2968154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178868-8F2A-74A8-3577-09C5DF3AE87E}"/>
              </a:ext>
            </a:extLst>
          </p:cNvPr>
          <p:cNvSpPr txBox="1"/>
          <p:nvPr/>
        </p:nvSpPr>
        <p:spPr>
          <a:xfrm>
            <a:off x="9834282" y="3537271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A54451-40C9-018E-0984-F6B5A5CD44D7}"/>
              </a:ext>
            </a:extLst>
          </p:cNvPr>
          <p:cNvSpPr txBox="1"/>
          <p:nvPr/>
        </p:nvSpPr>
        <p:spPr>
          <a:xfrm>
            <a:off x="6888281" y="4108174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6D15AE-5642-4D2A-405D-D1C883D8AFC2}"/>
              </a:ext>
            </a:extLst>
          </p:cNvPr>
          <p:cNvSpPr txBox="1"/>
          <p:nvPr/>
        </p:nvSpPr>
        <p:spPr>
          <a:xfrm>
            <a:off x="815781" y="4804880"/>
            <a:ext cx="8310464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tỉa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dặm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00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5B219E-98EC-F8B1-EC6B-708372D72F63}"/>
              </a:ext>
            </a:extLst>
          </p:cNvPr>
          <p:cNvSpPr txBox="1"/>
          <p:nvPr/>
        </p:nvSpPr>
        <p:spPr>
          <a:xfrm>
            <a:off x="869573" y="5567857"/>
            <a:ext cx="95563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Đảm bảo khoảng cách, mật độ cây trồng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1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49A16EA-BE42-63E0-9EA3-9CC38B898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169709"/>
              </p:ext>
            </p:extLst>
          </p:nvPr>
        </p:nvGraphicFramePr>
        <p:xfrm>
          <a:off x="1287625" y="168933"/>
          <a:ext cx="9143999" cy="4539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7012">
                  <a:extLst>
                    <a:ext uri="{9D8B030D-6E8A-4147-A177-3AD203B41FA5}">
                      <a16:colId xmlns:a16="http://schemas.microsoft.com/office/drawing/2014/main" val="340194503"/>
                    </a:ext>
                  </a:extLst>
                </a:gridCol>
                <a:gridCol w="2771192">
                  <a:extLst>
                    <a:ext uri="{9D8B030D-6E8A-4147-A177-3AD203B41FA5}">
                      <a16:colId xmlns:a16="http://schemas.microsoft.com/office/drawing/2014/main" val="2146425229"/>
                    </a:ext>
                  </a:extLst>
                </a:gridCol>
                <a:gridCol w="2985795">
                  <a:extLst>
                    <a:ext uri="{9D8B030D-6E8A-4147-A177-3AD203B41FA5}">
                      <a16:colId xmlns:a16="http://schemas.microsoft.com/office/drawing/2014/main" val="386590155"/>
                    </a:ext>
                  </a:extLst>
                </a:gridCol>
              </a:tblGrid>
              <a:tr h="20291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hưởng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758061"/>
                  </a:ext>
                </a:extLst>
              </a:tr>
              <a:tr h="2510607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54330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E723A14-5EF1-A3C3-35B0-9AD08A8CB258}"/>
              </a:ext>
            </a:extLst>
          </p:cNvPr>
          <p:cNvSpPr txBox="1"/>
          <p:nvPr/>
        </p:nvSpPr>
        <p:spPr>
          <a:xfrm>
            <a:off x="739588" y="4708660"/>
            <a:ext cx="10815916" cy="224676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điều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kiện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thuận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lợi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trưởng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triển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tốt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năng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xuất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cao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thì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phù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hợp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yếu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tố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ngoài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thay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đổi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yếu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tố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qua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gồm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sẽ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ở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2.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Quy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777C39-B192-2807-F693-FC615E46FE6B}"/>
              </a:ext>
            </a:extLst>
          </p:cNvPr>
          <p:cNvSpPr txBox="1"/>
          <p:nvPr/>
        </p:nvSpPr>
        <p:spPr>
          <a:xfrm>
            <a:off x="1318087" y="2195989"/>
            <a:ext cx="320040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Ánh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nhiệt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ẩm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gió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mưa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sâu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bệnh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cỏ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dại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dưỡng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… </a:t>
            </a: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533560-5718-9B12-0C8B-FF16015FF50E}"/>
              </a:ext>
            </a:extLst>
          </p:cNvPr>
          <p:cNvSpPr txBox="1"/>
          <p:nvPr/>
        </p:nvSpPr>
        <p:spPr>
          <a:xfrm>
            <a:off x="4873055" y="2531894"/>
            <a:ext cx="274319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Ánh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nhiệt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ẩm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gió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,… 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658E98-63D6-8129-B044-C7E8DB6BD211}"/>
              </a:ext>
            </a:extLst>
          </p:cNvPr>
          <p:cNvSpPr txBox="1"/>
          <p:nvPr/>
        </p:nvSpPr>
        <p:spPr>
          <a:xfrm>
            <a:off x="7715090" y="2342728"/>
            <a:ext cx="264907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bón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phòng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trừ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sâu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bệnh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823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E3163-9FAB-B01D-B708-B9483DF59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4C804BA7-9498-0BDE-C1CF-30FEDE9F2E6B}"/>
              </a:ext>
            </a:extLst>
          </p:cNvPr>
          <p:cNvSpPr txBox="1"/>
          <p:nvPr/>
        </p:nvSpPr>
        <p:spPr>
          <a:xfrm>
            <a:off x="815781" y="1362431"/>
            <a:ext cx="8310464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i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3600" b="1" i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3600" b="1" i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ỉa</a:t>
            </a:r>
            <a:r>
              <a:rPr lang="en-US" sz="3600" b="1" i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i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dặm</a:t>
            </a:r>
            <a:r>
              <a:rPr lang="en-US" sz="3600" b="1" i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600" b="1" i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nhằm</a:t>
            </a:r>
            <a:r>
              <a:rPr lang="en-US" sz="3600" b="1" i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i="1" dirty="0">
              <a:solidFill>
                <a:srgbClr val="0000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536C56-1CC6-29E3-F39B-D536B8EF5281}"/>
              </a:ext>
            </a:extLst>
          </p:cNvPr>
          <p:cNvSpPr txBox="1"/>
          <p:nvPr/>
        </p:nvSpPr>
        <p:spPr>
          <a:xfrm>
            <a:off x="869573" y="2098515"/>
            <a:ext cx="95563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+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Đảm bảo khoảng cách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+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M</a:t>
            </a:r>
            <a:r>
              <a:rPr lang="vi-VN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ật độ cây trồng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pic>
        <p:nvPicPr>
          <p:cNvPr id="2" name="Picture 1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E60C6BC-E94F-B747-0C0C-1C155FFEA2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9" y="366884"/>
            <a:ext cx="1076094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BF0FF7E-4D8C-BB6A-8827-CE864A80C69C}"/>
              </a:ext>
            </a:extLst>
          </p:cNvPr>
          <p:cNvSpPr txBox="1"/>
          <p:nvPr/>
        </p:nvSpPr>
        <p:spPr>
          <a:xfrm>
            <a:off x="945777" y="548675"/>
            <a:ext cx="9139256" cy="655885"/>
          </a:xfrm>
          <a:prstGeom prst="rect">
            <a:avLst/>
          </a:prstGeom>
          <a:noFill/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965E83-7AA1-6543-D957-597FD943E140}"/>
              </a:ext>
            </a:extLst>
          </p:cNvPr>
          <p:cNvSpPr txBox="1"/>
          <p:nvPr/>
        </p:nvSpPr>
        <p:spPr>
          <a:xfrm>
            <a:off x="941296" y="1539806"/>
            <a:ext cx="6160840" cy="1120243"/>
          </a:xfrm>
          <a:prstGeom prst="rect">
            <a:avLst/>
          </a:prstGeom>
          <a:noFill/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2.6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/14,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cỏ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(a),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xới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(b)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Giải công nghệ 7 cánh diều bài 2: Quy trình trồng trọt ">
            <a:extLst>
              <a:ext uri="{FF2B5EF4-FFF2-40B4-BE49-F238E27FC236}">
                <a16:creationId xmlns:a16="http://schemas.microsoft.com/office/drawing/2014/main" id="{E633CF20-23EC-BAA9-2CAE-CBC53448D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689" y="1515469"/>
            <a:ext cx="4467551" cy="3867479"/>
          </a:xfrm>
          <a:prstGeom prst="rect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34893F-C46E-D900-A503-5ACBE0ED8362}"/>
              </a:ext>
            </a:extLst>
          </p:cNvPr>
          <p:cNvSpPr txBox="1"/>
          <p:nvPr/>
        </p:nvSpPr>
        <p:spPr>
          <a:xfrm>
            <a:off x="692720" y="3028084"/>
            <a:ext cx="6024189" cy="175432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2.6 a: 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xen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2CBB18-EB9A-66FD-81DC-ED61BB7F58DB}"/>
              </a:ext>
            </a:extLst>
          </p:cNvPr>
          <p:cNvSpPr txBox="1"/>
          <p:nvPr/>
        </p:nvSpPr>
        <p:spPr>
          <a:xfrm>
            <a:off x="738588" y="4831732"/>
            <a:ext cx="6024189" cy="175432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2.6 b: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xới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xới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xới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tơi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xốp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373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B362BA-018E-1CA7-4945-3F43DB63971F}"/>
              </a:ext>
            </a:extLst>
          </p:cNvPr>
          <p:cNvSpPr txBox="1"/>
          <p:nvPr/>
        </p:nvSpPr>
        <p:spPr>
          <a:xfrm>
            <a:off x="591671" y="273174"/>
            <a:ext cx="11008660" cy="1444306"/>
          </a:xfrm>
          <a:prstGeom prst="rect">
            <a:avLst/>
          </a:prstGeom>
          <a:noFill/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oạt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(3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cỏ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(x)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cột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phù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2.2.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ợi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cỏ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2C0873-094F-AC7A-CCDE-D96A0388004F}"/>
              </a:ext>
            </a:extLst>
          </p:cNvPr>
          <p:cNvSpPr txBox="1"/>
          <p:nvPr/>
        </p:nvSpPr>
        <p:spPr>
          <a:xfrm>
            <a:off x="2725268" y="1881698"/>
            <a:ext cx="79279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2.2.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ợi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cỏ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vun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xới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801F2FC-46BE-EA57-8A0F-12AA3A83BC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224036"/>
              </p:ext>
            </p:extLst>
          </p:nvPr>
        </p:nvGraphicFramePr>
        <p:xfrm>
          <a:off x="658903" y="2547472"/>
          <a:ext cx="11008660" cy="3436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402">
                  <a:extLst>
                    <a:ext uri="{9D8B030D-6E8A-4147-A177-3AD203B41FA5}">
                      <a16:colId xmlns:a16="http://schemas.microsoft.com/office/drawing/2014/main" val="225250828"/>
                    </a:ext>
                  </a:extLst>
                </a:gridCol>
                <a:gridCol w="7024633">
                  <a:extLst>
                    <a:ext uri="{9D8B030D-6E8A-4147-A177-3AD203B41FA5}">
                      <a16:colId xmlns:a16="http://schemas.microsoft.com/office/drawing/2014/main" val="1239129650"/>
                    </a:ext>
                  </a:extLst>
                </a:gridCol>
                <a:gridCol w="1629750">
                  <a:extLst>
                    <a:ext uri="{9D8B030D-6E8A-4147-A177-3AD203B41FA5}">
                      <a16:colId xmlns:a16="http://schemas.microsoft.com/office/drawing/2014/main" val="1845761437"/>
                    </a:ext>
                  </a:extLst>
                </a:gridCol>
                <a:gridCol w="1583875">
                  <a:extLst>
                    <a:ext uri="{9D8B030D-6E8A-4147-A177-3AD203B41FA5}">
                      <a16:colId xmlns:a16="http://schemas.microsoft.com/office/drawing/2014/main" val="41177350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ích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cỏ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Vun xới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7695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cỏ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mọc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xen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0772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oxygen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dinh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dưỡng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8229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7519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tơi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xốp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2129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sâu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3074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bốc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bốc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bốc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phèn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08720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EF029E0-9FFC-E390-7CC4-4A125C69376B}"/>
              </a:ext>
            </a:extLst>
          </p:cNvPr>
          <p:cNvSpPr txBox="1"/>
          <p:nvPr/>
        </p:nvSpPr>
        <p:spPr>
          <a:xfrm>
            <a:off x="9022972" y="2905780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EF46D1-2CB3-8371-D143-557430012D39}"/>
              </a:ext>
            </a:extLst>
          </p:cNvPr>
          <p:cNvSpPr txBox="1"/>
          <p:nvPr/>
        </p:nvSpPr>
        <p:spPr>
          <a:xfrm>
            <a:off x="10582832" y="3580511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C0A452-9D25-51E2-E61C-2CA9A3216249}"/>
              </a:ext>
            </a:extLst>
          </p:cNvPr>
          <p:cNvSpPr txBox="1"/>
          <p:nvPr/>
        </p:nvSpPr>
        <p:spPr>
          <a:xfrm>
            <a:off x="9022971" y="4265942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F9D352-B457-579E-8AAA-597E46529055}"/>
              </a:ext>
            </a:extLst>
          </p:cNvPr>
          <p:cNvSpPr txBox="1"/>
          <p:nvPr/>
        </p:nvSpPr>
        <p:spPr>
          <a:xfrm>
            <a:off x="10582832" y="4643293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5055CF-2BA1-9CE4-4346-BD9C0BD32835}"/>
              </a:ext>
            </a:extLst>
          </p:cNvPr>
          <p:cNvSpPr txBox="1"/>
          <p:nvPr/>
        </p:nvSpPr>
        <p:spPr>
          <a:xfrm>
            <a:off x="9022971" y="5095934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37E856-2226-628F-2537-7C4971BC2D51}"/>
              </a:ext>
            </a:extLst>
          </p:cNvPr>
          <p:cNvSpPr txBox="1"/>
          <p:nvPr/>
        </p:nvSpPr>
        <p:spPr>
          <a:xfrm>
            <a:off x="10582832" y="5491815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80317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9A2CA-091C-5D56-F970-9CFC5994D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C90971E-6960-DE65-3E88-307363E11207}"/>
              </a:ext>
            </a:extLst>
          </p:cNvPr>
          <p:cNvSpPr txBox="1"/>
          <p:nvPr/>
        </p:nvSpPr>
        <p:spPr>
          <a:xfrm>
            <a:off x="546849" y="1486021"/>
            <a:ext cx="6160840" cy="655885"/>
          </a:xfrm>
          <a:prstGeom prst="rect">
            <a:avLst/>
          </a:prstGeom>
          <a:noFill/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cỏ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vun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xới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Giải công nghệ 7 cánh diều bài 2: Quy trình trồng trọt ">
            <a:extLst>
              <a:ext uri="{FF2B5EF4-FFF2-40B4-BE49-F238E27FC236}">
                <a16:creationId xmlns:a16="http://schemas.microsoft.com/office/drawing/2014/main" id="{827DF2B0-1A7F-46FF-0C63-345D99F95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689" y="1147915"/>
            <a:ext cx="4467551" cy="3867479"/>
          </a:xfrm>
          <a:prstGeom prst="rect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E07EA59-8472-E932-DDD8-37E593B3F296}"/>
              </a:ext>
            </a:extLst>
          </p:cNvPr>
          <p:cNvSpPr txBox="1"/>
          <p:nvPr/>
        </p:nvSpPr>
        <p:spPr>
          <a:xfrm>
            <a:off x="692720" y="2400553"/>
            <a:ext cx="6024189" cy="12003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xen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90F07B-5CA9-0494-971D-EBD98647C664}"/>
              </a:ext>
            </a:extLst>
          </p:cNvPr>
          <p:cNvSpPr txBox="1"/>
          <p:nvPr/>
        </p:nvSpPr>
        <p:spPr>
          <a:xfrm>
            <a:off x="738588" y="3764929"/>
            <a:ext cx="6024189" cy="12003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xới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tơi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xốp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02F443-E986-150B-AAF4-7680ECF4A2FB}"/>
              </a:ext>
            </a:extLst>
          </p:cNvPr>
          <p:cNvSpPr txBox="1"/>
          <p:nvPr/>
        </p:nvSpPr>
        <p:spPr>
          <a:xfrm>
            <a:off x="941296" y="5199529"/>
            <a:ext cx="10805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6778375-25E8-5F53-3655-31008A6E8B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151730"/>
            <a:ext cx="1302769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0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" grpId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662B22-766B-B49D-4B29-AF3519578460}"/>
              </a:ext>
            </a:extLst>
          </p:cNvPr>
          <p:cNvSpPr txBox="1"/>
          <p:nvPr/>
        </p:nvSpPr>
        <p:spPr>
          <a:xfrm>
            <a:off x="945775" y="451666"/>
            <a:ext cx="10591799" cy="1120243"/>
          </a:xfrm>
          <a:prstGeom prst="rect">
            <a:avLst/>
          </a:prstGeom>
          <a:noFill/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Bón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thúc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sgk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/14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0B0C2A-2F62-61C3-0A79-1E0193B6E3C5}"/>
              </a:ext>
            </a:extLst>
          </p:cNvPr>
          <p:cNvSpPr txBox="1"/>
          <p:nvPr/>
        </p:nvSpPr>
        <p:spPr>
          <a:xfrm>
            <a:off x="824752" y="1679295"/>
            <a:ext cx="10712822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thúc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6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thúc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nhằm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00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F0770-36E5-2DF2-562C-49D157B98603}"/>
              </a:ext>
            </a:extLst>
          </p:cNvPr>
          <p:cNvSpPr txBox="1"/>
          <p:nvPr/>
        </p:nvSpPr>
        <p:spPr>
          <a:xfrm>
            <a:off x="885263" y="2631703"/>
            <a:ext cx="10591799" cy="1200329"/>
          </a:xfrm>
          <a:prstGeom prst="rect">
            <a:avLst/>
          </a:prstGeom>
          <a:noFill/>
          <a:ln w="38100">
            <a:solidFill>
              <a:srgbClr val="FF99FF"/>
            </a:solidFill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thúc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trưởng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B1BE96-A5EB-9F29-679D-1C2A7C82CD49}"/>
              </a:ext>
            </a:extLst>
          </p:cNvPr>
          <p:cNvSpPr txBox="1"/>
          <p:nvPr/>
        </p:nvSpPr>
        <p:spPr>
          <a:xfrm>
            <a:off x="921118" y="4003299"/>
            <a:ext cx="10591799" cy="1754326"/>
          </a:xfrm>
          <a:prstGeom prst="rect">
            <a:avLst/>
          </a:prstGeom>
          <a:noFill/>
          <a:ln w="38100">
            <a:solidFill>
              <a:srgbClr val="FF99FF"/>
            </a:solidFill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hằm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kịp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35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01ED4-4100-34A5-DB1C-4E0EE695E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27449AA-14B2-AC52-12D0-731672A932FE}"/>
              </a:ext>
            </a:extLst>
          </p:cNvPr>
          <p:cNvSpPr txBox="1"/>
          <p:nvPr/>
        </p:nvSpPr>
        <p:spPr>
          <a:xfrm>
            <a:off x="824752" y="1634470"/>
            <a:ext cx="10712822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i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3600" b="1" i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thúc</a:t>
            </a:r>
            <a:r>
              <a:rPr lang="en-US" sz="3600" b="1" i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i="1" dirty="0">
              <a:solidFill>
                <a:srgbClr val="0000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DD0C8E-09E8-AD64-B5FA-9E830932B1E2}"/>
              </a:ext>
            </a:extLst>
          </p:cNvPr>
          <p:cNvSpPr txBox="1"/>
          <p:nvPr/>
        </p:nvSpPr>
        <p:spPr>
          <a:xfrm>
            <a:off x="885263" y="2317933"/>
            <a:ext cx="10591799" cy="1200329"/>
          </a:xfrm>
          <a:prstGeom prst="rect">
            <a:avLst/>
          </a:prstGeom>
          <a:noFill/>
          <a:ln w="38100">
            <a:solidFill>
              <a:srgbClr val="FF99FF"/>
            </a:solidFill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thúc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trưởng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047321-42E0-BF67-15D9-8C255965E92B}"/>
              </a:ext>
            </a:extLst>
          </p:cNvPr>
          <p:cNvSpPr txBox="1"/>
          <p:nvPr/>
        </p:nvSpPr>
        <p:spPr>
          <a:xfrm>
            <a:off x="921118" y="3770217"/>
            <a:ext cx="10591799" cy="1754326"/>
          </a:xfrm>
          <a:prstGeom prst="rect">
            <a:avLst/>
          </a:prstGeom>
          <a:noFill/>
          <a:ln w="38100">
            <a:solidFill>
              <a:srgbClr val="FF99FF"/>
            </a:solidFill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hằm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kịp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i="1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358474E-4394-D02D-2AE4-C90AD9CBAC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510320"/>
            <a:ext cx="1302769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7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986237-AD08-E9A1-D599-FAF1D354610B}"/>
              </a:ext>
            </a:extLst>
          </p:cNvPr>
          <p:cNvSpPr txBox="1"/>
          <p:nvPr/>
        </p:nvSpPr>
        <p:spPr>
          <a:xfrm>
            <a:off x="965946" y="335734"/>
            <a:ext cx="10591798" cy="1120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Quan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2.7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/14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lúa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Giải công nghệ 7 cánh diều bài 2: Quy trình trồng trọt">
            <a:extLst>
              <a:ext uri="{FF2B5EF4-FFF2-40B4-BE49-F238E27FC236}">
                <a16:creationId xmlns:a16="http://schemas.microsoft.com/office/drawing/2014/main" id="{320C179F-CCF0-4BCB-8B2C-1D4A67EE8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624" y="1479571"/>
            <a:ext cx="4350120" cy="4692950"/>
          </a:xfrm>
          <a:prstGeom prst="rect">
            <a:avLst/>
          </a:prstGeom>
          <a:noFill/>
          <a:ln w="38100"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F26682-16FD-506F-19AE-3E82005FAC25}"/>
              </a:ext>
            </a:extLst>
          </p:cNvPr>
          <p:cNvSpPr txBox="1"/>
          <p:nvPr/>
        </p:nvSpPr>
        <p:spPr>
          <a:xfrm>
            <a:off x="965946" y="1479571"/>
            <a:ext cx="6241677" cy="507831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đòng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trỗ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kịp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0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E0B0F-63E0-62E9-E4C1-73CC4C21D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F9A5AD-4132-7B81-F1CB-7C6D8D2B89BC}"/>
              </a:ext>
            </a:extLst>
          </p:cNvPr>
          <p:cNvSpPr txBox="1"/>
          <p:nvPr/>
        </p:nvSpPr>
        <p:spPr>
          <a:xfrm>
            <a:off x="708212" y="580966"/>
            <a:ext cx="10921535" cy="1248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Quan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2.8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/15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mấy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AE900A-0D82-3C32-E7D7-8CDC4D88F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9013" y="1808085"/>
            <a:ext cx="4689410" cy="4015666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0611A3-9461-A47A-764B-079A2E30E792}"/>
              </a:ext>
            </a:extLst>
          </p:cNvPr>
          <p:cNvSpPr txBox="1"/>
          <p:nvPr/>
        </p:nvSpPr>
        <p:spPr>
          <a:xfrm>
            <a:off x="708213" y="2051036"/>
            <a:ext cx="6096000" cy="322242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vãi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vốc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41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991230-F8BD-C4A2-57C0-0CBAD565F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6BD345A-5A3B-F706-9B01-14ED06B949FA}"/>
              </a:ext>
            </a:extLst>
          </p:cNvPr>
          <p:cNvSpPr txBox="1"/>
          <p:nvPr/>
        </p:nvSpPr>
        <p:spPr>
          <a:xfrm>
            <a:off x="708212" y="1751398"/>
            <a:ext cx="10921535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36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ình</a:t>
            </a:r>
            <a:r>
              <a:rPr lang="en-US" sz="3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5FF423-620A-B54E-5C17-A442B54D8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9013" y="2283573"/>
            <a:ext cx="4689410" cy="4015666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68CD23-10BB-A855-65AA-F6358122D57F}"/>
              </a:ext>
            </a:extLst>
          </p:cNvPr>
          <p:cNvSpPr txBox="1"/>
          <p:nvPr/>
        </p:nvSpPr>
        <p:spPr>
          <a:xfrm>
            <a:off x="708213" y="2360677"/>
            <a:ext cx="6096000" cy="322242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vãi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hốc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àng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8848EE4-FC39-8F44-56F4-01A398A6A1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510320"/>
            <a:ext cx="1302769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2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2CD32F-E47F-2F06-3C13-2594E8979F27}"/>
              </a:ext>
            </a:extLst>
          </p:cNvPr>
          <p:cNvSpPr txBox="1"/>
          <p:nvPr/>
        </p:nvSpPr>
        <p:spPr>
          <a:xfrm>
            <a:off x="708212" y="580966"/>
            <a:ext cx="10921535" cy="1120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Quan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2.8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/15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F28D26-2EA1-EEC5-C8E9-1562D110E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9013" y="1808085"/>
            <a:ext cx="4689410" cy="4015666"/>
          </a:xfrm>
          <a:prstGeom prst="rect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BD5019-32D8-F213-ECD1-2079A58FDADE}"/>
              </a:ext>
            </a:extLst>
          </p:cNvPr>
          <p:cNvSpPr txBox="1"/>
          <p:nvPr/>
        </p:nvSpPr>
        <p:spPr>
          <a:xfrm>
            <a:off x="708213" y="1584870"/>
            <a:ext cx="6096000" cy="84452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2.8a: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hốc</a:t>
            </a:r>
            <a:endParaRPr lang="en-US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134C80-9C1E-57E8-827F-47033596C653}"/>
              </a:ext>
            </a:extLst>
          </p:cNvPr>
          <p:cNvSpPr txBox="1"/>
          <p:nvPr/>
        </p:nvSpPr>
        <p:spPr>
          <a:xfrm>
            <a:off x="690281" y="2570989"/>
            <a:ext cx="6096000" cy="84452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2.8b: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endParaRPr lang="en-US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532B9D-3DAB-73DC-681F-54440A8A4E8A}"/>
              </a:ext>
            </a:extLst>
          </p:cNvPr>
          <p:cNvSpPr txBox="1"/>
          <p:nvPr/>
        </p:nvSpPr>
        <p:spPr>
          <a:xfrm>
            <a:off x="753036" y="3610896"/>
            <a:ext cx="6096000" cy="84452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2.8c: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endParaRPr lang="en-US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4211B2-EACE-DDA1-3C27-47202A34052C}"/>
              </a:ext>
            </a:extLst>
          </p:cNvPr>
          <p:cNvSpPr txBox="1"/>
          <p:nvPr/>
        </p:nvSpPr>
        <p:spPr>
          <a:xfrm>
            <a:off x="753035" y="4695625"/>
            <a:ext cx="6096000" cy="64633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2.8d: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vãi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95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7FEDDC4-E842-BD0A-9E78-EBD7BA9251F5}"/>
              </a:ext>
            </a:extLst>
          </p:cNvPr>
          <p:cNvSpPr txBox="1"/>
          <p:nvPr/>
        </p:nvSpPr>
        <p:spPr>
          <a:xfrm>
            <a:off x="3496235" y="573741"/>
            <a:ext cx="5925671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QUY TRÌNH TRỒNG TRỌT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B9C1BC-34F9-21E0-29E1-B9B848A34B77}"/>
              </a:ext>
            </a:extLst>
          </p:cNvPr>
          <p:cNvSpPr txBox="1"/>
          <p:nvPr/>
        </p:nvSpPr>
        <p:spPr>
          <a:xfrm>
            <a:off x="1268506" y="2613843"/>
            <a:ext cx="2357717" cy="32887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R="0"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GIỚI THIỆU CHUNG VỀ QUY TRÌNH TRỒNG TRỌT</a:t>
            </a:r>
          </a:p>
          <a:p>
            <a:pPr marR="0"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de-DE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E01C5-B6AA-F18D-B050-E4E6F4D8C734}"/>
              </a:ext>
            </a:extLst>
          </p:cNvPr>
          <p:cNvSpPr txBox="1"/>
          <p:nvPr/>
        </p:nvSpPr>
        <p:spPr>
          <a:xfrm>
            <a:off x="8561294" y="2599765"/>
            <a:ext cx="2357717" cy="323428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LẬP KẾ HOẠCH, TÍNH TOÁN CHI PHÍ CHO VIỆC TRỒNG VÀ CHĂM SÓC CÂY RAU CẢI XANH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7BB06E-61CB-90F6-0F3E-C5F933DD3E23}"/>
              </a:ext>
            </a:extLst>
          </p:cNvPr>
          <p:cNvSpPr txBox="1"/>
          <p:nvPr/>
        </p:nvSpPr>
        <p:spPr>
          <a:xfrm>
            <a:off x="4917141" y="2605023"/>
            <a:ext cx="2357717" cy="31079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CÁC BƯỚC TRONG QUY TRÌNH TRỒNG TRỌT</a:t>
            </a:r>
          </a:p>
          <a:p>
            <a:pPr marL="0" marR="0" indent="450215"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US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F6A4E53-1485-5A19-0027-A086DD85A2C9}"/>
              </a:ext>
            </a:extLst>
          </p:cNvPr>
          <p:cNvCxnSpPr>
            <a:cxnSpLocks/>
            <a:stCxn id="4" idx="2"/>
            <a:endCxn id="2" idx="0"/>
          </p:cNvCxnSpPr>
          <p:nvPr/>
        </p:nvCxnSpPr>
        <p:spPr>
          <a:xfrm flipH="1">
            <a:off x="2447365" y="1096961"/>
            <a:ext cx="4011706" cy="151688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214DFBA-DB9F-FE3A-3B54-B8436B901EFA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6459071" y="1096961"/>
            <a:ext cx="3281082" cy="15028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C96020-EA95-0A64-C9A4-4DDC60A671B9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flipH="1">
            <a:off x="6096000" y="1096961"/>
            <a:ext cx="363071" cy="150806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65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C1105E-17F3-DAF0-842F-86567B7F32A4}"/>
              </a:ext>
            </a:extLst>
          </p:cNvPr>
          <p:cNvSpPr txBox="1"/>
          <p:nvPr/>
        </p:nvSpPr>
        <p:spPr>
          <a:xfrm>
            <a:off x="672354" y="202399"/>
            <a:ext cx="11017621" cy="1452642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nhược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(x)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cột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2.3. So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nhược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0C339C-B449-BA73-A209-761AF4383881}"/>
              </a:ext>
            </a:extLst>
          </p:cNvPr>
          <p:cNvSpPr txBox="1"/>
          <p:nvPr/>
        </p:nvSpPr>
        <p:spPr>
          <a:xfrm>
            <a:off x="772357" y="1792919"/>
            <a:ext cx="10617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ảng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2.3. So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ưu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nhược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A9245A-08AC-CCD9-12A4-A310665863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721354"/>
              </p:ext>
            </p:extLst>
          </p:nvPr>
        </p:nvGraphicFramePr>
        <p:xfrm>
          <a:off x="672354" y="2477132"/>
          <a:ext cx="11017621" cy="3973833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2715384">
                  <a:extLst>
                    <a:ext uri="{9D8B030D-6E8A-4147-A177-3AD203B41FA5}">
                      <a16:colId xmlns:a16="http://schemas.microsoft.com/office/drawing/2014/main" val="240300845"/>
                    </a:ext>
                  </a:extLst>
                </a:gridCol>
                <a:gridCol w="1401182">
                  <a:extLst>
                    <a:ext uri="{9D8B030D-6E8A-4147-A177-3AD203B41FA5}">
                      <a16:colId xmlns:a16="http://schemas.microsoft.com/office/drawing/2014/main" val="1583464053"/>
                    </a:ext>
                  </a:extLst>
                </a:gridCol>
                <a:gridCol w="1315395">
                  <a:extLst>
                    <a:ext uri="{9D8B030D-6E8A-4147-A177-3AD203B41FA5}">
                      <a16:colId xmlns:a16="http://schemas.microsoft.com/office/drawing/2014/main" val="3261844605"/>
                    </a:ext>
                  </a:extLst>
                </a:gridCol>
                <a:gridCol w="1420245">
                  <a:extLst>
                    <a:ext uri="{9D8B030D-6E8A-4147-A177-3AD203B41FA5}">
                      <a16:colId xmlns:a16="http://schemas.microsoft.com/office/drawing/2014/main" val="2486062928"/>
                    </a:ext>
                  </a:extLst>
                </a:gridCol>
                <a:gridCol w="1420245">
                  <a:extLst>
                    <a:ext uri="{9D8B030D-6E8A-4147-A177-3AD203B41FA5}">
                      <a16:colId xmlns:a16="http://schemas.microsoft.com/office/drawing/2014/main" val="1170428120"/>
                    </a:ext>
                  </a:extLst>
                </a:gridCol>
                <a:gridCol w="1372585">
                  <a:extLst>
                    <a:ext uri="{9D8B030D-6E8A-4147-A177-3AD203B41FA5}">
                      <a16:colId xmlns:a16="http://schemas.microsoft.com/office/drawing/2014/main" val="1168738584"/>
                    </a:ext>
                  </a:extLst>
                </a:gridCol>
                <a:gridCol w="1372585">
                  <a:extLst>
                    <a:ext uri="{9D8B030D-6E8A-4147-A177-3AD203B41FA5}">
                      <a16:colId xmlns:a16="http://schemas.microsoft.com/office/drawing/2014/main" val="687246312"/>
                    </a:ext>
                  </a:extLst>
                </a:gridCol>
              </a:tblGrid>
              <a:tr h="95078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Hình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thức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bón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Hiệu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quả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sử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dụng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phân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bón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Công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lao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động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Dụng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cụ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lao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động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518087"/>
                  </a:ext>
                </a:extLst>
              </a:tr>
              <a:tr h="1295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Thấp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</a:rPr>
                        <a:t>Cao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</a:rPr>
                        <a:t>Ít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Nhiều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Đơn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giản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Phức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tạp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7665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Bón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vãi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2526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</a:rPr>
                        <a:t>Bón theo hốc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108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Bón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theo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</a:rPr>
                        <a:t>hàng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2994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</a:rPr>
                        <a:t>Bón phun qua lá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551686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FE31AFD-2CFD-9BB9-38B8-B348353D1C85}"/>
              </a:ext>
            </a:extLst>
          </p:cNvPr>
          <p:cNvSpPr txBox="1"/>
          <p:nvPr/>
        </p:nvSpPr>
        <p:spPr>
          <a:xfrm>
            <a:off x="3742759" y="463596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2E7E33-6F30-7113-CA82-F4E7476A8A70}"/>
              </a:ext>
            </a:extLst>
          </p:cNvPr>
          <p:cNvSpPr txBox="1"/>
          <p:nvPr/>
        </p:nvSpPr>
        <p:spPr>
          <a:xfrm>
            <a:off x="5239865" y="508541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10D421-BB28-C9B3-8C76-BABE8D86E27F}"/>
              </a:ext>
            </a:extLst>
          </p:cNvPr>
          <p:cNvSpPr txBox="1"/>
          <p:nvPr/>
        </p:nvSpPr>
        <p:spPr>
          <a:xfrm>
            <a:off x="5239865" y="5494656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445AC1-6D3C-2715-6A01-643090D4C220}"/>
              </a:ext>
            </a:extLst>
          </p:cNvPr>
          <p:cNvSpPr txBox="1"/>
          <p:nvPr/>
        </p:nvSpPr>
        <p:spPr>
          <a:xfrm>
            <a:off x="5239865" y="595042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C04CAC-6E20-9D15-1467-D072ECE6AA5F}"/>
              </a:ext>
            </a:extLst>
          </p:cNvPr>
          <p:cNvSpPr txBox="1"/>
          <p:nvPr/>
        </p:nvSpPr>
        <p:spPr>
          <a:xfrm>
            <a:off x="6459064" y="463596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4B9112-4253-02B3-85D4-33D0CD5EC166}"/>
              </a:ext>
            </a:extLst>
          </p:cNvPr>
          <p:cNvSpPr txBox="1"/>
          <p:nvPr/>
        </p:nvSpPr>
        <p:spPr>
          <a:xfrm>
            <a:off x="7956170" y="508541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3BAFE2-A4DC-B0A7-1267-7C4333EF06FD}"/>
              </a:ext>
            </a:extLst>
          </p:cNvPr>
          <p:cNvSpPr txBox="1"/>
          <p:nvPr/>
        </p:nvSpPr>
        <p:spPr>
          <a:xfrm>
            <a:off x="7956170" y="5481816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B2BC1E-9715-D0D5-FA59-7F03F6A1735B}"/>
              </a:ext>
            </a:extLst>
          </p:cNvPr>
          <p:cNvSpPr txBox="1"/>
          <p:nvPr/>
        </p:nvSpPr>
        <p:spPr>
          <a:xfrm>
            <a:off x="7956169" y="5982624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2457F2-5DAE-11BC-E4D9-61465D6F4954}"/>
              </a:ext>
            </a:extLst>
          </p:cNvPr>
          <p:cNvSpPr txBox="1"/>
          <p:nvPr/>
        </p:nvSpPr>
        <p:spPr>
          <a:xfrm>
            <a:off x="9231401" y="463596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B20B1F-6170-A24D-322F-3374A9E46842}"/>
              </a:ext>
            </a:extLst>
          </p:cNvPr>
          <p:cNvSpPr txBox="1"/>
          <p:nvPr/>
        </p:nvSpPr>
        <p:spPr>
          <a:xfrm>
            <a:off x="9231401" y="508541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8BCA27-9E2C-4F6C-7EC6-3B6D8B1EACBA}"/>
              </a:ext>
            </a:extLst>
          </p:cNvPr>
          <p:cNvSpPr txBox="1"/>
          <p:nvPr/>
        </p:nvSpPr>
        <p:spPr>
          <a:xfrm>
            <a:off x="9231400" y="5534868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33CD32-7E22-E00B-0854-987A44EED1B0}"/>
              </a:ext>
            </a:extLst>
          </p:cNvPr>
          <p:cNvSpPr txBox="1"/>
          <p:nvPr/>
        </p:nvSpPr>
        <p:spPr>
          <a:xfrm>
            <a:off x="10672473" y="5973250"/>
            <a:ext cx="59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40009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95C11-5D5C-5CA9-E36F-EFC26BF77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50101E-D5EE-D4BF-B8F4-5AF85429F1DC}"/>
              </a:ext>
            </a:extLst>
          </p:cNvPr>
          <p:cNvSpPr txBox="1"/>
          <p:nvPr/>
        </p:nvSpPr>
        <p:spPr>
          <a:xfrm>
            <a:off x="672352" y="607373"/>
            <a:ext cx="6858002" cy="646331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mấy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1C8E30-82D4-5A2F-C099-7EB2DEF11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5954" y="1520212"/>
            <a:ext cx="4993340" cy="4233920"/>
          </a:xfrm>
          <a:prstGeom prst="rect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3C5EA2-F145-517C-3EFE-10D465CF8CEE}"/>
              </a:ext>
            </a:extLst>
          </p:cNvPr>
          <p:cNvSpPr txBox="1"/>
          <p:nvPr/>
        </p:nvSpPr>
        <p:spPr>
          <a:xfrm>
            <a:off x="1030940" y="158671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tràn</a:t>
            </a: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6ECB37-182F-CC5E-FDA3-0968DC61E904}"/>
              </a:ext>
            </a:extLst>
          </p:cNvPr>
          <p:cNvSpPr txBox="1"/>
          <p:nvPr/>
        </p:nvSpPr>
        <p:spPr>
          <a:xfrm>
            <a:off x="1030940" y="2271303"/>
            <a:ext cx="6096000" cy="645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rãnh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A39436-DA56-B3E1-177D-CFB9553F9EAC}"/>
              </a:ext>
            </a:extLst>
          </p:cNvPr>
          <p:cNvSpPr txBox="1"/>
          <p:nvPr/>
        </p:nvSpPr>
        <p:spPr>
          <a:xfrm>
            <a:off x="1084728" y="296221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phun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mưa</a:t>
            </a:r>
            <a:endParaRPr lang="en-US"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43B64C-472E-0571-5187-C4CA2999990A}"/>
              </a:ext>
            </a:extLst>
          </p:cNvPr>
          <p:cNvSpPr txBox="1"/>
          <p:nvPr/>
        </p:nvSpPr>
        <p:spPr>
          <a:xfrm>
            <a:off x="1075763" y="366572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ngầm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0936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D8C67-F86E-8050-DF22-FA5339D9F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49BB89-47EE-00B0-65C4-FE4B7FD503C9}"/>
              </a:ext>
            </a:extLst>
          </p:cNvPr>
          <p:cNvSpPr txBox="1"/>
          <p:nvPr/>
        </p:nvSpPr>
        <p:spPr>
          <a:xfrm>
            <a:off x="672352" y="2758904"/>
            <a:ext cx="6858002" cy="646331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endParaRPr lang="en-US" sz="36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4C22CB-8795-7552-D3A7-E3EFF5C4C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612" y="301011"/>
            <a:ext cx="3890681" cy="4233920"/>
          </a:xfrm>
          <a:prstGeom prst="rect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D1C23E-B216-87F0-0A33-9AE37BB068A6}"/>
              </a:ext>
            </a:extLst>
          </p:cNvPr>
          <p:cNvSpPr txBox="1"/>
          <p:nvPr/>
        </p:nvSpPr>
        <p:spPr>
          <a:xfrm>
            <a:off x="833718" y="3460375"/>
            <a:ext cx="93770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tràn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rãnh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ngầm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A4C56FD-A298-0618-33F2-91FB6A48E0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1388861"/>
            <a:ext cx="1302769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40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C48E91-9586-5B27-BEE3-7A6F920C52EC}"/>
              </a:ext>
            </a:extLst>
          </p:cNvPr>
          <p:cNvSpPr txBox="1"/>
          <p:nvPr/>
        </p:nvSpPr>
        <p:spPr>
          <a:xfrm>
            <a:off x="672352" y="517724"/>
            <a:ext cx="6858002" cy="138499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2.9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9645D9-016F-0AB3-848E-50ACB2FE2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612" y="301011"/>
            <a:ext cx="3890681" cy="4233920"/>
          </a:xfrm>
          <a:prstGeom prst="rect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1C7C43-2011-836D-7911-3E3B0F615837}"/>
              </a:ext>
            </a:extLst>
          </p:cNvPr>
          <p:cNvSpPr txBox="1"/>
          <p:nvPr/>
        </p:nvSpPr>
        <p:spPr>
          <a:xfrm>
            <a:off x="672351" y="2321825"/>
            <a:ext cx="6858001" cy="2213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2.9a: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2.9b: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2.9c: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2.9d: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F5B464-E03F-EF83-40AF-DC0668097058}"/>
              </a:ext>
            </a:extLst>
          </p:cNvPr>
          <p:cNvSpPr txBox="1"/>
          <p:nvPr/>
        </p:nvSpPr>
        <p:spPr>
          <a:xfrm>
            <a:off x="2590800" y="232182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mưa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B5FC4A-D627-6969-15D2-E1A4AE9797CF}"/>
              </a:ext>
            </a:extLst>
          </p:cNvPr>
          <p:cNvSpPr txBox="1"/>
          <p:nvPr/>
        </p:nvSpPr>
        <p:spPr>
          <a:xfrm>
            <a:off x="2590800" y="2845045"/>
            <a:ext cx="6096000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8F364-4BF3-6862-454C-BD590CF5398F}"/>
              </a:ext>
            </a:extLst>
          </p:cNvPr>
          <p:cNvSpPr txBox="1"/>
          <p:nvPr/>
        </p:nvSpPr>
        <p:spPr>
          <a:xfrm>
            <a:off x="2590800" y="342837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tràn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F25E67-0867-9874-0ACF-5DABD06FA50D}"/>
              </a:ext>
            </a:extLst>
          </p:cNvPr>
          <p:cNvSpPr txBox="1"/>
          <p:nvPr/>
        </p:nvSpPr>
        <p:spPr>
          <a:xfrm>
            <a:off x="2590800" y="404224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rãnh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FBB815-2414-72F8-0EAB-17EFFDABA859}"/>
              </a:ext>
            </a:extLst>
          </p:cNvPr>
          <p:cNvSpPr txBox="1"/>
          <p:nvPr/>
        </p:nvSpPr>
        <p:spPr>
          <a:xfrm>
            <a:off x="672351" y="4885765"/>
            <a:ext cx="10999696" cy="181588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970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B1D0E28-76D3-7CAE-DB07-71163FE634F5}"/>
              </a:ext>
            </a:extLst>
          </p:cNvPr>
          <p:cNvSpPr txBox="1"/>
          <p:nvPr/>
        </p:nvSpPr>
        <p:spPr>
          <a:xfrm>
            <a:off x="833718" y="345834"/>
            <a:ext cx="10847294" cy="991618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ô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trống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2.4.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7EAE2-274D-58F4-8BE8-52611C8B2204}"/>
              </a:ext>
            </a:extLst>
          </p:cNvPr>
          <p:cNvSpPr txBox="1"/>
          <p:nvPr/>
        </p:nvSpPr>
        <p:spPr>
          <a:xfrm>
            <a:off x="1509204" y="1565562"/>
            <a:ext cx="7392749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2.4.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tưới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ECEE42B-0561-B396-A575-6B314A4E4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980573"/>
              </p:ext>
            </p:extLst>
          </p:nvPr>
        </p:nvGraphicFramePr>
        <p:xfrm>
          <a:off x="905436" y="2324266"/>
          <a:ext cx="10847294" cy="3348612"/>
        </p:xfrm>
        <a:graphic>
          <a:graphicData uri="http://schemas.openxmlformats.org/drawingml/2006/table">
            <a:tbl>
              <a:tblPr firstRow="1" firstCol="1" bandRow="1"/>
              <a:tblGrid>
                <a:gridCol w="1150272">
                  <a:extLst>
                    <a:ext uri="{9D8B030D-6E8A-4147-A177-3AD203B41FA5}">
                      <a16:colId xmlns:a16="http://schemas.microsoft.com/office/drawing/2014/main" val="2392889920"/>
                    </a:ext>
                  </a:extLst>
                </a:gridCol>
                <a:gridCol w="3128851">
                  <a:extLst>
                    <a:ext uri="{9D8B030D-6E8A-4147-A177-3AD203B41FA5}">
                      <a16:colId xmlns:a16="http://schemas.microsoft.com/office/drawing/2014/main" val="3359129367"/>
                    </a:ext>
                  </a:extLst>
                </a:gridCol>
                <a:gridCol w="6568171">
                  <a:extLst>
                    <a:ext uri="{9D8B030D-6E8A-4147-A177-3AD203B41FA5}">
                      <a16:colId xmlns:a16="http://schemas.microsoft.com/office/drawing/2014/main" val="32021013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tưới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4454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Chè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999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868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Rau cải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421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Khoai lang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711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Hoa phong lan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48603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3EF3F42-1C43-6A0E-828B-EE78D91A7C6B}"/>
              </a:ext>
            </a:extLst>
          </p:cNvPr>
          <p:cNvSpPr txBox="1"/>
          <p:nvPr/>
        </p:nvSpPr>
        <p:spPr>
          <a:xfrm>
            <a:off x="5334000" y="2911790"/>
            <a:ext cx="3659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05777C-5225-12EC-6562-C19D46709BF4}"/>
              </a:ext>
            </a:extLst>
          </p:cNvPr>
          <p:cNvSpPr txBox="1"/>
          <p:nvPr/>
        </p:nvSpPr>
        <p:spPr>
          <a:xfrm>
            <a:off x="5334000" y="3504745"/>
            <a:ext cx="2393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2892C8-0686-3BE0-58BB-39D029AB0C3F}"/>
              </a:ext>
            </a:extLst>
          </p:cNvPr>
          <p:cNvSpPr txBox="1"/>
          <p:nvPr/>
        </p:nvSpPr>
        <p:spPr>
          <a:xfrm>
            <a:off x="5334000" y="4053310"/>
            <a:ext cx="3854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7890BB-42DE-79F2-E416-EC512BA41A31}"/>
              </a:ext>
            </a:extLst>
          </p:cNvPr>
          <p:cNvSpPr txBox="1"/>
          <p:nvPr/>
        </p:nvSpPr>
        <p:spPr>
          <a:xfrm>
            <a:off x="5334000" y="4592997"/>
            <a:ext cx="2393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rãnh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8D0E75-F1EE-3CA1-088E-6A45D8FAA612}"/>
              </a:ext>
            </a:extLst>
          </p:cNvPr>
          <p:cNvSpPr txBox="1"/>
          <p:nvPr/>
        </p:nvSpPr>
        <p:spPr>
          <a:xfrm>
            <a:off x="5334000" y="5143785"/>
            <a:ext cx="3854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57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A3E677F-1EBA-7227-B9EB-E184E278B18D}"/>
              </a:ext>
            </a:extLst>
          </p:cNvPr>
          <p:cNvSpPr txBox="1"/>
          <p:nvPr/>
        </p:nvSpPr>
        <p:spPr>
          <a:xfrm>
            <a:off x="977152" y="4017919"/>
            <a:ext cx="10363200" cy="5933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EDBD77-CB7B-0027-DBF3-45CACE268424}"/>
              </a:ext>
            </a:extLst>
          </p:cNvPr>
          <p:cNvSpPr txBox="1"/>
          <p:nvPr/>
        </p:nvSpPr>
        <p:spPr>
          <a:xfrm>
            <a:off x="697584" y="1245352"/>
            <a:ext cx="10642769" cy="255454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N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hững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41D615-5972-7E05-7CA7-40642D27EE70}"/>
              </a:ext>
            </a:extLst>
          </p:cNvPr>
          <p:cNvSpPr txBox="1"/>
          <p:nvPr/>
        </p:nvSpPr>
        <p:spPr>
          <a:xfrm>
            <a:off x="607860" y="520661"/>
            <a:ext cx="10732494" cy="593304"/>
          </a:xfrm>
          <a:prstGeom prst="rect">
            <a:avLst/>
          </a:prstGeom>
          <a:noFill/>
          <a:ln w="38100">
            <a:solidFill>
              <a:srgbClr val="660033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94E6BC-D958-C9E7-21CD-ABD191A30CDA}"/>
              </a:ext>
            </a:extLst>
          </p:cNvPr>
          <p:cNvSpPr txBox="1"/>
          <p:nvPr/>
        </p:nvSpPr>
        <p:spPr>
          <a:xfrm>
            <a:off x="510985" y="4795406"/>
            <a:ext cx="11116239" cy="20621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00FF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ruộng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giống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chống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chịu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luân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xen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…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ngăn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ngừa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thiệt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loài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gây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ra.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07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A42F5-7075-FDCE-34F4-71DA84A91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09252A0-DF7E-A341-3E59-6704B3707DC0}"/>
              </a:ext>
            </a:extLst>
          </p:cNvPr>
          <p:cNvSpPr txBox="1"/>
          <p:nvPr/>
        </p:nvSpPr>
        <p:spPr>
          <a:xfrm>
            <a:off x="977153" y="1819094"/>
            <a:ext cx="10363200" cy="415851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B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iện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pic>
        <p:nvPicPr>
          <p:cNvPr id="2" name="Picture 1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F7E4BAA-CF9C-3EE8-1C17-CAD64D5A43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411706"/>
            <a:ext cx="1302769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94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77F00C0-688D-ECBE-D71B-28A17D05987C}"/>
              </a:ext>
            </a:extLst>
          </p:cNvPr>
          <p:cNvSpPr txBox="1"/>
          <p:nvPr/>
        </p:nvSpPr>
        <p:spPr>
          <a:xfrm>
            <a:off x="475128" y="970947"/>
            <a:ext cx="11528613" cy="112024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thuốc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(TBVTV),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tuân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C1F6FC-D900-900A-E75C-A146D25CA4DF}"/>
              </a:ext>
            </a:extLst>
          </p:cNvPr>
          <p:cNvSpPr txBox="1"/>
          <p:nvPr/>
        </p:nvSpPr>
        <p:spPr>
          <a:xfrm>
            <a:off x="475128" y="2955725"/>
            <a:ext cx="7310589" cy="15696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A4E67D7-FD74-8D00-3E3C-F7B7DBACB7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2705" y="2227934"/>
            <a:ext cx="3738283" cy="4482353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5167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26EF8-ADF2-4FF2-6413-3F5201C1A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EA03C4B-09E2-5CEF-22B7-EFB703A1D436}"/>
              </a:ext>
            </a:extLst>
          </p:cNvPr>
          <p:cNvSpPr txBox="1"/>
          <p:nvPr/>
        </p:nvSpPr>
        <p:spPr>
          <a:xfrm>
            <a:off x="475128" y="1517795"/>
            <a:ext cx="11528613" cy="286232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S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ử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thuốc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hoá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(TBVTV),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tuân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tắc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+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+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liều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+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+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3C50B8F-67F8-D7B4-4D2D-E014ABE39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322059"/>
            <a:ext cx="1302769" cy="10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0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95AAA7-9C29-0308-1133-07378DBE659B}"/>
              </a:ext>
            </a:extLst>
          </p:cNvPr>
          <p:cNvSpPr txBox="1"/>
          <p:nvPr/>
        </p:nvSpPr>
        <p:spPr>
          <a:xfrm>
            <a:off x="627527" y="503489"/>
            <a:ext cx="10389661" cy="145264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2.10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/17,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2.10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thuộc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7F243F-DD14-4365-6640-6787E1C70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571" y="2210540"/>
            <a:ext cx="9099612" cy="4367813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03671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A4D0F76-69FE-C0D1-0030-5F9B39EE3BD8}"/>
              </a:ext>
            </a:extLst>
          </p:cNvPr>
          <p:cNvSpPr txBox="1"/>
          <p:nvPr/>
        </p:nvSpPr>
        <p:spPr>
          <a:xfrm>
            <a:off x="824752" y="391185"/>
            <a:ext cx="8498541" cy="4680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GIỚI THIỆU CHUNG VỀ QUY TRÌNH TRỒNG TRỌT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412A1D-D590-74D4-0D0D-697C9F0C1E34}"/>
              </a:ext>
            </a:extLst>
          </p:cNvPr>
          <p:cNvSpPr txBox="1"/>
          <p:nvPr/>
        </p:nvSpPr>
        <p:spPr>
          <a:xfrm>
            <a:off x="824752" y="1231852"/>
            <a:ext cx="5513904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/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uan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2.2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11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Quy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trọt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                  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85FECC-1DEA-28C7-7895-70A6C3990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789" y="1231852"/>
            <a:ext cx="4661646" cy="4110813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718581-9AA1-CD7B-3C44-9C9D4D7EDDBA}"/>
              </a:ext>
            </a:extLst>
          </p:cNvPr>
          <p:cNvSpPr txBox="1"/>
          <p:nvPr/>
        </p:nvSpPr>
        <p:spPr>
          <a:xfrm>
            <a:off x="824742" y="4177912"/>
            <a:ext cx="5416260" cy="24342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Quy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trọt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gồm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bước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lót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chăm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sóc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5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7F243F-DD14-4365-6640-6787E1C70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0964" y="175017"/>
            <a:ext cx="3657601" cy="4482353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58EC72-DD88-992F-49DB-7F9AA51F0FD4}"/>
              </a:ext>
            </a:extLst>
          </p:cNvPr>
          <p:cNvSpPr txBox="1"/>
          <p:nvPr/>
        </p:nvSpPr>
        <p:spPr>
          <a:xfrm>
            <a:off x="636496" y="472631"/>
            <a:ext cx="7611035" cy="440120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2.10 a: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rệp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2.10 b: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Xen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2.10 d: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2.10 c: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2.10 g: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Bẫy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dính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rầy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rệp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2.10 e: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D77553-7C72-D5E1-9087-329E8D502A4D}"/>
              </a:ext>
            </a:extLst>
          </p:cNvPr>
          <p:cNvSpPr txBox="1"/>
          <p:nvPr/>
        </p:nvSpPr>
        <p:spPr>
          <a:xfrm>
            <a:off x="627527" y="5115112"/>
            <a:ext cx="11313458" cy="169277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khoẻ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B04514E-1BA9-5FD6-0810-685DF7DA344E}"/>
              </a:ext>
            </a:extLst>
          </p:cNvPr>
          <p:cNvCxnSpPr>
            <a:cxnSpLocks/>
          </p:cNvCxnSpPr>
          <p:nvPr/>
        </p:nvCxnSpPr>
        <p:spPr>
          <a:xfrm>
            <a:off x="8763832" y="5408670"/>
            <a:ext cx="618565" cy="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13F1E44-9DEE-AFB8-0752-CC62E1FA48B8}"/>
              </a:ext>
            </a:extLst>
          </p:cNvPr>
          <p:cNvCxnSpPr>
            <a:cxnSpLocks/>
          </p:cNvCxnSpPr>
          <p:nvPr/>
        </p:nvCxnSpPr>
        <p:spPr>
          <a:xfrm>
            <a:off x="1761866" y="5809580"/>
            <a:ext cx="618565" cy="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353E93C-C24E-80D7-96B5-2EA0FEEBF2C8}"/>
              </a:ext>
            </a:extLst>
          </p:cNvPr>
          <p:cNvCxnSpPr>
            <a:cxnSpLocks/>
          </p:cNvCxnSpPr>
          <p:nvPr/>
        </p:nvCxnSpPr>
        <p:spPr>
          <a:xfrm>
            <a:off x="5312508" y="5809584"/>
            <a:ext cx="618565" cy="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42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4EEAC69-CBC7-8836-AFDF-5755DDF2DA07}"/>
              </a:ext>
            </a:extLst>
          </p:cNvPr>
          <p:cNvSpPr txBox="1"/>
          <p:nvPr/>
        </p:nvSpPr>
        <p:spPr>
          <a:xfrm>
            <a:off x="663386" y="243473"/>
            <a:ext cx="6786283" cy="2164567"/>
          </a:xfrm>
          <a:prstGeom prst="rect">
            <a:avLst/>
          </a:prstGeom>
          <a:noFill/>
          <a:ln w="38100">
            <a:solidFill>
              <a:srgbClr val="660033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Quan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bên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thuốc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hoá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089C32-A938-8946-F607-11C94BEF4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612" y="242266"/>
            <a:ext cx="4096870" cy="4310118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AF83F7-185C-07CF-6E64-10812FF91C28}"/>
              </a:ext>
            </a:extLst>
          </p:cNvPr>
          <p:cNvSpPr txBox="1"/>
          <p:nvPr/>
        </p:nvSpPr>
        <p:spPr>
          <a:xfrm>
            <a:off x="663385" y="2767254"/>
            <a:ext cx="6786283" cy="30469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Khi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thuốc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khẩu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gang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ủng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tránh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trực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thuốc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17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D62F26-09F0-B0FE-3F17-53DC5BC3C07E}"/>
              </a:ext>
            </a:extLst>
          </p:cNvPr>
          <p:cNvSpPr txBox="1"/>
          <p:nvPr/>
        </p:nvSpPr>
        <p:spPr>
          <a:xfrm>
            <a:off x="609595" y="1559423"/>
            <a:ext cx="11152097" cy="501675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tò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vứt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bừa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61C276-FD8B-16A3-4311-D9CEBCFE7B04}"/>
              </a:ext>
            </a:extLst>
          </p:cNvPr>
          <p:cNvSpPr txBox="1"/>
          <p:nvPr/>
        </p:nvSpPr>
        <p:spPr>
          <a:xfrm>
            <a:off x="609595" y="298560"/>
            <a:ext cx="11152097" cy="99161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Sau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thuốc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hoá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thuốc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90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1AEDAA9-BDB4-998E-40A7-C10B88315B0F}"/>
              </a:ext>
            </a:extLst>
          </p:cNvPr>
          <p:cNvSpPr txBox="1"/>
          <p:nvPr/>
        </p:nvSpPr>
        <p:spPr>
          <a:xfrm>
            <a:off x="815789" y="202927"/>
            <a:ext cx="10901082" cy="593304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2.4. Thu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024EFE-FBB8-D6C9-AD84-9761D3CD3866}"/>
              </a:ext>
            </a:extLst>
          </p:cNvPr>
          <p:cNvSpPr txBox="1"/>
          <p:nvPr/>
        </p:nvSpPr>
        <p:spPr>
          <a:xfrm>
            <a:off x="815788" y="818087"/>
            <a:ext cx="11169065" cy="593304"/>
          </a:xfrm>
          <a:prstGeom prst="rect">
            <a:avLst/>
          </a:prstGeom>
          <a:noFill/>
          <a:ln w="38100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2.4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17,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E7726E-168B-29CB-816D-06915621BDA0}"/>
              </a:ext>
            </a:extLst>
          </p:cNvPr>
          <p:cNvSpPr txBox="1"/>
          <p:nvPr/>
        </p:nvSpPr>
        <p:spPr>
          <a:xfrm>
            <a:off x="815787" y="4617858"/>
            <a:ext cx="10901081" cy="624595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8FDAA0-A761-29FA-8AA4-9A786EEDCCBD}"/>
              </a:ext>
            </a:extLst>
          </p:cNvPr>
          <p:cNvSpPr txBox="1"/>
          <p:nvPr/>
        </p:nvSpPr>
        <p:spPr>
          <a:xfrm>
            <a:off x="815787" y="1509449"/>
            <a:ext cx="10901082" cy="1120243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Thu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 </a:t>
            </a:r>
            <a:r>
              <a:rPr lang="en-US" sz="3200" b="1" noProof="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noProof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lang="en-US" sz="3200" b="1" noProof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200" b="1" noProof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3200" b="1" noProof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3200" b="1" noProof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noProof="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2222E2-BA54-E363-B5E8-10F217964F1C}"/>
              </a:ext>
            </a:extLst>
          </p:cNvPr>
          <p:cNvSpPr txBox="1"/>
          <p:nvPr/>
        </p:nvSpPr>
        <p:spPr>
          <a:xfrm>
            <a:off x="815786" y="2865995"/>
            <a:ext cx="10901082" cy="1569660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Thu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C31D0-AF9E-2786-3FA7-CD0377F01C21}"/>
              </a:ext>
            </a:extLst>
          </p:cNvPr>
          <p:cNvSpPr txBox="1"/>
          <p:nvPr/>
        </p:nvSpPr>
        <p:spPr>
          <a:xfrm>
            <a:off x="815786" y="5439791"/>
            <a:ext cx="10901081" cy="1138773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Tuỳ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571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898AB-3664-A41E-0074-5EF3517F7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332C3EC-E8F8-B6E1-0483-9588E2F99846}"/>
              </a:ext>
            </a:extLst>
          </p:cNvPr>
          <p:cNvSpPr txBox="1"/>
          <p:nvPr/>
        </p:nvSpPr>
        <p:spPr>
          <a:xfrm>
            <a:off x="815789" y="256716"/>
            <a:ext cx="10901082" cy="593304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2.4. Thu </a:t>
            </a:r>
            <a:r>
              <a:rPr lang="en-US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668505-91DE-7FE2-B548-38C65E3E6F68}"/>
              </a:ext>
            </a:extLst>
          </p:cNvPr>
          <p:cNvSpPr txBox="1"/>
          <p:nvPr/>
        </p:nvSpPr>
        <p:spPr>
          <a:xfrm>
            <a:off x="815786" y="1888840"/>
            <a:ext cx="10901082" cy="1754326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Thu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đảm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nông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97DDC3B-B56B-20D7-EFB9-A7F4603265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968188"/>
            <a:ext cx="1302769" cy="8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0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8C6B7-158A-8391-BF6F-12C9E628A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B15C209-64FF-CACF-8841-319754C83D3B}"/>
              </a:ext>
            </a:extLst>
          </p:cNvPr>
          <p:cNvSpPr txBox="1"/>
          <p:nvPr/>
        </p:nvSpPr>
        <p:spPr>
          <a:xfrm>
            <a:off x="416157" y="597472"/>
            <a:ext cx="5975765" cy="1174296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mấy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0303D-C5BD-41F4-424D-3D1BCB57B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353" y="77518"/>
            <a:ext cx="5341623" cy="5737356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14A855-9457-FF58-666E-AC654A367CBF}"/>
              </a:ext>
            </a:extLst>
          </p:cNvPr>
          <p:cNvSpPr txBox="1"/>
          <p:nvPr/>
        </p:nvSpPr>
        <p:spPr>
          <a:xfrm>
            <a:off x="690282" y="3236259"/>
            <a:ext cx="5208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5839D01-76AC-C716-E15B-91191BB686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8" y="2187389"/>
            <a:ext cx="1302769" cy="8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D95B96-EC4A-7420-A7BB-132C9F1BDF83}"/>
              </a:ext>
            </a:extLst>
          </p:cNvPr>
          <p:cNvSpPr txBox="1"/>
          <p:nvPr/>
        </p:nvSpPr>
        <p:spPr>
          <a:xfrm>
            <a:off x="416157" y="77518"/>
            <a:ext cx="5975765" cy="585814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3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3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3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3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 </a:t>
            </a:r>
            <a:r>
              <a:rPr lang="en-US" sz="3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3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(?1). Quan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2.11,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(?2) Thu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móc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áp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431C27-4DE1-6731-FA63-C49000279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353" y="77518"/>
            <a:ext cx="5341623" cy="5737356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52160909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D95B96-EC4A-7420-A7BB-132C9F1BDF83}"/>
              </a:ext>
            </a:extLst>
          </p:cNvPr>
          <p:cNvSpPr txBox="1"/>
          <p:nvPr/>
        </p:nvSpPr>
        <p:spPr>
          <a:xfrm>
            <a:off x="416157" y="1284883"/>
            <a:ext cx="6714564" cy="4897431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2.11a: 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2.11b: 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2.11c: 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2.11d: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2.11e: 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2.11g: 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431C27-4DE1-6731-FA63-C49000279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351" y="77518"/>
            <a:ext cx="4619625" cy="5961568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257CCF-AD11-D535-3C1F-D66B0DF3D0C7}"/>
              </a:ext>
            </a:extLst>
          </p:cNvPr>
          <p:cNvSpPr txBox="1"/>
          <p:nvPr/>
        </p:nvSpPr>
        <p:spPr>
          <a:xfrm>
            <a:off x="2762734" y="2418021"/>
            <a:ext cx="3404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FBB173-EB94-00D2-1E23-2FFFEA5E5CCC}"/>
              </a:ext>
            </a:extLst>
          </p:cNvPr>
          <p:cNvSpPr txBox="1"/>
          <p:nvPr/>
        </p:nvSpPr>
        <p:spPr>
          <a:xfrm>
            <a:off x="2789367" y="3037522"/>
            <a:ext cx="3522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AFB338-C2A0-CB33-EC70-36B25588BB39}"/>
              </a:ext>
            </a:extLst>
          </p:cNvPr>
          <p:cNvSpPr txBox="1"/>
          <p:nvPr/>
        </p:nvSpPr>
        <p:spPr>
          <a:xfrm>
            <a:off x="2771628" y="3654611"/>
            <a:ext cx="4170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87EFA7-9DF7-2898-DEA1-E512F360F448}"/>
              </a:ext>
            </a:extLst>
          </p:cNvPr>
          <p:cNvSpPr txBox="1"/>
          <p:nvPr/>
        </p:nvSpPr>
        <p:spPr>
          <a:xfrm>
            <a:off x="2789373" y="4298328"/>
            <a:ext cx="4108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A09262-D8DF-DE7A-5C95-465F7809F3C3}"/>
              </a:ext>
            </a:extLst>
          </p:cNvPr>
          <p:cNvSpPr txBox="1"/>
          <p:nvPr/>
        </p:nvSpPr>
        <p:spPr>
          <a:xfrm>
            <a:off x="2709482" y="4942055"/>
            <a:ext cx="401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742967-095E-9BA1-F54B-5727CFF4F336}"/>
              </a:ext>
            </a:extLst>
          </p:cNvPr>
          <p:cNvSpPr txBox="1"/>
          <p:nvPr/>
        </p:nvSpPr>
        <p:spPr>
          <a:xfrm>
            <a:off x="2753857" y="5543927"/>
            <a:ext cx="3877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84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D95B96-EC4A-7420-A7BB-132C9F1BDF83}"/>
              </a:ext>
            </a:extLst>
          </p:cNvPr>
          <p:cNvSpPr txBox="1"/>
          <p:nvPr/>
        </p:nvSpPr>
        <p:spPr>
          <a:xfrm>
            <a:off x="514905" y="707833"/>
            <a:ext cx="5752730" cy="164718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(?2) Thu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móc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431C27-4DE1-6731-FA63-C49000279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721" y="77518"/>
            <a:ext cx="5368256" cy="540000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450648-D0ED-AD6D-DED5-4F6224162085}"/>
              </a:ext>
            </a:extLst>
          </p:cNvPr>
          <p:cNvSpPr txBox="1"/>
          <p:nvPr/>
        </p:nvSpPr>
        <p:spPr>
          <a:xfrm>
            <a:off x="514905" y="2893720"/>
            <a:ext cx="5690585" cy="255454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5779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DD777E4-479D-AD32-4C89-459CF8145B85}"/>
              </a:ext>
            </a:extLst>
          </p:cNvPr>
          <p:cNvSpPr txBox="1"/>
          <p:nvPr/>
        </p:nvSpPr>
        <p:spPr>
          <a:xfrm>
            <a:off x="815788" y="570523"/>
            <a:ext cx="10901080" cy="99161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marR="0" indent="45021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LẬP KẾ HOẠCH, TÍNH TOÁN CHI PHÍ CHO VIỆC TRỒNG VÀ CHĂM SÓC CÂY RAU CẢI XANH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7CFE87-A21B-205D-92C5-75C724DEE471}"/>
              </a:ext>
            </a:extLst>
          </p:cNvPr>
          <p:cNvSpPr txBox="1"/>
          <p:nvPr/>
        </p:nvSpPr>
        <p:spPr>
          <a:xfrm>
            <a:off x="815788" y="1702430"/>
            <a:ext cx="10901080" cy="5016758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</a:pP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18, 19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(?1).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(?2).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(?3).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(?4).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(?5).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rai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(?6).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xử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đợt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24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A4D0F76-69FE-C0D1-0030-5F9B39EE3BD8}"/>
              </a:ext>
            </a:extLst>
          </p:cNvPr>
          <p:cNvSpPr txBox="1"/>
          <p:nvPr/>
        </p:nvSpPr>
        <p:spPr>
          <a:xfrm>
            <a:off x="824752" y="391185"/>
            <a:ext cx="8498541" cy="4680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GIỚI THIỆU CHUNG VỀ QUY TRÌNH TRỒNG TRỌT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85FECC-1DEA-28C7-7895-70A6C3990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789" y="1231852"/>
            <a:ext cx="4661646" cy="4110813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51ABC9-0B69-A139-0E4B-CB2D2DAD6DEA}"/>
              </a:ext>
            </a:extLst>
          </p:cNvPr>
          <p:cNvSpPr txBox="1"/>
          <p:nvPr/>
        </p:nvSpPr>
        <p:spPr>
          <a:xfrm>
            <a:off x="824742" y="1342246"/>
            <a:ext cx="4661646" cy="112024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(?)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Chăm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sóc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5DE88C-0A48-B871-FD3B-1DE6C419108F}"/>
              </a:ext>
            </a:extLst>
          </p:cNvPr>
          <p:cNvSpPr txBox="1"/>
          <p:nvPr/>
        </p:nvSpPr>
        <p:spPr>
          <a:xfrm>
            <a:off x="875046" y="2690863"/>
            <a:ext cx="5144014" cy="2862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Chăm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sóc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gồm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công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việc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Tỉa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dặm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cây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làm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cỏ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vun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xới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thúc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tưới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tiêu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nước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phòng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trừ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sâu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bệnh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hại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4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B35AB2-BF89-5E1A-15DB-29499BC4410C}"/>
              </a:ext>
            </a:extLst>
          </p:cNvPr>
          <p:cNvSpPr txBox="1"/>
          <p:nvPr/>
        </p:nvSpPr>
        <p:spPr>
          <a:xfrm>
            <a:off x="735106" y="477688"/>
            <a:ext cx="10927976" cy="52322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(?1)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1A3964-770E-FFFC-59BB-C3956395F8C1}"/>
              </a:ext>
            </a:extLst>
          </p:cNvPr>
          <p:cNvSpPr txBox="1"/>
          <p:nvPr/>
        </p:nvSpPr>
        <p:spPr>
          <a:xfrm>
            <a:off x="735105" y="1174375"/>
            <a:ext cx="10927975" cy="954107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9 - 10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7207D8-CBCB-B6A6-A7C2-B1F0B7C1368E}"/>
              </a:ext>
            </a:extLst>
          </p:cNvPr>
          <p:cNvSpPr txBox="1"/>
          <p:nvPr/>
        </p:nvSpPr>
        <p:spPr>
          <a:xfrm>
            <a:off x="735105" y="2325704"/>
            <a:ext cx="10927976" cy="530594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(?2)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C63406-9435-27DD-58C6-6B6D7EB3723F}"/>
              </a:ext>
            </a:extLst>
          </p:cNvPr>
          <p:cNvSpPr txBox="1"/>
          <p:nvPr/>
        </p:nvSpPr>
        <p:spPr>
          <a:xfrm>
            <a:off x="735105" y="3053520"/>
            <a:ext cx="11169850" cy="954107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tơi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xốp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thoát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pha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thịt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nhẹ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chuyên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D06380-9479-F174-6803-EF7B83252030}"/>
              </a:ext>
            </a:extLst>
          </p:cNvPr>
          <p:cNvSpPr txBox="1"/>
          <p:nvPr/>
        </p:nvSpPr>
        <p:spPr>
          <a:xfrm>
            <a:off x="735105" y="4224227"/>
            <a:ext cx="10927976" cy="53059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(?3)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6B41A6-EB7C-406B-C4E4-B0DD7138CA76}"/>
              </a:ext>
            </a:extLst>
          </p:cNvPr>
          <p:cNvSpPr txBox="1"/>
          <p:nvPr/>
        </p:nvSpPr>
        <p:spPr>
          <a:xfrm>
            <a:off x="735105" y="4911559"/>
            <a:ext cx="10927975" cy="1384995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hữu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phù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dinh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dưỡng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suốt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trưởng</a:t>
            </a:r>
            <a:r>
              <a:rPr lang="en-US" sz="2800" b="1" dirty="0">
                <a:solidFill>
                  <a:srgbClr val="D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rgbClr val="D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0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AD5CAD-F4C9-668E-90C3-855EA9884048}"/>
              </a:ext>
            </a:extLst>
          </p:cNvPr>
          <p:cNvSpPr txBox="1"/>
          <p:nvPr/>
        </p:nvSpPr>
        <p:spPr>
          <a:xfrm>
            <a:off x="739588" y="279756"/>
            <a:ext cx="10927976" cy="53059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(?4)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699823-816B-E9A0-CB20-0EC7B3CCDBFC}"/>
              </a:ext>
            </a:extLst>
          </p:cNvPr>
          <p:cNvSpPr txBox="1"/>
          <p:nvPr/>
        </p:nvSpPr>
        <p:spPr>
          <a:xfrm>
            <a:off x="739589" y="1037765"/>
            <a:ext cx="10927975" cy="954107"/>
          </a:xfrm>
          <a:prstGeom prst="rect">
            <a:avLst/>
          </a:prstGeom>
          <a:noFill/>
          <a:ln w="38100">
            <a:solidFill>
              <a:srgbClr val="00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gieo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trực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hạt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chuẩn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sẵn</a:t>
            </a:r>
            <a:r>
              <a:rPr 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A32528-4EDD-DFD3-CDFB-A60F3579958B}"/>
              </a:ext>
            </a:extLst>
          </p:cNvPr>
          <p:cNvSpPr txBox="1"/>
          <p:nvPr/>
        </p:nvSpPr>
        <p:spPr>
          <a:xfrm>
            <a:off x="739588" y="2219287"/>
            <a:ext cx="10927976" cy="53059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(?5)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rai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9C723D-2CC0-5908-B91C-C24C79D70A8A}"/>
              </a:ext>
            </a:extLst>
          </p:cNvPr>
          <p:cNvSpPr txBox="1"/>
          <p:nvPr/>
        </p:nvSpPr>
        <p:spPr>
          <a:xfrm>
            <a:off x="739589" y="2948461"/>
            <a:ext cx="10927975" cy="954107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Sau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tỉa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dần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40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Khi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cắt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gốc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9FC3B5-D711-A550-A6B7-9E5E2001C662}"/>
              </a:ext>
            </a:extLst>
          </p:cNvPr>
          <p:cNvSpPr txBox="1"/>
          <p:nvPr/>
        </p:nvSpPr>
        <p:spPr>
          <a:xfrm>
            <a:off x="739588" y="4094298"/>
            <a:ext cx="10927976" cy="53059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(?6)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đợt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FAF08E-E1E5-D899-A7C6-0370CF0F4996}"/>
              </a:ext>
            </a:extLst>
          </p:cNvPr>
          <p:cNvSpPr txBox="1"/>
          <p:nvPr/>
        </p:nvSpPr>
        <p:spPr>
          <a:xfrm>
            <a:off x="739588" y="4805443"/>
            <a:ext cx="10927975" cy="1384995"/>
          </a:xfrm>
          <a:prstGeom prst="rect">
            <a:avLst/>
          </a:prstGeom>
          <a:noFill/>
          <a:ln w="38100">
            <a:solidFill>
              <a:srgbClr val="FF99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Sau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hoạch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nhặt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hết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gốc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rễ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phơi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trừ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mầm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mống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bổ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thêm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hữu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tục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đợt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1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4EBF75-B49C-3926-BBD6-AA1866C63714}"/>
              </a:ext>
            </a:extLst>
          </p:cNvPr>
          <p:cNvSpPr txBox="1"/>
          <p:nvPr/>
        </p:nvSpPr>
        <p:spPr>
          <a:xfrm>
            <a:off x="555812" y="274116"/>
            <a:ext cx="11178988" cy="9916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19,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 m</a:t>
            </a:r>
            <a:r>
              <a:rPr lang="en-US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thùng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xốp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C886FF3-E290-6206-7F35-B0CACB86D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711074"/>
              </p:ext>
            </p:extLst>
          </p:nvPr>
        </p:nvGraphicFramePr>
        <p:xfrm>
          <a:off x="555812" y="3271022"/>
          <a:ext cx="11178988" cy="3503870"/>
        </p:xfrm>
        <a:graphic>
          <a:graphicData uri="http://schemas.openxmlformats.org/drawingml/2006/table">
            <a:tbl>
              <a:tblPr firstRow="1" firstCol="1" bandRow="1"/>
              <a:tblGrid>
                <a:gridCol w="482875">
                  <a:extLst>
                    <a:ext uri="{9D8B030D-6E8A-4147-A177-3AD203B41FA5}">
                      <a16:colId xmlns:a16="http://schemas.microsoft.com/office/drawing/2014/main" val="171915733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746337476"/>
                    </a:ext>
                  </a:extLst>
                </a:gridCol>
                <a:gridCol w="1448406">
                  <a:extLst>
                    <a:ext uri="{9D8B030D-6E8A-4147-A177-3AD203B41FA5}">
                      <a16:colId xmlns:a16="http://schemas.microsoft.com/office/drawing/2014/main" val="3803227987"/>
                    </a:ext>
                  </a:extLst>
                </a:gridCol>
                <a:gridCol w="1863369">
                  <a:extLst>
                    <a:ext uri="{9D8B030D-6E8A-4147-A177-3AD203B41FA5}">
                      <a16:colId xmlns:a16="http://schemas.microsoft.com/office/drawing/2014/main" val="771221273"/>
                    </a:ext>
                  </a:extLst>
                </a:gridCol>
                <a:gridCol w="1863369">
                  <a:extLst>
                    <a:ext uri="{9D8B030D-6E8A-4147-A177-3AD203B41FA5}">
                      <a16:colId xmlns:a16="http://schemas.microsoft.com/office/drawing/2014/main" val="2347889758"/>
                    </a:ext>
                  </a:extLst>
                </a:gridCol>
                <a:gridCol w="1863369">
                  <a:extLst>
                    <a:ext uri="{9D8B030D-6E8A-4147-A177-3AD203B41FA5}">
                      <a16:colId xmlns:a16="http://schemas.microsoft.com/office/drawing/2014/main" val="2783042664"/>
                    </a:ext>
                  </a:extLst>
                </a:gridCol>
              </a:tblGrid>
              <a:tr h="2642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 lượng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Đơn giá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(đồng)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Thành tiền (đồng)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4076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970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805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774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5800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107288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chi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phí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010160"/>
                  </a:ext>
                </a:extLst>
              </a:tr>
            </a:tbl>
          </a:graphicData>
        </a:graphic>
      </p:graphicFrame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33A4CCF9-9F11-49D3-42A3-DE5BD5209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656437"/>
              </p:ext>
            </p:extLst>
          </p:nvPr>
        </p:nvGraphicFramePr>
        <p:xfrm>
          <a:off x="555813" y="1472702"/>
          <a:ext cx="11178988" cy="1798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78988">
                  <a:extLst>
                    <a:ext uri="{9D8B030D-6E8A-4147-A177-3AD203B41FA5}">
                      <a16:colId xmlns:a16="http://schemas.microsoft.com/office/drawing/2014/main" val="3717787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LỚP: ……………………                                         NHÓM: ………………</a:t>
                      </a:r>
                      <a:endParaRPr lang="en-US" sz="2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PHIẾU HỌC TẬP SỐ 5</a:t>
                      </a:r>
                      <a:endParaRPr lang="en-US" sz="2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Hs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phút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sgk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19,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toán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chi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phí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 m</a:t>
                      </a:r>
                      <a:r>
                        <a:rPr lang="en-US" sz="2800" b="1" kern="120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cải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xanh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thùng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xốp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phiếu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5.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25363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C715D97-AE6E-9928-8823-0FEE61A6A300}"/>
              </a:ext>
            </a:extLst>
          </p:cNvPr>
          <p:cNvSpPr txBox="1"/>
          <p:nvPr/>
        </p:nvSpPr>
        <p:spPr>
          <a:xfrm>
            <a:off x="1739153" y="4087907"/>
            <a:ext cx="1882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22C34B-FF62-E0DC-337E-E804F495434D}"/>
              </a:ext>
            </a:extLst>
          </p:cNvPr>
          <p:cNvSpPr txBox="1"/>
          <p:nvPr/>
        </p:nvSpPr>
        <p:spPr>
          <a:xfrm>
            <a:off x="1739152" y="4524709"/>
            <a:ext cx="2639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quế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93C7BB-2F23-2686-CBF3-42CB83F18CC1}"/>
              </a:ext>
            </a:extLst>
          </p:cNvPr>
          <p:cNvSpPr txBox="1"/>
          <p:nvPr/>
        </p:nvSpPr>
        <p:spPr>
          <a:xfrm>
            <a:off x="1604681" y="4946816"/>
            <a:ext cx="2348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quế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3C0706-98B2-58EE-79E2-D6747D5B899C}"/>
              </a:ext>
            </a:extLst>
          </p:cNvPr>
          <p:cNvSpPr txBox="1"/>
          <p:nvPr/>
        </p:nvSpPr>
        <p:spPr>
          <a:xfrm>
            <a:off x="951646" y="5447438"/>
            <a:ext cx="3765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49D03B-BA35-BDB3-E81D-3442E793FF81}"/>
              </a:ext>
            </a:extLst>
          </p:cNvPr>
          <p:cNvSpPr txBox="1"/>
          <p:nvPr/>
        </p:nvSpPr>
        <p:spPr>
          <a:xfrm>
            <a:off x="1335742" y="5844983"/>
            <a:ext cx="2348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A0237E-B053-1FBD-1AE1-C319896CDCDA}"/>
              </a:ext>
            </a:extLst>
          </p:cNvPr>
          <p:cNvSpPr txBox="1"/>
          <p:nvPr/>
        </p:nvSpPr>
        <p:spPr>
          <a:xfrm>
            <a:off x="6403039" y="4106586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073C4A-4E19-4D8B-1790-DB97B99B6FB0}"/>
              </a:ext>
            </a:extLst>
          </p:cNvPr>
          <p:cNvSpPr txBox="1"/>
          <p:nvPr/>
        </p:nvSpPr>
        <p:spPr>
          <a:xfrm>
            <a:off x="6420967" y="4611127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C98B51-11BC-389D-608A-9D1FF6E6CA5B}"/>
              </a:ext>
            </a:extLst>
          </p:cNvPr>
          <p:cNvSpPr txBox="1"/>
          <p:nvPr/>
        </p:nvSpPr>
        <p:spPr>
          <a:xfrm>
            <a:off x="6420967" y="4984222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8E1F74-4074-7C86-E7FE-C24335ABE839}"/>
              </a:ext>
            </a:extLst>
          </p:cNvPr>
          <p:cNvSpPr txBox="1"/>
          <p:nvPr/>
        </p:nvSpPr>
        <p:spPr>
          <a:xfrm>
            <a:off x="6420967" y="5506462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AC3C96-FF2E-01E7-4190-770D4E8EDDDE}"/>
              </a:ext>
            </a:extLst>
          </p:cNvPr>
          <p:cNvSpPr txBox="1"/>
          <p:nvPr/>
        </p:nvSpPr>
        <p:spPr>
          <a:xfrm>
            <a:off x="4628032" y="5462459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3690F9-CBDA-D643-BB7D-24833788E699}"/>
              </a:ext>
            </a:extLst>
          </p:cNvPr>
          <p:cNvSpPr txBox="1"/>
          <p:nvPr/>
        </p:nvSpPr>
        <p:spPr>
          <a:xfrm>
            <a:off x="4606735" y="5010636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7B0AE8-740C-8F3C-EC12-B1BA8190DE1D}"/>
              </a:ext>
            </a:extLst>
          </p:cNvPr>
          <p:cNvSpPr txBox="1"/>
          <p:nvPr/>
        </p:nvSpPr>
        <p:spPr>
          <a:xfrm>
            <a:off x="4645959" y="4519762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5FB23F-4B9E-E73D-F5D6-B522EA9A1E94}"/>
              </a:ext>
            </a:extLst>
          </p:cNvPr>
          <p:cNvSpPr txBox="1"/>
          <p:nvPr/>
        </p:nvSpPr>
        <p:spPr>
          <a:xfrm>
            <a:off x="4628032" y="4087907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242310-C5DB-600C-7AE4-DFB081D6D0FC}"/>
              </a:ext>
            </a:extLst>
          </p:cNvPr>
          <p:cNvSpPr txBox="1"/>
          <p:nvPr/>
        </p:nvSpPr>
        <p:spPr>
          <a:xfrm>
            <a:off x="8393209" y="5859347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FCBDD3-9426-102E-32E4-0E6881D6A487}"/>
              </a:ext>
            </a:extLst>
          </p:cNvPr>
          <p:cNvSpPr txBox="1"/>
          <p:nvPr/>
        </p:nvSpPr>
        <p:spPr>
          <a:xfrm>
            <a:off x="8406655" y="5453109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45 000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A3EE1D-32EF-CEC5-32F3-1F05232B6960}"/>
              </a:ext>
            </a:extLst>
          </p:cNvPr>
          <p:cNvSpPr txBox="1"/>
          <p:nvPr/>
        </p:nvSpPr>
        <p:spPr>
          <a:xfrm>
            <a:off x="8235199" y="4965401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CF8C0C7-483D-4462-48FC-5F9510032AB5}"/>
              </a:ext>
            </a:extLst>
          </p:cNvPr>
          <p:cNvSpPr txBox="1"/>
          <p:nvPr/>
        </p:nvSpPr>
        <p:spPr>
          <a:xfrm>
            <a:off x="8320927" y="4519762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9AFB34-AC38-51B4-4CE7-AF5F4C535430}"/>
              </a:ext>
            </a:extLst>
          </p:cNvPr>
          <p:cNvSpPr txBox="1"/>
          <p:nvPr/>
        </p:nvSpPr>
        <p:spPr>
          <a:xfrm>
            <a:off x="8406655" y="4157601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A07562-EC16-C4EF-4B92-4F225E7624AA}"/>
              </a:ext>
            </a:extLst>
          </p:cNvPr>
          <p:cNvSpPr txBox="1"/>
          <p:nvPr/>
        </p:nvSpPr>
        <p:spPr>
          <a:xfrm>
            <a:off x="10070727" y="4127132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2 000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E38A20-7992-74F0-88D3-241776AD44F9}"/>
              </a:ext>
            </a:extLst>
          </p:cNvPr>
          <p:cNvSpPr txBox="1"/>
          <p:nvPr/>
        </p:nvSpPr>
        <p:spPr>
          <a:xfrm>
            <a:off x="10069607" y="4546396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48 000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133A54C-296D-620B-E101-5161D0953166}"/>
              </a:ext>
            </a:extLst>
          </p:cNvPr>
          <p:cNvSpPr txBox="1"/>
          <p:nvPr/>
        </p:nvSpPr>
        <p:spPr>
          <a:xfrm>
            <a:off x="10049431" y="4996151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1 440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C26E74D-622D-9A9C-FB36-B70042465DFC}"/>
              </a:ext>
            </a:extLst>
          </p:cNvPr>
          <p:cNvSpPr txBox="1"/>
          <p:nvPr/>
        </p:nvSpPr>
        <p:spPr>
          <a:xfrm>
            <a:off x="10058392" y="5457225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45 000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16E823C-3BD3-BA3B-2424-37874332FF8C}"/>
              </a:ext>
            </a:extLst>
          </p:cNvPr>
          <p:cNvSpPr txBox="1"/>
          <p:nvPr/>
        </p:nvSpPr>
        <p:spPr>
          <a:xfrm>
            <a:off x="10058392" y="5844983"/>
            <a:ext cx="116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30 000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2F59EC-E106-FD64-B288-8954D473E887}"/>
              </a:ext>
            </a:extLst>
          </p:cNvPr>
          <p:cNvSpPr txBox="1"/>
          <p:nvPr/>
        </p:nvSpPr>
        <p:spPr>
          <a:xfrm>
            <a:off x="10069606" y="6302753"/>
            <a:ext cx="1566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126 440</a:t>
            </a:r>
          </a:p>
        </p:txBody>
      </p:sp>
    </p:spTree>
    <p:extLst>
      <p:ext uri="{BB962C8B-B14F-4D97-AF65-F5344CB8AC3E}">
        <p14:creationId xmlns:p14="http://schemas.microsoft.com/office/powerpoint/2010/main" val="166073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DD777E4-479D-AD32-4C89-459CF8145B85}"/>
              </a:ext>
            </a:extLst>
          </p:cNvPr>
          <p:cNvSpPr txBox="1"/>
          <p:nvPr/>
        </p:nvSpPr>
        <p:spPr>
          <a:xfrm>
            <a:off x="815788" y="1555950"/>
            <a:ext cx="10901080" cy="9916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marR="0" indent="45021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LẬP KẾ HOẠCH, TÍNH TOÁN CHI PHÍ CHO VIỆC TRỒNG VÀ CHĂM SÓC CÂY RAU CẢI XANH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7CFE87-A21B-205D-92C5-75C724DEE471}"/>
              </a:ext>
            </a:extLst>
          </p:cNvPr>
          <p:cNvSpPr txBox="1"/>
          <p:nvPr/>
        </p:nvSpPr>
        <p:spPr>
          <a:xfrm>
            <a:off x="815788" y="2652349"/>
            <a:ext cx="10901080" cy="2809423"/>
          </a:xfrm>
          <a:prstGeom prst="rect">
            <a:avLst/>
          </a:prstGeom>
          <a:noFill/>
          <a:ln w="38100">
            <a:solidFill>
              <a:srgbClr val="FF99FF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3600" b="1" dirty="0">
              <a:solidFill>
                <a:srgbClr val="D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Liệt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endParaRPr lang="en-US" sz="3600" b="1" dirty="0">
              <a:solidFill>
                <a:srgbClr val="D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thuật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chăm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sóc</a:t>
            </a:r>
            <a:endParaRPr lang="en-US" sz="3600" b="1" dirty="0">
              <a:solidFill>
                <a:srgbClr val="D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toán</a:t>
            </a:r>
            <a:r>
              <a:rPr lang="en-US" sz="3600" b="1" dirty="0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chi </a:t>
            </a:r>
            <a:r>
              <a:rPr lang="en-US" sz="3600" b="1" dirty="0" err="1">
                <a:solidFill>
                  <a:srgbClr val="D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phí</a:t>
            </a:r>
            <a:endParaRPr lang="en-US" sz="3600" b="1" dirty="0">
              <a:solidFill>
                <a:srgbClr val="D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6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999AF2-AC2F-0577-07E0-2256CE721291}"/>
              </a:ext>
            </a:extLst>
          </p:cNvPr>
          <p:cNvSpPr txBox="1"/>
          <p:nvPr/>
        </p:nvSpPr>
        <p:spPr>
          <a:xfrm>
            <a:off x="672353" y="251777"/>
            <a:ext cx="10945906" cy="530594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marL="450215" marR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IV. LUYỆN TẬP</a:t>
            </a:r>
            <a:endParaRPr lang="en-US" sz="2800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294AE4-6E5A-944A-2501-5914CECE65E7}"/>
              </a:ext>
            </a:extLst>
          </p:cNvPr>
          <p:cNvSpPr txBox="1"/>
          <p:nvPr/>
        </p:nvSpPr>
        <p:spPr>
          <a:xfrm>
            <a:off x="672353" y="884245"/>
            <a:ext cx="10945906" cy="53059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indent="108585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trắc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nghiệm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CF463D-ED0F-1815-FF8C-995E023369DE}"/>
              </a:ext>
            </a:extLst>
          </p:cNvPr>
          <p:cNvSpPr txBox="1"/>
          <p:nvPr/>
        </p:nvSpPr>
        <p:spPr>
          <a:xfrm>
            <a:off x="672353" y="1516713"/>
            <a:ext cx="10031506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08585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đáp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84670A-5148-8E8D-B3CB-DD46FFC20183}"/>
              </a:ext>
            </a:extLst>
          </p:cNvPr>
          <p:cNvSpPr txBox="1"/>
          <p:nvPr/>
        </p:nvSpPr>
        <p:spPr>
          <a:xfrm>
            <a:off x="761999" y="2238828"/>
            <a:ext cx="10856260" cy="2785058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trọt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gồm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lót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Gieo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lót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Gieo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sóc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Thu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lót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Gieo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sóc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lót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Thu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hoach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Gieo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sóc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869E00D-EC13-89B5-1B5E-CDAB3B7CC75E}"/>
              </a:ext>
            </a:extLst>
          </p:cNvPr>
          <p:cNvSpPr/>
          <p:nvPr/>
        </p:nvSpPr>
        <p:spPr>
          <a:xfrm>
            <a:off x="761999" y="3429000"/>
            <a:ext cx="475129" cy="4437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9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999AF2-AC2F-0577-07E0-2256CE721291}"/>
              </a:ext>
            </a:extLst>
          </p:cNvPr>
          <p:cNvSpPr txBox="1"/>
          <p:nvPr/>
        </p:nvSpPr>
        <p:spPr>
          <a:xfrm>
            <a:off x="672353" y="251777"/>
            <a:ext cx="10945906" cy="530594"/>
          </a:xfrm>
          <a:prstGeom prst="rect">
            <a:avLst/>
          </a:prstGeom>
          <a:solidFill>
            <a:srgbClr val="FFC000"/>
          </a:solidFill>
          <a:ln w="381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marL="450215" marR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IV. LUYỆN TẬP</a:t>
            </a:r>
            <a:endParaRPr lang="en-US" sz="2800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294AE4-6E5A-944A-2501-5914CECE65E7}"/>
              </a:ext>
            </a:extLst>
          </p:cNvPr>
          <p:cNvSpPr txBox="1"/>
          <p:nvPr/>
        </p:nvSpPr>
        <p:spPr>
          <a:xfrm>
            <a:off x="672353" y="884245"/>
            <a:ext cx="10945906" cy="53059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indent="108585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trắc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nghiệm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CF463D-ED0F-1815-FF8C-995E023369DE}"/>
              </a:ext>
            </a:extLst>
          </p:cNvPr>
          <p:cNvSpPr txBox="1"/>
          <p:nvPr/>
        </p:nvSpPr>
        <p:spPr>
          <a:xfrm>
            <a:off x="672353" y="1516713"/>
            <a:ext cx="10031506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08585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đáp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84670A-5148-8E8D-B3CB-DD46FFC20183}"/>
              </a:ext>
            </a:extLst>
          </p:cNvPr>
          <p:cNvSpPr txBox="1"/>
          <p:nvPr/>
        </p:nvSpPr>
        <p:spPr>
          <a:xfrm>
            <a:off x="761999" y="2238828"/>
            <a:ext cx="10856260" cy="2246769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luống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xốp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Bừa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luống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xốp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bừa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luống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869E00D-EC13-89B5-1B5E-CDAB3B7CC75E}"/>
              </a:ext>
            </a:extLst>
          </p:cNvPr>
          <p:cNvSpPr/>
          <p:nvPr/>
        </p:nvSpPr>
        <p:spPr>
          <a:xfrm>
            <a:off x="761999" y="4041844"/>
            <a:ext cx="475129" cy="4437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DED439-D234-3D27-1A54-FCC41C5CDB04}"/>
              </a:ext>
            </a:extLst>
          </p:cNvPr>
          <p:cNvSpPr txBox="1"/>
          <p:nvPr/>
        </p:nvSpPr>
        <p:spPr>
          <a:xfrm>
            <a:off x="761998" y="4852435"/>
            <a:ext cx="10856259" cy="1657826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3.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Loại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mía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                                 B.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lúa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ngô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                                  D.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cải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24574A9-3568-A4C4-7CD6-5B0E289C0DA7}"/>
              </a:ext>
            </a:extLst>
          </p:cNvPr>
          <p:cNvSpPr/>
          <p:nvPr/>
        </p:nvSpPr>
        <p:spPr>
          <a:xfrm>
            <a:off x="761998" y="5459471"/>
            <a:ext cx="475129" cy="4437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19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999AF2-AC2F-0577-07E0-2256CE721291}"/>
              </a:ext>
            </a:extLst>
          </p:cNvPr>
          <p:cNvSpPr txBox="1"/>
          <p:nvPr/>
        </p:nvSpPr>
        <p:spPr>
          <a:xfrm>
            <a:off x="672353" y="251777"/>
            <a:ext cx="10945906" cy="530594"/>
          </a:xfrm>
          <a:prstGeom prst="rect">
            <a:avLst/>
          </a:prstGeom>
          <a:solidFill>
            <a:srgbClr val="FFC000"/>
          </a:solidFill>
          <a:ln w="381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marL="450215" marR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IV. LUYỆN TẬP</a:t>
            </a:r>
            <a:endParaRPr lang="en-US" sz="2800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294AE4-6E5A-944A-2501-5914CECE65E7}"/>
              </a:ext>
            </a:extLst>
          </p:cNvPr>
          <p:cNvSpPr txBox="1"/>
          <p:nvPr/>
        </p:nvSpPr>
        <p:spPr>
          <a:xfrm>
            <a:off x="672353" y="884245"/>
            <a:ext cx="10945906" cy="53059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indent="108585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HS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trắc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nghiệm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CF463D-ED0F-1815-FF8C-995E023369DE}"/>
              </a:ext>
            </a:extLst>
          </p:cNvPr>
          <p:cNvSpPr txBox="1"/>
          <p:nvPr/>
        </p:nvSpPr>
        <p:spPr>
          <a:xfrm>
            <a:off x="672353" y="1516713"/>
            <a:ext cx="10031506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08585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đáp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84670A-5148-8E8D-B3CB-DD46FFC20183}"/>
              </a:ext>
            </a:extLst>
          </p:cNvPr>
          <p:cNvSpPr txBox="1"/>
          <p:nvPr/>
        </p:nvSpPr>
        <p:spPr>
          <a:xfrm>
            <a:off x="761999" y="2238828"/>
            <a:ext cx="10856260" cy="1815882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1.                                              B. 2.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3.                                              D. 4.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869E00D-EC13-89B5-1B5E-CDAB3B7CC75E}"/>
              </a:ext>
            </a:extLst>
          </p:cNvPr>
          <p:cNvSpPr/>
          <p:nvPr/>
        </p:nvSpPr>
        <p:spPr>
          <a:xfrm>
            <a:off x="5522258" y="3610957"/>
            <a:ext cx="475129" cy="4437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91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999AF2-AC2F-0577-07E0-2256CE721291}"/>
              </a:ext>
            </a:extLst>
          </p:cNvPr>
          <p:cNvSpPr txBox="1"/>
          <p:nvPr/>
        </p:nvSpPr>
        <p:spPr>
          <a:xfrm>
            <a:off x="672353" y="251777"/>
            <a:ext cx="10945906" cy="530594"/>
          </a:xfrm>
          <a:prstGeom prst="rect">
            <a:avLst/>
          </a:prstGeom>
          <a:solidFill>
            <a:srgbClr val="FFC000"/>
          </a:solidFill>
          <a:ln w="381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marL="450215" marR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IV. LUYỆN TẬP</a:t>
            </a:r>
            <a:endParaRPr lang="en-US" sz="2800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CF463D-ED0F-1815-FF8C-995E023369DE}"/>
              </a:ext>
            </a:extLst>
          </p:cNvPr>
          <p:cNvSpPr txBox="1"/>
          <p:nvPr/>
        </p:nvSpPr>
        <p:spPr>
          <a:xfrm>
            <a:off x="672353" y="824254"/>
            <a:ext cx="10031506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08585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Chọn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đây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84670A-5148-8E8D-B3CB-DD46FFC20183}"/>
              </a:ext>
            </a:extLst>
          </p:cNvPr>
          <p:cNvSpPr txBox="1"/>
          <p:nvPr/>
        </p:nvSpPr>
        <p:spPr>
          <a:xfrm>
            <a:off x="761999" y="1475354"/>
            <a:ext cx="10856260" cy="5016758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5.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Yêu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kĩ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thuật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A.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phù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giai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đoạn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trưởng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nhiều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trưởng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C.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ít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so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D.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Tưới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nhiều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ít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so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869E00D-EC13-89B5-1B5E-CDAB3B7CC75E}"/>
              </a:ext>
            </a:extLst>
          </p:cNvPr>
          <p:cNvSpPr/>
          <p:nvPr/>
        </p:nvSpPr>
        <p:spPr>
          <a:xfrm>
            <a:off x="761999" y="2541460"/>
            <a:ext cx="475129" cy="4437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22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79D8AAF-C7E7-93E2-AAB5-A1F39FD0C674}"/>
              </a:ext>
            </a:extLst>
          </p:cNvPr>
          <p:cNvSpPr txBox="1"/>
          <p:nvPr/>
        </p:nvSpPr>
        <p:spPr>
          <a:xfrm>
            <a:off x="681317" y="274116"/>
            <a:ext cx="10972799" cy="1647182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6.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Ghép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ở (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cột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A)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phổ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biến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ở (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cột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B)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phù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rồi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ghi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cột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C)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quả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ghép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4978AEF-3AD2-E1EF-E229-000A0AA3A7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042291"/>
              </p:ext>
            </p:extLst>
          </p:nvPr>
        </p:nvGraphicFramePr>
        <p:xfrm>
          <a:off x="674703" y="2155808"/>
          <a:ext cx="10979412" cy="2480630"/>
        </p:xfrm>
        <a:graphic>
          <a:graphicData uri="http://schemas.openxmlformats.org/drawingml/2006/table">
            <a:tbl>
              <a:tblPr firstRow="1" firstCol="1" bandRow="1"/>
              <a:tblGrid>
                <a:gridCol w="3663558">
                  <a:extLst>
                    <a:ext uri="{9D8B030D-6E8A-4147-A177-3AD203B41FA5}">
                      <a16:colId xmlns:a16="http://schemas.microsoft.com/office/drawing/2014/main" val="2995799266"/>
                    </a:ext>
                  </a:extLst>
                </a:gridCol>
                <a:gridCol w="3656944">
                  <a:extLst>
                    <a:ext uri="{9D8B030D-6E8A-4147-A177-3AD203B41FA5}">
                      <a16:colId xmlns:a16="http://schemas.microsoft.com/office/drawing/2014/main" val="1229761445"/>
                    </a:ext>
                  </a:extLst>
                </a:gridCol>
                <a:gridCol w="3658910">
                  <a:extLst>
                    <a:ext uri="{9D8B030D-6E8A-4147-A177-3AD203B41FA5}">
                      <a16:colId xmlns:a16="http://schemas.microsoft.com/office/drawing/2014/main" val="25454339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A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B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94444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Lúa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Hái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890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Cà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phê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Cắt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807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3. Lạc (đậu phộng)</a:t>
                      </a:r>
                      <a:endParaRPr lang="en-US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Đào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49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Khoai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tây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Nhổ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73931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57BF81F-C68B-72EA-2EDD-27904CE35DD1}"/>
              </a:ext>
            </a:extLst>
          </p:cNvPr>
          <p:cNvSpPr txBox="1"/>
          <p:nvPr/>
        </p:nvSpPr>
        <p:spPr>
          <a:xfrm>
            <a:off x="9108141" y="2654167"/>
            <a:ext cx="1156447" cy="58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2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US" sz="32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1 - b</a:t>
            </a:r>
            <a:endParaRPr lang="en-US" sz="32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9FC06C-EE06-FF17-B488-7FBEC75631BF}"/>
              </a:ext>
            </a:extLst>
          </p:cNvPr>
          <p:cNvSpPr txBox="1"/>
          <p:nvPr/>
        </p:nvSpPr>
        <p:spPr>
          <a:xfrm>
            <a:off x="9224683" y="3171446"/>
            <a:ext cx="16060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2 - a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216AFF-1476-88AD-2804-79156715751D}"/>
              </a:ext>
            </a:extLst>
          </p:cNvPr>
          <p:cNvSpPr txBox="1"/>
          <p:nvPr/>
        </p:nvSpPr>
        <p:spPr>
          <a:xfrm>
            <a:off x="9224683" y="3669068"/>
            <a:ext cx="11564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3 - 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2E42ED-2CD7-4F1D-A62A-870444AF0499}"/>
              </a:ext>
            </a:extLst>
          </p:cNvPr>
          <p:cNvSpPr txBox="1"/>
          <p:nvPr/>
        </p:nvSpPr>
        <p:spPr>
          <a:xfrm>
            <a:off x="9224683" y="4161741"/>
            <a:ext cx="11564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4 - c</a:t>
            </a:r>
          </a:p>
        </p:txBody>
      </p:sp>
    </p:spTree>
    <p:extLst>
      <p:ext uri="{BB962C8B-B14F-4D97-AF65-F5344CB8AC3E}">
        <p14:creationId xmlns:p14="http://schemas.microsoft.com/office/powerpoint/2010/main" val="12742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E96C5C8-594F-9509-443F-562413D84ECD}"/>
              </a:ext>
            </a:extLst>
          </p:cNvPr>
          <p:cNvSpPr txBox="1"/>
          <p:nvPr/>
        </p:nvSpPr>
        <p:spPr>
          <a:xfrm>
            <a:off x="999566" y="1494346"/>
            <a:ext cx="10511118" cy="2677656"/>
          </a:xfrm>
          <a:prstGeom prst="rect">
            <a:avLst/>
          </a:prstGeom>
          <a:noFill/>
          <a:ln w="38100">
            <a:solidFill>
              <a:srgbClr val="00FF00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Tỉa, dặm cây</a:t>
            </a:r>
          </a:p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Làm cỏ, vun xới</a:t>
            </a:r>
          </a:p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Kiểm tra giống cây</a:t>
            </a:r>
          </a:p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Bón phân</a:t>
            </a:r>
          </a:p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Tưới nước</a:t>
            </a:r>
          </a:p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trừ sâu, bệnh hại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30CFBF3F-46FC-EC01-43B9-DE337F688CCF}"/>
              </a:ext>
            </a:extLst>
          </p:cNvPr>
          <p:cNvSpPr txBox="1"/>
          <p:nvPr/>
        </p:nvSpPr>
        <p:spPr>
          <a:xfrm>
            <a:off x="1721224" y="1515901"/>
            <a:ext cx="454959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845052F5-D5F9-473A-E059-AF3A902D1710}"/>
              </a:ext>
            </a:extLst>
          </p:cNvPr>
          <p:cNvSpPr txBox="1"/>
          <p:nvPr/>
        </p:nvSpPr>
        <p:spPr>
          <a:xfrm>
            <a:off x="1721223" y="2797662"/>
            <a:ext cx="454959" cy="429979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17D83F40-E03A-9FB5-D10B-A11F5A25FEE2}"/>
              </a:ext>
            </a:extLst>
          </p:cNvPr>
          <p:cNvSpPr txBox="1"/>
          <p:nvPr/>
        </p:nvSpPr>
        <p:spPr>
          <a:xfrm>
            <a:off x="1721223" y="3223439"/>
            <a:ext cx="454959" cy="441279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6B68DC35-5BB5-0E23-8C7E-CE306F75922F}"/>
              </a:ext>
            </a:extLst>
          </p:cNvPr>
          <p:cNvSpPr txBox="1"/>
          <p:nvPr/>
        </p:nvSpPr>
        <p:spPr>
          <a:xfrm>
            <a:off x="1721223" y="3640587"/>
            <a:ext cx="454959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6345A3E2-6785-7567-C86B-F2966FE2DAE3}"/>
              </a:ext>
            </a:extLst>
          </p:cNvPr>
          <p:cNvSpPr txBox="1"/>
          <p:nvPr/>
        </p:nvSpPr>
        <p:spPr>
          <a:xfrm>
            <a:off x="1721222" y="1948452"/>
            <a:ext cx="454959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13D7A02D-C9AE-3B5C-1F7E-F92CA5D59F73}"/>
              </a:ext>
            </a:extLst>
          </p:cNvPr>
          <p:cNvSpPr txBox="1"/>
          <p:nvPr/>
        </p:nvSpPr>
        <p:spPr>
          <a:xfrm>
            <a:off x="1721223" y="2378585"/>
            <a:ext cx="454959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952D6D-7E6A-FBCC-39D2-7F885B9801E0}"/>
              </a:ext>
            </a:extLst>
          </p:cNvPr>
          <p:cNvSpPr txBox="1"/>
          <p:nvPr/>
        </p:nvSpPr>
        <p:spPr>
          <a:xfrm>
            <a:off x="999566" y="452054"/>
            <a:ext cx="10511118" cy="1077218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 7. Hãy đánh dấu (x) vào ô trống trước các công việc chăm sóc cây trồng.</a:t>
            </a:r>
          </a:p>
        </p:txBody>
      </p:sp>
    </p:spTree>
    <p:extLst>
      <p:ext uri="{BB962C8B-B14F-4D97-AF65-F5344CB8AC3E}">
        <p14:creationId xmlns:p14="http://schemas.microsoft.com/office/powerpoint/2010/main" val="293200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03658AD-8ADD-F055-6AB9-A82F8A5E07DD}"/>
              </a:ext>
            </a:extLst>
          </p:cNvPr>
          <p:cNvSpPr txBox="1"/>
          <p:nvPr/>
        </p:nvSpPr>
        <p:spPr>
          <a:xfrm>
            <a:off x="824752" y="488841"/>
            <a:ext cx="9565342" cy="5305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I. GIỚI THIỆU CHUNG VỀ QUY TRÌNH TRỒNG TRỌT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9DF611-5AC1-6B59-888C-E034CB017434}"/>
              </a:ext>
            </a:extLst>
          </p:cNvPr>
          <p:cNvSpPr txBox="1"/>
          <p:nvPr/>
        </p:nvSpPr>
        <p:spPr>
          <a:xfrm>
            <a:off x="824752" y="1356061"/>
            <a:ext cx="10458766" cy="124867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Quy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trọt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gồm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bước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bón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lót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gieo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chăm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sóc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=&gt;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thu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6F201A-7840-95D9-9875-28916472BED9}"/>
              </a:ext>
            </a:extLst>
          </p:cNvPr>
          <p:cNvSpPr txBox="1"/>
          <p:nvPr/>
        </p:nvSpPr>
        <p:spPr>
          <a:xfrm>
            <a:off x="824752" y="2916234"/>
            <a:ext cx="9565342" cy="5222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II. CÁC BƯỚC TRONG QUY TRÌNH TRỒNG TRỌT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056C14-A329-8444-5639-F6A5C1CD090A}"/>
              </a:ext>
            </a:extLst>
          </p:cNvPr>
          <p:cNvSpPr txBox="1"/>
          <p:nvPr/>
        </p:nvSpPr>
        <p:spPr>
          <a:xfrm>
            <a:off x="824752" y="3731874"/>
            <a:ext cx="9565342" cy="6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21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3511BF1-21F6-BCF1-B188-582022FF2559}"/>
              </a:ext>
            </a:extLst>
          </p:cNvPr>
          <p:cNvSpPr txBox="1"/>
          <p:nvPr/>
        </p:nvSpPr>
        <p:spPr>
          <a:xfrm>
            <a:off x="986118" y="569952"/>
            <a:ext cx="10515599" cy="99161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8.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Hãy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đánh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(x)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ô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trống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đảm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bảo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vệ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môi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sóc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6E7B7-B55B-8F99-BDB6-7E2E6DD23FC9}"/>
              </a:ext>
            </a:extLst>
          </p:cNvPr>
          <p:cNvSpPr txBox="1"/>
          <p:nvPr/>
        </p:nvSpPr>
        <p:spPr>
          <a:xfrm>
            <a:off x="986118" y="1943144"/>
            <a:ext cx="10515598" cy="3539430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>
            <a:spAutoFit/>
          </a:bodyPr>
          <a:lstStyle/>
          <a:p>
            <a:r>
              <a:rPr lang="vi-VN" sz="3200" b="1" dirty="0"/>
              <a:t> </a:t>
            </a:r>
            <a:r>
              <a:rPr lang="en-US" sz="3200" b="1" dirty="0"/>
              <a:t>     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Sử dụng đồ bảo hộ (Quần, áo, kính, găng tay, …) khi phun thuốc cho cây trồng.</a:t>
            </a:r>
          </a:p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Sử dụng thuốc bảo vệ thực vật với liều lượng và nồng độ cao để diệt sâu hại</a:t>
            </a:r>
          </a:p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Thu gom bao bì thuốc bảo vệ thực vật về đúng nơi quy định.</a:t>
            </a:r>
          </a:p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Sử dụng gang tay khi chăm sóc, bắt sâu cho cây trồng.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DE474CAA-AC2A-17EF-6F7B-C72D85CDC9F4}"/>
              </a:ext>
            </a:extLst>
          </p:cNvPr>
          <p:cNvSpPr txBox="1"/>
          <p:nvPr/>
        </p:nvSpPr>
        <p:spPr>
          <a:xfrm>
            <a:off x="1127463" y="1973014"/>
            <a:ext cx="551341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2703F2AF-F1E2-0BD1-69CC-E063040894CF}"/>
              </a:ext>
            </a:extLst>
          </p:cNvPr>
          <p:cNvSpPr txBox="1"/>
          <p:nvPr/>
        </p:nvSpPr>
        <p:spPr>
          <a:xfrm>
            <a:off x="1126190" y="3066523"/>
            <a:ext cx="454959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70616D6B-7112-CA62-B838-B16100691D40}"/>
              </a:ext>
            </a:extLst>
          </p:cNvPr>
          <p:cNvSpPr txBox="1"/>
          <p:nvPr/>
        </p:nvSpPr>
        <p:spPr>
          <a:xfrm>
            <a:off x="1126189" y="3950191"/>
            <a:ext cx="551341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D6D38775-C3C5-84CB-2D48-31014A846C3F}"/>
              </a:ext>
            </a:extLst>
          </p:cNvPr>
          <p:cNvSpPr txBox="1"/>
          <p:nvPr/>
        </p:nvSpPr>
        <p:spPr>
          <a:xfrm>
            <a:off x="1126188" y="4909753"/>
            <a:ext cx="454959" cy="41237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76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B388FC6-9E88-3354-C994-01544E50D3FF}"/>
              </a:ext>
            </a:extLst>
          </p:cNvPr>
          <p:cNvSpPr txBox="1"/>
          <p:nvPr/>
        </p:nvSpPr>
        <p:spPr>
          <a:xfrm>
            <a:off x="753035" y="409114"/>
            <a:ext cx="10811436" cy="5305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indent="45021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V. VẬN DỤNG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A4C834-71B3-2E62-C3A1-585B7A06E6B6}"/>
              </a:ext>
            </a:extLst>
          </p:cNvPr>
          <p:cNvSpPr txBox="1"/>
          <p:nvPr/>
        </p:nvSpPr>
        <p:spPr>
          <a:xfrm>
            <a:off x="842683" y="1259540"/>
            <a:ext cx="10892118" cy="164718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HS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ãy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lập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kế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toán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chi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chăm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sóc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phổ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biến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lựa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chọn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ngắn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ngày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) ở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địa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8DAF3B-0614-9A4D-361D-9282A0702428}"/>
              </a:ext>
            </a:extLst>
          </p:cNvPr>
          <p:cNvSpPr txBox="1"/>
          <p:nvPr/>
        </p:nvSpPr>
        <p:spPr>
          <a:xfrm>
            <a:off x="842683" y="3263855"/>
            <a:ext cx="10892118" cy="286232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T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hực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hiện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ngoài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giờ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học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trên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lớp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nộp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sản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phẩm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ảnh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chụp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video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hoặc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phiếu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theo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dõi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sự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phát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triển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của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cây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(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Phiếu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học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tập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số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6)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từ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khi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ra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gieo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trồng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đến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khi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thu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hoạch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đồng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thời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trình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bày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những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lưu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ý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khi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chăm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sóc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cây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58365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6CF0938-E48E-3C59-C069-31C6798E5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409949"/>
              </p:ext>
            </p:extLst>
          </p:nvPr>
        </p:nvGraphicFramePr>
        <p:xfrm>
          <a:off x="1308848" y="106082"/>
          <a:ext cx="9834282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34282">
                  <a:extLst>
                    <a:ext uri="{9D8B030D-6E8A-4147-A177-3AD203B41FA5}">
                      <a16:colId xmlns:a16="http://schemas.microsoft.com/office/drawing/2014/main" val="187081663"/>
                    </a:ext>
                  </a:extLst>
                </a:gridCol>
              </a:tblGrid>
              <a:tr h="730325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LỚP: ……………………                         NHÓM: ………………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PHIẾU HỌC TẬP SỐ 6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toán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chi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phí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chăm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sóc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phổ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ở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624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…………………………………………………</a:t>
                      </a:r>
                    </a:p>
                    <a:p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(m</a:t>
                      </a:r>
                      <a:r>
                        <a:rPr lang="en-US" sz="2400" kern="120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): ………………………………………..</a:t>
                      </a:r>
                    </a:p>
                    <a:p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hạt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………………………………………………………</a:t>
                      </a:r>
                    </a:p>
                    <a:p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mọc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mầm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…………………………………………</a:t>
                      </a:r>
                    </a:p>
                    <a:p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………………………………………………….</a:t>
                      </a:r>
                    </a:p>
                    <a:p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(kg): ……………………………………….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33248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454CD9-B39E-78A8-63E6-9CD6F1A91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408159"/>
              </p:ext>
            </p:extLst>
          </p:nvPr>
        </p:nvGraphicFramePr>
        <p:xfrm>
          <a:off x="1308848" y="3946562"/>
          <a:ext cx="9834282" cy="2790063"/>
        </p:xfrm>
        <a:graphic>
          <a:graphicData uri="http://schemas.openxmlformats.org/drawingml/2006/table">
            <a:tbl>
              <a:tblPr firstRow="1" firstCol="1" bandRow="1"/>
              <a:tblGrid>
                <a:gridCol w="2457762">
                  <a:extLst>
                    <a:ext uri="{9D8B030D-6E8A-4147-A177-3AD203B41FA5}">
                      <a16:colId xmlns:a16="http://schemas.microsoft.com/office/drawing/2014/main" val="3537954233"/>
                    </a:ext>
                  </a:extLst>
                </a:gridCol>
                <a:gridCol w="2458840">
                  <a:extLst>
                    <a:ext uri="{9D8B030D-6E8A-4147-A177-3AD203B41FA5}">
                      <a16:colId xmlns:a16="http://schemas.microsoft.com/office/drawing/2014/main" val="1601387369"/>
                    </a:ext>
                  </a:extLst>
                </a:gridCol>
                <a:gridCol w="2458840">
                  <a:extLst>
                    <a:ext uri="{9D8B030D-6E8A-4147-A177-3AD203B41FA5}">
                      <a16:colId xmlns:a16="http://schemas.microsoft.com/office/drawing/2014/main" val="2934484773"/>
                    </a:ext>
                  </a:extLst>
                </a:gridCol>
                <a:gridCol w="2458840">
                  <a:extLst>
                    <a:ext uri="{9D8B030D-6E8A-4147-A177-3AD203B41FA5}">
                      <a16:colId xmlns:a16="http://schemas.microsoft.com/office/drawing/2014/main" val="11130434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dõi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Tỉ lệ mọc mầm (%)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 lá (lá/cây)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Chiều cao (cm)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577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3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959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5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890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7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661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9 ngày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254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14 ngày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5567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19 ngày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74491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24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19302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 30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32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19751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75C5C6-F9AF-BE73-0805-256CEB702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73" y="363983"/>
            <a:ext cx="9294920" cy="585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83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357219-3581-48CA-479C-ADE4D7BCB419}"/>
              </a:ext>
            </a:extLst>
          </p:cNvPr>
          <p:cNvSpPr txBox="1"/>
          <p:nvPr/>
        </p:nvSpPr>
        <p:spPr>
          <a:xfrm>
            <a:off x="257452" y="360361"/>
            <a:ext cx="6365290" cy="230832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HS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nhóm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Đọc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2.1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sát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2.3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sgk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11, 12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US" sz="36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ABEC36-FB74-7822-B84A-28823400C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705" y="479395"/>
            <a:ext cx="4726180" cy="6070696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028E85-E2F5-4688-25A3-4D0AF6FC41C4}"/>
              </a:ext>
            </a:extLst>
          </p:cNvPr>
          <p:cNvSpPr txBox="1"/>
          <p:nvPr/>
        </p:nvSpPr>
        <p:spPr>
          <a:xfrm>
            <a:off x="159335" y="3123673"/>
            <a:ext cx="6670089" cy="3218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gồm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Nêu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yêu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Dùng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cụ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xét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2.3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sgk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/12.</a:t>
            </a:r>
          </a:p>
        </p:txBody>
      </p:sp>
    </p:spTree>
    <p:extLst>
      <p:ext uri="{BB962C8B-B14F-4D97-AF65-F5344CB8AC3E}">
        <p14:creationId xmlns:p14="http://schemas.microsoft.com/office/powerpoint/2010/main" val="3254071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BCAE92-2E30-FB83-0E83-E0DC94FEA51A}"/>
              </a:ext>
            </a:extLst>
          </p:cNvPr>
          <p:cNvSpPr txBox="1"/>
          <p:nvPr/>
        </p:nvSpPr>
        <p:spPr>
          <a:xfrm>
            <a:off x="927846" y="323323"/>
            <a:ext cx="10166252" cy="3016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(?2) -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gồm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Nêu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yêu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Dùng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cụ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xét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2.3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sgk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/12.</a:t>
            </a:r>
          </a:p>
        </p:txBody>
      </p:sp>
    </p:spTree>
    <p:extLst>
      <p:ext uri="{BB962C8B-B14F-4D97-AF65-F5344CB8AC3E}">
        <p14:creationId xmlns:p14="http://schemas.microsoft.com/office/powerpoint/2010/main" val="19925715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</TotalTime>
  <Words>5274</Words>
  <Application>Microsoft Office PowerPoint</Application>
  <PresentationFormat>Widescreen</PresentationFormat>
  <Paragraphs>598</Paragraphs>
  <Slides>73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Cây cải bắp  Từ tháng 9 đến tháng 11  </vt:lpstr>
      <vt:lpstr>Từ tháng 2 đến tháng 3 </vt:lpstr>
      <vt:lpstr> Cây cà chua Từ tháng 8 đến tháng 9 hoặc từ tháng 1 đến tháng 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GV Phạm Thị Thanh</dc:creator>
  <cp:lastModifiedBy>Admin</cp:lastModifiedBy>
  <cp:revision>194</cp:revision>
  <dcterms:created xsi:type="dcterms:W3CDTF">2022-08-06T08:15:39Z</dcterms:created>
  <dcterms:modified xsi:type="dcterms:W3CDTF">2025-01-09T07:33:29Z</dcterms:modified>
</cp:coreProperties>
</file>