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61" r:id="rId3"/>
    <p:sldId id="417" r:id="rId4"/>
    <p:sldId id="430" r:id="rId5"/>
    <p:sldId id="258" r:id="rId6"/>
    <p:sldId id="467" r:id="rId7"/>
    <p:sldId id="304" r:id="rId8"/>
    <p:sldId id="468" r:id="rId9"/>
    <p:sldId id="418" r:id="rId10"/>
    <p:sldId id="433" r:id="rId11"/>
    <p:sldId id="434" r:id="rId12"/>
    <p:sldId id="394" r:id="rId13"/>
    <p:sldId id="419" r:id="rId14"/>
    <p:sldId id="456" r:id="rId15"/>
    <p:sldId id="436" r:id="rId16"/>
    <p:sldId id="437" r:id="rId17"/>
    <p:sldId id="439" r:id="rId18"/>
    <p:sldId id="463" r:id="rId19"/>
    <p:sldId id="443" r:id="rId20"/>
    <p:sldId id="441" r:id="rId21"/>
    <p:sldId id="446" r:id="rId22"/>
    <p:sldId id="452" r:id="rId23"/>
    <p:sldId id="428" r:id="rId24"/>
    <p:sldId id="453" r:id="rId25"/>
    <p:sldId id="448" r:id="rId26"/>
    <p:sldId id="454" r:id="rId27"/>
    <p:sldId id="464" r:id="rId28"/>
    <p:sldId id="442" r:id="rId29"/>
    <p:sldId id="333" r:id="rId30"/>
  </p:sldIdLst>
  <p:sldSz cx="12192000" cy="6858000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ên Nguyễn Thị" initials="L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E7D67-0981-486F-88E8-8164DA09A05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748CECB8-525F-4CC6-AE68-6CCE120F36F7}">
      <dgm:prSet phldrT="[Text]"/>
      <dgm:spPr/>
      <dgm:t>
        <a:bodyPr/>
        <a:lstStyle/>
        <a:p>
          <a:r>
            <a:rPr lang="vi-VN" dirty="0"/>
            <a:t>1</a:t>
          </a:r>
        </a:p>
      </dgm:t>
    </dgm:pt>
    <dgm:pt modelId="{674772DA-75F0-4C43-97BC-5A2468D57A78}" type="parTrans" cxnId="{EE5BE8D5-46FC-4919-9FCE-F75A14EF56ED}">
      <dgm:prSet/>
      <dgm:spPr/>
      <dgm:t>
        <a:bodyPr/>
        <a:lstStyle/>
        <a:p>
          <a:endParaRPr lang="vi-VN"/>
        </a:p>
      </dgm:t>
    </dgm:pt>
    <dgm:pt modelId="{2BD7853B-A992-4F2B-B19A-0C8B763A5632}" type="sibTrans" cxnId="{EE5BE8D5-46FC-4919-9FCE-F75A14EF56ED}">
      <dgm:prSet/>
      <dgm:spPr/>
      <dgm:t>
        <a:bodyPr/>
        <a:lstStyle/>
        <a:p>
          <a:endParaRPr lang="vi-VN"/>
        </a:p>
      </dgm:t>
    </dgm:pt>
    <dgm:pt modelId="{40774DD3-3FAE-4364-BE2E-6E4B6CDAAA8B}">
      <dgm:prSet phldrT="[Text]"/>
      <dgm:spPr/>
      <dgm:t>
        <a:bodyPr/>
        <a:lstStyle/>
        <a:p>
          <a:r>
            <a:rPr lang="vi-VN" dirty="0"/>
            <a:t>Các cấp tổ chức của cơ thể đa bào</a:t>
          </a:r>
        </a:p>
      </dgm:t>
    </dgm:pt>
    <dgm:pt modelId="{98FD2552-AEC1-4090-8CFE-C911CA4B7B3C}" type="parTrans" cxnId="{C9B54F03-CE94-461D-BAB5-018B08B287DF}">
      <dgm:prSet/>
      <dgm:spPr/>
      <dgm:t>
        <a:bodyPr/>
        <a:lstStyle/>
        <a:p>
          <a:endParaRPr lang="vi-VN"/>
        </a:p>
      </dgm:t>
    </dgm:pt>
    <dgm:pt modelId="{5A72D90E-B53B-4131-AE02-1D5C8DBEDA5B}" type="sibTrans" cxnId="{C9B54F03-CE94-461D-BAB5-018B08B287DF}">
      <dgm:prSet/>
      <dgm:spPr/>
      <dgm:t>
        <a:bodyPr/>
        <a:lstStyle/>
        <a:p>
          <a:endParaRPr lang="vi-VN"/>
        </a:p>
      </dgm:t>
    </dgm:pt>
    <dgm:pt modelId="{D1BA86D2-000F-4250-A615-8E0D1E82C097}">
      <dgm:prSet phldrT="[Text]"/>
      <dgm:spPr/>
      <dgm:t>
        <a:bodyPr/>
        <a:lstStyle/>
        <a:p>
          <a:r>
            <a:rPr lang="vi-VN" dirty="0"/>
            <a:t>2</a:t>
          </a:r>
        </a:p>
      </dgm:t>
    </dgm:pt>
    <dgm:pt modelId="{EF266778-C286-43A6-9D7D-0CD305868DA0}" type="parTrans" cxnId="{47765A1F-41C7-4D97-86FF-23DE769BFC17}">
      <dgm:prSet/>
      <dgm:spPr/>
      <dgm:t>
        <a:bodyPr/>
        <a:lstStyle/>
        <a:p>
          <a:endParaRPr lang="vi-VN"/>
        </a:p>
      </dgm:t>
    </dgm:pt>
    <dgm:pt modelId="{30D9F925-DC2C-4B39-9CB1-9AFE30FCCEFE}" type="sibTrans" cxnId="{47765A1F-41C7-4D97-86FF-23DE769BFC17}">
      <dgm:prSet/>
      <dgm:spPr/>
      <dgm:t>
        <a:bodyPr/>
        <a:lstStyle/>
        <a:p>
          <a:endParaRPr lang="vi-VN"/>
        </a:p>
      </dgm:t>
    </dgm:pt>
    <dgm:pt modelId="{72198D63-3F3F-4259-82F9-3125AF3FEB17}">
      <dgm:prSet phldrT="[Text]"/>
      <dgm:spPr/>
      <dgm:t>
        <a:bodyPr/>
        <a:lstStyle/>
        <a:p>
          <a:r>
            <a:rPr lang="vi-VN" dirty="0"/>
            <a:t>Từ tế bào tạo thành mô</a:t>
          </a:r>
        </a:p>
      </dgm:t>
    </dgm:pt>
    <dgm:pt modelId="{C41F9E51-D0C5-4BFA-BB92-A385E6115089}" type="parTrans" cxnId="{93CA40A8-B921-416E-A4DD-FDF06786D63F}">
      <dgm:prSet/>
      <dgm:spPr/>
      <dgm:t>
        <a:bodyPr/>
        <a:lstStyle/>
        <a:p>
          <a:endParaRPr lang="vi-VN"/>
        </a:p>
      </dgm:t>
    </dgm:pt>
    <dgm:pt modelId="{5990B5CE-0440-45A0-A347-8CC3F939F377}" type="sibTrans" cxnId="{93CA40A8-B921-416E-A4DD-FDF06786D63F}">
      <dgm:prSet/>
      <dgm:spPr/>
      <dgm:t>
        <a:bodyPr/>
        <a:lstStyle/>
        <a:p>
          <a:endParaRPr lang="vi-VN"/>
        </a:p>
      </dgm:t>
    </dgm:pt>
    <dgm:pt modelId="{FBC3BCAC-6996-4D22-963E-98FE57ACC35F}">
      <dgm:prSet phldrT="[Text]"/>
      <dgm:spPr/>
      <dgm:t>
        <a:bodyPr/>
        <a:lstStyle/>
        <a:p>
          <a:r>
            <a:rPr lang="vi-VN" dirty="0"/>
            <a:t>3</a:t>
          </a:r>
        </a:p>
      </dgm:t>
    </dgm:pt>
    <dgm:pt modelId="{B00EFC6A-C3F3-4DCE-9EE0-8D8AF9E2153E}" type="parTrans" cxnId="{0182DEFE-C86C-42A4-81FC-AAB9B661DE83}">
      <dgm:prSet/>
      <dgm:spPr/>
      <dgm:t>
        <a:bodyPr/>
        <a:lstStyle/>
        <a:p>
          <a:endParaRPr lang="vi-VN"/>
        </a:p>
      </dgm:t>
    </dgm:pt>
    <dgm:pt modelId="{753233F4-01E4-4491-B855-A74CC2BE3300}" type="sibTrans" cxnId="{0182DEFE-C86C-42A4-81FC-AAB9B661DE83}">
      <dgm:prSet/>
      <dgm:spPr/>
      <dgm:t>
        <a:bodyPr/>
        <a:lstStyle/>
        <a:p>
          <a:endParaRPr lang="vi-VN"/>
        </a:p>
      </dgm:t>
    </dgm:pt>
    <dgm:pt modelId="{226375CC-B8B5-4C81-8728-75FB141FF78A}">
      <dgm:prSet phldrT="[Text]"/>
      <dgm:spPr/>
      <dgm:t>
        <a:bodyPr/>
        <a:lstStyle/>
        <a:p>
          <a:r>
            <a:rPr lang="vi-VN" dirty="0"/>
            <a:t>Từ mô tạo thành cơ quan</a:t>
          </a:r>
        </a:p>
      </dgm:t>
    </dgm:pt>
    <dgm:pt modelId="{B081C7A4-5947-42EF-B674-4122F8766137}" type="parTrans" cxnId="{C40D201C-D9AE-4828-873A-73A22F5073C1}">
      <dgm:prSet/>
      <dgm:spPr/>
      <dgm:t>
        <a:bodyPr/>
        <a:lstStyle/>
        <a:p>
          <a:endParaRPr lang="vi-VN"/>
        </a:p>
      </dgm:t>
    </dgm:pt>
    <dgm:pt modelId="{6420CF62-7ABF-4A23-B3A0-3DB8E362F478}" type="sibTrans" cxnId="{C40D201C-D9AE-4828-873A-73A22F5073C1}">
      <dgm:prSet/>
      <dgm:spPr/>
      <dgm:t>
        <a:bodyPr/>
        <a:lstStyle/>
        <a:p>
          <a:endParaRPr lang="vi-VN"/>
        </a:p>
      </dgm:t>
    </dgm:pt>
    <dgm:pt modelId="{DC4E41D0-6E60-6040-8A61-C61FD1B3469E}">
      <dgm:prSet/>
      <dgm:spPr/>
      <dgm:t>
        <a:bodyPr/>
        <a:lstStyle/>
        <a:p>
          <a:r>
            <a:rPr lang="en-US" dirty="0"/>
            <a:t>4</a:t>
          </a:r>
        </a:p>
      </dgm:t>
    </dgm:pt>
    <dgm:pt modelId="{FE16C6B0-35BC-6A48-A32B-095DE1BE1D67}" type="parTrans" cxnId="{977427DE-4042-8547-A21D-19E90E8880DC}">
      <dgm:prSet/>
      <dgm:spPr/>
      <dgm:t>
        <a:bodyPr/>
        <a:lstStyle/>
        <a:p>
          <a:endParaRPr lang="en-US"/>
        </a:p>
      </dgm:t>
    </dgm:pt>
    <dgm:pt modelId="{F321D17E-7EEA-8C4B-A51B-E569DDFEE687}" type="sibTrans" cxnId="{977427DE-4042-8547-A21D-19E90E8880DC}">
      <dgm:prSet/>
      <dgm:spPr/>
      <dgm:t>
        <a:bodyPr/>
        <a:lstStyle/>
        <a:p>
          <a:endParaRPr lang="en-US"/>
        </a:p>
      </dgm:t>
    </dgm:pt>
    <dgm:pt modelId="{3B1B7189-23A7-234F-A649-7FF9E7812488}">
      <dgm:prSet/>
      <dgm:spPr/>
      <dgm:t>
        <a:bodyPr/>
        <a:lstStyle/>
        <a:p>
          <a:r>
            <a:rPr lang="en-US" dirty="0" err="1"/>
            <a:t>Từ</a:t>
          </a:r>
          <a:r>
            <a:rPr lang="en-US" dirty="0"/>
            <a:t> </a:t>
          </a:r>
          <a:r>
            <a:rPr lang="en-US" dirty="0" err="1"/>
            <a:t>cơ</a:t>
          </a:r>
          <a:r>
            <a:rPr lang="en-US" dirty="0"/>
            <a:t> </a:t>
          </a:r>
          <a:r>
            <a:rPr lang="en-US" dirty="0" err="1"/>
            <a:t>quan</a:t>
          </a:r>
          <a:r>
            <a:rPr lang="en-US" dirty="0"/>
            <a:t> </a:t>
          </a:r>
          <a:r>
            <a:rPr lang="en-US" dirty="0" err="1"/>
            <a:t>tạo</a:t>
          </a:r>
          <a:r>
            <a:rPr lang="en-US" dirty="0"/>
            <a:t> </a:t>
          </a:r>
          <a:r>
            <a:rPr lang="en-US" dirty="0" err="1"/>
            <a:t>thành</a:t>
          </a:r>
          <a:r>
            <a:rPr lang="en-US" dirty="0"/>
            <a:t> </a:t>
          </a:r>
          <a:r>
            <a:rPr lang="en-US" dirty="0" err="1"/>
            <a:t>hệ</a:t>
          </a:r>
          <a:r>
            <a:rPr lang="en-US" dirty="0"/>
            <a:t> </a:t>
          </a:r>
          <a:r>
            <a:rPr lang="en-US" dirty="0" err="1"/>
            <a:t>cơ</a:t>
          </a:r>
          <a:r>
            <a:rPr lang="en-US" dirty="0"/>
            <a:t> </a:t>
          </a:r>
          <a:r>
            <a:rPr lang="en-US" dirty="0" err="1"/>
            <a:t>quan</a:t>
          </a:r>
          <a:endParaRPr lang="en-US" dirty="0"/>
        </a:p>
      </dgm:t>
    </dgm:pt>
    <dgm:pt modelId="{6F089A38-FB5D-B34C-96FB-8D2FC42B7920}" type="parTrans" cxnId="{E595095A-1ACD-BD46-B385-14D60B1143A4}">
      <dgm:prSet/>
      <dgm:spPr/>
      <dgm:t>
        <a:bodyPr/>
        <a:lstStyle/>
        <a:p>
          <a:endParaRPr lang="en-US"/>
        </a:p>
      </dgm:t>
    </dgm:pt>
    <dgm:pt modelId="{8DF1F850-5A68-E448-BC91-CA403C4CF913}" type="sibTrans" cxnId="{E595095A-1ACD-BD46-B385-14D60B1143A4}">
      <dgm:prSet/>
      <dgm:spPr/>
      <dgm:t>
        <a:bodyPr/>
        <a:lstStyle/>
        <a:p>
          <a:endParaRPr lang="en-US"/>
        </a:p>
      </dgm:t>
    </dgm:pt>
    <dgm:pt modelId="{6BC9CC44-3634-4272-BFAB-153C08C2399D}" type="pres">
      <dgm:prSet presAssocID="{D90E7D67-0981-486F-88E8-8164DA09A0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921BCDC-F445-44FD-A13A-FDB5716B73CB}" type="pres">
      <dgm:prSet presAssocID="{748CECB8-525F-4CC6-AE68-6CCE120F36F7}" presName="composite" presStyleCnt="0"/>
      <dgm:spPr/>
    </dgm:pt>
    <dgm:pt modelId="{C535B0DB-CDFB-4B1E-88C4-16009178AD5B}" type="pres">
      <dgm:prSet presAssocID="{748CECB8-525F-4CC6-AE68-6CCE120F36F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60D44-2F8C-4525-9C4C-372CE75D197D}" type="pres">
      <dgm:prSet presAssocID="{748CECB8-525F-4CC6-AE68-6CCE120F36F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3FCB47-214F-4B7C-A0CA-C9A30723A7B3}" type="pres">
      <dgm:prSet presAssocID="{2BD7853B-A992-4F2B-B19A-0C8B763A5632}" presName="sp" presStyleCnt="0"/>
      <dgm:spPr/>
    </dgm:pt>
    <dgm:pt modelId="{3298B756-458E-43C7-8E57-73389B2C708E}" type="pres">
      <dgm:prSet presAssocID="{D1BA86D2-000F-4250-A615-8E0D1E82C097}" presName="composite" presStyleCnt="0"/>
      <dgm:spPr/>
    </dgm:pt>
    <dgm:pt modelId="{D6A65FD3-6EF8-4520-AED1-CD8C7C172FF4}" type="pres">
      <dgm:prSet presAssocID="{D1BA86D2-000F-4250-A615-8E0D1E82C09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D1668-9253-44E3-A754-647178E2199A}" type="pres">
      <dgm:prSet presAssocID="{D1BA86D2-000F-4250-A615-8E0D1E82C09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65BBB0-1624-4B89-A7E4-150D8E931196}" type="pres">
      <dgm:prSet presAssocID="{30D9F925-DC2C-4B39-9CB1-9AFE30FCCEFE}" presName="sp" presStyleCnt="0"/>
      <dgm:spPr/>
    </dgm:pt>
    <dgm:pt modelId="{865938A8-3FC6-473E-9BD5-3CA97F7E69BC}" type="pres">
      <dgm:prSet presAssocID="{FBC3BCAC-6996-4D22-963E-98FE57ACC35F}" presName="composite" presStyleCnt="0"/>
      <dgm:spPr/>
    </dgm:pt>
    <dgm:pt modelId="{356B1852-83C7-44C1-9597-B2A495F47E2D}" type="pres">
      <dgm:prSet presAssocID="{FBC3BCAC-6996-4D22-963E-98FE57ACC35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823163-C92B-4F41-AAC8-E188174DA572}" type="pres">
      <dgm:prSet presAssocID="{FBC3BCAC-6996-4D22-963E-98FE57ACC35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2DFAFE-325C-FF40-AC9D-386BA3761884}" type="pres">
      <dgm:prSet presAssocID="{753233F4-01E4-4491-B855-A74CC2BE3300}" presName="sp" presStyleCnt="0"/>
      <dgm:spPr/>
    </dgm:pt>
    <dgm:pt modelId="{3456251C-3CCB-4A4C-BB79-E2B0687047BF}" type="pres">
      <dgm:prSet presAssocID="{DC4E41D0-6E60-6040-8A61-C61FD1B3469E}" presName="composite" presStyleCnt="0"/>
      <dgm:spPr/>
    </dgm:pt>
    <dgm:pt modelId="{8C4692AD-5252-2043-9498-E8D583716389}" type="pres">
      <dgm:prSet presAssocID="{DC4E41D0-6E60-6040-8A61-C61FD1B3469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C65AA7-809D-D049-9865-40A7C00B86F4}" type="pres">
      <dgm:prSet presAssocID="{DC4E41D0-6E60-6040-8A61-C61FD1B3469E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82DEFE-C86C-42A4-81FC-AAB9B661DE83}" srcId="{D90E7D67-0981-486F-88E8-8164DA09A051}" destId="{FBC3BCAC-6996-4D22-963E-98FE57ACC35F}" srcOrd="2" destOrd="0" parTransId="{B00EFC6A-C3F3-4DCE-9EE0-8D8AF9E2153E}" sibTransId="{753233F4-01E4-4491-B855-A74CC2BE3300}"/>
    <dgm:cxn modelId="{C40D201C-D9AE-4828-873A-73A22F5073C1}" srcId="{FBC3BCAC-6996-4D22-963E-98FE57ACC35F}" destId="{226375CC-B8B5-4C81-8728-75FB141FF78A}" srcOrd="0" destOrd="0" parTransId="{B081C7A4-5947-42EF-B674-4122F8766137}" sibTransId="{6420CF62-7ABF-4A23-B3A0-3DB8E362F478}"/>
    <dgm:cxn modelId="{47765A1F-41C7-4D97-86FF-23DE769BFC17}" srcId="{D90E7D67-0981-486F-88E8-8164DA09A051}" destId="{D1BA86D2-000F-4250-A615-8E0D1E82C097}" srcOrd="1" destOrd="0" parTransId="{EF266778-C286-43A6-9D7D-0CD305868DA0}" sibTransId="{30D9F925-DC2C-4B39-9CB1-9AFE30FCCEFE}"/>
    <dgm:cxn modelId="{E595095A-1ACD-BD46-B385-14D60B1143A4}" srcId="{DC4E41D0-6E60-6040-8A61-C61FD1B3469E}" destId="{3B1B7189-23A7-234F-A649-7FF9E7812488}" srcOrd="0" destOrd="0" parTransId="{6F089A38-FB5D-B34C-96FB-8D2FC42B7920}" sibTransId="{8DF1F850-5A68-E448-BC91-CA403C4CF913}"/>
    <dgm:cxn modelId="{93CA40A8-B921-416E-A4DD-FDF06786D63F}" srcId="{D1BA86D2-000F-4250-A615-8E0D1E82C097}" destId="{72198D63-3F3F-4259-82F9-3125AF3FEB17}" srcOrd="0" destOrd="0" parTransId="{C41F9E51-D0C5-4BFA-BB92-A385E6115089}" sibTransId="{5990B5CE-0440-45A0-A347-8CC3F939F377}"/>
    <dgm:cxn modelId="{EE5BE8D5-46FC-4919-9FCE-F75A14EF56ED}" srcId="{D90E7D67-0981-486F-88E8-8164DA09A051}" destId="{748CECB8-525F-4CC6-AE68-6CCE120F36F7}" srcOrd="0" destOrd="0" parTransId="{674772DA-75F0-4C43-97BC-5A2468D57A78}" sibTransId="{2BD7853B-A992-4F2B-B19A-0C8B763A5632}"/>
    <dgm:cxn modelId="{77F2759A-0925-41A1-BE56-E67D4EEC4385}" type="presOf" srcId="{D90E7D67-0981-486F-88E8-8164DA09A051}" destId="{6BC9CC44-3634-4272-BFAB-153C08C2399D}" srcOrd="0" destOrd="0" presId="urn:microsoft.com/office/officeart/2005/8/layout/chevron2"/>
    <dgm:cxn modelId="{27C6748D-D6DB-4D09-A3F6-CEC88880F044}" type="presOf" srcId="{72198D63-3F3F-4259-82F9-3125AF3FEB17}" destId="{6D1D1668-9253-44E3-A754-647178E2199A}" srcOrd="0" destOrd="0" presId="urn:microsoft.com/office/officeart/2005/8/layout/chevron2"/>
    <dgm:cxn modelId="{DA669570-47C0-4413-9628-61821E06C697}" type="presOf" srcId="{D1BA86D2-000F-4250-A615-8E0D1E82C097}" destId="{D6A65FD3-6EF8-4520-AED1-CD8C7C172FF4}" srcOrd="0" destOrd="0" presId="urn:microsoft.com/office/officeart/2005/8/layout/chevron2"/>
    <dgm:cxn modelId="{65E8D2BA-09D4-8C48-80C8-13181B388A29}" type="presOf" srcId="{3B1B7189-23A7-234F-A649-7FF9E7812488}" destId="{1EC65AA7-809D-D049-9865-40A7C00B86F4}" srcOrd="0" destOrd="0" presId="urn:microsoft.com/office/officeart/2005/8/layout/chevron2"/>
    <dgm:cxn modelId="{38FD6A63-CB98-DC4D-973F-0B1C25F6661D}" type="presOf" srcId="{DC4E41D0-6E60-6040-8A61-C61FD1B3469E}" destId="{8C4692AD-5252-2043-9498-E8D583716389}" srcOrd="0" destOrd="0" presId="urn:microsoft.com/office/officeart/2005/8/layout/chevron2"/>
    <dgm:cxn modelId="{B501E158-4A92-4903-9FC6-8BF1467506FD}" type="presOf" srcId="{748CECB8-525F-4CC6-AE68-6CCE120F36F7}" destId="{C535B0DB-CDFB-4B1E-88C4-16009178AD5B}" srcOrd="0" destOrd="0" presId="urn:microsoft.com/office/officeart/2005/8/layout/chevron2"/>
    <dgm:cxn modelId="{2E76C50D-07F0-44D9-9C3A-B33B72D198AC}" type="presOf" srcId="{226375CC-B8B5-4C81-8728-75FB141FF78A}" destId="{3A823163-C92B-4F41-AAC8-E188174DA572}" srcOrd="0" destOrd="0" presId="urn:microsoft.com/office/officeart/2005/8/layout/chevron2"/>
    <dgm:cxn modelId="{48EAB84B-6DE2-4CF2-8C6E-F0CD50A207B0}" type="presOf" srcId="{40774DD3-3FAE-4364-BE2E-6E4B6CDAAA8B}" destId="{1E460D44-2F8C-4525-9C4C-372CE75D197D}" srcOrd="0" destOrd="0" presId="urn:microsoft.com/office/officeart/2005/8/layout/chevron2"/>
    <dgm:cxn modelId="{C9B54F03-CE94-461D-BAB5-018B08B287DF}" srcId="{748CECB8-525F-4CC6-AE68-6CCE120F36F7}" destId="{40774DD3-3FAE-4364-BE2E-6E4B6CDAAA8B}" srcOrd="0" destOrd="0" parTransId="{98FD2552-AEC1-4090-8CFE-C911CA4B7B3C}" sibTransId="{5A72D90E-B53B-4131-AE02-1D5C8DBEDA5B}"/>
    <dgm:cxn modelId="{BD731FFF-840B-40DD-B265-AE7684F4B255}" type="presOf" srcId="{FBC3BCAC-6996-4D22-963E-98FE57ACC35F}" destId="{356B1852-83C7-44C1-9597-B2A495F47E2D}" srcOrd="0" destOrd="0" presId="urn:microsoft.com/office/officeart/2005/8/layout/chevron2"/>
    <dgm:cxn modelId="{977427DE-4042-8547-A21D-19E90E8880DC}" srcId="{D90E7D67-0981-486F-88E8-8164DA09A051}" destId="{DC4E41D0-6E60-6040-8A61-C61FD1B3469E}" srcOrd="3" destOrd="0" parTransId="{FE16C6B0-35BC-6A48-A32B-095DE1BE1D67}" sibTransId="{F321D17E-7EEA-8C4B-A51B-E569DDFEE687}"/>
    <dgm:cxn modelId="{6EFF5198-1533-42AA-9F37-FE1EBE3F7ED9}" type="presParOf" srcId="{6BC9CC44-3634-4272-BFAB-153C08C2399D}" destId="{1921BCDC-F445-44FD-A13A-FDB5716B73CB}" srcOrd="0" destOrd="0" presId="urn:microsoft.com/office/officeart/2005/8/layout/chevron2"/>
    <dgm:cxn modelId="{CE6045AC-5ABF-4E5A-A18F-A5E91254FCCE}" type="presParOf" srcId="{1921BCDC-F445-44FD-A13A-FDB5716B73CB}" destId="{C535B0DB-CDFB-4B1E-88C4-16009178AD5B}" srcOrd="0" destOrd="0" presId="urn:microsoft.com/office/officeart/2005/8/layout/chevron2"/>
    <dgm:cxn modelId="{E342A2D0-B6B6-4821-98D8-4E957B1C0B1D}" type="presParOf" srcId="{1921BCDC-F445-44FD-A13A-FDB5716B73CB}" destId="{1E460D44-2F8C-4525-9C4C-372CE75D197D}" srcOrd="1" destOrd="0" presId="urn:microsoft.com/office/officeart/2005/8/layout/chevron2"/>
    <dgm:cxn modelId="{F07C34E7-6BE2-46F6-B2E4-74F47BAC03C3}" type="presParOf" srcId="{6BC9CC44-3634-4272-BFAB-153C08C2399D}" destId="{BC3FCB47-214F-4B7C-A0CA-C9A30723A7B3}" srcOrd="1" destOrd="0" presId="urn:microsoft.com/office/officeart/2005/8/layout/chevron2"/>
    <dgm:cxn modelId="{A19AA084-940C-4349-95FA-FF6B20380D00}" type="presParOf" srcId="{6BC9CC44-3634-4272-BFAB-153C08C2399D}" destId="{3298B756-458E-43C7-8E57-73389B2C708E}" srcOrd="2" destOrd="0" presId="urn:microsoft.com/office/officeart/2005/8/layout/chevron2"/>
    <dgm:cxn modelId="{7C9ED9D7-2B33-4ABD-89DC-361A09F609B5}" type="presParOf" srcId="{3298B756-458E-43C7-8E57-73389B2C708E}" destId="{D6A65FD3-6EF8-4520-AED1-CD8C7C172FF4}" srcOrd="0" destOrd="0" presId="urn:microsoft.com/office/officeart/2005/8/layout/chevron2"/>
    <dgm:cxn modelId="{7E032807-CE0C-46D3-B1CD-B5DC25ECC6EA}" type="presParOf" srcId="{3298B756-458E-43C7-8E57-73389B2C708E}" destId="{6D1D1668-9253-44E3-A754-647178E2199A}" srcOrd="1" destOrd="0" presId="urn:microsoft.com/office/officeart/2005/8/layout/chevron2"/>
    <dgm:cxn modelId="{D6347C6A-A63F-4667-9C11-FFD145EDA5DE}" type="presParOf" srcId="{6BC9CC44-3634-4272-BFAB-153C08C2399D}" destId="{7C65BBB0-1624-4B89-A7E4-150D8E931196}" srcOrd="3" destOrd="0" presId="urn:microsoft.com/office/officeart/2005/8/layout/chevron2"/>
    <dgm:cxn modelId="{AEBE94A2-6774-42BB-B720-596C20B8E931}" type="presParOf" srcId="{6BC9CC44-3634-4272-BFAB-153C08C2399D}" destId="{865938A8-3FC6-473E-9BD5-3CA97F7E69BC}" srcOrd="4" destOrd="0" presId="urn:microsoft.com/office/officeart/2005/8/layout/chevron2"/>
    <dgm:cxn modelId="{46BCD62E-7885-4EE7-86D0-11460C706A25}" type="presParOf" srcId="{865938A8-3FC6-473E-9BD5-3CA97F7E69BC}" destId="{356B1852-83C7-44C1-9597-B2A495F47E2D}" srcOrd="0" destOrd="0" presId="urn:microsoft.com/office/officeart/2005/8/layout/chevron2"/>
    <dgm:cxn modelId="{51930A32-5A69-4805-85F2-59F3FA0EE218}" type="presParOf" srcId="{865938A8-3FC6-473E-9BD5-3CA97F7E69BC}" destId="{3A823163-C92B-4F41-AAC8-E188174DA572}" srcOrd="1" destOrd="0" presId="urn:microsoft.com/office/officeart/2005/8/layout/chevron2"/>
    <dgm:cxn modelId="{5AD97EBF-6D3C-324E-ADFD-916E5541B77B}" type="presParOf" srcId="{6BC9CC44-3634-4272-BFAB-153C08C2399D}" destId="{952DFAFE-325C-FF40-AC9D-386BA3761884}" srcOrd="5" destOrd="0" presId="urn:microsoft.com/office/officeart/2005/8/layout/chevron2"/>
    <dgm:cxn modelId="{3EEB7846-E5FB-4641-BAE8-F57C60B63AF2}" type="presParOf" srcId="{6BC9CC44-3634-4272-BFAB-153C08C2399D}" destId="{3456251C-3CCB-4A4C-BB79-E2B0687047BF}" srcOrd="6" destOrd="0" presId="urn:microsoft.com/office/officeart/2005/8/layout/chevron2"/>
    <dgm:cxn modelId="{3DAE3CB9-A371-154B-9B04-D038AFE8A13B}" type="presParOf" srcId="{3456251C-3CCB-4A4C-BB79-E2B0687047BF}" destId="{8C4692AD-5252-2043-9498-E8D583716389}" srcOrd="0" destOrd="0" presId="urn:microsoft.com/office/officeart/2005/8/layout/chevron2"/>
    <dgm:cxn modelId="{6B00E76B-6634-794E-B09A-2F4C5C673545}" type="presParOf" srcId="{3456251C-3CCB-4A4C-BB79-E2B0687047BF}" destId="{1EC65AA7-809D-D049-9865-40A7C00B86F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5B0DB-CDFB-4B1E-88C4-16009178AD5B}">
      <dsp:nvSpPr>
        <dsp:cNvPr id="0" name=""/>
        <dsp:cNvSpPr/>
      </dsp:nvSpPr>
      <dsp:spPr>
        <a:xfrm rot="5400000">
          <a:off x="-219471" y="219479"/>
          <a:ext cx="1463145" cy="10242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800" kern="1200" dirty="0"/>
            <a:t>1</a:t>
          </a:r>
        </a:p>
      </dsp:txBody>
      <dsp:txXfrm rot="-5400000">
        <a:off x="1" y="512108"/>
        <a:ext cx="1024202" cy="438943"/>
      </dsp:txXfrm>
    </dsp:sp>
    <dsp:sp modelId="{1E460D44-2F8C-4525-9C4C-372CE75D197D}">
      <dsp:nvSpPr>
        <dsp:cNvPr id="0" name=""/>
        <dsp:cNvSpPr/>
      </dsp:nvSpPr>
      <dsp:spPr>
        <a:xfrm rot="5400000">
          <a:off x="4100578" y="-3076368"/>
          <a:ext cx="951044" cy="71037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3200" kern="1200" dirty="0"/>
            <a:t>Các cấp tổ chức của cơ thể đa bào</a:t>
          </a:r>
        </a:p>
      </dsp:txBody>
      <dsp:txXfrm rot="-5400000">
        <a:off x="1024202" y="46434"/>
        <a:ext cx="7057371" cy="858192"/>
      </dsp:txXfrm>
    </dsp:sp>
    <dsp:sp modelId="{D6A65FD3-6EF8-4520-AED1-CD8C7C172FF4}">
      <dsp:nvSpPr>
        <dsp:cNvPr id="0" name=""/>
        <dsp:cNvSpPr/>
      </dsp:nvSpPr>
      <dsp:spPr>
        <a:xfrm rot="5400000">
          <a:off x="-219471" y="1537981"/>
          <a:ext cx="1463145" cy="10242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800" kern="1200" dirty="0"/>
            <a:t>2</a:t>
          </a:r>
        </a:p>
      </dsp:txBody>
      <dsp:txXfrm rot="-5400000">
        <a:off x="1" y="1830610"/>
        <a:ext cx="1024202" cy="438943"/>
      </dsp:txXfrm>
    </dsp:sp>
    <dsp:sp modelId="{6D1D1668-9253-44E3-A754-647178E2199A}">
      <dsp:nvSpPr>
        <dsp:cNvPr id="0" name=""/>
        <dsp:cNvSpPr/>
      </dsp:nvSpPr>
      <dsp:spPr>
        <a:xfrm rot="5400000">
          <a:off x="4100578" y="-1757866"/>
          <a:ext cx="951044" cy="71037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3200" kern="1200" dirty="0"/>
            <a:t>Từ tế bào tạo thành mô</a:t>
          </a:r>
        </a:p>
      </dsp:txBody>
      <dsp:txXfrm rot="-5400000">
        <a:off x="1024202" y="1364936"/>
        <a:ext cx="7057371" cy="858192"/>
      </dsp:txXfrm>
    </dsp:sp>
    <dsp:sp modelId="{356B1852-83C7-44C1-9597-B2A495F47E2D}">
      <dsp:nvSpPr>
        <dsp:cNvPr id="0" name=""/>
        <dsp:cNvSpPr/>
      </dsp:nvSpPr>
      <dsp:spPr>
        <a:xfrm rot="5400000">
          <a:off x="-219471" y="2856483"/>
          <a:ext cx="1463145" cy="10242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800" kern="1200" dirty="0"/>
            <a:t>3</a:t>
          </a:r>
        </a:p>
      </dsp:txBody>
      <dsp:txXfrm rot="-5400000">
        <a:off x="1" y="3149112"/>
        <a:ext cx="1024202" cy="438943"/>
      </dsp:txXfrm>
    </dsp:sp>
    <dsp:sp modelId="{3A823163-C92B-4F41-AAC8-E188174DA572}">
      <dsp:nvSpPr>
        <dsp:cNvPr id="0" name=""/>
        <dsp:cNvSpPr/>
      </dsp:nvSpPr>
      <dsp:spPr>
        <a:xfrm rot="5400000">
          <a:off x="4100578" y="-439365"/>
          <a:ext cx="951044" cy="71037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3200" kern="1200" dirty="0"/>
            <a:t>Từ mô tạo thành cơ quan</a:t>
          </a:r>
        </a:p>
      </dsp:txBody>
      <dsp:txXfrm rot="-5400000">
        <a:off x="1024202" y="2683437"/>
        <a:ext cx="7057371" cy="858192"/>
      </dsp:txXfrm>
    </dsp:sp>
    <dsp:sp modelId="{8C4692AD-5252-2043-9498-E8D583716389}">
      <dsp:nvSpPr>
        <dsp:cNvPr id="0" name=""/>
        <dsp:cNvSpPr/>
      </dsp:nvSpPr>
      <dsp:spPr>
        <a:xfrm rot="5400000">
          <a:off x="-219471" y="4174985"/>
          <a:ext cx="1463145" cy="10242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4</a:t>
          </a:r>
        </a:p>
      </dsp:txBody>
      <dsp:txXfrm rot="-5400000">
        <a:off x="1" y="4467614"/>
        <a:ext cx="1024202" cy="438943"/>
      </dsp:txXfrm>
    </dsp:sp>
    <dsp:sp modelId="{1EC65AA7-809D-D049-9865-40A7C00B86F4}">
      <dsp:nvSpPr>
        <dsp:cNvPr id="0" name=""/>
        <dsp:cNvSpPr/>
      </dsp:nvSpPr>
      <dsp:spPr>
        <a:xfrm rot="5400000">
          <a:off x="4100578" y="879136"/>
          <a:ext cx="951044" cy="71037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err="1"/>
            <a:t>Từ</a:t>
          </a:r>
          <a:r>
            <a:rPr lang="en-US" sz="3200" kern="1200" dirty="0"/>
            <a:t> </a:t>
          </a:r>
          <a:r>
            <a:rPr lang="en-US" sz="3200" kern="1200" dirty="0" err="1"/>
            <a:t>cơ</a:t>
          </a:r>
          <a:r>
            <a:rPr lang="en-US" sz="3200" kern="1200" dirty="0"/>
            <a:t> </a:t>
          </a:r>
          <a:r>
            <a:rPr lang="en-US" sz="3200" kern="1200" dirty="0" err="1"/>
            <a:t>quan</a:t>
          </a:r>
          <a:r>
            <a:rPr lang="en-US" sz="3200" kern="1200" dirty="0"/>
            <a:t> </a:t>
          </a:r>
          <a:r>
            <a:rPr lang="en-US" sz="3200" kern="1200" dirty="0" err="1"/>
            <a:t>tạo</a:t>
          </a:r>
          <a:r>
            <a:rPr lang="en-US" sz="3200" kern="1200" dirty="0"/>
            <a:t> </a:t>
          </a:r>
          <a:r>
            <a:rPr lang="en-US" sz="3200" kern="1200" dirty="0" err="1"/>
            <a:t>thành</a:t>
          </a:r>
          <a:r>
            <a:rPr lang="en-US" sz="3200" kern="1200" dirty="0"/>
            <a:t> </a:t>
          </a:r>
          <a:r>
            <a:rPr lang="en-US" sz="3200" kern="1200" dirty="0" err="1"/>
            <a:t>hệ</a:t>
          </a:r>
          <a:r>
            <a:rPr lang="en-US" sz="3200" kern="1200" dirty="0"/>
            <a:t> </a:t>
          </a:r>
          <a:r>
            <a:rPr lang="en-US" sz="3200" kern="1200" dirty="0" err="1"/>
            <a:t>cơ</a:t>
          </a:r>
          <a:r>
            <a:rPr lang="en-US" sz="3200" kern="1200" dirty="0"/>
            <a:t> </a:t>
          </a:r>
          <a:r>
            <a:rPr lang="en-US" sz="3200" kern="1200" dirty="0" err="1"/>
            <a:t>quan</a:t>
          </a:r>
          <a:endParaRPr lang="en-US" sz="3200" kern="1200" dirty="0"/>
        </a:p>
      </dsp:txBody>
      <dsp:txXfrm rot="-5400000">
        <a:off x="1024202" y="4001938"/>
        <a:ext cx="7057371" cy="858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6D58F856-1590-4608-ABE6-9F10E0453354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63638"/>
            <a:ext cx="5583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BFE2224B-5841-48BD-9DBA-601E51016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56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>
            <a:extLst>
              <a:ext uri="{FF2B5EF4-FFF2-40B4-BE49-F238E27FC236}">
                <a16:creationId xmlns:a16="http://schemas.microsoft.com/office/drawing/2014/main" id="{95569392-DBDF-34F7-9331-7D84F9F0B4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备注占位符 2">
            <a:extLst>
              <a:ext uri="{FF2B5EF4-FFF2-40B4-BE49-F238E27FC236}">
                <a16:creationId xmlns:a16="http://schemas.microsoft.com/office/drawing/2014/main" id="{1B0B222F-2422-487B-B6A3-67456168C3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122884" name="灯片编号占位符 3">
            <a:extLst>
              <a:ext uri="{FF2B5EF4-FFF2-40B4-BE49-F238E27FC236}">
                <a16:creationId xmlns:a16="http://schemas.microsoft.com/office/drawing/2014/main" id="{FC5ADD5A-C58A-EEDF-58FD-9C9706F6D7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5B1559-A943-492C-9DD1-2F4CBCDA3E43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pPr/>
              <a:t>26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85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C62DC-45A9-0328-D5B8-655B4CA13F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785B2-6AAB-FB73-1977-8C146DB32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C889A-59A1-3153-489E-88F4617AB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FB4B2-3763-A645-9AF9-E1B3E688F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4BAC7-F4FC-9E6D-52D9-9E871E4D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69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D1A0F-BBE7-BA8C-B233-A0CA56156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F11199-81C6-3DF9-1892-4CC89AC2BC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5D9BA-32C1-A7FC-893B-22893096E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6EEEA-C212-C25A-C53D-F016CDB90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45FFE-0BA7-0946-6671-71C6F6278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9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9C56F3-6CF8-4D36-A7CB-F81CC62234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C34D77-F539-625D-ACF4-D3AAFBE0C4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4D66B-856F-20B5-8C71-D6F05422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49B0-9833-5534-DD04-5817CF19B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1CEB2-26CA-1341-C3F7-B66D805BC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78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4299AC4B-F6EF-1073-D739-5EA7C0440AE9}"/>
              </a:ext>
            </a:extLst>
          </p:cNvPr>
          <p:cNvSpPr/>
          <p:nvPr userDrawn="1"/>
        </p:nvSpPr>
        <p:spPr>
          <a:xfrm rot="5400000">
            <a:off x="3096419" y="-2213768"/>
            <a:ext cx="6511925" cy="11285537"/>
          </a:xfrm>
          <a:custGeom>
            <a:avLst/>
            <a:gdLst>
              <a:gd name="connsiteX0" fmla="*/ 0 w 6513262"/>
              <a:gd name="connsiteY0" fmla="*/ 11285624 h 11285624"/>
              <a:gd name="connsiteX1" fmla="*/ 0 w 6513262"/>
              <a:gd name="connsiteY1" fmla="*/ 11118724 h 11285624"/>
              <a:gd name="connsiteX2" fmla="*/ 1 w 6513262"/>
              <a:gd name="connsiteY2" fmla="*/ 11118724 h 11285624"/>
              <a:gd name="connsiteX3" fmla="*/ 1 w 6513262"/>
              <a:gd name="connsiteY3" fmla="*/ 10587 h 11285624"/>
              <a:gd name="connsiteX4" fmla="*/ 11432 w 6513262"/>
              <a:gd name="connsiteY4" fmla="*/ 10587 h 11285624"/>
              <a:gd name="connsiteX5" fmla="*/ 11432 w 6513262"/>
              <a:gd name="connsiteY5" fmla="*/ 0 h 11285624"/>
              <a:gd name="connsiteX6" fmla="*/ 6513262 w 6513262"/>
              <a:gd name="connsiteY6" fmla="*/ 0 h 11285624"/>
              <a:gd name="connsiteX7" fmla="*/ 6513262 w 6513262"/>
              <a:gd name="connsiteY7" fmla="*/ 10588 h 11285624"/>
              <a:gd name="connsiteX8" fmla="*/ 6513262 w 6513262"/>
              <a:gd name="connsiteY8" fmla="*/ 166900 h 11285624"/>
              <a:gd name="connsiteX9" fmla="*/ 6513262 w 6513262"/>
              <a:gd name="connsiteY9" fmla="*/ 10988117 h 11285624"/>
              <a:gd name="connsiteX10" fmla="*/ 6372810 w 6513262"/>
              <a:gd name="connsiteY10" fmla="*/ 11117181 h 11285624"/>
              <a:gd name="connsiteX11" fmla="*/ 6341860 w 6513262"/>
              <a:gd name="connsiteY11" fmla="*/ 11070756 h 11285624"/>
              <a:gd name="connsiteX12" fmla="*/ 6341860 w 6513262"/>
              <a:gd name="connsiteY12" fmla="*/ 166900 h 11285624"/>
              <a:gd name="connsiteX13" fmla="*/ 171403 w 6513262"/>
              <a:gd name="connsiteY13" fmla="*/ 166900 h 11285624"/>
              <a:gd name="connsiteX14" fmla="*/ 171403 w 6513262"/>
              <a:gd name="connsiteY14" fmla="*/ 11118724 h 11285624"/>
              <a:gd name="connsiteX15" fmla="*/ 4310552 w 6513262"/>
              <a:gd name="connsiteY15" fmla="*/ 11118724 h 11285624"/>
              <a:gd name="connsiteX16" fmla="*/ 4342911 w 6513262"/>
              <a:gd name="connsiteY16" fmla="*/ 11161869 h 11285624"/>
              <a:gd name="connsiteX17" fmla="*/ 4219156 w 6513262"/>
              <a:gd name="connsiteY17" fmla="*/ 11285624 h 1128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13262" h="11285624">
                <a:moveTo>
                  <a:pt x="0" y="11285624"/>
                </a:moveTo>
                <a:lnTo>
                  <a:pt x="0" y="11118724"/>
                </a:lnTo>
                <a:lnTo>
                  <a:pt x="1" y="11118724"/>
                </a:lnTo>
                <a:lnTo>
                  <a:pt x="1" y="10587"/>
                </a:lnTo>
                <a:lnTo>
                  <a:pt x="11432" y="10587"/>
                </a:lnTo>
                <a:lnTo>
                  <a:pt x="11432" y="0"/>
                </a:lnTo>
                <a:lnTo>
                  <a:pt x="6513262" y="0"/>
                </a:lnTo>
                <a:lnTo>
                  <a:pt x="6513262" y="10588"/>
                </a:lnTo>
                <a:lnTo>
                  <a:pt x="6513262" y="166900"/>
                </a:lnTo>
                <a:lnTo>
                  <a:pt x="6513262" y="10988117"/>
                </a:lnTo>
                <a:lnTo>
                  <a:pt x="6372810" y="11117181"/>
                </a:lnTo>
                <a:lnTo>
                  <a:pt x="6341860" y="11070756"/>
                </a:lnTo>
                <a:lnTo>
                  <a:pt x="6341860" y="166900"/>
                </a:lnTo>
                <a:lnTo>
                  <a:pt x="171403" y="166900"/>
                </a:lnTo>
                <a:lnTo>
                  <a:pt x="171403" y="11118724"/>
                </a:lnTo>
                <a:lnTo>
                  <a:pt x="4310552" y="11118724"/>
                </a:lnTo>
                <a:lnTo>
                  <a:pt x="4342911" y="11161869"/>
                </a:lnTo>
                <a:lnTo>
                  <a:pt x="4219156" y="112856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prstClr val="white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324BC6-3A3D-2716-E355-7C3D9E4E372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00038" y="3963988"/>
            <a:ext cx="1250950" cy="2757487"/>
            <a:chOff x="2460386" y="3756070"/>
            <a:chExt cx="1264172" cy="278628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501EFB8-5392-711B-2071-90B69E1AD7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812" y="3756070"/>
              <a:ext cx="1096746" cy="123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19F6326-076A-5C74-84A0-D6321F8DF4C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1249">
              <a:off x="2460386" y="4617303"/>
              <a:ext cx="885082" cy="19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594113" y="640844"/>
            <a:ext cx="10220900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8883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3"/>
          </a:xfrm>
        </p:spPr>
        <p:txBody>
          <a:bodyPr/>
          <a:lstStyle>
            <a:lvl1pPr>
              <a:defRPr sz="1875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563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58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750" b="1" cap="all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1500188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45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368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6" y="1535117"/>
            <a:ext cx="5386918" cy="639760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6" y="2174877"/>
            <a:ext cx="5386918" cy="3951290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5" y="1535117"/>
            <a:ext cx="5389032" cy="639760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5" y="2174877"/>
            <a:ext cx="5389032" cy="3951290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0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95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017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B3FF4-1421-31B1-D94C-B51B7E183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AD144-8630-C1DB-8320-C92769359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482B7-D92E-E449-7E41-FA1029EE0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E29ED-D123-1EA8-8D7F-A1A89CD39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A83D0-D785-C4D0-B177-49D0F656B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341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0" y="273053"/>
            <a:ext cx="4011085" cy="1162050"/>
          </a:xfrm>
        </p:spPr>
        <p:txBody>
          <a:bodyPr anchor="b">
            <a:normAutofit/>
          </a:bodyPr>
          <a:lstStyle>
            <a:lvl1pPr algn="l">
              <a:defRPr sz="225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42" y="273056"/>
            <a:ext cx="6815668" cy="585311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0" y="1435106"/>
            <a:ext cx="4011085" cy="4691063"/>
          </a:xfrm>
        </p:spPr>
        <p:txBody>
          <a:bodyPr/>
          <a:lstStyle>
            <a:lvl1pPr marL="0" indent="0">
              <a:buNone/>
              <a:defRPr sz="2250">
                <a:latin typeface="Times New Roman" pitchFamily="18" charset="0"/>
                <a:cs typeface="Times New Roman" pitchFamily="18" charset="0"/>
              </a:defRPr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32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4"/>
            <a:ext cx="7315200" cy="566738"/>
          </a:xfrm>
        </p:spPr>
        <p:txBody>
          <a:bodyPr anchor="b"/>
          <a:lstStyle>
            <a:lvl1pPr algn="l">
              <a:defRPr sz="1875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3"/>
            <a:ext cx="73152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42"/>
            <a:ext cx="7315200" cy="804863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23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46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274645"/>
            <a:ext cx="2743200" cy="5851523"/>
          </a:xfrm>
        </p:spPr>
        <p:txBody>
          <a:bodyPr vert="eaVert"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58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C70A5-4B7B-6B67-F4B9-48DA26FE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9FB008-DE84-F864-C8EE-7340F020D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44C18-2B24-2176-75FB-ABBDBB8E4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EA529-7C64-795B-C96D-528B4DBAE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6BC90-0F61-FA25-7D9F-D89109E6C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9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879E7-04A1-CE40-CD5F-9BCE42904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1C4D7-D1E5-386E-180E-32625E011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8A2389-B4D6-2F49-634C-A74E491BC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3E5BC3-6039-7911-E297-1429FE869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2AAA63-B00D-B487-4CFC-E11C09B77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FFDC03-E612-6F11-84DE-D0EE71DAA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06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9079C-5E7D-3DD7-C36F-C75775536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A6768-80A3-AF27-C611-6D9CB2A530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31A2C7-D19E-0043-DDF7-0EA52B1FF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B3CF9A-B8F2-8EF6-0EAB-C7B6C0126D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0D437E-ED88-36A7-1023-6990A0675B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356738-85EE-3714-F3A7-C6DF0D059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8E2AA-8E07-997D-ECCB-E8FBCE923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D4CE74-0376-C6D0-D3BF-C6BB25664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12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A32DB-EBFE-2A96-5B9F-B78B9FB9A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76755A-1984-9DFA-B4AF-2C1327A43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E92ECA-69DC-B5DE-A4E3-FF90D5510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8BDB78-8785-CE97-C23E-58997EB02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8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A55296-52EB-DE5E-9A18-1ADBBB2C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72E693-AD5E-6A67-A3A3-06E64E78C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0F924-EAD7-9D33-89F6-91318CF12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14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F7EB-1AC3-2402-4A57-313905EFD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82157-DCA2-8582-4456-244A4DEF0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52A66-B89C-53C4-88B1-0D1C44C92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B0937-C50A-B97D-FCBB-90FF8AC0C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45B5B-7F75-1EDF-0BCC-886EE0B38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DCCEF-BB67-75CB-CF7A-09BE5C4E9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FA38D-3C65-7A34-4445-7390672D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FDD787-AC4F-4ACB-4FE7-414A8BAC5D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1F5F21-1733-1334-C2B5-35D2047F58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51447-478D-DDDA-A51A-52A842A0F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6AFE35-926B-45E8-05CE-9D2A7CD9E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CD92C9-7F96-C681-2747-A89ABC82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554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F4345C-284A-45C8-04DB-3687E8A0D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FD527-A526-2F45-B28A-7D6009A10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98367-1A31-ABF6-FC5D-BD6845B465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AC8C-58EA-4593-9CA3-B0781ADDFD89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6226B-4692-9A0E-80BA-4B90CD465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C03D9-9809-E162-6551-BCDB22939B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7A1B6-8A5B-4229-A9E3-09B256F5D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6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ADA1B-4CE8-4302-BC46-949EE8DDF66C}" type="datetimeFigureOut">
              <a:rPr lang="en-US" smtClean="0"/>
              <a:t>28/1/2026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9"/>
            <a:ext cx="3860800" cy="36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39F5B-FFA9-4039-A207-422F4937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95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25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225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225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animfactory.com/animations/nature/flowers/butterflies_flowers_md_clr.gif" TargetMode="Externa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3.jpeg"/><Relationship Id="rId7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1.emf"/><Relationship Id="rId7" Type="http://schemas.openxmlformats.org/officeDocument/2006/relationships/image" Target="../media/image5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1">
            <a:extLst>
              <a:ext uri="{FF2B5EF4-FFF2-40B4-BE49-F238E27FC236}">
                <a16:creationId xmlns:a16="http://schemas.microsoft.com/office/drawing/2014/main" id="{337359FD-BB92-6F8F-B6DB-E814F22CB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07" y="162317"/>
            <a:ext cx="11443626" cy="6452506"/>
          </a:xfrm>
          <a:prstGeom prst="rect">
            <a:avLst/>
          </a:prstGeom>
          <a:solidFill>
            <a:srgbClr val="000099"/>
          </a:solidFill>
          <a:ln w="9525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4099" name="Picture 3" descr="smalborg[1]">
            <a:extLst>
              <a:ext uri="{FF2B5EF4-FFF2-40B4-BE49-F238E27FC236}">
                <a16:creationId xmlns:a16="http://schemas.microsoft.com/office/drawing/2014/main" id="{369BCC9D-37D3-ADF5-363A-5BF04C06E62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47" y="162317"/>
            <a:ext cx="8936385" cy="148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B03">
            <a:extLst>
              <a:ext uri="{FF2B5EF4-FFF2-40B4-BE49-F238E27FC236}">
                <a16:creationId xmlns:a16="http://schemas.microsoft.com/office/drawing/2014/main" id="{C4647A61-811F-C244-8A54-DD899D219B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809" y="6530361"/>
            <a:ext cx="8796754" cy="24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sun3[1]">
            <a:extLst>
              <a:ext uri="{FF2B5EF4-FFF2-40B4-BE49-F238E27FC236}">
                <a16:creationId xmlns:a16="http://schemas.microsoft.com/office/drawing/2014/main" id="{DA738326-2C44-6ECA-1896-7DF6AE4162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02" y="233684"/>
            <a:ext cx="887433" cy="88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sun3[1]">
            <a:extLst>
              <a:ext uri="{FF2B5EF4-FFF2-40B4-BE49-F238E27FC236}">
                <a16:creationId xmlns:a16="http://schemas.microsoft.com/office/drawing/2014/main" id="{2B33FC11-A61B-C929-FB1B-EE8C7EE9BA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241" y="233684"/>
            <a:ext cx="887433" cy="88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sun3[1]">
            <a:extLst>
              <a:ext uri="{FF2B5EF4-FFF2-40B4-BE49-F238E27FC236}">
                <a16:creationId xmlns:a16="http://schemas.microsoft.com/office/drawing/2014/main" id="{9D19B1C8-A976-F862-F870-53D9FC7215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941" y="303500"/>
            <a:ext cx="887433" cy="88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sun3[1]">
            <a:extLst>
              <a:ext uri="{FF2B5EF4-FFF2-40B4-BE49-F238E27FC236}">
                <a16:creationId xmlns:a16="http://schemas.microsoft.com/office/drawing/2014/main" id="{4AF6C723-1254-4589-0FD9-8B3599ADDF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401" y="233684"/>
            <a:ext cx="887433" cy="88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sun3[1]">
            <a:extLst>
              <a:ext uri="{FF2B5EF4-FFF2-40B4-BE49-F238E27FC236}">
                <a16:creationId xmlns:a16="http://schemas.microsoft.com/office/drawing/2014/main" id="{593322CD-E4B7-F890-00C3-91C18DE72D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595" y="233684"/>
            <a:ext cx="887433" cy="88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Rectangle 5">
            <a:extLst>
              <a:ext uri="{FF2B5EF4-FFF2-40B4-BE49-F238E27FC236}">
                <a16:creationId xmlns:a16="http://schemas.microsoft.com/office/drawing/2014/main" id="{15D13795-1488-023C-0B02-A3B731590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8089" y="1072712"/>
            <a:ext cx="5957590" cy="67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21469" indent="-321469" algn="ctr" defTabSz="857250" eaLnBrk="1" hangingPunct="1">
              <a:spcBef>
                <a:spcPct val="20000"/>
              </a:spcBef>
            </a:pPr>
            <a:r>
              <a:rPr lang="en-US" altLang="en-US" sz="2932" dirty="0">
                <a:solidFill>
                  <a:srgbClr val="FF0066"/>
                </a:solidFill>
              </a:rPr>
              <a:t>NHIỆT LIỆT CHÀO MỪNG</a:t>
            </a:r>
          </a:p>
        </p:txBody>
      </p:sp>
      <p:sp>
        <p:nvSpPr>
          <p:cNvPr id="4108" name="WordArt 6">
            <a:extLst>
              <a:ext uri="{FF2B5EF4-FFF2-40B4-BE49-F238E27FC236}">
                <a16:creationId xmlns:a16="http://schemas.microsoft.com/office/drawing/2014/main" id="{115B52BC-DD54-380F-6478-638AF0ADCB0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62326" y="1763856"/>
            <a:ext cx="7753802" cy="2826752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79051"/>
              </a:avLst>
            </a:prstTxWarp>
          </a:bodyPr>
          <a:lstStyle/>
          <a:p>
            <a:pPr algn="ctr" defTabSz="857250"/>
            <a:r>
              <a:rPr lang="en-US" sz="2737" kern="10" smtClean="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5FB2E"/>
                </a:solidFill>
                <a:effectLst>
                  <a:outerShdw dist="28398" dir="1593903" algn="ctr" rotWithShape="0">
                    <a:prstClr val="black"/>
                  </a:outerShdw>
                </a:effectLst>
                <a:latin typeface="Calibri"/>
              </a:rPr>
              <a:t>CÁC EM HỌC SINH</a:t>
            </a:r>
            <a:r>
              <a:rPr lang="en-US" sz="2737" kern="10" smtClean="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5FB2E"/>
                </a:solidFill>
                <a:effectLst>
                  <a:outerShdw dist="28398" dir="1593903" algn="ctr" rotWithShape="0">
                    <a:prstClr val="black"/>
                  </a:outerShdw>
                </a:effectLst>
                <a:latin typeface="Calibri"/>
              </a:rPr>
              <a:t> </a:t>
            </a:r>
            <a:r>
              <a:rPr lang="en-US" sz="2737" kern="10" dirty="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5FB2E"/>
                </a:solidFill>
                <a:effectLst>
                  <a:outerShdw dist="28398" dir="1593903" algn="ctr" rotWithShape="0">
                    <a:prstClr val="black"/>
                  </a:outerShdw>
                </a:effectLst>
                <a:latin typeface="Calibri"/>
              </a:rPr>
              <a:t>ĐẾN VỚI</a:t>
            </a:r>
          </a:p>
          <a:p>
            <a:pPr algn="ctr" defTabSz="857250"/>
            <a:r>
              <a:rPr lang="en-US" sz="2737" kern="10" dirty="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5FB2E"/>
                </a:solidFill>
                <a:effectLst>
                  <a:outerShdw dist="28398" dir="1593903" algn="ctr" rotWithShape="0">
                    <a:prstClr val="black"/>
                  </a:outerShdw>
                </a:effectLst>
                <a:latin typeface="Calibri"/>
              </a:rPr>
              <a:t>TIẾT DẠY HÔM NAY!</a:t>
            </a:r>
          </a:p>
        </p:txBody>
      </p:sp>
      <p:pic>
        <p:nvPicPr>
          <p:cNvPr id="4109" name="Picture 16" descr="butterflies_flowers_md_clr.gif">
            <a:hlinkClick r:id="rId6"/>
            <a:extLst>
              <a:ext uri="{FF2B5EF4-FFF2-40B4-BE49-F238E27FC236}">
                <a16:creationId xmlns:a16="http://schemas.microsoft.com/office/drawing/2014/main" id="{9E46DB76-21B4-2F93-9081-3F7A60E698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852" y="4024759"/>
            <a:ext cx="1712807" cy="171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8449F6-C201-F9ED-6B68-FE40381C5A22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8B9314-8DC1-EE94-723C-B624B91D1EE2}"/>
              </a:ext>
            </a:extLst>
          </p:cNvPr>
          <p:cNvSpPr txBox="1"/>
          <p:nvPr/>
        </p:nvSpPr>
        <p:spPr>
          <a:xfrm>
            <a:off x="2859313" y="6115618"/>
            <a:ext cx="5747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Thế  nào là cơ thể đa bào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074" name="Picture 2" descr="Tế bào - đơn vị cơ sở của sự sống">
            <a:extLst>
              <a:ext uri="{FF2B5EF4-FFF2-40B4-BE49-F238E27FC236}">
                <a16:creationId xmlns:a16="http://schemas.microsoft.com/office/drawing/2014/main" id="{C6121CD1-D3FC-9DC0-E8CC-F38739BF6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6" y="1492700"/>
            <a:ext cx="5442856" cy="440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1. Quan sát hình 12.4, 12.5 và kể tên 1 số loại tế bào cấu tạo">
            <a:extLst>
              <a:ext uri="{FF2B5EF4-FFF2-40B4-BE49-F238E27FC236}">
                <a16:creationId xmlns:a16="http://schemas.microsoft.com/office/drawing/2014/main" id="{E8147BCA-2FF6-37C1-D8AA-AE50108EBC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2"/>
          <a:stretch/>
        </p:blipFill>
        <p:spPr bwMode="auto">
          <a:xfrm>
            <a:off x="5860572" y="1327184"/>
            <a:ext cx="5747658" cy="472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89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DE85FFA4-A934-0E3D-3BC8-0EE0D408FFB5}"/>
              </a:ext>
            </a:extLst>
          </p:cNvPr>
          <p:cNvGrpSpPr/>
          <p:nvPr/>
        </p:nvGrpSpPr>
        <p:grpSpPr>
          <a:xfrm>
            <a:off x="4957543" y="1879342"/>
            <a:ext cx="7103828" cy="5024178"/>
            <a:chOff x="4957543" y="1925836"/>
            <a:chExt cx="7103828" cy="5024178"/>
          </a:xfrm>
        </p:grpSpPr>
        <p:pic>
          <p:nvPicPr>
            <p:cNvPr id="3" name="Picture 2" descr="Quan sát hình 23.1 SGK KHTN 6 viết sơ đồ thể hiện mối quan hệ">
              <a:extLst>
                <a:ext uri="{FF2B5EF4-FFF2-40B4-BE49-F238E27FC236}">
                  <a16:creationId xmlns:a16="http://schemas.microsoft.com/office/drawing/2014/main" id="{1B294889-7D31-20C3-E3AE-32C52D5A0D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7543" y="1925836"/>
              <a:ext cx="7103828" cy="5024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792C101-90AF-A19F-21F3-58664D2539CD}"/>
                </a:ext>
              </a:extLst>
            </p:cNvPr>
            <p:cNvSpPr/>
            <p:nvPr/>
          </p:nvSpPr>
          <p:spPr>
            <a:xfrm>
              <a:off x="5068834" y="6439518"/>
              <a:ext cx="6881246" cy="3975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 23.1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. Sơ đồ các cấp tổ chức cấu tạo cơ thể người 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48449F6-C201-F9ED-6B68-FE40381C5A22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CCC89E-C0FA-EA24-D97C-4C45A0FE50FF}"/>
              </a:ext>
            </a:extLst>
          </p:cNvPr>
          <p:cNvSpPr txBox="1"/>
          <p:nvPr/>
        </p:nvSpPr>
        <p:spPr>
          <a:xfrm>
            <a:off x="364368" y="2544302"/>
            <a:ext cx="45931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</a:t>
            </a:r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đa bào được tạo thành từ các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nào?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30361F-EEAC-8C4C-BE7D-019B83B387CA}"/>
              </a:ext>
            </a:extLst>
          </p:cNvPr>
          <p:cNvSpPr txBox="1"/>
          <p:nvPr/>
        </p:nvSpPr>
        <p:spPr>
          <a:xfrm>
            <a:off x="1176477" y="1310602"/>
            <a:ext cx="100874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- C</a:t>
            </a:r>
            <a:r>
              <a:rPr lang="vi-VN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được cấu tạo từ nhiều tế bào thực hiện các chức năng khác nhau</a:t>
            </a:r>
            <a:r>
              <a:rPr lang="vi-VN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2" descr="viet3">
            <a:extLst>
              <a:ext uri="{FF2B5EF4-FFF2-40B4-BE49-F238E27FC236}">
                <a16:creationId xmlns:a16="http://schemas.microsoft.com/office/drawing/2014/main" id="{7AD32B3D-371F-DFBD-90AA-AE18E911640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33" y="1313838"/>
            <a:ext cx="842890" cy="46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57D54A4-824B-6530-7B81-A7811CE614DF}"/>
              </a:ext>
            </a:extLst>
          </p:cNvPr>
          <p:cNvSpPr/>
          <p:nvPr/>
        </p:nvSpPr>
        <p:spPr>
          <a:xfrm>
            <a:off x="6628198" y="1933143"/>
            <a:ext cx="1509485" cy="2269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 bào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FF8E7A-F9D7-E9D5-36AF-7D3CBDB243C2}"/>
              </a:ext>
            </a:extLst>
          </p:cNvPr>
          <p:cNvSpPr/>
          <p:nvPr/>
        </p:nvSpPr>
        <p:spPr>
          <a:xfrm>
            <a:off x="10827657" y="1905676"/>
            <a:ext cx="1244618" cy="25440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6FF0EC-0158-6F32-552A-E0E91C889EA8}"/>
              </a:ext>
            </a:extLst>
          </p:cNvPr>
          <p:cNvSpPr txBox="1"/>
          <p:nvPr/>
        </p:nvSpPr>
        <p:spPr>
          <a:xfrm>
            <a:off x="364368" y="3914864"/>
            <a:ext cx="45931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Sắp xếp </a:t>
            </a:r>
            <a:r>
              <a:rPr lang="vi-VN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 cấp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lang="vi-VN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cơ thể</a:t>
            </a:r>
            <a:r>
              <a:rPr lang="en-US" sz="28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đa bào từ thấp đến cao?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A73472-EAED-08AF-1E95-8A584EFB8C13}"/>
              </a:ext>
            </a:extLst>
          </p:cNvPr>
          <p:cNvSpPr/>
          <p:nvPr/>
        </p:nvSpPr>
        <p:spPr>
          <a:xfrm>
            <a:off x="9879677" y="6025643"/>
            <a:ext cx="1573569" cy="262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quan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6F13A-4834-B789-1E14-CA7309FE0944}"/>
              </a:ext>
            </a:extLst>
          </p:cNvPr>
          <p:cNvSpPr/>
          <p:nvPr/>
        </p:nvSpPr>
        <p:spPr>
          <a:xfrm>
            <a:off x="6096000" y="5755309"/>
            <a:ext cx="1870129" cy="39751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cơ quan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8B1E35-2331-FD03-450F-413602426B50}"/>
              </a:ext>
            </a:extLst>
          </p:cNvPr>
          <p:cNvSpPr/>
          <p:nvPr/>
        </p:nvSpPr>
        <p:spPr>
          <a:xfrm>
            <a:off x="4870987" y="5134149"/>
            <a:ext cx="1343834" cy="39751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thể</a:t>
            </a:r>
          </a:p>
        </p:txBody>
      </p:sp>
    </p:spTree>
    <p:extLst>
      <p:ext uri="{BB962C8B-B14F-4D97-AF65-F5344CB8AC3E}">
        <p14:creationId xmlns:p14="http://schemas.microsoft.com/office/powerpoint/2010/main" val="234438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8" grpId="0" animBg="1"/>
      <p:bldP spid="9" grpId="0" animBg="1"/>
      <p:bldP spid="10" grpId="0"/>
      <p:bldP spid="11" grpId="0" animBg="1"/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BC77BA-B567-BDFE-0BED-C81EEBAA9076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46D0CA1-B00E-DEF2-C885-AB308841F7DC}"/>
              </a:ext>
            </a:extLst>
          </p:cNvPr>
          <p:cNvGrpSpPr/>
          <p:nvPr/>
        </p:nvGrpSpPr>
        <p:grpSpPr>
          <a:xfrm>
            <a:off x="305070" y="3813429"/>
            <a:ext cx="1482216" cy="1354664"/>
            <a:chOff x="195675" y="769081"/>
            <a:chExt cx="3991696" cy="1264983"/>
          </a:xfrm>
        </p:grpSpPr>
        <p:pic>
          <p:nvPicPr>
            <p:cNvPr id="7" name="Picture 6" descr="Tế bào - Đơn vị cơ sở của sự sống KHTN 6 Cánh Diều | KHTN lớp 6 - Cánh Diều">
              <a:extLst>
                <a:ext uri="{FF2B5EF4-FFF2-40B4-BE49-F238E27FC236}">
                  <a16:creationId xmlns:a16="http://schemas.microsoft.com/office/drawing/2014/main" id="{DE4CEFBB-3917-2BE5-8076-D87F4409A7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20" t="4401" r="34466" b="81746"/>
            <a:stretch/>
          </p:blipFill>
          <p:spPr bwMode="auto">
            <a:xfrm>
              <a:off x="1044832" y="769081"/>
              <a:ext cx="2216364" cy="732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D10E544-F4EC-4778-3E0D-5339CE23842D}"/>
                </a:ext>
              </a:extLst>
            </p:cNvPr>
            <p:cNvSpPr txBox="1"/>
            <p:nvPr/>
          </p:nvSpPr>
          <p:spPr>
            <a:xfrm>
              <a:off x="195675" y="1516742"/>
              <a:ext cx="3991696" cy="517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30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Tế bào</a:t>
              </a:r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2D3938-BC17-1176-BF9F-029BD7E6CC3A}"/>
              </a:ext>
            </a:extLst>
          </p:cNvPr>
          <p:cNvGrpSpPr/>
          <p:nvPr/>
        </p:nvGrpSpPr>
        <p:grpSpPr>
          <a:xfrm>
            <a:off x="2465134" y="3292086"/>
            <a:ext cx="1611085" cy="2221752"/>
            <a:chOff x="8171076" y="258899"/>
            <a:chExt cx="1611085" cy="22217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42C7C1B-04F8-CAFF-A2BD-36EA88536A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2807" r="6270" b="69586"/>
            <a:stretch/>
          </p:blipFill>
          <p:spPr>
            <a:xfrm>
              <a:off x="8171076" y="258899"/>
              <a:ext cx="1611085" cy="169490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4EABFF-4D5E-CF36-B68E-11F04C021D2B}"/>
                </a:ext>
              </a:extLst>
            </p:cNvPr>
            <p:cNvSpPr txBox="1"/>
            <p:nvPr/>
          </p:nvSpPr>
          <p:spPr>
            <a:xfrm>
              <a:off x="8690416" y="1957431"/>
              <a:ext cx="7112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Mô</a:t>
              </a:r>
              <a:endParaRPr lang="en-US" sz="2800"/>
            </a:p>
          </p:txBody>
        </p:sp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7DC8479-E541-340D-D05E-F9D1DA203D9D}"/>
              </a:ext>
            </a:extLst>
          </p:cNvPr>
          <p:cNvSpPr/>
          <p:nvPr/>
        </p:nvSpPr>
        <p:spPr>
          <a:xfrm>
            <a:off x="1787286" y="4020791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61C9567-B617-AA8B-B6F4-33045243A67E}"/>
              </a:ext>
            </a:extLst>
          </p:cNvPr>
          <p:cNvSpPr/>
          <p:nvPr/>
        </p:nvSpPr>
        <p:spPr>
          <a:xfrm>
            <a:off x="4221362" y="3990963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0B81AE-B81C-B6C4-234D-B4D0BC3C057C}"/>
              </a:ext>
            </a:extLst>
          </p:cNvPr>
          <p:cNvGrpSpPr/>
          <p:nvPr/>
        </p:nvGrpSpPr>
        <p:grpSpPr>
          <a:xfrm>
            <a:off x="5015325" y="3257975"/>
            <a:ext cx="1632864" cy="2643350"/>
            <a:chOff x="10319658" y="3080656"/>
            <a:chExt cx="1632864" cy="264335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9DADD45-D4FB-1683-7296-86C07A6ED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3938" t="51836" r="5140" b="9162"/>
            <a:stretch/>
          </p:blipFill>
          <p:spPr>
            <a:xfrm>
              <a:off x="10319658" y="3080656"/>
              <a:ext cx="1611085" cy="217351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53E177E-8EC2-83F8-DECC-05EA6376D48C}"/>
                </a:ext>
              </a:extLst>
            </p:cNvPr>
            <p:cNvSpPr txBox="1"/>
            <p:nvPr/>
          </p:nvSpPr>
          <p:spPr>
            <a:xfrm>
              <a:off x="10319658" y="5200786"/>
              <a:ext cx="16328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Cơ quan</a:t>
              </a:r>
              <a:endParaRPr lang="en-US" sz="2800"/>
            </a:p>
          </p:txBody>
        </p:sp>
      </p:grp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F872D14-8EC7-1663-F797-F5AAC745BB4F}"/>
              </a:ext>
            </a:extLst>
          </p:cNvPr>
          <p:cNvSpPr/>
          <p:nvPr/>
        </p:nvSpPr>
        <p:spPr>
          <a:xfrm>
            <a:off x="6698983" y="4042154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348097CA-8553-1382-26EF-A175E76714D9}"/>
              </a:ext>
            </a:extLst>
          </p:cNvPr>
          <p:cNvSpPr/>
          <p:nvPr/>
        </p:nvSpPr>
        <p:spPr>
          <a:xfrm>
            <a:off x="9045974" y="4072224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7121D58-5155-F481-3115-C5B9A4F24376}"/>
              </a:ext>
            </a:extLst>
          </p:cNvPr>
          <p:cNvGrpSpPr/>
          <p:nvPr/>
        </p:nvGrpSpPr>
        <p:grpSpPr>
          <a:xfrm>
            <a:off x="7275232" y="2971387"/>
            <a:ext cx="2173518" cy="3455105"/>
            <a:chOff x="6339107" y="3080656"/>
            <a:chExt cx="2173518" cy="345510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28047DD-D909-654A-F61B-81D4C25026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0953" t="31456" r="39821" b="15413"/>
            <a:stretch/>
          </p:blipFill>
          <p:spPr>
            <a:xfrm>
              <a:off x="6531427" y="3080656"/>
              <a:ext cx="1480457" cy="296091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D3B4E14-3A8E-FD8A-58AC-21BF0702658D}"/>
                </a:ext>
              </a:extLst>
            </p:cNvPr>
            <p:cNvSpPr txBox="1"/>
            <p:nvPr/>
          </p:nvSpPr>
          <p:spPr>
            <a:xfrm>
              <a:off x="6339107" y="6012541"/>
              <a:ext cx="217351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Hệ cơ quan</a:t>
              </a:r>
              <a:endParaRPr lang="en-US" sz="280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A4058639-1727-97B5-B172-544E667B4B1C}"/>
              </a:ext>
            </a:extLst>
          </p:cNvPr>
          <p:cNvSpPr txBox="1"/>
          <p:nvPr/>
        </p:nvSpPr>
        <p:spPr>
          <a:xfrm>
            <a:off x="981469" y="1751736"/>
            <a:ext cx="104276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cấp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kumimoji="0" lang="vi-VN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 </a:t>
            </a:r>
            <a:r>
              <a:rPr kumimoji="0" lang="vi-VN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 cơ thể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từ thấp đến cao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Tế bào, mô, cơ quan, hệ cơ quan, cơ thể.</a:t>
            </a:r>
            <a:endParaRPr lang="en-US" sz="28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12" descr="viet3">
            <a:extLst>
              <a:ext uri="{FF2B5EF4-FFF2-40B4-BE49-F238E27FC236}">
                <a16:creationId xmlns:a16="http://schemas.microsoft.com/office/drawing/2014/main" id="{8F234FA0-292D-D6F7-0C43-651A92155E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0" y="1317492"/>
            <a:ext cx="842890" cy="46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EFF8760-FE5B-3FFA-B1CC-16D8C8AF5FD1}"/>
              </a:ext>
            </a:extLst>
          </p:cNvPr>
          <p:cNvSpPr txBox="1"/>
          <p:nvPr/>
        </p:nvSpPr>
        <p:spPr>
          <a:xfrm>
            <a:off x="1252937" y="1305765"/>
            <a:ext cx="10082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được cấu tạo từ nhiều tế bào thực hiện các chức năng khác nhau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645D96-8DF7-92D5-0DC2-67E0FDA7582A}"/>
              </a:ext>
            </a:extLst>
          </p:cNvPr>
          <p:cNvGrpSpPr/>
          <p:nvPr/>
        </p:nvGrpSpPr>
        <p:grpSpPr>
          <a:xfrm>
            <a:off x="9740859" y="3180381"/>
            <a:ext cx="1668309" cy="3240313"/>
            <a:chOff x="10319402" y="3301768"/>
            <a:chExt cx="1668309" cy="324031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BC6A6B-1772-AB41-0438-C54D4C59F48D}"/>
                </a:ext>
              </a:extLst>
            </p:cNvPr>
            <p:cNvGrpSpPr/>
            <p:nvPr/>
          </p:nvGrpSpPr>
          <p:grpSpPr>
            <a:xfrm>
              <a:off x="10319402" y="3301768"/>
              <a:ext cx="1400636" cy="3240313"/>
              <a:chOff x="2075544" y="2801257"/>
              <a:chExt cx="1400636" cy="3240313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BDBCF3D-E745-BC71-6569-6A3C4624C2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500" t="17393" r="81102" b="31560"/>
              <a:stretch/>
            </p:blipFill>
            <p:spPr>
              <a:xfrm>
                <a:off x="2075544" y="2801257"/>
                <a:ext cx="1262742" cy="2844801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46E6BF7-069B-3D80-3142-92E5D8894310}"/>
                  </a:ext>
                </a:extLst>
              </p:cNvPr>
              <p:cNvSpPr txBox="1"/>
              <p:nvPr/>
            </p:nvSpPr>
            <p:spPr>
              <a:xfrm>
                <a:off x="2075544" y="5518350"/>
                <a:ext cx="140063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en-US" sz="2800" b="1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Cơ thể</a:t>
                </a:r>
                <a:endParaRPr lang="en-US" sz="280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B124FED-9D6E-1A86-07C8-27EF45AD2C11}"/>
                </a:ext>
              </a:extLst>
            </p:cNvPr>
            <p:cNvSpPr txBox="1"/>
            <p:nvPr/>
          </p:nvSpPr>
          <p:spPr>
            <a:xfrm>
              <a:off x="11176577" y="5499492"/>
              <a:ext cx="81113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51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8" grpId="0" animBg="1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EB9D2BA-0CDD-12BE-B751-DCE4C4437323}"/>
              </a:ext>
            </a:extLst>
          </p:cNvPr>
          <p:cNvGrpSpPr/>
          <p:nvPr/>
        </p:nvGrpSpPr>
        <p:grpSpPr>
          <a:xfrm>
            <a:off x="421185" y="808972"/>
            <a:ext cx="1482216" cy="1354664"/>
            <a:chOff x="195675" y="769081"/>
            <a:chExt cx="3991696" cy="1264983"/>
          </a:xfrm>
        </p:grpSpPr>
        <p:pic>
          <p:nvPicPr>
            <p:cNvPr id="3" name="Picture 2" descr="Tế bào - Đơn vị cơ sở của sự sống KHTN 6 Cánh Diều | KHTN lớp 6 - Cánh Diều">
              <a:extLst>
                <a:ext uri="{FF2B5EF4-FFF2-40B4-BE49-F238E27FC236}">
                  <a16:creationId xmlns:a16="http://schemas.microsoft.com/office/drawing/2014/main" id="{E764F8A7-09F5-BE56-BEE1-D82547EFE98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20" t="4401" r="34466" b="81746"/>
            <a:stretch/>
          </p:blipFill>
          <p:spPr bwMode="auto">
            <a:xfrm>
              <a:off x="1044832" y="769081"/>
              <a:ext cx="2216364" cy="732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27C4683-FC6C-7281-C09C-77EE88466B05}"/>
                </a:ext>
              </a:extLst>
            </p:cNvPr>
            <p:cNvSpPr txBox="1"/>
            <p:nvPr/>
          </p:nvSpPr>
          <p:spPr>
            <a:xfrm>
              <a:off x="195675" y="1516742"/>
              <a:ext cx="3991696" cy="517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30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Tế bào</a:t>
              </a:r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2A59E29-03A3-619A-7A1E-D4994064BCE1}"/>
              </a:ext>
            </a:extLst>
          </p:cNvPr>
          <p:cNvGrpSpPr/>
          <p:nvPr/>
        </p:nvGrpSpPr>
        <p:grpSpPr>
          <a:xfrm>
            <a:off x="2581249" y="287629"/>
            <a:ext cx="1611085" cy="2221752"/>
            <a:chOff x="8171076" y="258899"/>
            <a:chExt cx="1611085" cy="222175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336246B-FCAA-0112-2EB2-F247BBBB1B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2807" r="6270" b="69586"/>
            <a:stretch/>
          </p:blipFill>
          <p:spPr>
            <a:xfrm>
              <a:off x="8171076" y="258899"/>
              <a:ext cx="1611085" cy="169490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95485E-D898-ACEF-32D6-2A75301EB588}"/>
                </a:ext>
              </a:extLst>
            </p:cNvPr>
            <p:cNvSpPr txBox="1"/>
            <p:nvPr/>
          </p:nvSpPr>
          <p:spPr>
            <a:xfrm>
              <a:off x="8690416" y="1957431"/>
              <a:ext cx="7112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Mô</a:t>
              </a:r>
              <a:endParaRPr lang="en-US" sz="2800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27A6622F-9B84-3208-6878-F4C1BA2F51B2}"/>
              </a:ext>
            </a:extLst>
          </p:cNvPr>
          <p:cNvSpPr/>
          <p:nvPr/>
        </p:nvSpPr>
        <p:spPr>
          <a:xfrm>
            <a:off x="1903401" y="1016334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0F9DF33-7A99-4BF7-5BF5-FEA8ACCD3D40}"/>
              </a:ext>
            </a:extLst>
          </p:cNvPr>
          <p:cNvSpPr/>
          <p:nvPr/>
        </p:nvSpPr>
        <p:spPr>
          <a:xfrm>
            <a:off x="4331129" y="1164909"/>
            <a:ext cx="648820" cy="2971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1DE980-91DF-1FD4-CF67-B1F47C592341}"/>
              </a:ext>
            </a:extLst>
          </p:cNvPr>
          <p:cNvGrpSpPr/>
          <p:nvPr/>
        </p:nvGrpSpPr>
        <p:grpSpPr>
          <a:xfrm>
            <a:off x="4979949" y="427751"/>
            <a:ext cx="1778007" cy="3109565"/>
            <a:chOff x="10319658" y="3080656"/>
            <a:chExt cx="1632864" cy="26433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1E29579-51D2-860A-D296-9ECE32686C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3938" t="51836" r="5140" b="9162"/>
            <a:stretch/>
          </p:blipFill>
          <p:spPr>
            <a:xfrm>
              <a:off x="10319658" y="3080656"/>
              <a:ext cx="1611085" cy="21735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321AE94-6D6B-17A2-2039-D7A6E7F0AD2A}"/>
                </a:ext>
              </a:extLst>
            </p:cNvPr>
            <p:cNvSpPr txBox="1"/>
            <p:nvPr/>
          </p:nvSpPr>
          <p:spPr>
            <a:xfrm>
              <a:off x="10319658" y="5200786"/>
              <a:ext cx="16328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Cơ quan</a:t>
              </a:r>
              <a:endParaRPr lang="en-US" sz="2800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557147D-78AE-4B94-206A-C06B745FA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3479" y="341868"/>
            <a:ext cx="4984595" cy="22307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1D9DC58-680E-AF82-0EDE-96599C0BB140}"/>
              </a:ext>
            </a:extLst>
          </p:cNvPr>
          <p:cNvGrpSpPr/>
          <p:nvPr/>
        </p:nvGrpSpPr>
        <p:grpSpPr>
          <a:xfrm>
            <a:off x="7435462" y="2755530"/>
            <a:ext cx="3707831" cy="3517870"/>
            <a:chOff x="6339107" y="3080656"/>
            <a:chExt cx="2173518" cy="34551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1AC3837-BD09-3082-C1A2-F0F049F310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0953" t="31456" r="39821" b="15413"/>
            <a:stretch/>
          </p:blipFill>
          <p:spPr>
            <a:xfrm>
              <a:off x="6531427" y="3080656"/>
              <a:ext cx="1480457" cy="296091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FADE6EF-4140-4AE6-BA4B-55DEE2A96E49}"/>
                </a:ext>
              </a:extLst>
            </p:cNvPr>
            <p:cNvSpPr txBox="1"/>
            <p:nvPr/>
          </p:nvSpPr>
          <p:spPr>
            <a:xfrm>
              <a:off x="6339107" y="6012541"/>
              <a:ext cx="217351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8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Hệ cơ quan</a:t>
              </a:r>
              <a:endParaRPr lang="en-US" sz="2800"/>
            </a:p>
          </p:txBody>
        </p:sp>
      </p:grpSp>
      <p:pic>
        <p:nvPicPr>
          <p:cNvPr id="1026" name="Picture 2" descr="Các cấp độ tổ chức trong cơ thể đa bào">
            <a:extLst>
              <a:ext uri="{FF2B5EF4-FFF2-40B4-BE49-F238E27FC236}">
                <a16:creationId xmlns:a16="http://schemas.microsoft.com/office/drawing/2014/main" id="{50FD596F-BB73-7DCB-9EA9-E674CD5AE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6" y="2714508"/>
            <a:ext cx="4501758" cy="397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FD84A4E-78A0-C6A2-C304-47352B54726E}"/>
              </a:ext>
            </a:extLst>
          </p:cNvPr>
          <p:cNvSpPr txBox="1"/>
          <p:nvPr/>
        </p:nvSpPr>
        <p:spPr>
          <a:xfrm>
            <a:off x="1834065" y="5996292"/>
            <a:ext cx="1769139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thể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D18BD5-EB33-26C9-3A6D-DAE9D6F0A065}"/>
              </a:ext>
            </a:extLst>
          </p:cNvPr>
          <p:cNvSpPr txBox="1"/>
          <p:nvPr/>
        </p:nvSpPr>
        <p:spPr>
          <a:xfrm>
            <a:off x="8235106" y="6249983"/>
            <a:ext cx="2146351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1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sz="2400" i="1" u="none" strike="noStrike" kern="1200" cap="none" spc="0" normalizeH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tiêu hoá</a:t>
            </a:r>
            <a:endParaRPr kumimoji="0" lang="en-US" sz="1400" i="1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A65CB24-3129-8F34-7726-F9B61805F171}"/>
              </a:ext>
            </a:extLst>
          </p:cNvPr>
          <p:cNvSpPr/>
          <p:nvPr/>
        </p:nvSpPr>
        <p:spPr>
          <a:xfrm rot="10800000">
            <a:off x="3653891" y="6031378"/>
            <a:ext cx="4505179" cy="28188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71C58A51-AE51-04B1-2268-F498FE0CFC49}"/>
              </a:ext>
            </a:extLst>
          </p:cNvPr>
          <p:cNvSpPr/>
          <p:nvPr/>
        </p:nvSpPr>
        <p:spPr>
          <a:xfrm rot="19026561">
            <a:off x="6913313" y="3255223"/>
            <a:ext cx="282512" cy="313177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0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0" grpId="0" animBg="1"/>
      <p:bldP spid="22" grpId="0" animBg="1"/>
      <p:bldP spid="19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76F1C7-F412-1E2F-F1BE-B3A056B7656E}"/>
              </a:ext>
            </a:extLst>
          </p:cNvPr>
          <p:cNvSpPr/>
          <p:nvPr/>
        </p:nvSpPr>
        <p:spPr>
          <a:xfrm>
            <a:off x="0" y="4594158"/>
            <a:ext cx="119387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vi-VN" sz="32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Các nhóm</a:t>
            </a:r>
            <a:r>
              <a:rPr lang="vi-VN" sz="3200" b="1">
                <a:solidFill>
                  <a:srgbClr val="0000CC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thảo luận</a:t>
            </a:r>
            <a:r>
              <a:rPr lang="en-US" sz="3200" b="1">
                <a:solidFill>
                  <a:srgbClr val="0000CC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3200" b="1">
                <a:solidFill>
                  <a:srgbClr val="0000CC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</a:t>
            </a:r>
            <a:r>
              <a:rPr lang="vi-VN" sz="3200" b="1">
                <a:solidFill>
                  <a:srgbClr val="0000CC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ọi và dán tên </a:t>
            </a:r>
            <a:r>
              <a:rPr lang="en-US" sz="32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 cấp tổ chức cơ thể</a:t>
            </a:r>
            <a:r>
              <a:rPr lang="en-US" sz="32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tương ứng lên hình</a:t>
            </a:r>
            <a:r>
              <a:rPr lang="en-US" sz="32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 đến E</a:t>
            </a:r>
            <a:r>
              <a:rPr lang="en-US" sz="32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cho phù hợp.</a:t>
            </a:r>
          </a:p>
          <a:p>
            <a:pPr indent="342900" algn="just"/>
            <a:r>
              <a:rPr lang="vi-VN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+ Nhóm </a:t>
            </a:r>
            <a:r>
              <a:rPr lang="en-US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vi-VN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vi-VN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Hoàn thiện sơ đồ</a:t>
            </a:r>
            <a:r>
              <a:rPr lang="vi-VN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các cấp </a:t>
            </a:r>
            <a:r>
              <a:rPr lang="vi-VN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tổ chức</a:t>
            </a:r>
            <a:r>
              <a:rPr lang="en-US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cơ thể</a:t>
            </a:r>
            <a:r>
              <a:rPr lang="vi-VN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của </a:t>
            </a:r>
            <a:r>
              <a:rPr lang="en-US" sz="2800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cây sâm Việt Nam.</a:t>
            </a:r>
            <a:endParaRPr lang="vi-VN" sz="32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342900" algn="just"/>
            <a:r>
              <a:rPr lang="vi-VN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Nhóm 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3-4</a:t>
            </a:r>
            <a:r>
              <a:rPr lang="vi-VN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Hoàn thiện sơ đồ</a:t>
            </a:r>
            <a:r>
              <a:rPr lang="vi-VN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vi-VN" sz="2800" dirty="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cấp </a:t>
            </a:r>
            <a:r>
              <a:rPr lang="vi-VN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tổ chức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cơ thể</a:t>
            </a:r>
            <a:r>
              <a:rPr lang="vi-VN" sz="2800"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của </a:t>
            </a:r>
            <a:r>
              <a:rPr lang="en-US" sz="2800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con</a:t>
            </a:r>
            <a:r>
              <a:rPr lang="en-US" sz="28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 cóc Việt Nam</a:t>
            </a:r>
            <a:r>
              <a:rPr lang="vi-VN" sz="2800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Picture 2" descr="Trả lời hoạt động mục 1 trang 79 SGK KHTN 6 Kết nối tri thức với cuộc sống  | KHTN lớp 6 - Kết nối tri thức">
            <a:extLst>
              <a:ext uri="{FF2B5EF4-FFF2-40B4-BE49-F238E27FC236}">
                <a16:creationId xmlns:a16="http://schemas.microsoft.com/office/drawing/2014/main" id="{A4FE3831-F032-4213-0A96-6C561E71A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57" y="101600"/>
            <a:ext cx="11474292" cy="427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Đồng hồ đếm ngược 2 phút có tiếng.mp4" descr="Đồng hồ đếm ngược 2 phút có tiếng.mp4">
            <a:hlinkClick r:id="" action="ppaction://media"/>
            <a:extLst>
              <a:ext uri="{FF2B5EF4-FFF2-40B4-BE49-F238E27FC236}">
                <a16:creationId xmlns:a16="http://schemas.microsoft.com/office/drawing/2014/main" id="{D72E8D42-902F-596C-D683-1C871759E8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484" y="1679076"/>
            <a:ext cx="1224367" cy="68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6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187C4E-35F5-B587-F30B-E353F585467D}"/>
              </a:ext>
            </a:extLst>
          </p:cNvPr>
          <p:cNvSpPr txBox="1"/>
          <p:nvPr/>
        </p:nvSpPr>
        <p:spPr>
          <a:xfrm>
            <a:off x="163111" y="188035"/>
            <a:ext cx="237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NHÓM 1 </a:t>
            </a:r>
            <a:r>
              <a:rPr lang="vi-VN" sz="2800" b="1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- 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E3779A-4D3C-838F-8904-4552E4685F52}"/>
              </a:ext>
            </a:extLst>
          </p:cNvPr>
          <p:cNvSpPr txBox="1"/>
          <p:nvPr/>
        </p:nvSpPr>
        <p:spPr>
          <a:xfrm>
            <a:off x="163111" y="3550182"/>
            <a:ext cx="237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NHÓM 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Trả lời hoạt động mục 1 trang 79 SGK KHTN 6 Kết nối tri thức với cuộc sống  | KHTN lớp 6 - Kết nối tri thức">
            <a:extLst>
              <a:ext uri="{FF2B5EF4-FFF2-40B4-BE49-F238E27FC236}">
                <a16:creationId xmlns:a16="http://schemas.microsoft.com/office/drawing/2014/main" id="{0598E96E-9C81-0B7D-04F5-EFF2D8B805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53" b="18183"/>
          <a:stretch/>
        </p:blipFill>
        <p:spPr bwMode="auto">
          <a:xfrm>
            <a:off x="974751" y="776337"/>
            <a:ext cx="10531377" cy="263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rả lời hoạt động mục 1 trang 79 SGK KHTN 6 Kết nối tri thức với cuộc sống  | KHTN lớp 6 - Kết nối tri thức">
            <a:extLst>
              <a:ext uri="{FF2B5EF4-FFF2-40B4-BE49-F238E27FC236}">
                <a16:creationId xmlns:a16="http://schemas.microsoft.com/office/drawing/2014/main" id="{EB444B41-7A3E-AE97-A4E6-51BC4CFE98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93"/>
          <a:stretch/>
        </p:blipFill>
        <p:spPr bwMode="auto">
          <a:xfrm>
            <a:off x="1013405" y="4087129"/>
            <a:ext cx="10165190" cy="212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435491-31A7-3689-4B36-FC681519842A}"/>
              </a:ext>
            </a:extLst>
          </p:cNvPr>
          <p:cNvSpPr txBox="1"/>
          <p:nvPr/>
        </p:nvSpPr>
        <p:spPr>
          <a:xfrm>
            <a:off x="3601034" y="841864"/>
            <a:ext cx="91388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9B13C-9335-DC85-062E-95A36D834D7D}"/>
              </a:ext>
            </a:extLst>
          </p:cNvPr>
          <p:cNvSpPr txBox="1"/>
          <p:nvPr/>
        </p:nvSpPr>
        <p:spPr>
          <a:xfrm>
            <a:off x="1578193" y="826475"/>
            <a:ext cx="1436915" cy="553998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 bào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1FD049-9499-F73F-174A-326775C91EB9}"/>
              </a:ext>
            </a:extLst>
          </p:cNvPr>
          <p:cNvSpPr txBox="1"/>
          <p:nvPr/>
        </p:nvSpPr>
        <p:spPr>
          <a:xfrm>
            <a:off x="4817558" y="826475"/>
            <a:ext cx="1611085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quan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EF7B8-29C5-CB9F-7026-2BC87AE92EED}"/>
              </a:ext>
            </a:extLst>
          </p:cNvPr>
          <p:cNvSpPr txBox="1"/>
          <p:nvPr/>
        </p:nvSpPr>
        <p:spPr>
          <a:xfrm>
            <a:off x="6560974" y="857253"/>
            <a:ext cx="2117699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 cơ quan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B8963D-0576-B79B-A991-2A858663BF2A}"/>
              </a:ext>
            </a:extLst>
          </p:cNvPr>
          <p:cNvSpPr txBox="1"/>
          <p:nvPr/>
        </p:nvSpPr>
        <p:spPr>
          <a:xfrm>
            <a:off x="9280777" y="857253"/>
            <a:ext cx="1524000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thể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831960-B995-CDD7-92B2-7E8641B442BF}"/>
              </a:ext>
            </a:extLst>
          </p:cNvPr>
          <p:cNvSpPr txBox="1"/>
          <p:nvPr/>
        </p:nvSpPr>
        <p:spPr>
          <a:xfrm>
            <a:off x="3492177" y="5696610"/>
            <a:ext cx="91388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69F0CF-507F-2755-1627-A28AC00A7A9D}"/>
              </a:ext>
            </a:extLst>
          </p:cNvPr>
          <p:cNvSpPr txBox="1"/>
          <p:nvPr/>
        </p:nvSpPr>
        <p:spPr>
          <a:xfrm>
            <a:off x="1469336" y="5681221"/>
            <a:ext cx="1436915" cy="553998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 bào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50263B-82FC-0F0E-A1E8-6C3DF8285378}"/>
              </a:ext>
            </a:extLst>
          </p:cNvPr>
          <p:cNvSpPr txBox="1"/>
          <p:nvPr/>
        </p:nvSpPr>
        <p:spPr>
          <a:xfrm>
            <a:off x="4708701" y="5681221"/>
            <a:ext cx="1611085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quan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DDC5F9-18F3-E50B-DDD7-B0F4CBE1E3A9}"/>
              </a:ext>
            </a:extLst>
          </p:cNvPr>
          <p:cNvSpPr txBox="1"/>
          <p:nvPr/>
        </p:nvSpPr>
        <p:spPr>
          <a:xfrm>
            <a:off x="6452117" y="5711999"/>
            <a:ext cx="2117699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 cơ quan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30E1CD-98C9-1D54-5A2D-7D7C13F00605}"/>
              </a:ext>
            </a:extLst>
          </p:cNvPr>
          <p:cNvSpPr txBox="1"/>
          <p:nvPr/>
        </p:nvSpPr>
        <p:spPr>
          <a:xfrm>
            <a:off x="8839202" y="5711999"/>
            <a:ext cx="1856718" cy="52322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thể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32B5203-A56C-02CC-FE8C-99285E27D2CE}"/>
              </a:ext>
            </a:extLst>
          </p:cNvPr>
          <p:cNvSpPr/>
          <p:nvPr/>
        </p:nvSpPr>
        <p:spPr>
          <a:xfrm>
            <a:off x="4983692" y="1489334"/>
            <a:ext cx="1444951" cy="1506027"/>
          </a:xfrm>
          <a:prstGeom prst="flowChartConnector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EB790AB1-127A-5ED4-0CA1-23D0F9414ED6}"/>
              </a:ext>
            </a:extLst>
          </p:cNvPr>
          <p:cNvSpPr/>
          <p:nvPr/>
        </p:nvSpPr>
        <p:spPr>
          <a:xfrm>
            <a:off x="4978400" y="4188237"/>
            <a:ext cx="1117600" cy="1182953"/>
          </a:xfrm>
          <a:prstGeom prst="flowChartConnector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A41FB3-C04A-FAA1-E57D-CA9E07C0A52B}"/>
              </a:ext>
            </a:extLst>
          </p:cNvPr>
          <p:cNvSpPr txBox="1"/>
          <p:nvPr/>
        </p:nvSpPr>
        <p:spPr>
          <a:xfrm>
            <a:off x="2191606" y="86080"/>
            <a:ext cx="9045059" cy="612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Aft>
                <a:spcPts val="1200"/>
              </a:spcAft>
            </a:pPr>
            <a:r>
              <a:rPr lang="en-US" sz="2800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 đồ các cấp tổ chức cơ thể của cây sâm Việt Nam</a:t>
            </a:r>
            <a:endParaRPr lang="en-US" sz="2400" b="1" kern="1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0268C1-F34A-7F1B-34BF-1D50671EECCD}"/>
              </a:ext>
            </a:extLst>
          </p:cNvPr>
          <p:cNvSpPr txBox="1"/>
          <p:nvPr/>
        </p:nvSpPr>
        <p:spPr>
          <a:xfrm>
            <a:off x="1919813" y="6296993"/>
            <a:ext cx="8641252" cy="612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Aft>
                <a:spcPts val="1200"/>
              </a:spcAft>
            </a:pPr>
            <a:r>
              <a:rPr lang="en-US" sz="2800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 đồ các cấp tổ chức cơ thể của con cá cóc Việt Nam</a:t>
            </a:r>
            <a:endParaRPr lang="en-US" b="1" kern="1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F4FCBE-C1C0-E790-7515-63D500E9855F}"/>
              </a:ext>
            </a:extLst>
          </p:cNvPr>
          <p:cNvSpPr txBox="1"/>
          <p:nvPr/>
        </p:nvSpPr>
        <p:spPr>
          <a:xfrm>
            <a:off x="2479732" y="3406836"/>
            <a:ext cx="813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Nêu tên cơ quan của cây sâm và con cá cóc Việt Nam?</a:t>
            </a:r>
          </a:p>
        </p:txBody>
      </p:sp>
    </p:spTree>
    <p:extLst>
      <p:ext uri="{BB962C8B-B14F-4D97-AF65-F5344CB8AC3E}">
        <p14:creationId xmlns:p14="http://schemas.microsoft.com/office/powerpoint/2010/main" val="98762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2" grpId="0" animBg="1"/>
      <p:bldP spid="23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110739-DE60-2CDB-E8BC-76CE06EE8707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C4F9C4-1133-41FB-59F8-FC1B8398D82C}"/>
              </a:ext>
            </a:extLst>
          </p:cNvPr>
          <p:cNvSpPr txBox="1"/>
          <p:nvPr/>
        </p:nvSpPr>
        <p:spPr>
          <a:xfrm>
            <a:off x="981469" y="1751736"/>
            <a:ext cx="104276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cấp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 cơ thể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từ thấp đến cao: Tế bào, mô, cơ quan, hệ cơ quan, cơ thể.</a:t>
            </a:r>
            <a:endParaRPr lang="en-US" sz="24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209BB8-E6B2-A031-3182-43F53ED96860}"/>
              </a:ext>
            </a:extLst>
          </p:cNvPr>
          <p:cNvSpPr txBox="1"/>
          <p:nvPr/>
        </p:nvSpPr>
        <p:spPr>
          <a:xfrm>
            <a:off x="1252937" y="1305765"/>
            <a:ext cx="10082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được cấu tạo từ nhiều tế bào thực hiện các chức năng khác nhau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E4B46A-BCF3-12C2-304F-4C0BB73C8C2E}"/>
              </a:ext>
            </a:extLst>
          </p:cNvPr>
          <p:cNvSpPr txBox="1"/>
          <p:nvPr/>
        </p:nvSpPr>
        <p:spPr>
          <a:xfrm>
            <a:off x="563377" y="2987857"/>
            <a:ext cx="47215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C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ác tế bào </a:t>
            </a:r>
            <a:r>
              <a:rPr lang="vi-VN" sz="2800" b="1">
                <a:latin typeface="Times New Roman" panose="02020603050405020304" pitchFamily="18" charset="0"/>
              </a:rPr>
              <a:t>phối hợp hoạt động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với nhau như thế nào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để tạo thành </a:t>
            </a:r>
            <a:r>
              <a:rPr lang="en-US" sz="2800" b="1">
                <a:latin typeface="Times New Roman" panose="02020603050405020304" pitchFamily="18" charset="0"/>
              </a:rPr>
              <a:t>cơ thể sống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en-US" sz="2800" b="1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6BA96E8-463C-923D-6000-5E9C091EF861}"/>
              </a:ext>
            </a:extLst>
          </p:cNvPr>
          <p:cNvGrpSpPr/>
          <p:nvPr/>
        </p:nvGrpSpPr>
        <p:grpSpPr>
          <a:xfrm>
            <a:off x="5653096" y="2320902"/>
            <a:ext cx="5975527" cy="4478887"/>
            <a:chOff x="6176650" y="2213402"/>
            <a:chExt cx="5975527" cy="447888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126FA4E-2FD0-E191-2C52-064FDA89F5DA}"/>
                </a:ext>
              </a:extLst>
            </p:cNvPr>
            <p:cNvGrpSpPr/>
            <p:nvPr/>
          </p:nvGrpSpPr>
          <p:grpSpPr>
            <a:xfrm>
              <a:off x="6176650" y="2213402"/>
              <a:ext cx="5975527" cy="4478887"/>
              <a:chOff x="6176650" y="2213402"/>
              <a:chExt cx="5975527" cy="4478887"/>
            </a:xfrm>
          </p:grpSpPr>
          <p:pic>
            <p:nvPicPr>
              <p:cNvPr id="18" name="Picture 2" descr="Quan sát hình 23.1 SGK KHTN 6 viết sơ đồ thể hiện mối quan hệ">
                <a:extLst>
                  <a:ext uri="{FF2B5EF4-FFF2-40B4-BE49-F238E27FC236}">
                    <a16:creationId xmlns:a16="http://schemas.microsoft.com/office/drawing/2014/main" id="{C32D237E-01DC-C16F-C8E2-6C4D4D99D7B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5859" y="2213402"/>
                <a:ext cx="5846318" cy="44401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E53050A-E6FD-3F18-3DED-BB2F5D9A9590}"/>
                  </a:ext>
                </a:extLst>
              </p:cNvPr>
              <p:cNvSpPr/>
              <p:nvPr/>
            </p:nvSpPr>
            <p:spPr>
              <a:xfrm>
                <a:off x="6176650" y="6294770"/>
                <a:ext cx="5846319" cy="3975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23.1</a:t>
                </a:r>
                <a:r>
                  <a:rPr lang="en-US" sz="20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Sơ đồ các cấp tổ chức cấu tạo cơ thể người 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671F01C-AA93-36EA-CCFF-36AD4391FE33}"/>
                </a:ext>
              </a:extLst>
            </p:cNvPr>
            <p:cNvSpPr/>
            <p:nvPr/>
          </p:nvSpPr>
          <p:spPr>
            <a:xfrm>
              <a:off x="7966129" y="2228789"/>
              <a:ext cx="1509485" cy="226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 bào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6E59627-411E-C2D2-3B55-84A4D9FF6EF1}"/>
                </a:ext>
              </a:extLst>
            </p:cNvPr>
            <p:cNvSpPr/>
            <p:nvPr/>
          </p:nvSpPr>
          <p:spPr>
            <a:xfrm>
              <a:off x="11083183" y="2299105"/>
              <a:ext cx="834046" cy="863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Mô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5828211-4E7F-838B-8284-F6A1F3D00CF9}"/>
                </a:ext>
              </a:extLst>
            </p:cNvPr>
            <p:cNvSpPr/>
            <p:nvPr/>
          </p:nvSpPr>
          <p:spPr>
            <a:xfrm>
              <a:off x="9978042" y="5899773"/>
              <a:ext cx="1573569" cy="2627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quan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BE38C41-C2D2-812D-E1FC-1723179F24C4}"/>
                </a:ext>
              </a:extLst>
            </p:cNvPr>
            <p:cNvSpPr/>
            <p:nvPr/>
          </p:nvSpPr>
          <p:spPr>
            <a:xfrm>
              <a:off x="7275715" y="5632369"/>
              <a:ext cx="1870129" cy="3975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 cơ quan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DF8C7A4-1685-9515-5FA1-342B8B67D962}"/>
                </a:ext>
              </a:extLst>
            </p:cNvPr>
            <p:cNvSpPr/>
            <p:nvPr/>
          </p:nvSpPr>
          <p:spPr>
            <a:xfrm>
              <a:off x="6176650" y="5048413"/>
              <a:ext cx="1343834" cy="3975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945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110739-DE60-2CDB-E8BC-76CE06EE8707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C4F9C4-1133-41FB-59F8-FC1B8398D82C}"/>
              </a:ext>
            </a:extLst>
          </p:cNvPr>
          <p:cNvSpPr txBox="1"/>
          <p:nvPr/>
        </p:nvSpPr>
        <p:spPr>
          <a:xfrm>
            <a:off x="981469" y="1751736"/>
            <a:ext cx="104276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cấp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 cơ thể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từ thấp đến cao: Tế bào, mô, cơ quan, hệ cơ quan, cơ thể.</a:t>
            </a:r>
            <a:endParaRPr lang="en-US" sz="24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209BB8-E6B2-A031-3182-43F53ED96860}"/>
              </a:ext>
            </a:extLst>
          </p:cNvPr>
          <p:cNvSpPr txBox="1"/>
          <p:nvPr/>
        </p:nvSpPr>
        <p:spPr>
          <a:xfrm>
            <a:off x="1252937" y="1305765"/>
            <a:ext cx="10082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được cấu tạo từ nhiều tế bào thực hiện các chức năng khác nhau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E2288-3546-28F1-6AA1-02031FBEA2F6}"/>
              </a:ext>
            </a:extLst>
          </p:cNvPr>
          <p:cNvSpPr txBox="1"/>
          <p:nvPr/>
        </p:nvSpPr>
        <p:spPr>
          <a:xfrm>
            <a:off x="952441" y="2553705"/>
            <a:ext cx="52762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tế bào phối hợp qua một số cấp tổ chức (</a:t>
            </a:r>
            <a:r>
              <a:rPr lang="vi-VN" sz="2800" b="1">
                <a:solidFill>
                  <a:srgbClr val="0000CC"/>
                </a:solidFill>
                <a:latin typeface="+mj-lt"/>
              </a:rPr>
              <a:t>Tế bào → mô → cơ quan → hệ cơ quan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 tạo thành </a:t>
            </a: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cơ thể .</a:t>
            </a:r>
            <a:endParaRPr lang="en-US" sz="28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60D642C-7809-D761-C6A4-44EC632B9DC4}"/>
              </a:ext>
            </a:extLst>
          </p:cNvPr>
          <p:cNvGrpSpPr/>
          <p:nvPr/>
        </p:nvGrpSpPr>
        <p:grpSpPr>
          <a:xfrm>
            <a:off x="6710442" y="2407459"/>
            <a:ext cx="5178088" cy="4246084"/>
            <a:chOff x="6176650" y="2213402"/>
            <a:chExt cx="5975527" cy="447888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D675414-430A-CA8E-87D0-E72A0887CA98}"/>
                </a:ext>
              </a:extLst>
            </p:cNvPr>
            <p:cNvGrpSpPr/>
            <p:nvPr/>
          </p:nvGrpSpPr>
          <p:grpSpPr>
            <a:xfrm>
              <a:off x="6176650" y="2213402"/>
              <a:ext cx="5975527" cy="4478887"/>
              <a:chOff x="6176650" y="2213402"/>
              <a:chExt cx="5975527" cy="4478887"/>
            </a:xfrm>
          </p:grpSpPr>
          <p:pic>
            <p:nvPicPr>
              <p:cNvPr id="17" name="Picture 2" descr="Quan sát hình 23.1 SGK KHTN 6 viết sơ đồ thể hiện mối quan hệ">
                <a:extLst>
                  <a:ext uri="{FF2B5EF4-FFF2-40B4-BE49-F238E27FC236}">
                    <a16:creationId xmlns:a16="http://schemas.microsoft.com/office/drawing/2014/main" id="{38A16875-8664-29DB-7BEB-7B1165B4B6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5859" y="2213402"/>
                <a:ext cx="5846318" cy="44401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4E9559C-60A2-F458-7209-CAA504A0D041}"/>
                  </a:ext>
                </a:extLst>
              </p:cNvPr>
              <p:cNvSpPr/>
              <p:nvPr/>
            </p:nvSpPr>
            <p:spPr>
              <a:xfrm>
                <a:off x="6176650" y="6294770"/>
                <a:ext cx="5846319" cy="3975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23.1</a:t>
                </a:r>
                <a:r>
                  <a:rPr lang="en-US" sz="20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Sơ đồ các cấp tổ chức cấu tạo cơ thể người </a:t>
                </a: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F044478-4B84-F191-903A-CB3E84C9C7F5}"/>
                </a:ext>
              </a:extLst>
            </p:cNvPr>
            <p:cNvSpPr/>
            <p:nvPr/>
          </p:nvSpPr>
          <p:spPr>
            <a:xfrm>
              <a:off x="7966129" y="2228789"/>
              <a:ext cx="1509485" cy="226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 bào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EACB937-C263-208A-93FC-3A53900170AB}"/>
                </a:ext>
              </a:extLst>
            </p:cNvPr>
            <p:cNvSpPr/>
            <p:nvPr/>
          </p:nvSpPr>
          <p:spPr>
            <a:xfrm>
              <a:off x="11083183" y="2299105"/>
              <a:ext cx="834046" cy="863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Mô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495B4E3-F2AC-CEB8-F82C-7F8BEDB77756}"/>
                </a:ext>
              </a:extLst>
            </p:cNvPr>
            <p:cNvSpPr/>
            <p:nvPr/>
          </p:nvSpPr>
          <p:spPr>
            <a:xfrm>
              <a:off x="9978042" y="5899773"/>
              <a:ext cx="1573569" cy="2627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quan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3D96DA2-5CF8-A7FD-FC70-B0B283A045E8}"/>
                </a:ext>
              </a:extLst>
            </p:cNvPr>
            <p:cNvSpPr/>
            <p:nvPr/>
          </p:nvSpPr>
          <p:spPr>
            <a:xfrm>
              <a:off x="7275715" y="5632369"/>
              <a:ext cx="1870129" cy="3975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 cơ quan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FA83E39-DAA5-434E-A888-D825CA731042}"/>
                </a:ext>
              </a:extLst>
            </p:cNvPr>
            <p:cNvSpPr/>
            <p:nvPr/>
          </p:nvSpPr>
          <p:spPr>
            <a:xfrm>
              <a:off x="6176650" y="5048413"/>
              <a:ext cx="1343834" cy="3975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  <p:pic>
        <p:nvPicPr>
          <p:cNvPr id="19" name="Picture 12" descr="viet3">
            <a:extLst>
              <a:ext uri="{FF2B5EF4-FFF2-40B4-BE49-F238E27FC236}">
                <a16:creationId xmlns:a16="http://schemas.microsoft.com/office/drawing/2014/main" id="{923A6A0B-06A6-F82A-EC80-B0587F1049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0" y="1317492"/>
            <a:ext cx="842890" cy="46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36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Quan sát hình 23.3 và 23.4 nêu một số mô ở người và ở thực vật. - Trắc  nghiệm Sinh học">
            <a:extLst>
              <a:ext uri="{FF2B5EF4-FFF2-40B4-BE49-F238E27FC236}">
                <a16:creationId xmlns:a16="http://schemas.microsoft.com/office/drawing/2014/main" id="{14EE4B04-023C-1302-3145-DE3E970E3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66475"/>
            <a:ext cx="5924093" cy="518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A081CC-4180-1F6F-F6A2-3A7FF60C0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291080"/>
              </p:ext>
            </p:extLst>
          </p:nvPr>
        </p:nvGraphicFramePr>
        <p:xfrm>
          <a:off x="348343" y="1548083"/>
          <a:ext cx="5617028" cy="4629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314">
                  <a:extLst>
                    <a:ext uri="{9D8B030D-6E8A-4147-A177-3AD203B41FA5}">
                      <a16:colId xmlns:a16="http://schemas.microsoft.com/office/drawing/2014/main" val="3209251971"/>
                    </a:ext>
                  </a:extLst>
                </a:gridCol>
                <a:gridCol w="1233714">
                  <a:extLst>
                    <a:ext uri="{9D8B030D-6E8A-4147-A177-3AD203B41FA5}">
                      <a16:colId xmlns:a16="http://schemas.microsoft.com/office/drawing/2014/main" val="1110413615"/>
                    </a:ext>
                  </a:extLst>
                </a:gridCol>
              </a:tblGrid>
              <a:tr h="402771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393215"/>
                  </a:ext>
                </a:extLst>
              </a:tr>
              <a:tr h="727891">
                <a:tc>
                  <a:txBody>
                    <a:bodyPr/>
                    <a:lstStyle/>
                    <a:p>
                      <a:pPr algn="just"/>
                      <a:r>
                        <a:rPr lang="en-US" sz="2600" b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Nêu tên các loại mô ở người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450490"/>
                  </a:ext>
                </a:extLst>
              </a:tr>
              <a:tr h="727891">
                <a:tc>
                  <a:txBody>
                    <a:bodyPr/>
                    <a:lstStyle/>
                    <a:p>
                      <a:pPr algn="just"/>
                      <a:r>
                        <a:rPr lang="en-US" sz="2600" b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Nêu tên các loại mô ở thực vật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0609351"/>
                  </a:ext>
                </a:extLst>
              </a:tr>
              <a:tr h="727891">
                <a:tc>
                  <a:txBody>
                    <a:bodyPr/>
                    <a:lstStyle/>
                    <a:p>
                      <a:pPr algn="just"/>
                      <a:r>
                        <a:rPr lang="en-US" sz="2600" b="0" i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H</a:t>
                      </a:r>
                      <a:r>
                        <a:rPr kumimoji="0" lang="en-US" sz="2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ình dạng và cấu tạo tế bào hình thành nên mỗi loại mô giống hay khác nhau?</a:t>
                      </a:r>
                      <a:endParaRPr lang="en-US" sz="2600" b="0" i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304487"/>
                  </a:ext>
                </a:extLst>
              </a:tr>
              <a:tr h="727891">
                <a:tc>
                  <a:txBody>
                    <a:bodyPr/>
                    <a:lstStyle/>
                    <a:p>
                      <a:pPr algn="just"/>
                      <a:r>
                        <a:rPr lang="en-US" sz="2600" b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C</a:t>
                      </a:r>
                      <a:r>
                        <a:rPr lang="en-US" sz="2600" b="0" i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ác tế bào trong cùng một mô thực hiện một chức năng hay nhiều chức năng?</a:t>
                      </a:r>
                      <a:endParaRPr lang="en-US" sz="2600" b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88671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2ABFBBE-B377-79B4-B9B1-6BB06F90DDB5}"/>
              </a:ext>
            </a:extLst>
          </p:cNvPr>
          <p:cNvSpPr txBox="1"/>
          <p:nvPr/>
        </p:nvSpPr>
        <p:spPr>
          <a:xfrm>
            <a:off x="745071" y="20445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BF969-75A5-8148-927B-CC519FB5122A}"/>
              </a:ext>
            </a:extLst>
          </p:cNvPr>
          <p:cNvSpPr txBox="1"/>
          <p:nvPr/>
        </p:nvSpPr>
        <p:spPr>
          <a:xfrm>
            <a:off x="348343" y="866324"/>
            <a:ext cx="105518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23.3 và 23.4, thảo luận nhóm và hoàn thành phiếu học tập</a:t>
            </a:r>
            <a:endParaRPr 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Đồng hồ đếm ngược 2 phút có tiếng.mp4" descr="Đồng hồ đếm ngược 2 phút có tiếng.mp4">
            <a:hlinkClick r:id="" action="ppaction://media"/>
            <a:extLst>
              <a:ext uri="{FF2B5EF4-FFF2-40B4-BE49-F238E27FC236}">
                <a16:creationId xmlns:a16="http://schemas.microsoft.com/office/drawing/2014/main" id="{E7C05D3B-AA20-9259-45A7-5A967B5FEE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8498" y="1358767"/>
            <a:ext cx="1335159" cy="75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9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6F3BBCA-2529-2335-5986-03E6D0DD9167}"/>
              </a:ext>
            </a:extLst>
          </p:cNvPr>
          <p:cNvGrpSpPr/>
          <p:nvPr/>
        </p:nvGrpSpPr>
        <p:grpSpPr>
          <a:xfrm>
            <a:off x="157941" y="747873"/>
            <a:ext cx="5338452" cy="6008356"/>
            <a:chOff x="157941" y="747873"/>
            <a:chExt cx="5338452" cy="6008356"/>
          </a:xfrm>
        </p:grpSpPr>
        <p:pic>
          <p:nvPicPr>
            <p:cNvPr id="2" name="Picture 4" descr="Bài 23. Tổ chức cơ thể đa bào - Hoc24">
              <a:extLst>
                <a:ext uri="{FF2B5EF4-FFF2-40B4-BE49-F238E27FC236}">
                  <a16:creationId xmlns:a16="http://schemas.microsoft.com/office/drawing/2014/main" id="{0398F87B-A470-05CC-1284-619327DCB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655" y="747873"/>
              <a:ext cx="4971738" cy="531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BFEE442-EF48-935F-70E3-F743897B6E78}"/>
                </a:ext>
              </a:extLst>
            </p:cNvPr>
            <p:cNvSpPr txBox="1"/>
            <p:nvPr/>
          </p:nvSpPr>
          <p:spPr>
            <a:xfrm>
              <a:off x="157941" y="6248676"/>
              <a:ext cx="5090966" cy="507553"/>
            </a:xfrm>
            <a:prstGeom prst="rect">
              <a:avLst/>
            </a:prstGeom>
            <a:noFill/>
          </p:spPr>
          <p:txBody>
            <a:bodyPr wrap="square" lIns="136850" tIns="68442" rIns="136850" bIns="68442" rtlCol="0">
              <a:spAutoFit/>
            </a:bodyPr>
            <a:lstStyle/>
            <a:p>
              <a:pPr algn="ctr" defTabSz="1368462"/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23.3</a:t>
              </a:r>
              <a:r>
                <a:rPr 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Một số mô ở cơ thể người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B0FB0BD-7B67-8F9F-C4FA-AD66BF4FD205}"/>
              </a:ext>
            </a:extLst>
          </p:cNvPr>
          <p:cNvGrpSpPr/>
          <p:nvPr/>
        </p:nvGrpSpPr>
        <p:grpSpPr>
          <a:xfrm>
            <a:off x="4946754" y="747749"/>
            <a:ext cx="7039818" cy="5821319"/>
            <a:chOff x="4946754" y="747749"/>
            <a:chExt cx="7039818" cy="582131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C60DA49-0D5F-2148-EA08-F02500FC515F}"/>
                </a:ext>
              </a:extLst>
            </p:cNvPr>
            <p:cNvGrpSpPr/>
            <p:nvPr/>
          </p:nvGrpSpPr>
          <p:grpSpPr>
            <a:xfrm>
              <a:off x="4946754" y="747749"/>
              <a:ext cx="7039818" cy="5113662"/>
              <a:chOff x="6321320" y="2682981"/>
              <a:chExt cx="4746670" cy="375725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B980709-488D-ADF7-0EB5-60D99DCFA1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5050" y="2682981"/>
                <a:ext cx="4118376" cy="375725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1CD0AD-3C06-842F-6BBE-92AEE680D1A7}"/>
                  </a:ext>
                </a:extLst>
              </p:cNvPr>
              <p:cNvSpPr txBox="1"/>
              <p:nvPr/>
            </p:nvSpPr>
            <p:spPr>
              <a:xfrm>
                <a:off x="6971169" y="3297039"/>
                <a:ext cx="1919334" cy="8002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mạch gỗ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dẫn nước và muối khoáng từ rễ lên lá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3A79A6-8775-308B-27C1-B26E31DF4087}"/>
                  </a:ext>
                </a:extLst>
              </p:cNvPr>
              <p:cNvSpPr txBox="1"/>
              <p:nvPr/>
            </p:nvSpPr>
            <p:spPr>
              <a:xfrm>
                <a:off x="9467528" y="2991946"/>
                <a:ext cx="1600462" cy="15388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mạch rây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dẫn các chất hữu cơ được tổng hợp từ lá đến các phần khác trong cây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7DAC185-7798-BFF5-0766-CD8AFBAB72B7}"/>
                  </a:ext>
                </a:extLst>
              </p:cNvPr>
              <p:cNvSpPr txBox="1"/>
              <p:nvPr/>
            </p:nvSpPr>
            <p:spPr>
              <a:xfrm>
                <a:off x="6321320" y="5815911"/>
                <a:ext cx="2333794" cy="5539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biểu bì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bao bọc và bảo vệ rễ, thân và lá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A202B75-1894-DA20-76CA-80ACCBD08081}"/>
                </a:ext>
              </a:extLst>
            </p:cNvPr>
            <p:cNvSpPr txBox="1"/>
            <p:nvPr/>
          </p:nvSpPr>
          <p:spPr>
            <a:xfrm>
              <a:off x="5539935" y="6061515"/>
              <a:ext cx="5258693" cy="507553"/>
            </a:xfrm>
            <a:prstGeom prst="rect">
              <a:avLst/>
            </a:prstGeom>
            <a:noFill/>
          </p:spPr>
          <p:txBody>
            <a:bodyPr wrap="square" lIns="136850" tIns="68442" rIns="136850" bIns="68442" rtlCol="0">
              <a:spAutoFit/>
            </a:bodyPr>
            <a:lstStyle/>
            <a:p>
              <a:pPr algn="ctr" defTabSz="1368462"/>
              <a:r>
                <a:rPr lang="en-US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23.4</a:t>
              </a:r>
              <a:r>
                <a:rPr lang="vi-VN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Một số mô ở cơ thể thực vật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B221043-ACA2-C90A-7DDA-E323F41076BD}"/>
              </a:ext>
            </a:extLst>
          </p:cNvPr>
          <p:cNvSpPr txBox="1"/>
          <p:nvPr/>
        </p:nvSpPr>
        <p:spPr>
          <a:xfrm>
            <a:off x="745071" y="131887"/>
            <a:ext cx="10863159" cy="461665"/>
          </a:xfrm>
          <a:prstGeom prst="rect">
            <a:avLst/>
          </a:prstGeom>
          <a:solidFill>
            <a:schemeClr val="bg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5945C3-63FF-96D8-C090-99686CF19660}"/>
              </a:ext>
            </a:extLst>
          </p:cNvPr>
          <p:cNvSpPr/>
          <p:nvPr/>
        </p:nvSpPr>
        <p:spPr>
          <a:xfrm>
            <a:off x="481113" y="1741714"/>
            <a:ext cx="1362202" cy="3628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C16034-6E51-1AF8-183E-FEC35F6B70E2}"/>
              </a:ext>
            </a:extLst>
          </p:cNvPr>
          <p:cNvSpPr/>
          <p:nvPr/>
        </p:nvSpPr>
        <p:spPr>
          <a:xfrm>
            <a:off x="420946" y="3262691"/>
            <a:ext cx="1064657" cy="3628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34D900D-7A8E-C8E0-41DD-A16CF48F3CC1}"/>
              </a:ext>
            </a:extLst>
          </p:cNvPr>
          <p:cNvSpPr/>
          <p:nvPr/>
        </p:nvSpPr>
        <p:spPr>
          <a:xfrm>
            <a:off x="420946" y="5011704"/>
            <a:ext cx="1576929" cy="6488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E47D1DF-41C8-4F84-CF69-0534768944ED}"/>
              </a:ext>
            </a:extLst>
          </p:cNvPr>
          <p:cNvSpPr/>
          <p:nvPr/>
        </p:nvSpPr>
        <p:spPr>
          <a:xfrm>
            <a:off x="6096000" y="1451428"/>
            <a:ext cx="1901371" cy="5225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1D0A62-4B8A-FE14-C2EE-671E2580897A}"/>
              </a:ext>
            </a:extLst>
          </p:cNvPr>
          <p:cNvSpPr/>
          <p:nvPr/>
        </p:nvSpPr>
        <p:spPr>
          <a:xfrm>
            <a:off x="9612916" y="1056600"/>
            <a:ext cx="2158138" cy="5225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DACBF2-0874-8D01-F7D2-38AE6D599906}"/>
              </a:ext>
            </a:extLst>
          </p:cNvPr>
          <p:cNvSpPr/>
          <p:nvPr/>
        </p:nvSpPr>
        <p:spPr>
          <a:xfrm>
            <a:off x="5020814" y="4907405"/>
            <a:ext cx="1576929" cy="499167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03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9C47BC-ABD9-7253-1141-52BED03F1B65}"/>
              </a:ext>
            </a:extLst>
          </p:cNvPr>
          <p:cNvSpPr txBox="1"/>
          <p:nvPr/>
        </p:nvSpPr>
        <p:spPr>
          <a:xfrm>
            <a:off x="2978280" y="1262402"/>
            <a:ext cx="625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“NHANH TAY LẸ MẮT”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3816B7-C39A-7156-8734-63B040438199}"/>
              </a:ext>
            </a:extLst>
          </p:cNvPr>
          <p:cNvSpPr txBox="1"/>
          <p:nvPr/>
        </p:nvSpPr>
        <p:spPr>
          <a:xfrm>
            <a:off x="1223553" y="1983967"/>
            <a:ext cx="974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Luật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u="sng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b="1" u="sng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744B09-3229-5C51-3209-8F6A512E60DC}"/>
              </a:ext>
            </a:extLst>
          </p:cNvPr>
          <p:cNvSpPr txBox="1"/>
          <p:nvPr/>
        </p:nvSpPr>
        <p:spPr>
          <a:xfrm>
            <a:off x="1223551" y="3270805"/>
            <a:ext cx="107034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đội</a:t>
            </a:r>
            <a:r>
              <a:rPr lang="en-US" sz="3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xem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video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nhớ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loại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đơn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bào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bào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BE22C2-A0FC-399E-52CD-DF61822CF5FC}"/>
              </a:ext>
            </a:extLst>
          </p:cNvPr>
          <p:cNvSpPr txBox="1"/>
          <p:nvPr/>
        </p:nvSpPr>
        <p:spPr>
          <a:xfrm>
            <a:off x="1267094" y="2613874"/>
            <a:ext cx="83457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Có hai đội chơi, mỗi đội </a:t>
            </a:r>
            <a:r>
              <a:rPr kumimoji="0" lang="en-US" sz="320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 </a:t>
            </a:r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 viên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5D7E3F-F27F-5C26-4D18-843A8AC4A355}"/>
              </a:ext>
            </a:extLst>
          </p:cNvPr>
          <p:cNvSpPr txBox="1"/>
          <p:nvPr/>
        </p:nvSpPr>
        <p:spPr>
          <a:xfrm>
            <a:off x="2628898" y="341984"/>
            <a:ext cx="6949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13" name="Picture 2" descr="Hình ảnh Khởi động, Tàu Vũ Trụ, Chuyển đổi Biểu Tượng, Biểu Tượng Thể Dục  Vector và PNG với nền trong suốt để tải xuống miễn phí">
            <a:extLst>
              <a:ext uri="{FF2B5EF4-FFF2-40B4-BE49-F238E27FC236}">
                <a16:creationId xmlns:a16="http://schemas.microsoft.com/office/drawing/2014/main" id="{1EBFAEEE-9A0D-CA55-E797-4A48B8E84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19" y="1"/>
            <a:ext cx="1825638" cy="182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49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4DB07F0-CEB5-B8D7-9A1C-5463006EF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8807"/>
            <a:ext cx="4899079" cy="523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xylem1">
            <a:extLst>
              <a:ext uri="{FF2B5EF4-FFF2-40B4-BE49-F238E27FC236}">
                <a16:creationId xmlns:a16="http://schemas.microsoft.com/office/drawing/2014/main" id="{6BD4786B-D135-F66E-F788-4E59B082DA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5" y="566057"/>
            <a:ext cx="6289513" cy="523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DF8331FC-F2F6-208C-B018-261EACEAF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1800" y="1705429"/>
            <a:ext cx="159104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endParaRPr lang="en-US" altLang="en-US" sz="3200" b="1">
              <a:latin typeface=".VnTime" panose="020B7200000000000000" pitchFamily="34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B458C040-F8B7-E5F7-D423-9B32C7A02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5300" y="3014078"/>
            <a:ext cx="146404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endParaRPr lang="en-US" altLang="en-US" sz="3200" b="1">
              <a:latin typeface=".VnTime" panose="020B7200000000000000" pitchFamily="34" charset="0"/>
            </a:endParaRP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9C2D78E2-2787-0798-51B9-16D461C6D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2514" y="5221264"/>
            <a:ext cx="2240326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Phân tử nước</a:t>
            </a:r>
            <a:endParaRPr lang="en-US" altLang="en-US" sz="2400" b="1">
              <a:latin typeface=".VnTime" panose="020B7200000000000000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4D683BA0-4068-C668-4319-BA2DA2E98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2513" y="4692399"/>
            <a:ext cx="2387373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gỗ</a:t>
            </a:r>
            <a:endParaRPr lang="en-US" altLang="en-US" sz="2400" b="1">
              <a:latin typeface=".VnTime" panose="020B7200000000000000" pitchFamily="34" charset="0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2012C8C9-4F6E-6859-0653-56134187A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79" y="5999555"/>
            <a:ext cx="3009253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mạch gỗ</a:t>
            </a:r>
            <a:endParaRPr lang="en-US" altLang="en-US" sz="3200" b="1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75ED52C-9AD2-2DE0-EEE0-E1F293D9A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8800" y="1049968"/>
            <a:ext cx="2514600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800" b="1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1B7AAB11-268A-8867-900A-CFA82443A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199" y="5895973"/>
            <a:ext cx="3009252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 bào mạch gỗ</a:t>
            </a:r>
            <a:endParaRPr lang="en-US" altLang="en-US" sz="2800" b="1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EF3186E-A8F8-2A62-EEFC-7E7D03E2F59B}"/>
              </a:ext>
            </a:extLst>
          </p:cNvPr>
          <p:cNvCxnSpPr/>
          <p:nvPr/>
        </p:nvCxnSpPr>
        <p:spPr>
          <a:xfrm flipV="1">
            <a:off x="3285641" y="5154064"/>
            <a:ext cx="2262752" cy="100351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34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6F3BBCA-2529-2335-5986-03E6D0DD9167}"/>
              </a:ext>
            </a:extLst>
          </p:cNvPr>
          <p:cNvGrpSpPr/>
          <p:nvPr/>
        </p:nvGrpSpPr>
        <p:grpSpPr>
          <a:xfrm>
            <a:off x="157941" y="747873"/>
            <a:ext cx="5338452" cy="6008356"/>
            <a:chOff x="157941" y="747873"/>
            <a:chExt cx="5338452" cy="6008356"/>
          </a:xfrm>
        </p:grpSpPr>
        <p:pic>
          <p:nvPicPr>
            <p:cNvPr id="2" name="Picture 4" descr="Bài 23. Tổ chức cơ thể đa bào - Hoc24">
              <a:extLst>
                <a:ext uri="{FF2B5EF4-FFF2-40B4-BE49-F238E27FC236}">
                  <a16:creationId xmlns:a16="http://schemas.microsoft.com/office/drawing/2014/main" id="{0398F87B-A470-05CC-1284-619327DCB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655" y="747873"/>
              <a:ext cx="4971738" cy="531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BFEE442-EF48-935F-70E3-F743897B6E78}"/>
                </a:ext>
              </a:extLst>
            </p:cNvPr>
            <p:cNvSpPr txBox="1"/>
            <p:nvPr/>
          </p:nvSpPr>
          <p:spPr>
            <a:xfrm>
              <a:off x="157941" y="6248676"/>
              <a:ext cx="5090966" cy="507553"/>
            </a:xfrm>
            <a:prstGeom prst="rect">
              <a:avLst/>
            </a:prstGeom>
            <a:noFill/>
          </p:spPr>
          <p:txBody>
            <a:bodyPr wrap="square" lIns="136850" tIns="68442" rIns="136850" bIns="68442" rtlCol="0">
              <a:spAutoFit/>
            </a:bodyPr>
            <a:lstStyle/>
            <a:p>
              <a:pPr algn="ctr" defTabSz="1368462"/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23.3</a:t>
              </a:r>
              <a:r>
                <a:rPr 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Một số mô ở cơ thể người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B0FB0BD-7B67-8F9F-C4FA-AD66BF4FD205}"/>
              </a:ext>
            </a:extLst>
          </p:cNvPr>
          <p:cNvGrpSpPr/>
          <p:nvPr/>
        </p:nvGrpSpPr>
        <p:grpSpPr>
          <a:xfrm>
            <a:off x="4946754" y="623300"/>
            <a:ext cx="7039818" cy="5821319"/>
            <a:chOff x="4946754" y="747749"/>
            <a:chExt cx="7039818" cy="582131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C60DA49-0D5F-2148-EA08-F02500FC515F}"/>
                </a:ext>
              </a:extLst>
            </p:cNvPr>
            <p:cNvGrpSpPr/>
            <p:nvPr/>
          </p:nvGrpSpPr>
          <p:grpSpPr>
            <a:xfrm>
              <a:off x="4946754" y="747749"/>
              <a:ext cx="7039818" cy="5113662"/>
              <a:chOff x="6321320" y="2682981"/>
              <a:chExt cx="4746670" cy="375725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B980709-488D-ADF7-0EB5-60D99DCFA1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5050" y="2682981"/>
                <a:ext cx="4118376" cy="375725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1CD0AD-3C06-842F-6BBE-92AEE680D1A7}"/>
                  </a:ext>
                </a:extLst>
              </p:cNvPr>
              <p:cNvSpPr txBox="1"/>
              <p:nvPr/>
            </p:nvSpPr>
            <p:spPr>
              <a:xfrm>
                <a:off x="6971169" y="3297039"/>
                <a:ext cx="1919334" cy="8002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mạch gỗ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dẫn nước và muối khoáng từ rễ lên lá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3A79A6-8775-308B-27C1-B26E31DF4087}"/>
                  </a:ext>
                </a:extLst>
              </p:cNvPr>
              <p:cNvSpPr txBox="1"/>
              <p:nvPr/>
            </p:nvSpPr>
            <p:spPr>
              <a:xfrm>
                <a:off x="9467528" y="2991946"/>
                <a:ext cx="1600462" cy="15388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mạch rây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dẫn các chất hữu cơ được tổng hợp từ lá đến các phần khác trong cây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7DAC185-7798-BFF5-0766-CD8AFBAB72B7}"/>
                  </a:ext>
                </a:extLst>
              </p:cNvPr>
              <p:cNvSpPr txBox="1"/>
              <p:nvPr/>
            </p:nvSpPr>
            <p:spPr>
              <a:xfrm>
                <a:off x="6321320" y="5815911"/>
                <a:ext cx="2333794" cy="5539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368462"/>
                <a:r>
                  <a:rPr lang="vi-VN" sz="24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Mô biểu bì </a:t>
                </a:r>
                <a:r>
                  <a:rPr lang="vi-VN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bao bọc và bảo vệ rễ, thân và lá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A202B75-1894-DA20-76CA-80ACCBD08081}"/>
                </a:ext>
              </a:extLst>
            </p:cNvPr>
            <p:cNvSpPr txBox="1"/>
            <p:nvPr/>
          </p:nvSpPr>
          <p:spPr>
            <a:xfrm>
              <a:off x="5539935" y="6061515"/>
              <a:ext cx="5258693" cy="507553"/>
            </a:xfrm>
            <a:prstGeom prst="rect">
              <a:avLst/>
            </a:prstGeom>
            <a:noFill/>
          </p:spPr>
          <p:txBody>
            <a:bodyPr wrap="square" lIns="136850" tIns="68442" rIns="136850" bIns="68442" rtlCol="0">
              <a:spAutoFit/>
            </a:bodyPr>
            <a:lstStyle/>
            <a:p>
              <a:pPr algn="ctr" defTabSz="1368462"/>
              <a:r>
                <a:rPr lang="en-US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23.4</a:t>
              </a:r>
              <a:r>
                <a:rPr lang="vi-VN" sz="2400" dirty="0">
                  <a:solidFill>
                    <a:srgbClr val="00A5CD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Một số mô ở cơ thể thực vật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240421-845E-6CA9-AF91-0446689A331B}"/>
              </a:ext>
            </a:extLst>
          </p:cNvPr>
          <p:cNvGrpSpPr/>
          <p:nvPr/>
        </p:nvGrpSpPr>
        <p:grpSpPr>
          <a:xfrm>
            <a:off x="9484963" y="4706595"/>
            <a:ext cx="2501609" cy="934658"/>
            <a:chOff x="9972315" y="4855776"/>
            <a:chExt cx="2309810" cy="1339395"/>
          </a:xfrm>
        </p:grpSpPr>
        <p:sp>
          <p:nvSpPr>
            <p:cNvPr id="13" name="Cloud 12">
              <a:extLst>
                <a:ext uri="{FF2B5EF4-FFF2-40B4-BE49-F238E27FC236}">
                  <a16:creationId xmlns:a16="http://schemas.microsoft.com/office/drawing/2014/main" id="{8816E6BD-1493-A71D-0406-2D5CE67CE7B2}"/>
                </a:ext>
              </a:extLst>
            </p:cNvPr>
            <p:cNvSpPr/>
            <p:nvPr/>
          </p:nvSpPr>
          <p:spPr>
            <a:xfrm>
              <a:off x="9972315" y="4855776"/>
              <a:ext cx="2309810" cy="1339395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B58E93F-3205-CD9E-986C-00C786F00C5C}"/>
                </a:ext>
              </a:extLst>
            </p:cNvPr>
            <p:cNvSpPr txBox="1"/>
            <p:nvPr/>
          </p:nvSpPr>
          <p:spPr>
            <a:xfrm>
              <a:off x="10090458" y="5006746"/>
              <a:ext cx="2028610" cy="926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Mô là gì? </a:t>
              </a:r>
              <a:endPara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91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80E7BF1-7ACB-2691-DFD4-B5D4B6EB7752}"/>
              </a:ext>
            </a:extLst>
          </p:cNvPr>
          <p:cNvSpPr txBox="1"/>
          <p:nvPr/>
        </p:nvSpPr>
        <p:spPr>
          <a:xfrm>
            <a:off x="745071" y="832992"/>
            <a:ext cx="5965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2800" b="1" i="0" u="none" strike="noStrike" kern="1200" cap="none" spc="0" normalizeH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2800" b="1" i="0" u="none" strike="noStrike" kern="1200" cap="none" spc="0" normalizeH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 đa bào </a:t>
            </a:r>
            <a:endParaRPr lang="en-US" sz="1600">
              <a:solidFill>
                <a:srgbClr val="0000CC"/>
              </a:solidFill>
            </a:endParaRPr>
          </a:p>
        </p:txBody>
      </p:sp>
      <p:pic>
        <p:nvPicPr>
          <p:cNvPr id="7" name="Picture 12" descr="viet3">
            <a:extLst>
              <a:ext uri="{FF2B5EF4-FFF2-40B4-BE49-F238E27FC236}">
                <a16:creationId xmlns:a16="http://schemas.microsoft.com/office/drawing/2014/main" id="{802F63B5-A8C0-6D50-096A-9AF6FB7A65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89" y="4082338"/>
            <a:ext cx="842890" cy="46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7185AE-8E88-3906-013D-1E1D4FA65F12}"/>
              </a:ext>
            </a:extLst>
          </p:cNvPr>
          <p:cNvSpPr txBox="1"/>
          <p:nvPr/>
        </p:nvSpPr>
        <p:spPr>
          <a:xfrm>
            <a:off x="1406133" y="3912507"/>
            <a:ext cx="99987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 tập hợp các tế bào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cấu tạo giống nhau 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thực hiện một chức năng.</a:t>
            </a:r>
            <a:endParaRPr 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0E8D6D-8FD3-05FC-557F-1B09F2A0F38C}"/>
              </a:ext>
            </a:extLst>
          </p:cNvPr>
          <p:cNvSpPr txBox="1"/>
          <p:nvPr/>
        </p:nvSpPr>
        <p:spPr>
          <a:xfrm>
            <a:off x="1406133" y="5413870"/>
            <a:ext cx="5384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 bào</a:t>
            </a:r>
            <a:r>
              <a:rPr lang="en-US" sz="2800" b="1" baseline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baseline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đơn vị cấu tạo nên </a:t>
            </a:r>
            <a:r>
              <a:rPr lang="en-US" sz="2800" b="1" baseline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b="1" baseline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CA85F7-C67E-4CF5-D1C3-B23AB3B52DD5}"/>
              </a:ext>
            </a:extLst>
          </p:cNvPr>
          <p:cNvSpPr txBox="1"/>
          <p:nvPr/>
        </p:nvSpPr>
        <p:spPr>
          <a:xfrm>
            <a:off x="981469" y="1751736"/>
            <a:ext cx="104276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cấp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tổ chức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 cơ thể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từ thấp đến cao: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Tế bào, mô, cơ quan, hệ cơ quan, cơ thể.</a:t>
            </a:r>
            <a:endParaRPr lang="en-US" sz="24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A5779B-8761-66F4-20DF-290B6776CD1C}"/>
              </a:ext>
            </a:extLst>
          </p:cNvPr>
          <p:cNvSpPr txBox="1"/>
          <p:nvPr/>
        </p:nvSpPr>
        <p:spPr>
          <a:xfrm>
            <a:off x="1252937" y="1305765"/>
            <a:ext cx="10082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 bào được cấu tạo từ nhiều tế bào thực hiện các chức năng khác nhau</a:t>
            </a:r>
            <a:r>
              <a:rPr lang="vi-VN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30342C-4740-DF64-3790-E36CB590A6C2}"/>
              </a:ext>
            </a:extLst>
          </p:cNvPr>
          <p:cNvSpPr txBox="1"/>
          <p:nvPr/>
        </p:nvSpPr>
        <p:spPr>
          <a:xfrm>
            <a:off x="952440" y="2553705"/>
            <a:ext cx="104276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ác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tế bào phối hợp qua một số cấp tổ chức (</a:t>
            </a:r>
            <a:r>
              <a:rPr lang="vi-VN" sz="2400" b="1">
                <a:solidFill>
                  <a:srgbClr val="0000CC"/>
                </a:solidFill>
                <a:latin typeface="+mj-lt"/>
              </a:rPr>
              <a:t>Tế bào → mô → cơ quan → hệ cơ quan</a:t>
            </a:r>
            <a:r>
              <a:rPr 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 tạo thành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cơ thể .</a:t>
            </a:r>
            <a:endParaRPr lang="en-US" sz="24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36D426-43BD-2B45-0981-5965223FA014}"/>
              </a:ext>
            </a:extLst>
          </p:cNvPr>
          <p:cNvSpPr txBox="1"/>
          <p:nvPr/>
        </p:nvSpPr>
        <p:spPr>
          <a:xfrm>
            <a:off x="1609455" y="4878632"/>
            <a:ext cx="67441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+ Ví dụ: mô biểu bì, mô cơ, mô mạch gỗ…</a:t>
            </a:r>
            <a:endParaRPr lang="en-US" sz="2800">
              <a:solidFill>
                <a:srgbClr val="0000CC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D82D0D-D92D-02E8-65D0-FC344FA75EAE}"/>
              </a:ext>
            </a:extLst>
          </p:cNvPr>
          <p:cNvSpPr txBox="1"/>
          <p:nvPr/>
        </p:nvSpPr>
        <p:spPr>
          <a:xfrm>
            <a:off x="1262195" y="5701842"/>
            <a:ext cx="74487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Nêu mối quan hệ giữa tế bào và mô?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88224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342E71-410E-8C58-93A6-F90F40A3E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018408"/>
              </p:ext>
            </p:extLst>
          </p:nvPr>
        </p:nvGraphicFramePr>
        <p:xfrm>
          <a:off x="304800" y="1329266"/>
          <a:ext cx="11524341" cy="54206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429">
                  <a:extLst>
                    <a:ext uri="{9D8B030D-6E8A-4147-A177-3AD203B41FA5}">
                      <a16:colId xmlns:a16="http://schemas.microsoft.com/office/drawing/2014/main" val="1738668998"/>
                    </a:ext>
                  </a:extLst>
                </a:gridCol>
                <a:gridCol w="2670628">
                  <a:extLst>
                    <a:ext uri="{9D8B030D-6E8A-4147-A177-3AD203B41FA5}">
                      <a16:colId xmlns:a16="http://schemas.microsoft.com/office/drawing/2014/main" val="4132945122"/>
                    </a:ext>
                  </a:extLst>
                </a:gridCol>
                <a:gridCol w="2525486">
                  <a:extLst>
                    <a:ext uri="{9D8B030D-6E8A-4147-A177-3AD203B41FA5}">
                      <a16:colId xmlns:a16="http://schemas.microsoft.com/office/drawing/2014/main" val="1101697728"/>
                    </a:ext>
                  </a:extLst>
                </a:gridCol>
                <a:gridCol w="2786743">
                  <a:extLst>
                    <a:ext uri="{9D8B030D-6E8A-4147-A177-3AD203B41FA5}">
                      <a16:colId xmlns:a16="http://schemas.microsoft.com/office/drawing/2014/main" val="3624366913"/>
                    </a:ext>
                  </a:extLst>
                </a:gridCol>
                <a:gridCol w="2598055">
                  <a:extLst>
                    <a:ext uri="{9D8B030D-6E8A-4147-A177-3AD203B41FA5}">
                      <a16:colId xmlns:a16="http://schemas.microsoft.com/office/drawing/2014/main" val="3976684570"/>
                    </a:ext>
                  </a:extLst>
                </a:gridCol>
              </a:tblGrid>
              <a:tr h="848683">
                <a:tc>
                  <a:txBody>
                    <a:bodyPr/>
                    <a:lstStyle/>
                    <a:p>
                      <a:r>
                        <a:rPr lang="en-US" sz="4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249388"/>
                  </a:ext>
                </a:extLst>
              </a:tr>
              <a:tr h="848683">
                <a:tc gridSpan="5"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682669"/>
                  </a:ext>
                </a:extLst>
              </a:tr>
              <a:tr h="8486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490708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55F17C6F-2EF0-31DF-2D4A-E3F23FD60773}"/>
              </a:ext>
            </a:extLst>
          </p:cNvPr>
          <p:cNvGrpSpPr/>
          <p:nvPr/>
        </p:nvGrpSpPr>
        <p:grpSpPr>
          <a:xfrm>
            <a:off x="1437917" y="1647699"/>
            <a:ext cx="2584549" cy="1516266"/>
            <a:chOff x="422768" y="1260310"/>
            <a:chExt cx="4047779" cy="15162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4BF5DCF-CF57-E5E7-4BB4-542CBB868C43}"/>
                </a:ext>
              </a:extLst>
            </p:cNvPr>
            <p:cNvSpPr txBox="1"/>
            <p:nvPr/>
          </p:nvSpPr>
          <p:spPr>
            <a:xfrm>
              <a:off x="422768" y="2269072"/>
              <a:ext cx="4047779" cy="507504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Tế bào cơ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trơn dạ dày</a:t>
              </a:r>
            </a:p>
          </p:txBody>
        </p:sp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2A681F9F-F2D1-6BAE-922E-E8EBC1C06E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48" t="6908" r="39186" b="72705"/>
            <a:stretch/>
          </p:blipFill>
          <p:spPr bwMode="auto">
            <a:xfrm>
              <a:off x="860599" y="1260310"/>
              <a:ext cx="2908249" cy="996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81DB72F-670C-6FFD-177B-53DBD72880A0}"/>
              </a:ext>
            </a:extLst>
          </p:cNvPr>
          <p:cNvGrpSpPr/>
          <p:nvPr/>
        </p:nvGrpSpPr>
        <p:grpSpPr>
          <a:xfrm>
            <a:off x="3811763" y="1608408"/>
            <a:ext cx="2804957" cy="2012716"/>
            <a:chOff x="1335064" y="4825827"/>
            <a:chExt cx="3529018" cy="20127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35DA8CC-4AC7-B45D-E1A7-283D57ED726F}"/>
                </a:ext>
              </a:extLst>
            </p:cNvPr>
            <p:cNvSpPr txBox="1"/>
            <p:nvPr/>
          </p:nvSpPr>
          <p:spPr>
            <a:xfrm>
              <a:off x="1335064" y="5961707"/>
              <a:ext cx="3529018" cy="876836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Tế bào biểu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 dạ dày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91DFAC4-24A9-EF12-0014-005A1D9F4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40889">
              <a:off x="2509938" y="4825827"/>
              <a:ext cx="860861" cy="113756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982C91F-6336-FD8E-E12E-CB79ABA3F21D}"/>
              </a:ext>
            </a:extLst>
          </p:cNvPr>
          <p:cNvGrpSpPr/>
          <p:nvPr/>
        </p:nvGrpSpPr>
        <p:grpSpPr>
          <a:xfrm>
            <a:off x="6763936" y="1548403"/>
            <a:ext cx="1874225" cy="2099166"/>
            <a:chOff x="1228238" y="4470053"/>
            <a:chExt cx="2773416" cy="209916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03E8F28-E207-D415-635F-317E81DAE4B7}"/>
                </a:ext>
              </a:extLst>
            </p:cNvPr>
            <p:cNvSpPr txBox="1"/>
            <p:nvPr/>
          </p:nvSpPr>
          <p:spPr>
            <a:xfrm>
              <a:off x="1228238" y="5692383"/>
              <a:ext cx="2773416" cy="876836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Tế bào biểu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 lá </a:t>
              </a: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3A4AD6E4-9D5C-5C1A-AC76-382A951A3B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37" r="24459" b="40914"/>
            <a:stretch/>
          </p:blipFill>
          <p:spPr bwMode="auto">
            <a:xfrm>
              <a:off x="1563831" y="4470053"/>
              <a:ext cx="1954685" cy="12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4B493EF-BEEB-B3B8-BDBF-AF183B9CFA47}"/>
              </a:ext>
            </a:extLst>
          </p:cNvPr>
          <p:cNvGrpSpPr/>
          <p:nvPr/>
        </p:nvGrpSpPr>
        <p:grpSpPr>
          <a:xfrm>
            <a:off x="9414502" y="1494829"/>
            <a:ext cx="2012808" cy="2193514"/>
            <a:chOff x="2119425" y="4555731"/>
            <a:chExt cx="3043645" cy="2193514"/>
          </a:xfrm>
        </p:grpSpPr>
        <p:pic>
          <p:nvPicPr>
            <p:cNvPr id="16" name="Picture 15" descr="Bài 20: Các cấp độ tổ chức trong cơ thể đa bào - Hoc24">
              <a:extLst>
                <a:ext uri="{FF2B5EF4-FFF2-40B4-BE49-F238E27FC236}">
                  <a16:creationId xmlns:a16="http://schemas.microsoft.com/office/drawing/2014/main" id="{5636A8E0-8E90-8A6B-AD56-F49754CE8C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75193" t="3607" r="7309" b="78715"/>
            <a:stretch/>
          </p:blipFill>
          <p:spPr bwMode="auto">
            <a:xfrm>
              <a:off x="2913043" y="4555731"/>
              <a:ext cx="1210392" cy="1344626"/>
            </a:xfrm>
            <a:prstGeom prst="rect">
              <a:avLst/>
            </a:prstGeom>
            <a:noFill/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E124A1-67F8-BBD7-0144-24D4B24A0277}"/>
                </a:ext>
              </a:extLst>
            </p:cNvPr>
            <p:cNvSpPr txBox="1"/>
            <p:nvPr/>
          </p:nvSpPr>
          <p:spPr>
            <a:xfrm>
              <a:off x="2119425" y="5872409"/>
              <a:ext cx="3043645" cy="876836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 Tế bào nhu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mô lá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7DAC4A5-3CAA-8046-B21B-6BE997E40F9E}"/>
              </a:ext>
            </a:extLst>
          </p:cNvPr>
          <p:cNvGrpSpPr/>
          <p:nvPr/>
        </p:nvGrpSpPr>
        <p:grpSpPr>
          <a:xfrm>
            <a:off x="1305059" y="4822473"/>
            <a:ext cx="2267344" cy="1828099"/>
            <a:chOff x="37234" y="4084459"/>
            <a:chExt cx="2800290" cy="2021055"/>
          </a:xfrm>
        </p:grpSpPr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69C3156-FE94-2751-F88A-A8D9CDDADE7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19138"/>
            <a:stretch/>
          </p:blipFill>
          <p:spPr bwMode="auto">
            <a:xfrm>
              <a:off x="37234" y="4084459"/>
              <a:ext cx="2800290" cy="169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7DA81FF-8082-56F2-B0E4-4AB3267A480B}"/>
                </a:ext>
              </a:extLst>
            </p:cNvPr>
            <p:cNvSpPr txBox="1"/>
            <p:nvPr/>
          </p:nvSpPr>
          <p:spPr>
            <a:xfrm>
              <a:off x="1177730" y="5536455"/>
              <a:ext cx="642565" cy="569059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817483-3959-1E54-E147-49E719C623D7}"/>
              </a:ext>
            </a:extLst>
          </p:cNvPr>
          <p:cNvGrpSpPr/>
          <p:nvPr/>
        </p:nvGrpSpPr>
        <p:grpSpPr>
          <a:xfrm>
            <a:off x="6312747" y="4933822"/>
            <a:ext cx="2990046" cy="1903427"/>
            <a:chOff x="2837524" y="3777482"/>
            <a:chExt cx="2625304" cy="2675258"/>
          </a:xfrm>
        </p:grpSpPr>
        <p:pic>
          <p:nvPicPr>
            <p:cNvPr id="22" name="Picture 8" descr="Bài 20: Các cấp độ tổ chức trong cơ thể đa bào - Hoc24">
              <a:extLst>
                <a:ext uri="{FF2B5EF4-FFF2-40B4-BE49-F238E27FC236}">
                  <a16:creationId xmlns:a16="http://schemas.microsoft.com/office/drawing/2014/main" id="{C49A28D3-81A2-2447-63AF-782ADA965F5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59030" t="52317" b="10400"/>
            <a:stretch/>
          </p:blipFill>
          <p:spPr bwMode="auto">
            <a:xfrm>
              <a:off x="2837524" y="3777482"/>
              <a:ext cx="2625304" cy="2043502"/>
            </a:xfrm>
            <a:prstGeom prst="rect">
              <a:avLst/>
            </a:prstGeom>
            <a:noFill/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78D75D2-C14D-9FA6-1E11-E77407D723B1}"/>
                </a:ext>
              </a:extLst>
            </p:cNvPr>
            <p:cNvSpPr txBox="1"/>
            <p:nvPr/>
          </p:nvSpPr>
          <p:spPr>
            <a:xfrm>
              <a:off x="4029639" y="5739445"/>
              <a:ext cx="642565" cy="713295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1EAB065-5D4C-1775-D2B8-8EBBDC10012B}"/>
              </a:ext>
            </a:extLst>
          </p:cNvPr>
          <p:cNvGrpSpPr/>
          <p:nvPr/>
        </p:nvGrpSpPr>
        <p:grpSpPr>
          <a:xfrm>
            <a:off x="9620760" y="4901951"/>
            <a:ext cx="2063562" cy="1847399"/>
            <a:chOff x="6008989" y="3778633"/>
            <a:chExt cx="2537759" cy="257537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5936EDA-87C6-33BD-A17D-F731F500D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606464">
              <a:off x="6008989" y="3778633"/>
              <a:ext cx="2537759" cy="1873108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F1307B1-7982-1B83-ED73-28CCBA0E656B}"/>
                </a:ext>
              </a:extLst>
            </p:cNvPr>
            <p:cNvSpPr txBox="1"/>
            <p:nvPr/>
          </p:nvSpPr>
          <p:spPr>
            <a:xfrm>
              <a:off x="6739844" y="5474899"/>
              <a:ext cx="642564" cy="879113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32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8ADFF81-302D-92E8-7062-CB57935A9F22}"/>
              </a:ext>
            </a:extLst>
          </p:cNvPr>
          <p:cNvGrpSpPr/>
          <p:nvPr/>
        </p:nvGrpSpPr>
        <p:grpSpPr>
          <a:xfrm>
            <a:off x="3968604" y="5050367"/>
            <a:ext cx="2474665" cy="1648100"/>
            <a:chOff x="8788296" y="3695320"/>
            <a:chExt cx="3265518" cy="2908151"/>
          </a:xfrm>
        </p:grpSpPr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62E950DB-D98E-8A43-F108-D5E422DAD01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684"/>
            <a:stretch/>
          </p:blipFill>
          <p:spPr bwMode="auto">
            <a:xfrm>
              <a:off x="8788296" y="3695320"/>
              <a:ext cx="3265518" cy="2172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45A6C73-7C76-BA68-62EC-339723E49035}"/>
                </a:ext>
              </a:extLst>
            </p:cNvPr>
            <p:cNvSpPr txBox="1"/>
            <p:nvPr/>
          </p:nvSpPr>
          <p:spPr>
            <a:xfrm>
              <a:off x="9729141" y="5707956"/>
              <a:ext cx="642565" cy="895515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37A7952-C73D-094A-D84A-D6F928748180}"/>
              </a:ext>
            </a:extLst>
          </p:cNvPr>
          <p:cNvSpPr txBox="1"/>
          <p:nvPr/>
        </p:nvSpPr>
        <p:spPr>
          <a:xfrm>
            <a:off x="1959429" y="172113"/>
            <a:ext cx="98267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Quan sát các hình sau. Em hãy nối các hình trong cột A với cột B trong bảng sau sao cho phù hợp.</a:t>
            </a:r>
            <a:endParaRPr lang="en-US" sz="280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6F10227-CBED-F6BB-F498-051BCF59A94B}"/>
              </a:ext>
            </a:extLst>
          </p:cNvPr>
          <p:cNvCxnSpPr>
            <a:cxnSpLocks/>
          </p:cNvCxnSpPr>
          <p:nvPr/>
        </p:nvCxnSpPr>
        <p:spPr>
          <a:xfrm>
            <a:off x="1802856" y="3245299"/>
            <a:ext cx="2877583" cy="234975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C7BEEA9-2569-2823-78AC-1B2831333D5F}"/>
              </a:ext>
            </a:extLst>
          </p:cNvPr>
          <p:cNvCxnSpPr>
            <a:cxnSpLocks/>
          </p:cNvCxnSpPr>
          <p:nvPr/>
        </p:nvCxnSpPr>
        <p:spPr>
          <a:xfrm>
            <a:off x="5264983" y="3560235"/>
            <a:ext cx="4505204" cy="14532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4BA881F-0AE8-70F3-1539-A2C2F271DCA3}"/>
              </a:ext>
            </a:extLst>
          </p:cNvPr>
          <p:cNvCxnSpPr>
            <a:cxnSpLocks/>
          </p:cNvCxnSpPr>
          <p:nvPr/>
        </p:nvCxnSpPr>
        <p:spPr>
          <a:xfrm flipH="1">
            <a:off x="3376154" y="3163965"/>
            <a:ext cx="3636052" cy="2364769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F0F1B62-2F3D-39B1-32ED-E75701BCAEF5}"/>
              </a:ext>
            </a:extLst>
          </p:cNvPr>
          <p:cNvCxnSpPr>
            <a:cxnSpLocks/>
          </p:cNvCxnSpPr>
          <p:nvPr/>
        </p:nvCxnSpPr>
        <p:spPr>
          <a:xfrm flipH="1">
            <a:off x="7908144" y="3290339"/>
            <a:ext cx="1714827" cy="168567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23E53E4C-666E-5E10-16ED-43823A673E02}"/>
              </a:ext>
            </a:extLst>
          </p:cNvPr>
          <p:cNvSpPr/>
          <p:nvPr/>
        </p:nvSpPr>
        <p:spPr>
          <a:xfrm>
            <a:off x="127352" y="207428"/>
            <a:ext cx="1832077" cy="95410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2735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BEC75D-09BC-A649-8235-040C4A587046}"/>
              </a:ext>
            </a:extLst>
          </p:cNvPr>
          <p:cNvSpPr txBox="1"/>
          <p:nvPr/>
        </p:nvSpPr>
        <p:spPr>
          <a:xfrm>
            <a:off x="1421288" y="226341"/>
            <a:ext cx="92966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Nêu tên</a:t>
            </a:r>
            <a:r>
              <a:rPr lang="vi-VN" sz="2800" b="1">
                <a:solidFill>
                  <a:srgbClr val="0000CC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mô 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được tạo thành từ loại tế bào tương ứng dưới đây</a:t>
            </a:r>
            <a:r>
              <a:rPr lang="vi-VN" sz="2800">
                <a:solidFill>
                  <a:srgbClr val="FF000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B5D63E2-029E-9615-91FF-70EF6166436A}"/>
              </a:ext>
            </a:extLst>
          </p:cNvPr>
          <p:cNvGrpSpPr/>
          <p:nvPr/>
        </p:nvGrpSpPr>
        <p:grpSpPr>
          <a:xfrm>
            <a:off x="6105587" y="3610131"/>
            <a:ext cx="2800290" cy="2219729"/>
            <a:chOff x="37234" y="4084459"/>
            <a:chExt cx="2800290" cy="2219729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BFABCB01-454C-CD89-1F80-162CC22B06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19138"/>
            <a:stretch/>
          </p:blipFill>
          <p:spPr bwMode="auto">
            <a:xfrm>
              <a:off x="37234" y="4084459"/>
              <a:ext cx="2800290" cy="169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BAF282-08A4-E110-CE74-9AC727DD681F}"/>
                </a:ext>
              </a:extLst>
            </p:cNvPr>
            <p:cNvSpPr txBox="1"/>
            <p:nvPr/>
          </p:nvSpPr>
          <p:spPr>
            <a:xfrm>
              <a:off x="1150769" y="5735129"/>
              <a:ext cx="642565" cy="569059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6C0E68E-6F99-F8A7-3399-E3D5D4D26328}"/>
              </a:ext>
            </a:extLst>
          </p:cNvPr>
          <p:cNvGrpSpPr/>
          <p:nvPr/>
        </p:nvGrpSpPr>
        <p:grpSpPr>
          <a:xfrm>
            <a:off x="8860207" y="3194021"/>
            <a:ext cx="2966182" cy="2569450"/>
            <a:chOff x="2837524" y="3777482"/>
            <a:chExt cx="2625304" cy="2569450"/>
          </a:xfrm>
        </p:grpSpPr>
        <p:pic>
          <p:nvPicPr>
            <p:cNvPr id="10" name="Picture 8" descr="Bài 20: Các cấp độ tổ chức trong cơ thể đa bào - Hoc24">
              <a:extLst>
                <a:ext uri="{FF2B5EF4-FFF2-40B4-BE49-F238E27FC236}">
                  <a16:creationId xmlns:a16="http://schemas.microsoft.com/office/drawing/2014/main" id="{667CDC96-A538-C08A-0115-2F8410F3694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9030" t="52317" b="10400"/>
            <a:stretch/>
          </p:blipFill>
          <p:spPr bwMode="auto">
            <a:xfrm>
              <a:off x="2837524" y="3777482"/>
              <a:ext cx="2625304" cy="2043502"/>
            </a:xfrm>
            <a:prstGeom prst="rect">
              <a:avLst/>
            </a:prstGeom>
            <a:noFill/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4E5980-29FF-0059-4E33-C8D6A56C6DB8}"/>
                </a:ext>
              </a:extLst>
            </p:cNvPr>
            <p:cNvSpPr txBox="1"/>
            <p:nvPr/>
          </p:nvSpPr>
          <p:spPr>
            <a:xfrm>
              <a:off x="4002080" y="5777873"/>
              <a:ext cx="642565" cy="569059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8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91A8E5-400A-BD3A-AD5A-9D1A0B67C18C}"/>
              </a:ext>
            </a:extLst>
          </p:cNvPr>
          <p:cNvGrpSpPr/>
          <p:nvPr/>
        </p:nvGrpSpPr>
        <p:grpSpPr>
          <a:xfrm>
            <a:off x="3370328" y="3598633"/>
            <a:ext cx="2537759" cy="2326881"/>
            <a:chOff x="6008989" y="3778633"/>
            <a:chExt cx="2537759" cy="232688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8569235-C515-BAE1-7AC1-C180890F4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06464">
              <a:off x="6008989" y="3778633"/>
              <a:ext cx="2537759" cy="187310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1813002-1725-B58D-F0C2-7DA92C051097}"/>
                </a:ext>
              </a:extLst>
            </p:cNvPr>
            <p:cNvSpPr txBox="1"/>
            <p:nvPr/>
          </p:nvSpPr>
          <p:spPr>
            <a:xfrm>
              <a:off x="6739844" y="5474899"/>
              <a:ext cx="642565" cy="630615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32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A154784-6E7C-2E37-503B-9D5BF7DEE6E2}"/>
              </a:ext>
            </a:extLst>
          </p:cNvPr>
          <p:cNvGrpSpPr/>
          <p:nvPr/>
        </p:nvGrpSpPr>
        <p:grpSpPr>
          <a:xfrm>
            <a:off x="130400" y="3609905"/>
            <a:ext cx="3265518" cy="2366965"/>
            <a:chOff x="8788296" y="3695320"/>
            <a:chExt cx="3265518" cy="2366965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AB0495DA-E2A8-73F4-A66C-03C2E3AE85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684"/>
            <a:stretch/>
          </p:blipFill>
          <p:spPr bwMode="auto">
            <a:xfrm>
              <a:off x="8788296" y="3695320"/>
              <a:ext cx="3265518" cy="2172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D740C34-73E7-7C3B-88C0-C4CC01DAE900}"/>
                </a:ext>
              </a:extLst>
            </p:cNvPr>
            <p:cNvSpPr txBox="1"/>
            <p:nvPr/>
          </p:nvSpPr>
          <p:spPr>
            <a:xfrm>
              <a:off x="9130950" y="5493226"/>
              <a:ext cx="642565" cy="569059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r>
                <a:rPr lang="en-US" sz="28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FB3EDFA-539F-3BDF-75E5-B3C77962A36B}"/>
              </a:ext>
            </a:extLst>
          </p:cNvPr>
          <p:cNvGrpSpPr/>
          <p:nvPr/>
        </p:nvGrpSpPr>
        <p:grpSpPr>
          <a:xfrm>
            <a:off x="190665" y="911950"/>
            <a:ext cx="2804957" cy="1550313"/>
            <a:chOff x="444153" y="1016838"/>
            <a:chExt cx="4047779" cy="155031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317A62C-0FD2-E53E-6F57-4AF2A1BA2957}"/>
                </a:ext>
              </a:extLst>
            </p:cNvPr>
            <p:cNvSpPr txBox="1"/>
            <p:nvPr/>
          </p:nvSpPr>
          <p:spPr>
            <a:xfrm>
              <a:off x="444153" y="2059647"/>
              <a:ext cx="4047779" cy="507504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Tế bào cơ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trơn dạ dày</a:t>
              </a:r>
            </a:p>
          </p:txBody>
        </p:sp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B397A95B-3DC6-70CC-D8BC-55ECDFA010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48" t="6908" r="39186" b="72705"/>
            <a:stretch/>
          </p:blipFill>
          <p:spPr bwMode="auto">
            <a:xfrm>
              <a:off x="1025893" y="1016838"/>
              <a:ext cx="2908249" cy="996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C28E70-F1D4-4789-D744-8959E2CF4FD1}"/>
              </a:ext>
            </a:extLst>
          </p:cNvPr>
          <p:cNvGrpSpPr/>
          <p:nvPr/>
        </p:nvGrpSpPr>
        <p:grpSpPr>
          <a:xfrm>
            <a:off x="2894810" y="918186"/>
            <a:ext cx="3382715" cy="1678984"/>
            <a:chOff x="951807" y="4823739"/>
            <a:chExt cx="4255916" cy="167898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11377D-0077-74B5-653C-7F1FDCA312E6}"/>
                </a:ext>
              </a:extLst>
            </p:cNvPr>
            <p:cNvSpPr txBox="1"/>
            <p:nvPr/>
          </p:nvSpPr>
          <p:spPr>
            <a:xfrm>
              <a:off x="951807" y="5995219"/>
              <a:ext cx="4255916" cy="507504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Tế bào biểu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 dạ dày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EF2FCCB-8F04-1EE5-0D6A-F5ECEEE93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740889">
              <a:off x="2570102" y="4823739"/>
              <a:ext cx="860861" cy="1137566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B86206-1375-9096-AD6C-42A9C762C2FD}"/>
              </a:ext>
            </a:extLst>
          </p:cNvPr>
          <p:cNvGrpSpPr/>
          <p:nvPr/>
        </p:nvGrpSpPr>
        <p:grpSpPr>
          <a:xfrm>
            <a:off x="6257196" y="960622"/>
            <a:ext cx="2800290" cy="1648345"/>
            <a:chOff x="994652" y="4551542"/>
            <a:chExt cx="4143776" cy="164834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DCB3417-D6B1-5C4D-DE88-4BD74CC7E1F9}"/>
                </a:ext>
              </a:extLst>
            </p:cNvPr>
            <p:cNvSpPr txBox="1"/>
            <p:nvPr/>
          </p:nvSpPr>
          <p:spPr>
            <a:xfrm>
              <a:off x="994652" y="5692383"/>
              <a:ext cx="4143776" cy="507504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Tế bào biểu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 lá </a:t>
              </a: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1688CD42-7FB3-C3DC-3E11-AEE75053FC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37" r="24459" b="40914"/>
            <a:stretch/>
          </p:blipFill>
          <p:spPr bwMode="auto">
            <a:xfrm>
              <a:off x="2181836" y="4551542"/>
              <a:ext cx="1954685" cy="12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B563D5A-961B-B036-C218-BAD8A0523092}"/>
              </a:ext>
            </a:extLst>
          </p:cNvPr>
          <p:cNvGrpSpPr/>
          <p:nvPr/>
        </p:nvGrpSpPr>
        <p:grpSpPr>
          <a:xfrm>
            <a:off x="8939659" y="879133"/>
            <a:ext cx="3020660" cy="1708990"/>
            <a:chOff x="1166573" y="4683550"/>
            <a:chExt cx="4567657" cy="1708990"/>
          </a:xfrm>
        </p:grpSpPr>
        <p:pic>
          <p:nvPicPr>
            <p:cNvPr id="27" name="Picture 26" descr="Bài 20: Các cấp độ tổ chức trong cơ thể đa bào - Hoc24">
              <a:extLst>
                <a:ext uri="{FF2B5EF4-FFF2-40B4-BE49-F238E27FC236}">
                  <a16:creationId xmlns:a16="http://schemas.microsoft.com/office/drawing/2014/main" id="{27868490-7DE4-74F6-BB54-AE9E0C2342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75193" t="3607" r="7309" b="78715"/>
            <a:stretch/>
          </p:blipFill>
          <p:spPr bwMode="auto">
            <a:xfrm>
              <a:off x="3036051" y="4683550"/>
              <a:ext cx="1210391" cy="1344626"/>
            </a:xfrm>
            <a:prstGeom prst="rect">
              <a:avLst/>
            </a:prstGeom>
            <a:noFill/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1CC8E2A-3710-77E5-8603-6274E40FAB86}"/>
                </a:ext>
              </a:extLst>
            </p:cNvPr>
            <p:cNvSpPr txBox="1"/>
            <p:nvPr/>
          </p:nvSpPr>
          <p:spPr>
            <a:xfrm>
              <a:off x="1166573" y="5885036"/>
              <a:ext cx="4567657" cy="507504"/>
            </a:xfrm>
            <a:prstGeom prst="rect">
              <a:avLst/>
            </a:prstGeom>
            <a:noFill/>
          </p:spPr>
          <p:txBody>
            <a:bodyPr wrap="square" lIns="136796" tIns="68418" rIns="136796" bIns="68418" rtlCol="0">
              <a:spAutoFit/>
            </a:bodyPr>
            <a:lstStyle/>
            <a:p>
              <a:pPr algn="ctr"/>
              <a:r>
                <a:rPr lang="en-US" sz="24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 Tế bào nhu mô </a:t>
              </a:r>
              <a:r>
                <a:rPr 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lá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C79F660-5A23-4C67-CE87-136E5A3F9AAA}"/>
              </a:ext>
            </a:extLst>
          </p:cNvPr>
          <p:cNvSpPr txBox="1"/>
          <p:nvPr/>
        </p:nvSpPr>
        <p:spPr>
          <a:xfrm>
            <a:off x="9495113" y="5876292"/>
            <a:ext cx="2438582" cy="6306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lIns="136796" tIns="68418" rIns="136796" bIns="68418" rtlCol="0">
            <a:spAutoFit/>
          </a:bodyPr>
          <a:lstStyle/>
          <a:p>
            <a:pPr algn="ctr"/>
            <a:r>
              <a:rPr lang="en-US" sz="32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mềm 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C579AE-22CB-5314-313C-2F73250DFC39}"/>
              </a:ext>
            </a:extLst>
          </p:cNvPr>
          <p:cNvSpPr txBox="1"/>
          <p:nvPr/>
        </p:nvSpPr>
        <p:spPr>
          <a:xfrm>
            <a:off x="6472399" y="5883352"/>
            <a:ext cx="2728686" cy="6306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lIns="136796" tIns="68418" rIns="136796" bIns="68418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bì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8332A2-3507-F244-952F-90B7CBC34C90}"/>
              </a:ext>
            </a:extLst>
          </p:cNvPr>
          <p:cNvSpPr txBox="1"/>
          <p:nvPr/>
        </p:nvSpPr>
        <p:spPr>
          <a:xfrm>
            <a:off x="92633" y="5900775"/>
            <a:ext cx="2728686" cy="6306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lIns="136796" tIns="68418" rIns="136796" bIns="68418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cơ dạ dày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39736E-3422-57EB-2963-E4E969F7A4F0}"/>
              </a:ext>
            </a:extLst>
          </p:cNvPr>
          <p:cNvSpPr txBox="1"/>
          <p:nvPr/>
        </p:nvSpPr>
        <p:spPr>
          <a:xfrm>
            <a:off x="2894810" y="5897596"/>
            <a:ext cx="3488793" cy="63061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lIns="136796" tIns="68418" rIns="136796" bIns="68418" rtlCol="0">
            <a:spAutoFit/>
          </a:bodyPr>
          <a:lstStyle/>
          <a:p>
            <a:pPr algn="ctr"/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biểu </a:t>
            </a:r>
            <a:r>
              <a:rPr lang="en-US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 dạ 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B56DC73-2D83-F416-7482-9F01F57A5CF1}"/>
              </a:ext>
            </a:extLst>
          </p:cNvPr>
          <p:cNvCxnSpPr>
            <a:cxnSpLocks/>
          </p:cNvCxnSpPr>
          <p:nvPr/>
        </p:nvCxnSpPr>
        <p:spPr>
          <a:xfrm>
            <a:off x="1427935" y="3022617"/>
            <a:ext cx="0" cy="86685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AD1EBB5-0CA6-F99A-ED2B-334B0052555B}"/>
              </a:ext>
            </a:extLst>
          </p:cNvPr>
          <p:cNvCxnSpPr>
            <a:cxnSpLocks/>
          </p:cNvCxnSpPr>
          <p:nvPr/>
        </p:nvCxnSpPr>
        <p:spPr>
          <a:xfrm>
            <a:off x="4523192" y="2734849"/>
            <a:ext cx="45670" cy="104298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8352D2C-C2A0-46EB-5C02-63C63B97E24C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7460062" y="2608967"/>
            <a:ext cx="45670" cy="100116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E891FEC-1EE9-5477-E0AA-ECC1D760AAD8}"/>
              </a:ext>
            </a:extLst>
          </p:cNvPr>
          <p:cNvCxnSpPr>
            <a:cxnSpLocks/>
          </p:cNvCxnSpPr>
          <p:nvPr/>
        </p:nvCxnSpPr>
        <p:spPr>
          <a:xfrm>
            <a:off x="10710038" y="2546537"/>
            <a:ext cx="4366" cy="708259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3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extLst>
              <a:ext uri="{FF2B5EF4-FFF2-40B4-BE49-F238E27FC236}">
                <a16:creationId xmlns:a16="http://schemas.microsoft.com/office/drawing/2014/main" id="{66A17082-F2E2-C677-4E12-8B4F76A1C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34" y="986303"/>
            <a:ext cx="11590340" cy="132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9" tIns="45688" rIns="91369" bIns="45688">
            <a:spAutoFit/>
          </a:bodyPr>
          <a:lstStyle/>
          <a:p>
            <a:pPr algn="ctr" defTabSz="913718">
              <a:spcBef>
                <a:spcPct val="50000"/>
              </a:spcBef>
            </a:pPr>
            <a:r>
              <a:rPr lang="vi-VN" sz="4000" b="1">
                <a:solidFill>
                  <a:srgbClr val="000066"/>
                </a:solidFill>
                <a:latin typeface="Times New Roman" pitchFamily="18" charset="0"/>
              </a:rPr>
              <a:t>Sinh </a:t>
            </a:r>
            <a:r>
              <a:rPr lang="vi-VN" sz="4000" b="1" dirty="0">
                <a:solidFill>
                  <a:srgbClr val="000066"/>
                </a:solidFill>
                <a:latin typeface="Times New Roman" pitchFamily="18" charset="0"/>
              </a:rPr>
              <a:t>vật nào sau đây không có mức độ tổ chức cơ th</a:t>
            </a:r>
            <a:r>
              <a:rPr lang="en-US" sz="4000" b="1" dirty="0">
                <a:solidFill>
                  <a:srgbClr val="000066"/>
                </a:solidFill>
                <a:latin typeface="Times New Roman" pitchFamily="18" charset="0"/>
              </a:rPr>
              <a:t>ể</a:t>
            </a:r>
            <a:r>
              <a:rPr lang="vi-VN" sz="4000" b="1" dirty="0">
                <a:solidFill>
                  <a:srgbClr val="000066"/>
                </a:solidFill>
                <a:latin typeface="Times New Roman" pitchFamily="18" charset="0"/>
              </a:rPr>
              <a:t> là mô?</a:t>
            </a:r>
            <a:endParaRPr lang="en-US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EBE7F720-FA1D-F20A-A605-DD88A2DEE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016" y="5135240"/>
            <a:ext cx="2801257" cy="58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69" tIns="45688" rIns="91369" bIns="45688">
            <a:spAutoFit/>
          </a:bodyPr>
          <a:lstStyle/>
          <a:p>
            <a:pPr defTabSz="913718">
              <a:spcBef>
                <a:spcPct val="50000"/>
              </a:spcBef>
            </a:pPr>
            <a:r>
              <a:rPr lang="en-US" sz="3200">
                <a:solidFill>
                  <a:srgbClr val="000000"/>
                </a:solidFill>
                <a:latin typeface="Times New Roman" pitchFamily="18" charset="0"/>
              </a:rPr>
              <a:t>Vi 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</a:rPr>
              <a:t>khuẩn lactic.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081557-CB4C-2130-8B7C-2AE22BD36DDC}"/>
              </a:ext>
            </a:extLst>
          </p:cNvPr>
          <p:cNvSpPr/>
          <p:nvPr/>
        </p:nvSpPr>
        <p:spPr>
          <a:xfrm>
            <a:off x="5699145" y="5018591"/>
            <a:ext cx="3430342" cy="7699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8" rIns="91369" bIns="45688" anchor="ctr"/>
          <a:lstStyle/>
          <a:p>
            <a:pPr algn="ctr" defTabSz="913718"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1E4C2D-7CE3-56B6-AFF5-31B3D73662E2}"/>
              </a:ext>
            </a:extLst>
          </p:cNvPr>
          <p:cNvSpPr txBox="1"/>
          <p:nvPr/>
        </p:nvSpPr>
        <p:spPr>
          <a:xfrm>
            <a:off x="4772556" y="226566"/>
            <a:ext cx="264688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2050" name="Picture 2" descr="Kiếm tiền triệu từ rêu mọc hoang">
            <a:extLst>
              <a:ext uri="{FF2B5EF4-FFF2-40B4-BE49-F238E27FC236}">
                <a16:creationId xmlns:a16="http://schemas.microsoft.com/office/drawing/2014/main" id="{BB427B54-2672-3EC8-7762-95F4E8A7D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72" y="2763815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B48669-C6BE-BFE3-6BEF-C92B663006B2}"/>
              </a:ext>
            </a:extLst>
          </p:cNvPr>
          <p:cNvSpPr txBox="1"/>
          <p:nvPr/>
        </p:nvSpPr>
        <p:spPr>
          <a:xfrm>
            <a:off x="942994" y="5089726"/>
            <a:ext cx="10599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3718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Rêu.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A137DE-151B-5FDD-A91C-6122EBB83094}"/>
              </a:ext>
            </a:extLst>
          </p:cNvPr>
          <p:cNvSpPr txBox="1"/>
          <p:nvPr/>
        </p:nvSpPr>
        <p:spPr>
          <a:xfrm>
            <a:off x="3327645" y="5163685"/>
            <a:ext cx="2465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3718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Chuột đồng.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D7751D-3878-0988-356F-CF79ECDDD545}"/>
              </a:ext>
            </a:extLst>
          </p:cNvPr>
          <p:cNvSpPr txBox="1"/>
          <p:nvPr/>
        </p:nvSpPr>
        <p:spPr>
          <a:xfrm>
            <a:off x="9605212" y="5089726"/>
            <a:ext cx="18329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3718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Chó đốm.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052" name="Picture 4" descr="Cuộc sống bí mật của những chú chuột đồng - Tuổi Trẻ Online">
            <a:extLst>
              <a:ext uri="{FF2B5EF4-FFF2-40B4-BE49-F238E27FC236}">
                <a16:creationId xmlns:a16="http://schemas.microsoft.com/office/drawing/2014/main" id="{7E09E9FF-6841-B7EA-D199-F86654DF2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008" y="2763815"/>
            <a:ext cx="2326310" cy="218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hó Đốm đen trắng mã CD731 - tại shop PetHouse">
            <a:extLst>
              <a:ext uri="{FF2B5EF4-FFF2-40B4-BE49-F238E27FC236}">
                <a16:creationId xmlns:a16="http://schemas.microsoft.com/office/drawing/2014/main" id="{F4856750-D8CE-C415-518B-225C61CC4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439" y="2636419"/>
            <a:ext cx="2676489" cy="224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actobacillus casei là gì? Có công dụng gì đối với sức khỏe? Dược Sanfo">
            <a:extLst>
              <a:ext uri="{FF2B5EF4-FFF2-40B4-BE49-F238E27FC236}">
                <a16:creationId xmlns:a16="http://schemas.microsoft.com/office/drawing/2014/main" id="{327FCCFE-ECDC-79FF-954F-402D56C01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443" y="2763815"/>
            <a:ext cx="3124859" cy="208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1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ABBFFD9-1F69-1875-B42C-2167198ED9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588" y="2179638"/>
            <a:ext cx="9207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97F440-FC17-043B-9568-0E5D1BADB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2936875"/>
            <a:ext cx="787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478BE96-476F-5A2E-EE8B-C092C955F1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50" y="3100388"/>
            <a:ext cx="3333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51C48C7-80BD-A38C-EE62-26E9950990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539875"/>
            <a:ext cx="3333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F615022-E883-07BB-757E-CC4A744664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1647825"/>
            <a:ext cx="4603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0433713-5C07-EE60-5E68-2CACD4A921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2341563"/>
            <a:ext cx="67468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427B8423-1519-6277-6AA2-DFA9DD7C32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1125538"/>
            <a:ext cx="33496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FD41407F-62F4-566E-F53D-D866703F42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2576513"/>
            <a:ext cx="67468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46C8C3A0-3D80-F7C8-C3C6-29E6917280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2058988"/>
            <a:ext cx="33496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A1495EE2-05E6-CCDE-407A-9F9DF20226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1793875"/>
            <a:ext cx="3333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417C17-A5FD-791F-4CF5-508983BE0D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706438"/>
            <a:ext cx="31972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D9E00C77-F03E-FD52-C337-D6A53614F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5866" y="5238750"/>
            <a:ext cx="70495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Sitka Display Semibold" panose="020F0502020204030204" pitchFamily="2" charset="0"/>
                <a:ea typeface="方正古隶简体"/>
                <a:cs typeface="Open Sans Semibold" panose="020F0502020204030204" pitchFamily="34" charset="0"/>
              </a:rPr>
              <a:t>Trân trọng cảm ơn </a:t>
            </a:r>
            <a:r>
              <a:rPr lang="en-US" altLang="zh-CN" sz="3200" smtClean="0">
                <a:solidFill>
                  <a:srgbClr val="FF0000"/>
                </a:solidFill>
                <a:latin typeface="Sitka Display Semibold" panose="020F0502020204030204" pitchFamily="2" charset="0"/>
                <a:ea typeface="方正古隶简体"/>
                <a:cs typeface="Open Sans Semibold" panose="020F0502020204030204" pitchFamily="34" charset="0"/>
              </a:rPr>
              <a:t>quý </a:t>
            </a:r>
            <a:r>
              <a:rPr lang="en-US" altLang="zh-CN" sz="3200">
                <a:solidFill>
                  <a:srgbClr val="FF0000"/>
                </a:solidFill>
                <a:latin typeface="Sitka Display Semibold" panose="020F0502020204030204" pitchFamily="2" charset="0"/>
                <a:ea typeface="方正古隶简体"/>
                <a:cs typeface="Open Sans Semibold" panose="020F0502020204030204" pitchFamily="34" charset="0"/>
              </a:rPr>
              <a:t>các em học sinh!</a:t>
            </a:r>
            <a:endParaRPr lang="zh-CN" altLang="en-US" sz="3200">
              <a:solidFill>
                <a:srgbClr val="FF0000"/>
              </a:solidFill>
              <a:latin typeface="Sitka Display Semibold" panose="020F0502020204030204" pitchFamily="2" charset="0"/>
              <a:ea typeface="方正古隶简体"/>
              <a:cs typeface="Open Sans Semibold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8763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47 C 0.04115 -0.00047 0.02839 -0.00787 0.04779 -0.01227 C 0.07552 -0.02547 0.07852 -0.06343 0.12149 -0.03426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-224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46 C 0.04115 -0.00046 0.03399 -0.04907 0.05118 -0.05116 C 0.07787 -0.06088 0.09649 0.00509 0.11914 0.00301 " pathEditMode="relative" rAng="0" ptsTypes="AAA">
                                      <p:cBhvr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1" y="-24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C 0.04101 -3.7037E-6 0.03294 0.07014 0.04817 0.08102 C 0.06315 0.09167 0.07018 0.0838 0.09049 0.06436 C 0.14284 0.08843 0.09935 0.09908 0.13789 0.154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773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46 C 0.04089 -0.00046 -0.03177 0.03264 -0.0543 0.0382 C -0.08385 0.05926 -0.09427 -0.00625 -0.11432 0.00787 " pathEditMode="relative" rAng="0" ptsTypes="AAA">
                                      <p:cBhvr>
                                        <p:cTn id="5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213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C 0.04075 -1.48148E-6 0.02213 0.06713 0.03333 0.07292 C 0.0444 0.07894 0.01862 0.04421 0.06641 0.03519 C 0.07708 0.04908 0.07643 0.06574 0.10104 0.08889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44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7 C 0.04114 -0.0007 -0.03685 0.03449 -0.04818 0.04583 C -0.05977 0.05879 -0.01406 0.03935 -0.02214 0.06898 C -0.06302 0.08565 -0.08347 0.05301 -0.08347 0.09722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488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93 C 0.01329 0.02153 0.03972 -0.22037 -0.01237 -0.2044 C -0.04765 -0.21551 -0.06992 -0.23866 -0.08671 -0.23334 C -0.10364 -0.22824 -0.10377 -0.18727 -0.11302 -0.17315 C -0.12656 -0.15093 -0.18606 -0.12847 -0.17487 -0.21945 " pathEditMode="relative" rAng="0" ptsTypes="AAA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1" y="-1159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0069 C -6.25E-7 0.04074 -0.04388 -0.01319 -0.06341 -0.00926 C -0.09401 -0.0081 -0.10846 0.0132 -0.13346 0.01644 " pathEditMode="relative" rAng="0" ptsTypes="AAA">
                                      <p:cBhvr>
                                        <p:cTn id="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41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116 C 5E-6 0.04051 -0.04401 -0.01366 -0.06367 -0.00973 C -0.09427 -0.00857 -0.10495 0.07199 -0.12995 0.07569 " pathEditMode="relative" rAng="0" ptsTypes="AAA">
                                      <p:cBhvr>
                                        <p:cTn id="6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7" y="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176B58-317E-5CE0-F75D-7AB14B8E57C8}"/>
              </a:ext>
            </a:extLst>
          </p:cNvPr>
          <p:cNvSpPr txBox="1"/>
          <p:nvPr/>
        </p:nvSpPr>
        <p:spPr>
          <a:xfrm>
            <a:off x="4028193" y="751298"/>
            <a:ext cx="3210504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8E9640-C58A-522A-A5D5-D5D734BCB634}"/>
              </a:ext>
            </a:extLst>
          </p:cNvPr>
          <p:cNvSpPr txBox="1"/>
          <p:nvPr/>
        </p:nvSpPr>
        <p:spPr>
          <a:xfrm>
            <a:off x="1204685" y="2039755"/>
            <a:ext cx="8698732" cy="206210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bài và làm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SBT.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Chuẩn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+ Phần III.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tìm hiểu về tổ chức cơ thể.</a:t>
            </a:r>
            <a:endParaRPr lang="en-US" sz="3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57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16478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0496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ro  choi moi">
            <a:hlinkClick r:id="" action="ppaction://media"/>
            <a:extLst>
              <a:ext uri="{FF2B5EF4-FFF2-40B4-BE49-F238E27FC236}">
                <a16:creationId xmlns:a16="http://schemas.microsoft.com/office/drawing/2014/main" id="{020D49B5-9370-0091-EEFC-C7FDD63FDA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457200"/>
            <a:ext cx="7739743" cy="580480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6071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6D353BB-3F0F-0A89-C6E0-303F0938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461032"/>
              </p:ext>
            </p:extLst>
          </p:nvPr>
        </p:nvGraphicFramePr>
        <p:xfrm>
          <a:off x="507999" y="814457"/>
          <a:ext cx="11175997" cy="5578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0344">
                  <a:extLst>
                    <a:ext uri="{9D8B030D-6E8A-4147-A177-3AD203B41FA5}">
                      <a16:colId xmlns:a16="http://schemas.microsoft.com/office/drawing/2014/main" val="602840982"/>
                    </a:ext>
                  </a:extLst>
                </a:gridCol>
                <a:gridCol w="6255653">
                  <a:extLst>
                    <a:ext uri="{9D8B030D-6E8A-4147-A177-3AD203B41FA5}">
                      <a16:colId xmlns:a16="http://schemas.microsoft.com/office/drawing/2014/main" val="2667461482"/>
                    </a:ext>
                  </a:extLst>
                </a:gridCol>
              </a:tblGrid>
              <a:tr h="54950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 thể đơn bào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 thể đ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bào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896049"/>
                  </a:ext>
                </a:extLst>
              </a:tr>
              <a:tr h="27065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6964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B933E15-FA0E-39DD-DBF2-FF184CFE2258}"/>
              </a:ext>
            </a:extLst>
          </p:cNvPr>
          <p:cNvSpPr txBox="1"/>
          <p:nvPr/>
        </p:nvSpPr>
        <p:spPr>
          <a:xfrm>
            <a:off x="2970661" y="194693"/>
            <a:ext cx="625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“NHANH TAY LẸ MẮT”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BA4B3B2-6F74-25C3-3F2E-8CF87288A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86" y="1466944"/>
            <a:ext cx="2350975" cy="242309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0EFE684-1415-8EB2-38C9-0DB513100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915" y="1466944"/>
            <a:ext cx="2147615" cy="232655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8B30089-9EA2-83DB-B15D-1C72CE36E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28" y="3890042"/>
            <a:ext cx="3109237" cy="20172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8A1D4CC-BAEC-1EF9-E1FF-C2A994DE4AD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65" y="1641946"/>
            <a:ext cx="3155001" cy="19140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DF8002-5AD3-162C-83E4-7FC69C6899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87" y="4066604"/>
            <a:ext cx="2918644" cy="232655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2838C6A-8115-F712-C887-05278C339FF4}"/>
              </a:ext>
            </a:extLst>
          </p:cNvPr>
          <p:cNvGrpSpPr/>
          <p:nvPr/>
        </p:nvGrpSpPr>
        <p:grpSpPr>
          <a:xfrm>
            <a:off x="9324257" y="1606075"/>
            <a:ext cx="2530296" cy="4301239"/>
            <a:chOff x="9324257" y="1606075"/>
            <a:chExt cx="2530296" cy="4301239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0143F3C-AF37-929B-4066-AD85E626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4257" y="1667742"/>
              <a:ext cx="2350975" cy="42395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F4528A-CF8A-03D1-7F60-E7A586FC75BC}"/>
                </a:ext>
              </a:extLst>
            </p:cNvPr>
            <p:cNvSpPr txBox="1"/>
            <p:nvPr/>
          </p:nvSpPr>
          <p:spPr>
            <a:xfrm>
              <a:off x="9511176" y="1606075"/>
              <a:ext cx="23433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solidFill>
                    <a:srgbClr val="FF0000"/>
                  </a:solidFill>
                  <a:latin typeface="+mj-lt"/>
                </a:rPr>
                <a:t>Cây xanh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5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C6333-2911-294A-43F8-38264CB14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7A5215-4931-CDF2-C922-5B0AF3D1E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884002"/>
              </p:ext>
            </p:extLst>
          </p:nvPr>
        </p:nvGraphicFramePr>
        <p:xfrm>
          <a:off x="1" y="639650"/>
          <a:ext cx="12026348" cy="6104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9285">
                  <a:extLst>
                    <a:ext uri="{9D8B030D-6E8A-4147-A177-3AD203B41FA5}">
                      <a16:colId xmlns:a16="http://schemas.microsoft.com/office/drawing/2014/main" val="602840982"/>
                    </a:ext>
                  </a:extLst>
                </a:gridCol>
                <a:gridCol w="7067063">
                  <a:extLst>
                    <a:ext uri="{9D8B030D-6E8A-4147-A177-3AD203B41FA5}">
                      <a16:colId xmlns:a16="http://schemas.microsoft.com/office/drawing/2014/main" val="2667461482"/>
                    </a:ext>
                  </a:extLst>
                </a:gridCol>
              </a:tblGrid>
              <a:tr h="60126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 thể đơn bào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 thể đ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vi-V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bào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896049"/>
                  </a:ext>
                </a:extLst>
              </a:tr>
              <a:tr h="55029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6964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E2EAB73-FBEC-E326-7510-25B47D5E8CA2}"/>
              </a:ext>
            </a:extLst>
          </p:cNvPr>
          <p:cNvSpPr txBox="1"/>
          <p:nvPr/>
        </p:nvSpPr>
        <p:spPr>
          <a:xfrm>
            <a:off x="2970659" y="114100"/>
            <a:ext cx="625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“NHANH TAY LẸ MẮT”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F8096AA4-B3E8-B760-A9BD-511855337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75" y="1318387"/>
            <a:ext cx="2125839" cy="23265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7D48568-DEE8-ABAD-A940-D976F0D0C1AD}"/>
              </a:ext>
            </a:extLst>
          </p:cNvPr>
          <p:cNvGrpSpPr/>
          <p:nvPr/>
        </p:nvGrpSpPr>
        <p:grpSpPr>
          <a:xfrm>
            <a:off x="7573768" y="1295840"/>
            <a:ext cx="2208783" cy="2274511"/>
            <a:chOff x="9725660" y="2275840"/>
            <a:chExt cx="2466340" cy="2189480"/>
          </a:xfrm>
        </p:grpSpPr>
        <p:pic>
          <p:nvPicPr>
            <p:cNvPr id="8" name="Picture 7" descr="cay-reu-san-ho-trang-tri-tieu-canh-dep-5">
              <a:extLst>
                <a:ext uri="{FF2B5EF4-FFF2-40B4-BE49-F238E27FC236}">
                  <a16:creationId xmlns:a16="http://schemas.microsoft.com/office/drawing/2014/main" id="{188E2874-FAE4-44F3-06CF-29FE10124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5660" y="2275840"/>
              <a:ext cx="2466340" cy="2189480"/>
            </a:xfrm>
            <a:prstGeom prst="rect">
              <a:avLst/>
            </a:prstGeom>
          </p:spPr>
        </p:pic>
        <p:sp>
          <p:nvSpPr>
            <p:cNvPr id="9" name="Text Box 25">
              <a:extLst>
                <a:ext uri="{FF2B5EF4-FFF2-40B4-BE49-F238E27FC236}">
                  <a16:creationId xmlns:a16="http://schemas.microsoft.com/office/drawing/2014/main" id="{AE4F1170-F5D3-F660-2E46-C77406D92340}"/>
                </a:ext>
              </a:extLst>
            </p:cNvPr>
            <p:cNvSpPr txBox="1"/>
            <p:nvPr/>
          </p:nvSpPr>
          <p:spPr>
            <a:xfrm>
              <a:off x="9759950" y="2277745"/>
              <a:ext cx="196659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vi-VN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Rêu san hô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D07A747-769C-A5F4-419C-660C0764E315}"/>
              </a:ext>
            </a:extLst>
          </p:cNvPr>
          <p:cNvGrpSpPr/>
          <p:nvPr/>
        </p:nvGrpSpPr>
        <p:grpSpPr>
          <a:xfrm>
            <a:off x="9828910" y="1276752"/>
            <a:ext cx="2197438" cy="2293599"/>
            <a:chOff x="9828910" y="1195387"/>
            <a:chExt cx="2197438" cy="227774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18FDA84-B087-BEA3-81B4-A240896B3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8910" y="1195387"/>
              <a:ext cx="2197438" cy="2277745"/>
            </a:xfrm>
            <a:prstGeom prst="rect">
              <a:avLst/>
            </a:prstGeom>
          </p:spPr>
        </p:pic>
        <p:sp>
          <p:nvSpPr>
            <p:cNvPr id="12" name="Text Box 7">
              <a:extLst>
                <a:ext uri="{FF2B5EF4-FFF2-40B4-BE49-F238E27FC236}">
                  <a16:creationId xmlns:a16="http://schemas.microsoft.com/office/drawing/2014/main" id="{40FE447E-4221-7B8A-0622-1BEC03E461E6}"/>
                </a:ext>
              </a:extLst>
            </p:cNvPr>
            <p:cNvSpPr txBox="1"/>
            <p:nvPr/>
          </p:nvSpPr>
          <p:spPr>
            <a:xfrm>
              <a:off x="10163581" y="1318387"/>
              <a:ext cx="159844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b="1" dirty="0">
                  <a:solidFill>
                    <a:srgbClr val="FF0000"/>
                  </a:solidFill>
                  <a:latin typeface="+mj-lt"/>
                  <a:sym typeface="+mn-ea"/>
                </a:rPr>
                <a:t>Chuồn chuồn</a:t>
              </a:r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C337D3-2F6B-F30B-8ED4-55945BC2E1FC}"/>
              </a:ext>
            </a:extLst>
          </p:cNvPr>
          <p:cNvGrpSpPr/>
          <p:nvPr/>
        </p:nvGrpSpPr>
        <p:grpSpPr>
          <a:xfrm>
            <a:off x="7620127" y="4476108"/>
            <a:ext cx="2208783" cy="2119294"/>
            <a:chOff x="7272655" y="4501515"/>
            <a:chExt cx="2452370" cy="2348230"/>
          </a:xfrm>
        </p:grpSpPr>
        <p:pic>
          <p:nvPicPr>
            <p:cNvPr id="14" name="Picture 13" descr="images (1)">
              <a:extLst>
                <a:ext uri="{FF2B5EF4-FFF2-40B4-BE49-F238E27FC236}">
                  <a16:creationId xmlns:a16="http://schemas.microsoft.com/office/drawing/2014/main" id="{1F3949B1-E309-FF4C-28F3-D29F90050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20915" y="4501515"/>
              <a:ext cx="2404110" cy="2348230"/>
            </a:xfrm>
            <a:prstGeom prst="rect">
              <a:avLst/>
            </a:prstGeom>
          </p:spPr>
        </p:pic>
        <p:sp>
          <p:nvSpPr>
            <p:cNvPr id="15" name="Text Box 23">
              <a:extLst>
                <a:ext uri="{FF2B5EF4-FFF2-40B4-BE49-F238E27FC236}">
                  <a16:creationId xmlns:a16="http://schemas.microsoft.com/office/drawing/2014/main" id="{FE23CBD2-C2E3-1A44-5F8A-923D352E3332}"/>
                </a:ext>
              </a:extLst>
            </p:cNvPr>
            <p:cNvSpPr txBox="1"/>
            <p:nvPr/>
          </p:nvSpPr>
          <p:spPr>
            <a:xfrm>
              <a:off x="7272655" y="4523105"/>
              <a:ext cx="1966594" cy="409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vi-VN" b="1" dirty="0">
                  <a:solidFill>
                    <a:schemeClr val="bg1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Nấm</a:t>
              </a:r>
              <a:r>
                <a:rPr lang="en-US" altLang="vi-VN" b="1" dirty="0">
                  <a:solidFill>
                    <a:srgbClr val="0000CC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</a:t>
              </a:r>
              <a:r>
                <a:rPr lang="en-US" altLang="vi-VN" b="1" dirty="0">
                  <a:solidFill>
                    <a:schemeClr val="bg1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bụng dê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B475E9-0946-210B-7DE2-3B987BECD465}"/>
              </a:ext>
            </a:extLst>
          </p:cNvPr>
          <p:cNvGrpSpPr/>
          <p:nvPr/>
        </p:nvGrpSpPr>
        <p:grpSpPr>
          <a:xfrm>
            <a:off x="9892170" y="4466563"/>
            <a:ext cx="2107096" cy="2138383"/>
            <a:chOff x="2466975" y="0"/>
            <a:chExt cx="2386965" cy="227647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3B0533A-047E-D3D1-A3C3-33B9FECE9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6975" y="0"/>
              <a:ext cx="2386965" cy="2276475"/>
            </a:xfrm>
            <a:prstGeom prst="rect">
              <a:avLst/>
            </a:prstGeom>
          </p:spPr>
        </p:pic>
        <p:sp>
          <p:nvSpPr>
            <p:cNvPr id="18" name="Text Box 3">
              <a:extLst>
                <a:ext uri="{FF2B5EF4-FFF2-40B4-BE49-F238E27FC236}">
                  <a16:creationId xmlns:a16="http://schemas.microsoft.com/office/drawing/2014/main" id="{5D83D8C6-FFEE-8DA7-4D08-4F55707AD66D}"/>
                </a:ext>
              </a:extLst>
            </p:cNvPr>
            <p:cNvSpPr txBox="1"/>
            <p:nvPr/>
          </p:nvSpPr>
          <p:spPr>
            <a:xfrm>
              <a:off x="2548890" y="1908175"/>
              <a:ext cx="143764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b="1" dirty="0">
                  <a:solidFill>
                    <a:srgbClr val="FF0000"/>
                  </a:solidFill>
                  <a:latin typeface="+mj-lt"/>
                  <a:sym typeface="+mn-ea"/>
                </a:rPr>
                <a:t>Hoa hồng</a:t>
              </a:r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711D939-D16A-501A-9A96-6EE43D228B6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152" y="1367195"/>
            <a:ext cx="2255989" cy="22777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50FE10C-A584-6CFA-5A18-A28AF0C541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968" y="4452628"/>
            <a:ext cx="2274018" cy="213838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A6C5CED-1720-1AD4-7D13-1024B08F32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659" y="1350775"/>
            <a:ext cx="2390171" cy="231058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7DE820E-A42F-41D5-DF25-3847F1765F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1" y="3836504"/>
            <a:ext cx="4636791" cy="276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9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009664"/>
              </p:ext>
            </p:extLst>
          </p:nvPr>
        </p:nvGraphicFramePr>
        <p:xfrm>
          <a:off x="327990" y="1070143"/>
          <a:ext cx="11559210" cy="5499622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8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9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87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Tiêu chí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Sinh vật đơn bào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Sinh vật đa bào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945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Số lượng tế bào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rgbClr val="0070C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rgbClr val="0070C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917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Số loại tế bào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058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Cấu tạo từ tế bào nhân sơ hay tế bào nhân thực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588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Ví dụ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1136" y="195324"/>
            <a:ext cx="105625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vi-V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Câu 1: Bảng: Phân biệt sinh vật đơn bào và sinh vật đa bào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8756D3-7F69-90EC-090C-063AD81DB4DD}"/>
              </a:ext>
            </a:extLst>
          </p:cNvPr>
          <p:cNvSpPr txBox="1"/>
          <p:nvPr/>
        </p:nvSpPr>
        <p:spPr>
          <a:xfrm>
            <a:off x="5356380" y="1895027"/>
            <a:ext cx="70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C2A0F4-DD61-ED52-AE41-964B42550A45}"/>
              </a:ext>
            </a:extLst>
          </p:cNvPr>
          <p:cNvSpPr txBox="1"/>
          <p:nvPr/>
        </p:nvSpPr>
        <p:spPr>
          <a:xfrm>
            <a:off x="9318034" y="1913108"/>
            <a:ext cx="1772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488D32-F731-A8D5-AA79-55E3DCFE4C39}"/>
              </a:ext>
            </a:extLst>
          </p:cNvPr>
          <p:cNvSpPr txBox="1"/>
          <p:nvPr/>
        </p:nvSpPr>
        <p:spPr>
          <a:xfrm>
            <a:off x="5083809" y="2603016"/>
            <a:ext cx="169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CE9F31-04D0-C40F-0F4C-EC3642D621BF}"/>
              </a:ext>
            </a:extLst>
          </p:cNvPr>
          <p:cNvSpPr txBox="1"/>
          <p:nvPr/>
        </p:nvSpPr>
        <p:spPr>
          <a:xfrm>
            <a:off x="9183101" y="2576628"/>
            <a:ext cx="169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Nhiều loại 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94006B-CE05-1AF4-9240-A7456D3F8BAF}"/>
              </a:ext>
            </a:extLst>
          </p:cNvPr>
          <p:cNvSpPr txBox="1"/>
          <p:nvPr/>
        </p:nvSpPr>
        <p:spPr>
          <a:xfrm>
            <a:off x="3380215" y="3231511"/>
            <a:ext cx="46580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- Có đại diện cấu tạo từ tế bào nhân sơ (vi khuẩn).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- Có đại diện cấu tạo từ tế bào nhân thực (trùng giày, tảo…)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AAFF62-8808-1A67-AE9A-84CD9003E38E}"/>
              </a:ext>
            </a:extLst>
          </p:cNvPr>
          <p:cNvSpPr txBox="1"/>
          <p:nvPr/>
        </p:nvSpPr>
        <p:spPr>
          <a:xfrm>
            <a:off x="8571845" y="3279293"/>
            <a:ext cx="2922105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Từ tế bào nhân thực.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4C7ADB-DFB7-31DD-5EB5-EDBDE30679F1}"/>
              </a:ext>
            </a:extLst>
          </p:cNvPr>
          <p:cNvSpPr txBox="1"/>
          <p:nvPr/>
        </p:nvSpPr>
        <p:spPr>
          <a:xfrm>
            <a:off x="2594113" y="5488443"/>
            <a:ext cx="5834270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Trùng biến hình, các loài vi </a:t>
            </a: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khuẩn,…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8F5700-D593-51DE-8B1C-570ADE363516}"/>
              </a:ext>
            </a:extLst>
          </p:cNvPr>
          <p:cNvSpPr txBox="1"/>
          <p:nvPr/>
        </p:nvSpPr>
        <p:spPr>
          <a:xfrm>
            <a:off x="8107142" y="5455288"/>
            <a:ext cx="330084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Cây phượng, con gà,…</a:t>
            </a:r>
          </a:p>
        </p:txBody>
      </p:sp>
    </p:spTree>
    <p:extLst>
      <p:ext uri="{BB962C8B-B14F-4D97-AF65-F5344CB8AC3E}">
        <p14:creationId xmlns:p14="http://schemas.microsoft.com/office/powerpoint/2010/main" val="38082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85DBC-47D3-766D-DE87-7604998B4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C8CA1F-93CB-CF32-CD02-D552235FC06C}"/>
              </a:ext>
            </a:extLst>
          </p:cNvPr>
          <p:cNvGraphicFramePr>
            <a:graphicFrameLocks noGrp="1"/>
          </p:cNvGraphicFramePr>
          <p:nvPr/>
        </p:nvGraphicFramePr>
        <p:xfrm>
          <a:off x="327990" y="1070143"/>
          <a:ext cx="11559210" cy="5499622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8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9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87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Tiêu chí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Sinh vật đơn bào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32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Sinh vật đa bào</a:t>
                      </a:r>
                      <a:endParaRPr lang="vi-VN" sz="32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945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Số lượng tế bào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rgbClr val="0070C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rgbClr val="0070C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917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Số loại tế bào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058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Cấu tạo từ tế bào nhân sơ hay tế bào nhân thực</a:t>
                      </a:r>
                      <a:endParaRPr lang="vi-VN" sz="2800" noProof="0" dirty="0">
                        <a:solidFill>
                          <a:srgbClr val="FF0000"/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588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vi-VN" sz="2800" noProof="0" dirty="0">
                          <a:effectLst/>
                          <a:latin typeface="+mj-lt"/>
                          <a:ea typeface="#9Slide03 Roboto Condensed" panose="02000000000000000000" pitchFamily="2" charset="0"/>
                        </a:rPr>
                        <a:t>Ví dụ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vi-VN" sz="2200" noProof="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#9Slide03 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5D4E2F8B-D654-A0DA-3A48-6C7528D8A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129" y="195324"/>
            <a:ext cx="92865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vi-V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Bảng: Phân biệt sinh vật đơn bào và sinh vật đa bào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7B62F5-4E72-F1F3-605A-5E9C0B853491}"/>
              </a:ext>
            </a:extLst>
          </p:cNvPr>
          <p:cNvSpPr txBox="1"/>
          <p:nvPr/>
        </p:nvSpPr>
        <p:spPr>
          <a:xfrm>
            <a:off x="5356380" y="1895027"/>
            <a:ext cx="70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3AF12A-54D5-31D4-1093-4FE7B95B95E1}"/>
              </a:ext>
            </a:extLst>
          </p:cNvPr>
          <p:cNvSpPr txBox="1"/>
          <p:nvPr/>
        </p:nvSpPr>
        <p:spPr>
          <a:xfrm>
            <a:off x="9318034" y="1913108"/>
            <a:ext cx="1772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25E631-A1E4-C72E-B40C-5070DF5AE48D}"/>
              </a:ext>
            </a:extLst>
          </p:cNvPr>
          <p:cNvSpPr txBox="1"/>
          <p:nvPr/>
        </p:nvSpPr>
        <p:spPr>
          <a:xfrm>
            <a:off x="5083809" y="2603016"/>
            <a:ext cx="169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B17D5E-49FB-EF78-C23E-DA0D1FFEBE8E}"/>
              </a:ext>
            </a:extLst>
          </p:cNvPr>
          <p:cNvSpPr txBox="1"/>
          <p:nvPr/>
        </p:nvSpPr>
        <p:spPr>
          <a:xfrm>
            <a:off x="9183101" y="2576628"/>
            <a:ext cx="169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Nhiều loại </a:t>
            </a:r>
            <a:endParaRPr lang="vi-VN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C4892F-1FE1-4059-5702-03B559285E76}"/>
              </a:ext>
            </a:extLst>
          </p:cNvPr>
          <p:cNvSpPr txBox="1"/>
          <p:nvPr/>
        </p:nvSpPr>
        <p:spPr>
          <a:xfrm>
            <a:off x="3380215" y="3231511"/>
            <a:ext cx="46580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- Có đại diện cấu tạo từ tế bào nhân sơ (vi khuẩn).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- Có đại diện cấu tạo từ tế bào nhân thực (trùng giày, tảo…)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BC61EE-E072-3433-06F4-720EBE1416C1}"/>
              </a:ext>
            </a:extLst>
          </p:cNvPr>
          <p:cNvSpPr txBox="1"/>
          <p:nvPr/>
        </p:nvSpPr>
        <p:spPr>
          <a:xfrm>
            <a:off x="8571845" y="3279293"/>
            <a:ext cx="2922105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Chỉ từ tế bào nhân thực.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5102F4-18E2-7DD3-369F-A31DE32BF331}"/>
              </a:ext>
            </a:extLst>
          </p:cNvPr>
          <p:cNvSpPr txBox="1"/>
          <p:nvPr/>
        </p:nvSpPr>
        <p:spPr>
          <a:xfrm>
            <a:off x="2594113" y="5488443"/>
            <a:ext cx="5834270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Trùng biến hình, các loài vi </a:t>
            </a: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khuẩn,…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6EEC38-BCF6-59AB-212E-24B5EB3678E9}"/>
              </a:ext>
            </a:extLst>
          </p:cNvPr>
          <p:cNvSpPr txBox="1"/>
          <p:nvPr/>
        </p:nvSpPr>
        <p:spPr>
          <a:xfrm>
            <a:off x="8107142" y="5455288"/>
            <a:ext cx="330084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vi-VN" sz="2800" noProof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#9Slide03 Roboto Condensed" panose="02000000000000000000" pitchFamily="2" charset="0"/>
                <a:cs typeface="Times New Roman" panose="02020603050405020304" pitchFamily="18" charset="0"/>
              </a:rPr>
              <a:t>Cây phượng, con gà,…</a:t>
            </a:r>
          </a:p>
        </p:txBody>
      </p:sp>
    </p:spTree>
    <p:extLst>
      <p:ext uri="{BB962C8B-B14F-4D97-AF65-F5344CB8AC3E}">
        <p14:creationId xmlns:p14="http://schemas.microsoft.com/office/powerpoint/2010/main" val="173829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ế bào - đơn vị cơ sở của sự sống">
            <a:extLst>
              <a:ext uri="{FF2B5EF4-FFF2-40B4-BE49-F238E27FC236}">
                <a16:creationId xmlns:a16="http://schemas.microsoft.com/office/drawing/2014/main" id="{62F9A75B-1EFC-F2AC-7762-E628D6447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91" y="174771"/>
            <a:ext cx="5642382" cy="423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1. Quan sát hình 12.4, 12.5 và kể tên 1 số loại tế bào cấu tạo">
            <a:extLst>
              <a:ext uri="{FF2B5EF4-FFF2-40B4-BE49-F238E27FC236}">
                <a16:creationId xmlns:a16="http://schemas.microsoft.com/office/drawing/2014/main" id="{0F494261-FAE0-EC29-BA21-6B5DA9EC12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2"/>
          <a:stretch/>
        </p:blipFill>
        <p:spPr bwMode="auto">
          <a:xfrm>
            <a:off x="6370573" y="204673"/>
            <a:ext cx="5458568" cy="513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9692A6-E372-C4C7-DE87-2660A46A0C8B}"/>
              </a:ext>
            </a:extLst>
          </p:cNvPr>
          <p:cNvSpPr txBox="1"/>
          <p:nvPr/>
        </p:nvSpPr>
        <p:spPr>
          <a:xfrm>
            <a:off x="362859" y="4558356"/>
            <a:ext cx="600771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C</a:t>
            </a:r>
            <a:r>
              <a:rPr lang="vi-VN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 thể </a:t>
            </a:r>
            <a:r>
              <a:rPr lang="en-US" sz="28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 bào, mỗi tế bào là một cơ thể</a:t>
            </a:r>
            <a:r>
              <a:rPr lang="vi-VN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i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Vậy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với cơ thể đa bào,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các tế bào được tổ chức và phối hợp hoạt động với nhau như thế nào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để tạo thành cơ thể sống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en-US" sz="2800" b="1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89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5A3035-6F95-F3D9-30D9-37D849084884}"/>
              </a:ext>
            </a:extLst>
          </p:cNvPr>
          <p:cNvSpPr txBox="1"/>
          <p:nvPr/>
        </p:nvSpPr>
        <p:spPr>
          <a:xfrm>
            <a:off x="745071" y="364111"/>
            <a:ext cx="10863159" cy="646331"/>
          </a:xfrm>
          <a:prstGeom prst="rect">
            <a:avLst/>
          </a:prstGeom>
          <a:solidFill>
            <a:srgbClr val="FFFFCC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TỔ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 CƠ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ĐA BÀO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60126C7-4716-DA0D-9851-29858C205A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5182423"/>
              </p:ext>
            </p:extLst>
          </p:nvPr>
        </p:nvGraphicFramePr>
        <p:xfrm>
          <a:off x="2032000" y="130745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368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35B0DB-CDFB-4B1E-88C4-16009178A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C535B0DB-CDFB-4B1E-88C4-16009178A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E460D44-2F8C-4525-9C4C-372CE75D1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1E460D44-2F8C-4525-9C4C-372CE75D19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6A65FD3-6EF8-4520-AED1-CD8C7C17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D6A65FD3-6EF8-4520-AED1-CD8C7C17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D1D1668-9253-44E3-A754-647178E21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6D1D1668-9253-44E3-A754-647178E219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6B1852-83C7-44C1-9597-B2A495F47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356B1852-83C7-44C1-9597-B2A495F47E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A823163-C92B-4F41-AAC8-E188174DA5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3A823163-C92B-4F41-AAC8-E188174DA5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C4692AD-5252-2043-9498-E8D583716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8C4692AD-5252-2043-9498-E8D583716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EC65AA7-809D-D049-9865-40A7C00B8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1EC65AA7-809D-D049-9865-40A7C00B86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graphicEl>
                                              <a:dgm id="{C535B0DB-CDFB-4B1E-88C4-16009178A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graphicEl>
                                              <a:dgm id="{C535B0DB-CDFB-4B1E-88C4-16009178A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graphicEl>
                                              <a:dgm id="{C535B0DB-CDFB-4B1E-88C4-16009178A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graphicEl>
                                              <a:dgm id="{1E460D44-2F8C-4525-9C4C-372CE75D1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graphicEl>
                                              <a:dgm id="{1E460D44-2F8C-4525-9C4C-372CE75D1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graphicEl>
                                              <a:dgm id="{1E460D44-2F8C-4525-9C4C-372CE75D1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graphicEl>
                                              <a:dgm id="{D6A65FD3-6EF8-4520-AED1-CD8C7C17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graphicEl>
                                              <a:dgm id="{D6A65FD3-6EF8-4520-AED1-CD8C7C17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graphicEl>
                                              <a:dgm id="{D6A65FD3-6EF8-4520-AED1-CD8C7C17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graphicEl>
                                              <a:dgm id="{6D1D1668-9253-44E3-A754-647178E21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graphicEl>
                                              <a:dgm id="{6D1D1668-9253-44E3-A754-647178E21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graphicEl>
                                              <a:dgm id="{6D1D1668-9253-44E3-A754-647178E21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 uiExpand="1">
        <p:bldSub>
          <a:bldDgm/>
        </p:bldSub>
      </p:bldGraphic>
      <p:bldGraphic spid="3" grpId="1" uiExpand="1">
        <p:bldSub>
          <a:bldDgm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</TotalTime>
  <Words>1572</Words>
  <Application>Microsoft Office PowerPoint</Application>
  <PresentationFormat>Widescreen</PresentationFormat>
  <Paragraphs>242</Paragraphs>
  <Slides>28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2" baseType="lpstr">
      <vt:lpstr>#9Slide03 Roboto Condensed</vt:lpstr>
      <vt:lpstr>맑은 고딕</vt:lpstr>
      <vt:lpstr>Open Sans Semibold</vt:lpstr>
      <vt:lpstr>SimSun</vt:lpstr>
      <vt:lpstr>Sitka Display Semibold</vt:lpstr>
      <vt:lpstr>方正古隶简体</vt:lpstr>
      <vt:lpstr>.VnTime</vt:lpstr>
      <vt:lpstr>Arial</vt:lpstr>
      <vt:lpstr>Calibri</vt:lpstr>
      <vt:lpstr>Calibri Light</vt:lpstr>
      <vt:lpstr>Tahoma</vt:lpstr>
      <vt:lpstr>Times New Roman</vt:lpstr>
      <vt:lpstr>Office Theme</vt:lpstr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84</cp:revision>
  <cp:lastPrinted>2024-10-29T18:19:23Z</cp:lastPrinted>
  <dcterms:created xsi:type="dcterms:W3CDTF">2024-10-25T07:52:28Z</dcterms:created>
  <dcterms:modified xsi:type="dcterms:W3CDTF">2026-01-28T02:27:49Z</dcterms:modified>
</cp:coreProperties>
</file>