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notesMasterIdLst>
    <p:notesMasterId r:id="rId28"/>
  </p:notesMasterIdLst>
  <p:sldIdLst>
    <p:sldId id="269" r:id="rId2"/>
    <p:sldId id="272" r:id="rId3"/>
    <p:sldId id="293" r:id="rId4"/>
    <p:sldId id="257" r:id="rId5"/>
    <p:sldId id="258" r:id="rId6"/>
    <p:sldId id="321" r:id="rId7"/>
    <p:sldId id="283" r:id="rId8"/>
    <p:sldId id="259" r:id="rId9"/>
    <p:sldId id="260" r:id="rId10"/>
    <p:sldId id="261" r:id="rId11"/>
    <p:sldId id="322" r:id="rId12"/>
    <p:sldId id="262" r:id="rId13"/>
    <p:sldId id="297" r:id="rId14"/>
    <p:sldId id="298" r:id="rId15"/>
    <p:sldId id="318" r:id="rId16"/>
    <p:sldId id="300" r:id="rId17"/>
    <p:sldId id="301" r:id="rId18"/>
    <p:sldId id="302" r:id="rId19"/>
    <p:sldId id="303" r:id="rId20"/>
    <p:sldId id="288" r:id="rId21"/>
    <p:sldId id="292" r:id="rId22"/>
    <p:sldId id="291" r:id="rId23"/>
    <p:sldId id="264" r:id="rId24"/>
    <p:sldId id="265" r:id="rId25"/>
    <p:sldId id="296" r:id="rId26"/>
    <p:sldId id="266"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CC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2" d="100"/>
          <a:sy n="112" d="100"/>
        </p:scale>
        <p:origin x="46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t>10/2/2026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t>‹#›</a:t>
            </a:fld>
            <a:endParaRPr lang="en-US"/>
          </a:p>
        </p:txBody>
      </p:sp>
    </p:spTree>
    <p:extLst>
      <p:ext uri="{BB962C8B-B14F-4D97-AF65-F5344CB8AC3E}">
        <p14:creationId xmlns:p14="http://schemas.microsoft.com/office/powerpoint/2010/main" val="12196312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3D79F0-8940-491D-97BF-74C221A53C50}" type="slidenum">
              <a:rPr lang="zh-CN" altLang="en-US" smtClean="0"/>
              <a:t>1</a:t>
            </a:fld>
            <a:endParaRPr lang="zh-CN" altLang="en-US"/>
          </a:p>
        </p:txBody>
      </p:sp>
    </p:spTree>
    <p:extLst>
      <p:ext uri="{BB962C8B-B14F-4D97-AF65-F5344CB8AC3E}">
        <p14:creationId xmlns:p14="http://schemas.microsoft.com/office/powerpoint/2010/main" val="214362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3D79F0-8940-491D-97BF-74C221A53C50}" type="slidenum">
              <a:rPr lang="zh-CN" altLang="en-US" smtClean="0"/>
              <a:t>2</a:t>
            </a:fld>
            <a:endParaRPr lang="zh-CN" altLang="en-US"/>
          </a:p>
        </p:txBody>
      </p:sp>
    </p:spTree>
    <p:extLst>
      <p:ext uri="{BB962C8B-B14F-4D97-AF65-F5344CB8AC3E}">
        <p14:creationId xmlns:p14="http://schemas.microsoft.com/office/powerpoint/2010/main" val="3011688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vi-V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p>
            <a:fld id="{83284890-85D2-4D7B-8EF5-15A9C1DB8F42}" type="datetimeFigureOut">
              <a:rPr lang="en-US" smtClean="0"/>
              <a:t>10/2/2026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227545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Click="0" advTm="2000">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87157CC2-0FC8-4686-B024-99790E0F5162}" type="datetimeFigureOut">
              <a:rPr lang="en-US" smtClean="0"/>
              <a:t>10/2/2026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25951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Click="0" advTm="200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F6764DA5-CD3D-4590-A511-FCD3BC7A793E}" type="datetimeFigureOut">
              <a:rPr lang="en-US" smtClean="0"/>
              <a:t>10/2/2026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6084279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Click="0" advTm="200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82F5661D-6934-4B32-B92C-470368BF1EC6}" type="datetimeFigureOut">
              <a:rPr lang="en-US" smtClean="0"/>
              <a:t>10/2/2026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8645095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Click="0" advTm="200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vi-V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6F822A4-8DA6-4447-9B1F-C5DB58435268}" type="datetimeFigureOut">
              <a:rPr lang="en-US" smtClean="0"/>
              <a:t>10/2/2026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884785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Click="0" advTm="200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p>
            <a:fld id="{E548D31E-DCDA-41A7-9C67-C4B11B94D21D}" type="datetimeFigureOut">
              <a:rPr lang="en-US" smtClean="0"/>
              <a:t>10/2/2026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2034547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Click="0" advTm="2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vi-V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p>
            <a:fld id="{9B3762C0-B258-48F1-ADE6-176B4174CCDD}" type="datetimeFigureOut">
              <a:rPr lang="en-US" smtClean="0"/>
              <a:t>10/2/2026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5437264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Click="0" advTm="2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p>
            <a:fld id="{677919A6-33EB-49BD-A62F-1FA56B9F9712}" type="datetimeFigureOut">
              <a:rPr lang="en-US" smtClean="0"/>
              <a:t>10/2/2026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8890516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Click="0" advTm="2000">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4E7D1B-D673-4CF6-8672-009D42ABD2A0}" type="datetimeFigureOut">
              <a:rPr lang="en-US" smtClean="0"/>
              <a:t>10/2/2026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6614457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Click="0" advTm="200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vi-V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16AA21-1863-4931-97CB-99D0A168701B}" type="datetimeFigureOut">
              <a:rPr lang="en-US" smtClean="0"/>
              <a:t>10/2/2026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5680493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Click="0" advTm="200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vi-V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72C379-9A7C-4C87-A116-CBE9F58B04C5}" type="datetimeFigureOut">
              <a:rPr lang="en-US" smtClean="0"/>
              <a:t>10/2/2026</a:t>
            </a:fld>
            <a:endParaRPr lang="en-US" dirty="0"/>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2087195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Click="0" advTm="2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64C608-40B1-4030-A28D-5B74BC98ADCE}" type="datetimeFigureOut">
              <a:rPr lang="en-US" smtClean="0"/>
              <a:t>10/2/2026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AB73BC-B049-4115-A692-8D63A059BFB8}" type="slidenum">
              <a:rPr lang="en-US" smtClean="0"/>
              <a:t>‹#›</a:t>
            </a:fld>
            <a:endParaRPr lang="en-US" dirty="0"/>
          </a:p>
        </p:txBody>
      </p:sp>
    </p:spTree>
    <p:extLst>
      <p:ext uri="{BB962C8B-B14F-4D97-AF65-F5344CB8AC3E}">
        <p14:creationId xmlns:p14="http://schemas.microsoft.com/office/powerpoint/2010/main" val="42804236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p:random/>
      </p:transition>
    </mc:Choice>
    <mc:Fallback xmlns="">
      <p:transition spd="slow" advClick="0" advTm="2000">
        <p:random/>
      </p:transition>
    </mc:Fallback>
  </mc:AlternateContent>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image" Target="../media/image13.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8" Type="http://schemas.openxmlformats.org/officeDocument/2006/relationships/slide" Target="slide17.xml"/><Relationship Id="rId13" Type="http://schemas.openxmlformats.org/officeDocument/2006/relationships/slide" Target="slide20.xml"/><Relationship Id="rId3" Type="http://schemas.microsoft.com/office/2007/relationships/hdphoto" Target="../media/hdphoto2.wdp"/><Relationship Id="rId7" Type="http://schemas.openxmlformats.org/officeDocument/2006/relationships/image" Target="../media/image22.png"/><Relationship Id="rId12"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image" Target="../media/image17.png"/><Relationship Id="rId5" Type="http://schemas.openxmlformats.org/officeDocument/2006/relationships/image" Target="../media/image20.png"/><Relationship Id="rId15" Type="http://schemas.microsoft.com/office/2007/relationships/hdphoto" Target="../media/hdphoto3.wdp"/><Relationship Id="rId10" Type="http://schemas.openxmlformats.org/officeDocument/2006/relationships/slide" Target="slide19.xml"/><Relationship Id="rId4" Type="http://schemas.openxmlformats.org/officeDocument/2006/relationships/image" Target="../media/image19.png"/><Relationship Id="rId9" Type="http://schemas.openxmlformats.org/officeDocument/2006/relationships/slide" Target="slide18.xml"/><Relationship Id="rId1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23.png"/><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23.png"/><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23.png"/><Relationship Id="rId4" Type="http://schemas.openxmlformats.org/officeDocument/2006/relationships/slide" Target="slide15.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23.png"/><Relationship Id="rId4" Type="http://schemas.openxmlformats.org/officeDocument/2006/relationships/slide" Target="slide15.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29.jpeg"/><Relationship Id="rId7" Type="http://schemas.openxmlformats.org/officeDocument/2006/relationships/image" Target="../media/image28.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25.jpeg"/><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tretch>
            <a:fillRect/>
          </a:stretch>
        </p:blipFill>
        <p:spPr bwMode="auto">
          <a:xfrm>
            <a:off x="0" y="2433638"/>
            <a:ext cx="1062038" cy="2290762"/>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3"/>
          <p:cNvSpPr txBox="1"/>
          <p:nvPr/>
        </p:nvSpPr>
        <p:spPr>
          <a:xfrm>
            <a:off x="1534795" y="1290320"/>
            <a:ext cx="10073005" cy="427672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sz="3200"/>
              <a:t>Mục tiêu: Học xong bài này, HS có thể</a:t>
            </a:r>
          </a:p>
          <a:p>
            <a:pPr>
              <a:lnSpc>
                <a:spcPct val="150000"/>
              </a:lnSpc>
            </a:pPr>
            <a:r>
              <a:rPr lang="en-US" sz="3200"/>
              <a:t>- Nhận biết được cách xây dựng khóa lưỡng phân trong phân loại 1 số nhóm sinh vật</a:t>
            </a:r>
          </a:p>
          <a:p>
            <a:pPr>
              <a:lnSpc>
                <a:spcPct val="150000"/>
              </a:lnSpc>
            </a:pPr>
            <a:r>
              <a:rPr lang="en-US" sz="3200"/>
              <a:t>-Thực hành xây dựng được khóa lưỡng phân với đối tượng sinh vật</a:t>
            </a:r>
          </a:p>
          <a:p>
            <a:endParaRPr lang="en-US" sz="3200"/>
          </a:p>
        </p:txBody>
      </p:sp>
      <p:sp>
        <p:nvSpPr>
          <p:cNvPr id="5" name="Text Box 4"/>
          <p:cNvSpPr txBox="1"/>
          <p:nvPr/>
        </p:nvSpPr>
        <p:spPr>
          <a:xfrm>
            <a:off x="167425" y="219710"/>
            <a:ext cx="12199401" cy="707886"/>
          </a:xfrm>
          <a:prstGeom prst="rect">
            <a:avLst/>
          </a:prstGeom>
          <a:noFill/>
        </p:spPr>
        <p:txBody>
          <a:bodyPr wrap="square" rtlCol="0" anchor="t">
            <a:spAutoFit/>
          </a:bodyPr>
          <a:lstStyle/>
          <a:p>
            <a:pPr algn="ctr"/>
            <a:r>
              <a:rPr lang="en-US" altLang="zh-CN" sz="4000" b="1" smtClean="0">
                <a:solidFill>
                  <a:srgbClr val="FF0000"/>
                </a:solidFill>
                <a:latin typeface="Times New Roman" panose="02020603050405020304" pitchFamily="18" charset="0"/>
                <a:cs typeface="Times New Roman" panose="02020603050405020304" pitchFamily="18" charset="0"/>
                <a:sym typeface="+mn-ea"/>
              </a:rPr>
              <a:t>Bài </a:t>
            </a:r>
            <a:r>
              <a:rPr lang="en-US" altLang="zh-CN" sz="4000" b="1" dirty="0">
                <a:solidFill>
                  <a:srgbClr val="FF0000"/>
                </a:solidFill>
                <a:latin typeface="Times New Roman" panose="02020603050405020304" pitchFamily="18" charset="0"/>
                <a:cs typeface="Times New Roman" panose="02020603050405020304" pitchFamily="18" charset="0"/>
                <a:sym typeface="+mn-ea"/>
              </a:rPr>
              <a:t>15: KHÓA LƯỠNG PHÂN</a:t>
            </a:r>
            <a:endParaRPr lang="en-US" sz="40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2926079" y="13063"/>
            <a:ext cx="6204857" cy="509451"/>
          </a:xfrm>
          <a:prstGeom prst="roundRect">
            <a:avLst/>
          </a:prstGeom>
          <a:blipFill>
            <a:blip r:embed="rId2"/>
            <a:tile tx="0" ty="0" sx="100000" sy="100000" flip="none" algn="tl"/>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BÀI 15: KHÓA LƯỠNG PHÂN</a:t>
            </a:r>
            <a:endParaRPr lang="en-US" sz="2800" b="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sp>
        <p:nvSpPr>
          <p:cNvPr id="3" name="TextBox 2"/>
          <p:cNvSpPr txBox="1"/>
          <p:nvPr/>
        </p:nvSpPr>
        <p:spPr>
          <a:xfrm>
            <a:off x="0" y="627017"/>
            <a:ext cx="10071462" cy="461665"/>
          </a:xfrm>
          <a:prstGeom prst="rect">
            <a:avLst/>
          </a:prstGeom>
          <a:noFill/>
        </p:spPr>
        <p:txBody>
          <a:bodyPr wrap="square" rtlCol="0">
            <a:spAutoFit/>
          </a:bodyPr>
          <a:lstStyle/>
          <a:p>
            <a:r>
              <a:rPr lang="en-US" sz="24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II. THỰC HÀNH XÂY DỰNG KHÓA LƯỠNG PHÂN</a:t>
            </a:r>
            <a:endParaRPr lang="en-US" sz="2400" b="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grpSp>
        <p:nvGrpSpPr>
          <p:cNvPr id="6" name="Group 5"/>
          <p:cNvGrpSpPr/>
          <p:nvPr/>
        </p:nvGrpSpPr>
        <p:grpSpPr>
          <a:xfrm>
            <a:off x="1167394" y="1193185"/>
            <a:ext cx="9722225" cy="1317648"/>
            <a:chOff x="1922928" y="1193185"/>
            <a:chExt cx="8552331" cy="1299018"/>
          </a:xfrm>
          <a:effectLst>
            <a:outerShdw blurRad="76200" dir="18900000" sy="23000" kx="-1200000" algn="bl" rotWithShape="0">
              <a:prstClr val="black">
                <a:alpha val="20000"/>
              </a:prstClr>
            </a:outerShdw>
          </a:effectLst>
          <a:scene3d>
            <a:camera prst="orthographicFront">
              <a:rot lat="0" lon="0" rev="0"/>
            </a:camera>
            <a:lightRig rig="contrasting" dir="t">
              <a:rot lat="0" lon="0" rev="7800000"/>
            </a:lightRig>
          </a:scene3d>
        </p:grpSpPr>
        <p:sp>
          <p:nvSpPr>
            <p:cNvPr id="4" name="Rounded Rectangle 3"/>
            <p:cNvSpPr/>
            <p:nvPr/>
          </p:nvSpPr>
          <p:spPr>
            <a:xfrm>
              <a:off x="1922928" y="1193185"/>
              <a:ext cx="8552331" cy="1062318"/>
            </a:xfrm>
            <a:prstGeom prst="roundRect">
              <a:avLst/>
            </a:prstGeom>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922929" y="1308845"/>
              <a:ext cx="8552330" cy="1183358"/>
            </a:xfrm>
            <a:prstGeom prst="rect">
              <a:avLst/>
            </a:prstGeom>
            <a:noFill/>
            <a:ln>
              <a:noFill/>
            </a:ln>
            <a:effectLst/>
            <a:sp3d>
              <a:bevelT w="139700" h="139700"/>
            </a:sp3d>
          </p:spPr>
          <p:txBody>
            <a:bodyPr wrap="square" rtlCol="0">
              <a:spAutoFit/>
            </a:bodyPr>
            <a:lstStyle/>
            <a:p>
              <a:pPr algn="just"/>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Nhiệm</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vụ</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Nhóm</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học</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sinh</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xây</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dựng</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được</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khóa</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lưỡng</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phân</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cho</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từ</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4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đến</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6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loài</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thực</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vật</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quan</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sát</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được</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trong</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vườn</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trường</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sz="24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10" name="Group 9"/>
          <p:cNvGrpSpPr/>
          <p:nvPr/>
        </p:nvGrpSpPr>
        <p:grpSpPr>
          <a:xfrm>
            <a:off x="524435" y="2388057"/>
            <a:ext cx="3375213" cy="3953435"/>
            <a:chOff x="954741" y="2388057"/>
            <a:chExt cx="2931459" cy="3953435"/>
          </a:xfrm>
        </p:grpSpPr>
        <p:sp>
          <p:nvSpPr>
            <p:cNvPr id="7" name="Rounded Rectangle 6"/>
            <p:cNvSpPr/>
            <p:nvPr/>
          </p:nvSpPr>
          <p:spPr>
            <a:xfrm>
              <a:off x="954741" y="2388057"/>
              <a:ext cx="2931459" cy="3953435"/>
            </a:xfrm>
            <a:prstGeom prst="roundRect">
              <a:avLst/>
            </a:prstGeom>
            <a:solidFill>
              <a:srgbClr val="00B0F0"/>
            </a:solidFill>
            <a:ln>
              <a:noFill/>
            </a:ln>
            <a:effectLst>
              <a:outerShdw blurRad="76200" dir="18900000" sy="23000" kx="-1200000" algn="bl" rotWithShape="0">
                <a:prstClr val="black">
                  <a:alpha val="2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167394" y="2628152"/>
              <a:ext cx="2476759" cy="2677656"/>
            </a:xfrm>
            <a:prstGeom prst="rect">
              <a:avLst/>
            </a:prstGeom>
            <a:noFill/>
          </p:spPr>
          <p:txBody>
            <a:bodyPr wrap="square" rtlCol="0">
              <a:spAutoFit/>
            </a:bodyPr>
            <a:lstStyle/>
            <a:p>
              <a:pPr algn="ctr"/>
              <a:r>
                <a:rPr lang="en-US" sz="2400" b="1" u="sng" dirty="0" err="1" smtClean="0">
                  <a:latin typeface="Tahoma" panose="020B0604030504040204" pitchFamily="34" charset="0"/>
                  <a:ea typeface="Tahoma" panose="020B0604030504040204" pitchFamily="34" charset="0"/>
                  <a:cs typeface="Tahoma" panose="020B0604030504040204" pitchFamily="34" charset="0"/>
                </a:rPr>
                <a:t>Chuẩn</a:t>
              </a:r>
              <a:r>
                <a:rPr lang="en-US" sz="2400" b="1" u="sng" dirty="0" smtClean="0">
                  <a:latin typeface="Tahoma" panose="020B0604030504040204" pitchFamily="34" charset="0"/>
                  <a:ea typeface="Tahoma" panose="020B0604030504040204" pitchFamily="34" charset="0"/>
                  <a:cs typeface="Tahoma" panose="020B0604030504040204" pitchFamily="34" charset="0"/>
                </a:rPr>
                <a:t> </a:t>
              </a:r>
              <a:r>
                <a:rPr lang="en-US" sz="2400" b="1" u="sng" dirty="0" err="1" smtClean="0">
                  <a:latin typeface="Tahoma" panose="020B0604030504040204" pitchFamily="34" charset="0"/>
                  <a:ea typeface="Tahoma" panose="020B0604030504040204" pitchFamily="34" charset="0"/>
                  <a:cs typeface="Tahoma" panose="020B0604030504040204" pitchFamily="34" charset="0"/>
                </a:rPr>
                <a:t>bị</a:t>
              </a:r>
              <a:endParaRPr lang="en-US" sz="2400" b="1" u="sng" dirty="0" smtClean="0">
                <a:latin typeface="Tahoma" panose="020B0604030504040204" pitchFamily="34" charset="0"/>
                <a:ea typeface="Tahoma" panose="020B0604030504040204" pitchFamily="34" charset="0"/>
                <a:cs typeface="Tahoma" panose="020B0604030504040204" pitchFamily="34" charset="0"/>
              </a:endParaRPr>
            </a:p>
            <a:p>
              <a:pPr marL="342900" indent="-342900" algn="just">
                <a:buFontTx/>
                <a:buChar char="-"/>
              </a:pPr>
              <a:endParaRPr lang="en-US" sz="2400" b="1" dirty="0" smtClean="0">
                <a:latin typeface="Tahoma" panose="020B0604030504040204" pitchFamily="34" charset="0"/>
                <a:ea typeface="Tahoma" panose="020B0604030504040204" pitchFamily="34" charset="0"/>
                <a:cs typeface="Tahoma" panose="020B0604030504040204" pitchFamily="34" charset="0"/>
              </a:endParaRPr>
            </a:p>
            <a:p>
              <a:pPr marL="342900" indent="-342900" algn="just">
                <a:buFontTx/>
                <a:buChar char="-"/>
              </a:pPr>
              <a:r>
                <a:rPr lang="en-US" sz="2400" b="1" dirty="0" err="1" smtClean="0">
                  <a:latin typeface="Tahoma" panose="020B0604030504040204" pitchFamily="34" charset="0"/>
                  <a:ea typeface="Tahoma" panose="020B0604030504040204" pitchFamily="34" charset="0"/>
                  <a:cs typeface="Tahoma" panose="020B0604030504040204" pitchFamily="34" charset="0"/>
                </a:rPr>
                <a:t>Giấy</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bút</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và</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kính</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lúp</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cầm</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tay</a:t>
              </a:r>
              <a:endParaRPr lang="en-US" sz="2400" b="1" dirty="0" smtClean="0">
                <a:latin typeface="Tahoma" panose="020B0604030504040204" pitchFamily="34" charset="0"/>
                <a:ea typeface="Tahoma" panose="020B0604030504040204" pitchFamily="34" charset="0"/>
                <a:cs typeface="Tahoma" panose="020B0604030504040204" pitchFamily="34" charset="0"/>
              </a:endParaRPr>
            </a:p>
            <a:p>
              <a:pPr marL="342900" indent="-342900" algn="just">
                <a:buFontTx/>
                <a:buChar char="-"/>
              </a:pPr>
              <a:r>
                <a:rPr lang="en-US" sz="2400" b="1" dirty="0" err="1" smtClean="0">
                  <a:latin typeface="Tahoma" panose="020B0604030504040204" pitchFamily="34" charset="0"/>
                  <a:ea typeface="Tahoma" panose="020B0604030504040204" pitchFamily="34" charset="0"/>
                  <a:cs typeface="Tahoma" panose="020B0604030504040204" pitchFamily="34" charset="0"/>
                </a:rPr>
                <a:t>Phiếu</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học</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tập</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có</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sẵn</a:t>
              </a:r>
              <a:r>
                <a:rPr lang="en-US" sz="2400" b="1" dirty="0" smtClean="0">
                  <a:latin typeface="Tahoma" panose="020B0604030504040204" pitchFamily="34" charset="0"/>
                  <a:ea typeface="Tahoma" panose="020B0604030504040204" pitchFamily="34" charset="0"/>
                  <a:cs typeface="Tahoma" panose="020B0604030504040204" pitchFamily="34" charset="0"/>
                </a:rPr>
                <a:t>.</a:t>
              </a:r>
              <a:endParaRPr lang="en-US" sz="2400" b="1" dirty="0">
                <a:latin typeface="Tahoma" panose="020B0604030504040204" pitchFamily="34" charset="0"/>
                <a:ea typeface="Tahoma" panose="020B0604030504040204" pitchFamily="34" charset="0"/>
                <a:cs typeface="Tahoma" panose="020B0604030504040204" pitchFamily="34" charset="0"/>
              </a:endParaRPr>
            </a:p>
          </p:txBody>
        </p:sp>
      </p:grpSp>
      <p:grpSp>
        <p:nvGrpSpPr>
          <p:cNvPr id="11" name="Group 10"/>
          <p:cNvGrpSpPr/>
          <p:nvPr/>
        </p:nvGrpSpPr>
        <p:grpSpPr>
          <a:xfrm>
            <a:off x="4141694" y="2395657"/>
            <a:ext cx="3443762" cy="3953435"/>
            <a:chOff x="925953" y="2388057"/>
            <a:chExt cx="2960248" cy="3953435"/>
          </a:xfrm>
        </p:grpSpPr>
        <p:sp>
          <p:nvSpPr>
            <p:cNvPr id="12" name="Rounded Rectangle 11"/>
            <p:cNvSpPr/>
            <p:nvPr/>
          </p:nvSpPr>
          <p:spPr>
            <a:xfrm>
              <a:off x="954741" y="2388057"/>
              <a:ext cx="2931459" cy="3953435"/>
            </a:xfrm>
            <a:prstGeom prst="roundRect">
              <a:avLst/>
            </a:prstGeom>
            <a:solidFill>
              <a:srgbClr val="FFFF00"/>
            </a:solidFill>
            <a:ln>
              <a:noFill/>
            </a:ln>
            <a:effectLst>
              <a:outerShdw blurRad="76200" dir="18900000" sy="23000" kx="-1200000" algn="bl" rotWithShape="0">
                <a:prstClr val="black">
                  <a:alpha val="2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925953" y="2628152"/>
              <a:ext cx="2960248" cy="3046988"/>
            </a:xfrm>
            <a:prstGeom prst="rect">
              <a:avLst/>
            </a:prstGeom>
            <a:noFill/>
          </p:spPr>
          <p:txBody>
            <a:bodyPr wrap="square" rtlCol="0">
              <a:spAutoFit/>
            </a:bodyPr>
            <a:lstStyle/>
            <a:p>
              <a:pPr algn="ctr"/>
              <a:r>
                <a:rPr lang="en-US" sz="2400" b="1" u="sng" dirty="0" err="1" smtClean="0">
                  <a:latin typeface="Tahoma" panose="020B0604030504040204" pitchFamily="34" charset="0"/>
                  <a:ea typeface="Tahoma" panose="020B0604030504040204" pitchFamily="34" charset="0"/>
                  <a:cs typeface="Tahoma" panose="020B0604030504040204" pitchFamily="34" charset="0"/>
                </a:rPr>
                <a:t>Cách</a:t>
              </a:r>
              <a:r>
                <a:rPr lang="en-US" sz="2400" b="1" u="sng" dirty="0" smtClean="0">
                  <a:latin typeface="Tahoma" panose="020B0604030504040204" pitchFamily="34" charset="0"/>
                  <a:ea typeface="Tahoma" panose="020B0604030504040204" pitchFamily="34" charset="0"/>
                  <a:cs typeface="Tahoma" panose="020B0604030504040204" pitchFamily="34" charset="0"/>
                </a:rPr>
                <a:t> </a:t>
              </a:r>
              <a:r>
                <a:rPr lang="en-US" sz="2400" b="1" u="sng" dirty="0" err="1" smtClean="0">
                  <a:latin typeface="Tahoma" panose="020B0604030504040204" pitchFamily="34" charset="0"/>
                  <a:ea typeface="Tahoma" panose="020B0604030504040204" pitchFamily="34" charset="0"/>
                  <a:cs typeface="Tahoma" panose="020B0604030504040204" pitchFamily="34" charset="0"/>
                </a:rPr>
                <a:t>phân</a:t>
              </a:r>
              <a:r>
                <a:rPr lang="en-US" sz="2400" b="1" u="sng" dirty="0" smtClean="0">
                  <a:latin typeface="Tahoma" panose="020B0604030504040204" pitchFamily="34" charset="0"/>
                  <a:ea typeface="Tahoma" panose="020B0604030504040204" pitchFamily="34" charset="0"/>
                  <a:cs typeface="Tahoma" panose="020B0604030504040204" pitchFamily="34" charset="0"/>
                </a:rPr>
                <a:t> </a:t>
              </a:r>
              <a:r>
                <a:rPr lang="en-US" sz="2400" b="1" u="sng" dirty="0" err="1" smtClean="0">
                  <a:latin typeface="Tahoma" panose="020B0604030504040204" pitchFamily="34" charset="0"/>
                  <a:ea typeface="Tahoma" panose="020B0604030504040204" pitchFamily="34" charset="0"/>
                  <a:cs typeface="Tahoma" panose="020B0604030504040204" pitchFamily="34" charset="0"/>
                </a:rPr>
                <a:t>nhóm</a:t>
              </a:r>
              <a:endParaRPr lang="en-US" sz="2400" b="1" u="sng" dirty="0" smtClean="0">
                <a:latin typeface="Tahoma" panose="020B0604030504040204" pitchFamily="34" charset="0"/>
                <a:ea typeface="Tahoma" panose="020B0604030504040204" pitchFamily="34" charset="0"/>
                <a:cs typeface="Tahoma" panose="020B0604030504040204" pitchFamily="34" charset="0"/>
              </a:endParaRPr>
            </a:p>
            <a:p>
              <a:pPr algn="ctr"/>
              <a:endParaRPr lang="en-US" sz="2400" b="1" u="sng" dirty="0" smtClean="0">
                <a:latin typeface="Tahoma" panose="020B0604030504040204" pitchFamily="34" charset="0"/>
                <a:ea typeface="Tahoma" panose="020B0604030504040204" pitchFamily="34" charset="0"/>
                <a:cs typeface="Tahoma" panose="020B0604030504040204" pitchFamily="34" charset="0"/>
              </a:endParaRPr>
            </a:p>
            <a:p>
              <a:pPr marL="342900" indent="-342900" algn="just">
                <a:buFontTx/>
                <a:buChar char="-"/>
              </a:pPr>
              <a:r>
                <a:rPr lang="en-US" sz="2400" b="1" dirty="0" err="1" smtClean="0">
                  <a:latin typeface="Tahoma" panose="020B0604030504040204" pitchFamily="34" charset="0"/>
                  <a:ea typeface="Tahoma" panose="020B0604030504040204" pitchFamily="34" charset="0"/>
                  <a:cs typeface="Tahoma" panose="020B0604030504040204" pitchFamily="34" charset="0"/>
                </a:rPr>
                <a:t>Có</a:t>
              </a:r>
              <a:r>
                <a:rPr lang="en-US" sz="2400" b="1" dirty="0" smtClean="0">
                  <a:latin typeface="Tahoma" panose="020B0604030504040204" pitchFamily="34" charset="0"/>
                  <a:ea typeface="Tahoma" panose="020B0604030504040204" pitchFamily="34" charset="0"/>
                  <a:cs typeface="Tahoma" panose="020B0604030504040204" pitchFamily="34" charset="0"/>
                </a:rPr>
                <a:t> 6 </a:t>
              </a:r>
              <a:r>
                <a:rPr lang="en-US" sz="2400" b="1" dirty="0" err="1" smtClean="0">
                  <a:latin typeface="Tahoma" panose="020B0604030504040204" pitchFamily="34" charset="0"/>
                  <a:ea typeface="Tahoma" panose="020B0604030504040204" pitchFamily="34" charset="0"/>
                  <a:cs typeface="Tahoma" panose="020B0604030504040204" pitchFamily="34" charset="0"/>
                </a:rPr>
                <a:t>nhóm</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học</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sinh</a:t>
              </a:r>
              <a:r>
                <a:rPr lang="en-US" sz="2400" b="1" dirty="0" smtClean="0">
                  <a:latin typeface="Tahoma" panose="020B0604030504040204" pitchFamily="34" charset="0"/>
                  <a:ea typeface="Tahoma" panose="020B0604030504040204" pitchFamily="34" charset="0"/>
                  <a:cs typeface="Tahoma" panose="020B0604030504040204" pitchFamily="34" charset="0"/>
                </a:rPr>
                <a:t>.</a:t>
              </a:r>
            </a:p>
            <a:p>
              <a:pPr marL="342900" indent="-342900" algn="just">
                <a:buFontTx/>
                <a:buChar char="-"/>
              </a:pPr>
              <a:r>
                <a:rPr lang="en-US" sz="2400" b="1" dirty="0" err="1" smtClean="0">
                  <a:latin typeface="Tahoma" panose="020B0604030504040204" pitchFamily="34" charset="0"/>
                  <a:ea typeface="Tahoma" panose="020B0604030504040204" pitchFamily="34" charset="0"/>
                  <a:cs typeface="Tahoma" panose="020B0604030504040204" pitchFamily="34" charset="0"/>
                </a:rPr>
                <a:t>Nhóm</a:t>
              </a:r>
              <a:r>
                <a:rPr lang="en-US" sz="2400" b="1" dirty="0" smtClean="0">
                  <a:latin typeface="Tahoma" panose="020B0604030504040204" pitchFamily="34" charset="0"/>
                  <a:ea typeface="Tahoma" panose="020B0604030504040204" pitchFamily="34" charset="0"/>
                  <a:cs typeface="Tahoma" panose="020B0604030504040204" pitchFamily="34" charset="0"/>
                </a:rPr>
                <a:t> 1, 3 ,5 </a:t>
              </a:r>
              <a:r>
                <a:rPr lang="en-US" sz="2400" b="1" dirty="0" err="1" smtClean="0">
                  <a:latin typeface="Tahoma" panose="020B0604030504040204" pitchFamily="34" charset="0"/>
                  <a:ea typeface="Tahoma" panose="020B0604030504040204" pitchFamily="34" charset="0"/>
                  <a:cs typeface="Tahoma" panose="020B0604030504040204" pitchFamily="34" charset="0"/>
                </a:rPr>
                <a:t>sẽ</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trao</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đổi</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thông</a:t>
              </a:r>
              <a:r>
                <a:rPr lang="en-US" sz="2400" b="1" dirty="0" smtClean="0">
                  <a:latin typeface="Tahoma" panose="020B0604030504040204" pitchFamily="34" charset="0"/>
                  <a:ea typeface="Tahoma" panose="020B0604030504040204" pitchFamily="34" charset="0"/>
                  <a:cs typeface="Tahoma" panose="020B0604030504040204" pitchFamily="34" charset="0"/>
                </a:rPr>
                <a:t> tin </a:t>
              </a:r>
              <a:r>
                <a:rPr lang="en-US" sz="2400" b="1" dirty="0" err="1" smtClean="0">
                  <a:latin typeface="Tahoma" panose="020B0604030504040204" pitchFamily="34" charset="0"/>
                  <a:ea typeface="Tahoma" panose="020B0604030504040204" pitchFamily="34" charset="0"/>
                  <a:cs typeface="Tahoma" panose="020B0604030504040204" pitchFamily="34" charset="0"/>
                </a:rPr>
                <a:t>phiếu</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cho</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nhóm</a:t>
              </a:r>
              <a:r>
                <a:rPr lang="en-US" sz="2400" b="1" dirty="0" smtClean="0">
                  <a:latin typeface="Tahoma" panose="020B0604030504040204" pitchFamily="34" charset="0"/>
                  <a:ea typeface="Tahoma" panose="020B0604030504040204" pitchFamily="34" charset="0"/>
                  <a:cs typeface="Tahoma" panose="020B0604030504040204" pitchFamily="34" charset="0"/>
                </a:rPr>
                <a:t> 2, 4, 6 </a:t>
              </a:r>
              <a:r>
                <a:rPr lang="en-US" sz="2400" b="1" dirty="0" err="1" smtClean="0">
                  <a:latin typeface="Tahoma" panose="020B0604030504040204" pitchFamily="34" charset="0"/>
                  <a:ea typeface="Tahoma" panose="020B0604030504040204" pitchFamily="34" charset="0"/>
                  <a:cs typeface="Tahoma" panose="020B0604030504040204" pitchFamily="34" charset="0"/>
                </a:rPr>
                <a:t>tương</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ứng</a:t>
              </a:r>
              <a:endParaRPr lang="en-US" sz="2400" b="1" dirty="0">
                <a:latin typeface="Tahoma" panose="020B0604030504040204" pitchFamily="34" charset="0"/>
                <a:ea typeface="Tahoma" panose="020B0604030504040204" pitchFamily="34" charset="0"/>
                <a:cs typeface="Tahoma" panose="020B0604030504040204" pitchFamily="34" charset="0"/>
              </a:endParaRPr>
            </a:p>
          </p:txBody>
        </p:sp>
      </p:grpSp>
      <p:grpSp>
        <p:nvGrpSpPr>
          <p:cNvPr id="14" name="Group 13"/>
          <p:cNvGrpSpPr/>
          <p:nvPr/>
        </p:nvGrpSpPr>
        <p:grpSpPr>
          <a:xfrm>
            <a:off x="7827503" y="2388057"/>
            <a:ext cx="3516816" cy="3953435"/>
            <a:chOff x="954741" y="2388057"/>
            <a:chExt cx="2931459" cy="3953435"/>
          </a:xfrm>
        </p:grpSpPr>
        <p:sp>
          <p:nvSpPr>
            <p:cNvPr id="15" name="Rounded Rectangle 14"/>
            <p:cNvSpPr/>
            <p:nvPr/>
          </p:nvSpPr>
          <p:spPr>
            <a:xfrm>
              <a:off x="954741" y="2388057"/>
              <a:ext cx="2931459" cy="3953435"/>
            </a:xfrm>
            <a:prstGeom prst="roundRect">
              <a:avLst/>
            </a:prstGeom>
            <a:solidFill>
              <a:srgbClr val="CC0099"/>
            </a:solidFill>
            <a:ln>
              <a:noFill/>
            </a:ln>
            <a:effectLst>
              <a:outerShdw blurRad="76200" dir="18900000" sy="23000" kx="-1200000" algn="bl" rotWithShape="0">
                <a:prstClr val="black">
                  <a:alpha val="2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1065733" y="2520576"/>
              <a:ext cx="2775631" cy="3785652"/>
            </a:xfrm>
            <a:prstGeom prst="rect">
              <a:avLst/>
            </a:prstGeom>
            <a:noFill/>
          </p:spPr>
          <p:txBody>
            <a:bodyPr wrap="square" rtlCol="0">
              <a:spAutoFit/>
            </a:bodyPr>
            <a:lstStyle/>
            <a:p>
              <a:pPr algn="ctr"/>
              <a:r>
                <a:rPr lang="en-US" sz="2400" b="1" u="sng" dirty="0" err="1" smtClean="0">
                  <a:latin typeface="Tahoma" panose="020B0604030504040204" pitchFamily="34" charset="0"/>
                  <a:ea typeface="Tahoma" panose="020B0604030504040204" pitchFamily="34" charset="0"/>
                  <a:cs typeface="Tahoma" panose="020B0604030504040204" pitchFamily="34" charset="0"/>
                </a:rPr>
                <a:t>Thực</a:t>
              </a:r>
              <a:r>
                <a:rPr lang="en-US" sz="2400" b="1" u="sng" dirty="0" smtClean="0">
                  <a:latin typeface="Tahoma" panose="020B0604030504040204" pitchFamily="34" charset="0"/>
                  <a:ea typeface="Tahoma" panose="020B0604030504040204" pitchFamily="34" charset="0"/>
                  <a:cs typeface="Tahoma" panose="020B0604030504040204" pitchFamily="34" charset="0"/>
                </a:rPr>
                <a:t> </a:t>
              </a:r>
              <a:r>
                <a:rPr lang="en-US" sz="2400" b="1" u="sng" dirty="0" err="1" smtClean="0">
                  <a:latin typeface="Tahoma" panose="020B0604030504040204" pitchFamily="34" charset="0"/>
                  <a:ea typeface="Tahoma" panose="020B0604030504040204" pitchFamily="34" charset="0"/>
                  <a:cs typeface="Tahoma" panose="020B0604030504040204" pitchFamily="34" charset="0"/>
                </a:rPr>
                <a:t>hành</a:t>
              </a:r>
              <a:endParaRPr lang="en-US" sz="2400" b="1" u="sng" dirty="0" smtClean="0">
                <a:latin typeface="Tahoma" panose="020B0604030504040204" pitchFamily="34" charset="0"/>
                <a:ea typeface="Tahoma" panose="020B0604030504040204" pitchFamily="34" charset="0"/>
                <a:cs typeface="Tahoma" panose="020B0604030504040204" pitchFamily="34" charset="0"/>
              </a:endParaRPr>
            </a:p>
            <a:p>
              <a:pPr algn="just"/>
              <a:r>
                <a:rPr lang="en-US" sz="2400" b="1" dirty="0" smtClean="0">
                  <a:latin typeface="Tahoma" panose="020B0604030504040204" pitchFamily="34" charset="0"/>
                  <a:ea typeface="Tahoma" panose="020B0604030504040204" pitchFamily="34" charset="0"/>
                  <a:cs typeface="Tahoma" panose="020B0604030504040204" pitchFamily="34" charset="0"/>
                </a:rPr>
                <a:t>- B1: </a:t>
              </a:r>
              <a:r>
                <a:rPr lang="en-US" sz="2400" b="1" dirty="0" err="1" smtClean="0">
                  <a:latin typeface="Tahoma" panose="020B0604030504040204" pitchFamily="34" charset="0"/>
                  <a:ea typeface="Tahoma" panose="020B0604030504040204" pitchFamily="34" charset="0"/>
                  <a:cs typeface="Tahoma" panose="020B0604030504040204" pitchFamily="34" charset="0"/>
                </a:rPr>
                <a:t>Lập</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danh</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sách</a:t>
              </a:r>
              <a:r>
                <a:rPr lang="en-US" sz="2400" b="1" dirty="0" smtClean="0">
                  <a:latin typeface="Tahoma" panose="020B0604030504040204" pitchFamily="34" charset="0"/>
                  <a:ea typeface="Tahoma" panose="020B0604030504040204" pitchFamily="34" charset="0"/>
                  <a:cs typeface="Tahoma" panose="020B0604030504040204" pitchFamily="34" charset="0"/>
                </a:rPr>
                <a:t> 4 – 6 </a:t>
              </a:r>
              <a:r>
                <a:rPr lang="en-US" sz="2400" b="1" dirty="0" err="1" smtClean="0">
                  <a:latin typeface="Tahoma" panose="020B0604030504040204" pitchFamily="34" charset="0"/>
                  <a:ea typeface="Tahoma" panose="020B0604030504040204" pitchFamily="34" charset="0"/>
                  <a:cs typeface="Tahoma" panose="020B0604030504040204" pitchFamily="34" charset="0"/>
                </a:rPr>
                <a:t>cây</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có</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trong</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vườn</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trường</a:t>
              </a:r>
              <a:endParaRPr lang="en-US" sz="2400" b="1" dirty="0" smtClean="0">
                <a:latin typeface="Tahoma" panose="020B0604030504040204" pitchFamily="34" charset="0"/>
                <a:ea typeface="Tahoma" panose="020B0604030504040204" pitchFamily="34" charset="0"/>
                <a:cs typeface="Tahoma" panose="020B0604030504040204" pitchFamily="34" charset="0"/>
              </a:endParaRPr>
            </a:p>
            <a:p>
              <a:pPr algn="just"/>
              <a:r>
                <a:rPr lang="en-US" sz="2400" b="1" dirty="0" smtClean="0">
                  <a:latin typeface="Tahoma" panose="020B0604030504040204" pitchFamily="34" charset="0"/>
                  <a:ea typeface="Tahoma" panose="020B0604030504040204" pitchFamily="34" charset="0"/>
                  <a:cs typeface="Tahoma" panose="020B0604030504040204" pitchFamily="34" charset="0"/>
                </a:rPr>
                <a:t>- B2: </a:t>
              </a:r>
              <a:r>
                <a:rPr lang="en-US" sz="2400" b="1" dirty="0" err="1" smtClean="0">
                  <a:latin typeface="Tahoma" panose="020B0604030504040204" pitchFamily="34" charset="0"/>
                  <a:ea typeface="Tahoma" panose="020B0604030504040204" pitchFamily="34" charset="0"/>
                  <a:cs typeface="Tahoma" panose="020B0604030504040204" pitchFamily="34" charset="0"/>
                </a:rPr>
                <a:t>Quan</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sát</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và</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ghi</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lại</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đặc</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điểm</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của</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cây</a:t>
              </a:r>
              <a:endParaRPr lang="en-US" sz="2400" b="1" dirty="0" smtClean="0">
                <a:latin typeface="Tahoma" panose="020B0604030504040204" pitchFamily="34" charset="0"/>
                <a:ea typeface="Tahoma" panose="020B0604030504040204" pitchFamily="34" charset="0"/>
                <a:cs typeface="Tahoma" panose="020B0604030504040204" pitchFamily="34" charset="0"/>
              </a:endParaRPr>
            </a:p>
            <a:p>
              <a:pPr algn="just"/>
              <a:r>
                <a:rPr lang="en-US" sz="2400" b="1" dirty="0" smtClean="0">
                  <a:latin typeface="Tahoma" panose="020B0604030504040204" pitchFamily="34" charset="0"/>
                  <a:ea typeface="Tahoma" panose="020B0604030504040204" pitchFamily="34" charset="0"/>
                  <a:cs typeface="Tahoma" panose="020B0604030504040204" pitchFamily="34" charset="0"/>
                </a:rPr>
                <a:t>- B3: </a:t>
              </a:r>
              <a:r>
                <a:rPr lang="en-US" sz="2400" b="1" dirty="0" err="1" smtClean="0">
                  <a:latin typeface="Tahoma" panose="020B0604030504040204" pitchFamily="34" charset="0"/>
                  <a:ea typeface="Tahoma" panose="020B0604030504040204" pitchFamily="34" charset="0"/>
                  <a:cs typeface="Tahoma" panose="020B0604030504040204" pitchFamily="34" charset="0"/>
                </a:rPr>
                <a:t>Thảo</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luận</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nhóm</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hoàn</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thành</a:t>
              </a:r>
              <a:r>
                <a:rPr lang="en-US" sz="2400" b="1" dirty="0" smtClean="0">
                  <a:latin typeface="Tahoma" panose="020B0604030504040204" pitchFamily="34" charset="0"/>
                  <a:ea typeface="Tahoma" panose="020B0604030504040204" pitchFamily="34" charset="0"/>
                  <a:cs typeface="Tahoma" panose="020B0604030504040204" pitchFamily="34" charset="0"/>
                </a:rPr>
                <a:t> PHT </a:t>
              </a:r>
              <a:endParaRPr lang="en-US" sz="2400" b="1" dirty="0">
                <a:latin typeface="Tahoma" panose="020B0604030504040204" pitchFamily="34" charset="0"/>
                <a:ea typeface="Tahoma" panose="020B0604030504040204" pitchFamily="34" charset="0"/>
                <a:cs typeface="Tahoma" panose="020B060403050404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81938"/>
            <a:ext cx="12192000" cy="629972"/>
          </a:xfrm>
        </p:spPr>
        <p:txBody>
          <a:bodyPr/>
          <a:lstStyle/>
          <a:p>
            <a:pPr algn="ctr"/>
            <a:r>
              <a:rPr lang="en-US" sz="3067" b="1" dirty="0"/>
              <a:t>Các bước để xây dựng một khóa lưỡng phân</a:t>
            </a:r>
          </a:p>
        </p:txBody>
      </p:sp>
      <p:sp>
        <p:nvSpPr>
          <p:cNvPr id="3" name="Slide Number Placeholder 2"/>
          <p:cNvSpPr>
            <a:spLocks noGrp="1"/>
          </p:cNvSpPr>
          <p:nvPr>
            <p:ph type="sldNum" sz="quarter" idx="12"/>
          </p:nvPr>
        </p:nvSpPr>
        <p:spPr/>
        <p:txBody>
          <a:bodyPr/>
          <a:lstStyle/>
          <a:p>
            <a:fld id="{00000000-1234-1234-1234-123412341234}" type="slidenum">
              <a:rPr lang="en" smtClean="0"/>
              <a:pPr/>
              <a:t>11</a:t>
            </a:fld>
            <a:endParaRPr lang="en"/>
          </a:p>
        </p:txBody>
      </p:sp>
      <p:sp>
        <p:nvSpPr>
          <p:cNvPr id="4" name="Rounded Rectangle 3"/>
          <p:cNvSpPr/>
          <p:nvPr/>
        </p:nvSpPr>
        <p:spPr>
          <a:xfrm>
            <a:off x="238236" y="1355749"/>
            <a:ext cx="5152817" cy="1063143"/>
          </a:xfrm>
          <a:prstGeom prst="round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ln w="0"/>
                <a:solidFill>
                  <a:schemeClr val="tx1"/>
                </a:solidFill>
                <a:effectLst>
                  <a:outerShdw blurRad="38100" dist="19050" dir="2700000" algn="tl" rotWithShape="0">
                    <a:schemeClr val="dk1">
                      <a:alpha val="40000"/>
                    </a:schemeClr>
                  </a:outerShdw>
                </a:effectLst>
              </a:rPr>
              <a:t>Bước 1: </a:t>
            </a:r>
            <a:r>
              <a:rPr lang="en-US" sz="2400" dirty="0">
                <a:ln w="0"/>
                <a:solidFill>
                  <a:schemeClr val="tx1"/>
                </a:solidFill>
                <a:effectLst>
                  <a:outerShdw blurRad="38100" dist="19050" dir="2700000" algn="tl" rotWithShape="0">
                    <a:schemeClr val="dk1">
                      <a:alpha val="40000"/>
                    </a:schemeClr>
                  </a:outerShdw>
                </a:effectLst>
              </a:rPr>
              <a:t>Liệt kê các đặc điểm có thể quan sát được</a:t>
            </a:r>
          </a:p>
        </p:txBody>
      </p:sp>
      <p:sp>
        <p:nvSpPr>
          <p:cNvPr id="5" name="Rounded Rectangle 4"/>
          <p:cNvSpPr/>
          <p:nvPr/>
        </p:nvSpPr>
        <p:spPr>
          <a:xfrm>
            <a:off x="238236" y="2537138"/>
            <a:ext cx="5152817" cy="2206505"/>
          </a:xfrm>
          <a:prstGeom prst="roundRect">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b="1" dirty="0" err="1" smtClean="0">
                <a:ln w="0"/>
                <a:solidFill>
                  <a:schemeClr val="tx1"/>
                </a:solidFill>
                <a:effectLst>
                  <a:outerShdw blurRad="38100" dist="19050" dir="2700000" algn="tl" rotWithShape="0">
                    <a:schemeClr val="dk1">
                      <a:alpha val="40000"/>
                    </a:schemeClr>
                  </a:outerShdw>
                </a:effectLst>
              </a:rPr>
              <a:t>Bước</a:t>
            </a:r>
            <a:r>
              <a:rPr lang="en-US" sz="2400" b="1" dirty="0" smtClean="0">
                <a:ln w="0"/>
                <a:solidFill>
                  <a:schemeClr val="tx1"/>
                </a:solidFill>
                <a:effectLst>
                  <a:outerShdw blurRad="38100" dist="19050" dir="2700000" algn="tl" rotWithShape="0">
                    <a:schemeClr val="dk1">
                      <a:alpha val="40000"/>
                    </a:schemeClr>
                  </a:outerShdw>
                </a:effectLst>
              </a:rPr>
              <a:t> 2</a:t>
            </a:r>
            <a:r>
              <a:rPr lang="en-US" sz="2400" b="1" dirty="0">
                <a:ln w="0"/>
                <a:solidFill>
                  <a:schemeClr val="tx1"/>
                </a:solidFill>
                <a:effectLst>
                  <a:outerShdw blurRad="38100" dist="19050" dir="2700000" algn="tl" rotWithShape="0">
                    <a:schemeClr val="dk1">
                      <a:alpha val="40000"/>
                    </a:schemeClr>
                  </a:outerShdw>
                </a:effectLst>
              </a:rPr>
              <a:t>: Sắp xếp các đặc điểm theo thứ tự, bắt đầu với các đặc điểm chung nhất. Sau đó, chuyển sang đặc điểm cụ thể hơn</a:t>
            </a:r>
          </a:p>
        </p:txBody>
      </p:sp>
      <p:sp>
        <p:nvSpPr>
          <p:cNvPr id="6" name="Rounded Rectangle 5"/>
          <p:cNvSpPr/>
          <p:nvPr/>
        </p:nvSpPr>
        <p:spPr>
          <a:xfrm>
            <a:off x="238236" y="4987483"/>
            <a:ext cx="5152817" cy="1733992"/>
          </a:xfrm>
          <a:prstGeom prst="roundRect">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b="1" dirty="0">
                <a:solidFill>
                  <a:schemeClr val="tx1"/>
                </a:solidFill>
              </a:rPr>
              <a:t>Bước 3: Sử dụng câu hỏi để chia mẫu vật thành hai </a:t>
            </a:r>
            <a:r>
              <a:rPr lang="en-US" sz="2800" b="1" dirty="0" err="1">
                <a:solidFill>
                  <a:schemeClr val="tx1"/>
                </a:solidFill>
              </a:rPr>
              <a:t>nhóm</a:t>
            </a:r>
            <a:r>
              <a:rPr lang="en-US" sz="2800" b="1" dirty="0">
                <a:solidFill>
                  <a:schemeClr val="tx1"/>
                </a:solidFill>
              </a:rPr>
              <a:t> </a:t>
            </a:r>
            <a:r>
              <a:rPr lang="en-US" sz="2800" b="1" dirty="0" err="1" smtClean="0">
                <a:solidFill>
                  <a:schemeClr val="tx1"/>
                </a:solidFill>
              </a:rPr>
              <a:t>bắt</a:t>
            </a:r>
            <a:r>
              <a:rPr lang="en-US" sz="2800" b="1" dirty="0">
                <a:solidFill>
                  <a:schemeClr val="tx1"/>
                </a:solidFill>
              </a:rPr>
              <a:t> </a:t>
            </a:r>
            <a:r>
              <a:rPr lang="en-US" sz="2800" b="1" dirty="0" err="1" smtClean="0">
                <a:solidFill>
                  <a:schemeClr val="tx1"/>
                </a:solidFill>
              </a:rPr>
              <a:t>đầu</a:t>
            </a:r>
            <a:r>
              <a:rPr lang="en-US" sz="2800" b="1" dirty="0" smtClean="0">
                <a:solidFill>
                  <a:schemeClr val="tx1"/>
                </a:solidFill>
              </a:rPr>
              <a:t> </a:t>
            </a:r>
            <a:r>
              <a:rPr lang="en-US" sz="2800" b="1" dirty="0">
                <a:solidFill>
                  <a:schemeClr val="tx1"/>
                </a:solidFill>
              </a:rPr>
              <a:t>từ đặc điểm chung nhất.</a:t>
            </a:r>
          </a:p>
        </p:txBody>
      </p:sp>
      <p:sp>
        <p:nvSpPr>
          <p:cNvPr id="9" name="Rounded Rectangle 8"/>
          <p:cNvSpPr/>
          <p:nvPr/>
        </p:nvSpPr>
        <p:spPr>
          <a:xfrm>
            <a:off x="6057715" y="1378279"/>
            <a:ext cx="5999192" cy="1856579"/>
          </a:xfrm>
          <a:prstGeom prst="round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b="1" dirty="0">
                <a:solidFill>
                  <a:schemeClr val="tx1"/>
                </a:solidFill>
              </a:rPr>
              <a:t>Bước 4: Dựa vào đặc điểm tương phản tiếp theo, chia nhỏ mẫu vật. Tiếp tục chia nhỏ các mẫu còn lại bằng cách đặt câu hỏi cho đến khi xác định và đặt tên cho tất cả chúng. </a:t>
            </a:r>
          </a:p>
        </p:txBody>
      </p:sp>
      <p:sp>
        <p:nvSpPr>
          <p:cNvPr id="11" name="Rounded Rectangle 10"/>
          <p:cNvSpPr/>
          <p:nvPr/>
        </p:nvSpPr>
        <p:spPr>
          <a:xfrm>
            <a:off x="6057715" y="3501227"/>
            <a:ext cx="5999192" cy="1050981"/>
          </a:xfrm>
          <a:prstGeom prst="round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b="1" dirty="0">
                <a:solidFill>
                  <a:schemeClr val="tx1"/>
                </a:solidFill>
              </a:rPr>
              <a:t>Bước 5: Vẽ sơ đồ khoá lưỡng phân bằng cách viết hoặc vẽ sơ đồ.</a:t>
            </a:r>
          </a:p>
        </p:txBody>
      </p:sp>
      <p:sp>
        <p:nvSpPr>
          <p:cNvPr id="12" name="Rounded Rectangle 11"/>
          <p:cNvSpPr/>
          <p:nvPr/>
        </p:nvSpPr>
        <p:spPr>
          <a:xfrm>
            <a:off x="6057715" y="4987483"/>
            <a:ext cx="5999192" cy="1602101"/>
          </a:xfrm>
          <a:prstGeom prst="round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b="1" dirty="0">
                <a:solidFill>
                  <a:schemeClr val="tx1"/>
                </a:solidFill>
              </a:rPr>
              <a:t>Bước 6: Khi đã hoàn thành khoá lưỡng phân, kiểm tra lại để chắc chắn khoá lưỡng phân vừa tạo hoạt động một cách chính xác. </a:t>
            </a:r>
          </a:p>
        </p:txBody>
      </p:sp>
    </p:spTree>
    <p:extLst>
      <p:ext uri="{BB962C8B-B14F-4D97-AF65-F5344CB8AC3E}">
        <p14:creationId xmlns:p14="http://schemas.microsoft.com/office/powerpoint/2010/main" val="37360583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9"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2926079" y="13063"/>
            <a:ext cx="6204857" cy="509451"/>
          </a:xfrm>
          <a:prstGeom prst="roundRect">
            <a:avLst/>
          </a:prstGeom>
          <a:blipFill>
            <a:blip r:embed="rId2"/>
            <a:tile tx="0" ty="0" sx="100000" sy="100000" flip="none" algn="tl"/>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BÀI 15: KHÓA LƯỠNG PHÂN</a:t>
            </a:r>
            <a:endParaRPr lang="en-US" sz="2800" b="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sp>
        <p:nvSpPr>
          <p:cNvPr id="3" name="TextBox 2"/>
          <p:cNvSpPr txBox="1"/>
          <p:nvPr/>
        </p:nvSpPr>
        <p:spPr>
          <a:xfrm>
            <a:off x="0" y="627017"/>
            <a:ext cx="10071462" cy="461665"/>
          </a:xfrm>
          <a:prstGeom prst="rect">
            <a:avLst/>
          </a:prstGeom>
          <a:noFill/>
        </p:spPr>
        <p:txBody>
          <a:bodyPr wrap="square" rtlCol="0">
            <a:spAutoFit/>
          </a:bodyPr>
          <a:lstStyle/>
          <a:p>
            <a:r>
              <a:rPr lang="en-US" sz="24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II. THỰC HÀNH XÂY DỰNG KHÓA LƯỠNG PHÂN</a:t>
            </a:r>
            <a:endParaRPr lang="en-US" sz="2400" b="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grpSp>
        <p:nvGrpSpPr>
          <p:cNvPr id="4" name="Group 3"/>
          <p:cNvGrpSpPr/>
          <p:nvPr/>
        </p:nvGrpSpPr>
        <p:grpSpPr>
          <a:xfrm>
            <a:off x="1167394" y="1193185"/>
            <a:ext cx="9722225" cy="1317648"/>
            <a:chOff x="1922928" y="1193185"/>
            <a:chExt cx="8552331" cy="1299018"/>
          </a:xfrm>
          <a:effectLst>
            <a:outerShdw blurRad="76200" dir="18900000" sy="23000" kx="-1200000" algn="bl" rotWithShape="0">
              <a:prstClr val="black">
                <a:alpha val="20000"/>
              </a:prstClr>
            </a:outerShdw>
          </a:effectLst>
          <a:scene3d>
            <a:camera prst="orthographicFront">
              <a:rot lat="0" lon="0" rev="0"/>
            </a:camera>
            <a:lightRig rig="contrasting" dir="t">
              <a:rot lat="0" lon="0" rev="7800000"/>
            </a:lightRig>
          </a:scene3d>
        </p:grpSpPr>
        <p:sp>
          <p:nvSpPr>
            <p:cNvPr id="5" name="Rounded Rectangle 4"/>
            <p:cNvSpPr/>
            <p:nvPr/>
          </p:nvSpPr>
          <p:spPr>
            <a:xfrm>
              <a:off x="1922928" y="1193185"/>
              <a:ext cx="8552331" cy="1062318"/>
            </a:xfrm>
            <a:prstGeom prst="roundRect">
              <a:avLst/>
            </a:prstGeom>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922929" y="1308845"/>
              <a:ext cx="8552330" cy="1183358"/>
            </a:xfrm>
            <a:prstGeom prst="rect">
              <a:avLst/>
            </a:prstGeom>
            <a:noFill/>
            <a:ln>
              <a:noFill/>
            </a:ln>
            <a:effectLst/>
            <a:sp3d>
              <a:bevelT w="139700" h="139700"/>
            </a:sp3d>
          </p:spPr>
          <p:txBody>
            <a:bodyPr wrap="square" rtlCol="0">
              <a:spAutoFit/>
            </a:bodyPr>
            <a:lstStyle/>
            <a:p>
              <a:pPr algn="just"/>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Nhiệm</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vụ</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Nhóm</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học</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sinh</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xây</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dựng</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được</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khóa</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lưỡng</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phân</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cho</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từ</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4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đến</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6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loài</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thực</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vật</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quan</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sát</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được</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trong</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vườn</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trường</a:t>
              </a:r>
              <a:r>
                <a:rPr lang="en-US" sz="2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sz="24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9" name="Group 8"/>
          <p:cNvGrpSpPr/>
          <p:nvPr/>
        </p:nvGrpSpPr>
        <p:grpSpPr>
          <a:xfrm>
            <a:off x="2309947" y="2510833"/>
            <a:ext cx="7382693" cy="4311377"/>
            <a:chOff x="2309947" y="2510833"/>
            <a:chExt cx="7382693" cy="4311377"/>
          </a:xfrm>
        </p:grpSpPr>
        <p:pic>
          <p:nvPicPr>
            <p:cNvPr id="7" name="Picture 6"/>
            <p:cNvPicPr>
              <a:picLocks noChangeAspect="1"/>
            </p:cNvPicPr>
            <p:nvPr/>
          </p:nvPicPr>
          <p:blipFill>
            <a:blip r:embed="rId3"/>
            <a:stretch>
              <a:fillRect/>
            </a:stretch>
          </p:blipFill>
          <p:spPr>
            <a:xfrm>
              <a:off x="2309947" y="2510833"/>
              <a:ext cx="7382693" cy="4311377"/>
            </a:xfrm>
            <a:prstGeom prst="rect">
              <a:avLst/>
            </a:prstGeom>
          </p:spPr>
        </p:pic>
        <p:sp>
          <p:nvSpPr>
            <p:cNvPr id="8" name="TextBox 7"/>
            <p:cNvSpPr txBox="1"/>
            <p:nvPr/>
          </p:nvSpPr>
          <p:spPr>
            <a:xfrm>
              <a:off x="6466114" y="3461657"/>
              <a:ext cx="2664822" cy="1569660"/>
            </a:xfrm>
            <a:prstGeom prst="rect">
              <a:avLst/>
            </a:prstGeom>
            <a:noFill/>
          </p:spPr>
          <p:txBody>
            <a:bodyPr wrap="square" rtlCol="0">
              <a:spAutoFit/>
            </a:bodyPr>
            <a:lstStyle/>
            <a:p>
              <a:pPr algn="ctr"/>
              <a:r>
                <a:rPr lang="en-US" sz="4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THUYẾT TRÌNH</a:t>
              </a:r>
              <a:endParaRPr lang="en-US" sz="4800" b="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5" y="0"/>
            <a:ext cx="12190730" cy="6638925"/>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95600" y="-152400"/>
            <a:ext cx="6478270" cy="2991485"/>
          </a:xfrm>
          <a:prstGeom prst="rect">
            <a:avLst/>
          </a:prstGeom>
        </p:spPr>
      </p:pic>
      <p:sp>
        <p:nvSpPr>
          <p:cNvPr id="15" name="TextBox 14"/>
          <p:cNvSpPr txBox="1"/>
          <p:nvPr/>
        </p:nvSpPr>
        <p:spPr>
          <a:xfrm>
            <a:off x="3698072" y="518722"/>
            <a:ext cx="5113655" cy="1198880"/>
          </a:xfrm>
          <a:prstGeom prst="rect">
            <a:avLst/>
          </a:prstGeom>
          <a:noFill/>
        </p:spPr>
        <p:txBody>
          <a:bodyPr wrap="none" rtlCol="0">
            <a:spAutoFit/>
          </a:bodyPr>
          <a:lstStyle/>
          <a:p>
            <a:r>
              <a:rPr lang="en-US" sz="7200" dirty="0">
                <a:solidFill>
                  <a:srgbClr val="C00000"/>
                </a:solidFill>
                <a:latin typeface="Algerian" panose="04020705040A02060702" pitchFamily="82" charset="0"/>
              </a:rPr>
              <a:t>KIẾN VỀ TỔ</a:t>
            </a:r>
          </a:p>
        </p:txBody>
      </p:sp>
      <p:pic>
        <p:nvPicPr>
          <p:cNvPr id="54" name="Picture 11" descr="C:\Users\ADMIN\Desktop\Tai nguyen thiet ke tro choi\Angry birds epic birds\1505573783630 (2).png">
            <a:hlinkClick r:id=""/>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94515" y="3047683"/>
            <a:ext cx="802236" cy="585633"/>
          </a:xfrm>
          <a:prstGeom prst="rect">
            <a:avLst/>
          </a:prstGeom>
          <a:noFill/>
          <a:extLst>
            <a:ext uri="{909E8E84-426E-40DD-AFC4-6F175D3DCCD1}">
              <a14:hiddenFill xmlns:a14="http://schemas.microsoft.com/office/drawing/2010/main">
                <a:solidFill>
                  <a:srgbClr val="FFFFFF"/>
                </a:solidFill>
              </a14:hiddenFill>
            </a:ext>
          </a:extLst>
        </p:spPr>
      </p:pic>
      <p:pic>
        <p:nvPicPr>
          <p:cNvPr id="2" name="Zen Garde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010588" y="518722"/>
            <a:ext cx="4572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42"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fade">
                                      <p:cBhvr>
                                        <p:cTn id="9" dur="1000"/>
                                        <p:tgtEl>
                                          <p:spTgt spid="15"/>
                                        </p:tgtEl>
                                      </p:cBhvr>
                                    </p:animEffect>
                                    <p:anim calcmode="lin" valueType="num">
                                      <p:cBhvr>
                                        <p:cTn id="10" dur="1000" fill="hold"/>
                                        <p:tgtEl>
                                          <p:spTgt spid="15"/>
                                        </p:tgtEl>
                                        <p:attrNameLst>
                                          <p:attrName>ppt_x</p:attrName>
                                        </p:attrNameLst>
                                      </p:cBhvr>
                                      <p:tavLst>
                                        <p:tav tm="0">
                                          <p:val>
                                            <p:strVal val="#ppt_x"/>
                                          </p:val>
                                        </p:tav>
                                        <p:tav tm="100000">
                                          <p:val>
                                            <p:strVal val="#ppt_x"/>
                                          </p:val>
                                        </p:tav>
                                      </p:tavLst>
                                    </p:anim>
                                    <p:anim calcmode="lin" valueType="num">
                                      <p:cBhvr>
                                        <p:cTn id="11" dur="1000" fill="hold"/>
                                        <p:tgtEl>
                                          <p:spTgt spid="15"/>
                                        </p:tgtEl>
                                        <p:attrNameLst>
                                          <p:attrName>ppt_y</p:attrName>
                                        </p:attrNameLst>
                                      </p:cBhvr>
                                      <p:tavLst>
                                        <p:tav tm="0">
                                          <p:val>
                                            <p:strVal val="#ppt_y+.1"/>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0" presetClass="entr" presetSubtype="0" fill="hold" nodeType="after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fade">
                                      <p:cBhvr>
                                        <p:cTn id="2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500" mute="1" numSld="15">
                <p:cTn id="21" repeatCount="indefinite" fill="hold" display="0">
                  <p:stCondLst>
                    <p:cond delay="indefinite"/>
                  </p:stCondLst>
                  <p:endCondLst>
                    <p:cond evt="onStopAudio" delay="0">
                      <p:tgtEl>
                        <p:sldTgt/>
                      </p:tgtEl>
                    </p:cond>
                  </p:endCondLst>
                </p:cTn>
                <p:tgtEl>
                  <p:spTgt spid="2"/>
                </p:tgtEl>
              </p:cMediaNode>
            </p:audio>
          </p:childTnLst>
        </p:cTn>
      </p:par>
    </p:tnLst>
    <p:bldLst>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737350"/>
          </a:xfrm>
          <a:prstGeom prst="rect">
            <a:avLst/>
          </a:prstGeom>
        </p:spPr>
      </p:pic>
      <p:pic>
        <p:nvPicPr>
          <p:cNvPr id="9" name="Picture 6" descr="HÃ¬nh áº£nh cÃ³ liÃªn quan"/>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938236" y="-1031631"/>
            <a:ext cx="3236119" cy="277684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HÃ¬nh áº£nh cÃ³ liÃªn quan"/>
          <p:cNvPicPr>
            <a:picLocks noChangeAspect="1" noChangeArrowheads="1"/>
          </p:cNvPicPr>
          <p:nvPr/>
        </p:nvPicPr>
        <p:blipFill>
          <a:blip r:embed="rId3">
            <a:clrChange>
              <a:clrFrom>
                <a:srgbClr val="81A1A4">
                  <a:alpha val="76471"/>
                </a:srgbClr>
              </a:clrFrom>
              <a:clrTo>
                <a:srgbClr val="81A1A4">
                  <a:alpha val="0"/>
                </a:srgbClr>
              </a:clrTo>
            </a:clrChange>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flipH="1">
            <a:off x="6553589" y="-2861962"/>
            <a:ext cx="5726700" cy="419566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HÃ¬nh áº£nh cÃ³ liÃªn quan"/>
          <p:cNvPicPr>
            <a:picLocks noChangeAspect="1" noChangeArrowheads="1"/>
          </p:cNvPicPr>
          <p:nvPr/>
        </p:nvPicPr>
        <p:blipFill>
          <a:blip r:embed="rId3">
            <a:clrChange>
              <a:clrFrom>
                <a:srgbClr val="81A1A4">
                  <a:alpha val="76471"/>
                </a:srgbClr>
              </a:clrFrom>
              <a:clrTo>
                <a:srgbClr val="81A1A4">
                  <a:alpha val="0"/>
                </a:srgbClr>
              </a:clrTo>
            </a:clrChange>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16482" y="-3033596"/>
            <a:ext cx="5029589" cy="419566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0415" y="161290"/>
            <a:ext cx="9645650" cy="6535420"/>
          </a:xfrm>
          <a:prstGeom prst="rect">
            <a:avLst/>
          </a:prstGeom>
        </p:spPr>
      </p:pic>
      <p:sp>
        <p:nvSpPr>
          <p:cNvPr id="16" name="TextBox 15"/>
          <p:cNvSpPr txBox="1"/>
          <p:nvPr/>
        </p:nvSpPr>
        <p:spPr>
          <a:xfrm>
            <a:off x="3673475" y="1162050"/>
            <a:ext cx="7084060" cy="4092575"/>
          </a:xfrm>
          <a:prstGeom prst="rect">
            <a:avLst/>
          </a:prstGeom>
          <a:noFill/>
        </p:spPr>
        <p:txBody>
          <a:bodyPr wrap="square" rtlCol="0">
            <a:spAutoFit/>
          </a:bodyPr>
          <a:lstStyle/>
          <a:p>
            <a:pPr algn="ctr"/>
            <a:r>
              <a:rPr lang="en-US" sz="5200" dirty="0" err="1">
                <a:solidFill>
                  <a:srgbClr val="009900"/>
                </a:solidFill>
                <a:latin typeface="Arial" panose="020B0604020202020204" pitchFamily="34" charset="0"/>
                <a:cs typeface="Arial" panose="020B0604020202020204" pitchFamily="34" charset="0"/>
              </a:rPr>
              <a:t>Hãy</a:t>
            </a:r>
            <a:r>
              <a:rPr lang="en-US" sz="5200" dirty="0">
                <a:solidFill>
                  <a:srgbClr val="009900"/>
                </a:solidFill>
                <a:latin typeface="Arial" panose="020B0604020202020204" pitchFamily="34" charset="0"/>
                <a:cs typeface="Arial" panose="020B0604020202020204" pitchFamily="34" charset="0"/>
              </a:rPr>
              <a:t> </a:t>
            </a:r>
            <a:r>
              <a:rPr lang="en-US" sz="5200" dirty="0" err="1">
                <a:solidFill>
                  <a:srgbClr val="009900"/>
                </a:solidFill>
                <a:latin typeface="Arial" panose="020B0604020202020204" pitchFamily="34" charset="0"/>
                <a:cs typeface="Arial" panose="020B0604020202020204" pitchFamily="34" charset="0"/>
              </a:rPr>
              <a:t>giúp</a:t>
            </a:r>
            <a:r>
              <a:rPr lang="en-US" sz="5200" dirty="0">
                <a:solidFill>
                  <a:srgbClr val="009900"/>
                </a:solidFill>
                <a:latin typeface="Arial" panose="020B0604020202020204" pitchFamily="34" charset="0"/>
                <a:cs typeface="Arial" panose="020B0604020202020204" pitchFamily="34" charset="0"/>
              </a:rPr>
              <a:t> </a:t>
            </a:r>
            <a:r>
              <a:rPr lang="en-US" sz="5200" dirty="0" err="1">
                <a:solidFill>
                  <a:srgbClr val="009900"/>
                </a:solidFill>
                <a:latin typeface="Arial" panose="020B0604020202020204" pitchFamily="34" charset="0"/>
                <a:cs typeface="Arial" panose="020B0604020202020204" pitchFamily="34" charset="0"/>
              </a:rPr>
              <a:t>các</a:t>
            </a:r>
            <a:r>
              <a:rPr lang="en-US" sz="5200" dirty="0">
                <a:solidFill>
                  <a:srgbClr val="009900"/>
                </a:solidFill>
                <a:latin typeface="Arial" panose="020B0604020202020204" pitchFamily="34" charset="0"/>
                <a:cs typeface="Arial" panose="020B0604020202020204" pitchFamily="34" charset="0"/>
              </a:rPr>
              <a:t> </a:t>
            </a:r>
            <a:r>
              <a:rPr lang="en-US" sz="5200" dirty="0" err="1">
                <a:solidFill>
                  <a:srgbClr val="009900"/>
                </a:solidFill>
                <a:latin typeface="Arial" panose="020B0604020202020204" pitchFamily="34" charset="0"/>
                <a:cs typeface="Arial" panose="020B0604020202020204" pitchFamily="34" charset="0"/>
              </a:rPr>
              <a:t>chú</a:t>
            </a:r>
            <a:r>
              <a:rPr lang="en-US" sz="5200" dirty="0">
                <a:solidFill>
                  <a:srgbClr val="009900"/>
                </a:solidFill>
                <a:latin typeface="Arial" panose="020B0604020202020204" pitchFamily="34" charset="0"/>
                <a:cs typeface="Arial" panose="020B0604020202020204" pitchFamily="34" charset="0"/>
              </a:rPr>
              <a:t> </a:t>
            </a:r>
            <a:r>
              <a:rPr lang="en-US" sz="5200" dirty="0" err="1">
                <a:solidFill>
                  <a:srgbClr val="009900"/>
                </a:solidFill>
                <a:latin typeface="Arial" panose="020B0604020202020204" pitchFamily="34" charset="0"/>
                <a:cs typeface="Arial" panose="020B0604020202020204" pitchFamily="34" charset="0"/>
              </a:rPr>
              <a:t>kiến</a:t>
            </a:r>
            <a:r>
              <a:rPr lang="en-US" sz="5200" dirty="0">
                <a:solidFill>
                  <a:srgbClr val="009900"/>
                </a:solidFill>
                <a:latin typeface="Arial" panose="020B0604020202020204" pitchFamily="34" charset="0"/>
                <a:cs typeface="Arial" panose="020B0604020202020204" pitchFamily="34" charset="0"/>
              </a:rPr>
              <a:t> </a:t>
            </a:r>
            <a:r>
              <a:rPr lang="en-US" sz="5200" dirty="0" err="1">
                <a:solidFill>
                  <a:srgbClr val="009900"/>
                </a:solidFill>
                <a:latin typeface="Arial" panose="020B0604020202020204" pitchFamily="34" charset="0"/>
                <a:cs typeface="Arial" panose="020B0604020202020204" pitchFamily="34" charset="0"/>
              </a:rPr>
              <a:t>mang</a:t>
            </a:r>
            <a:r>
              <a:rPr lang="en-US" sz="5200" dirty="0">
                <a:solidFill>
                  <a:srgbClr val="009900"/>
                </a:solidFill>
                <a:latin typeface="Arial" panose="020B0604020202020204" pitchFamily="34" charset="0"/>
                <a:cs typeface="Arial" panose="020B0604020202020204" pitchFamily="34" charset="0"/>
              </a:rPr>
              <a:t> </a:t>
            </a:r>
            <a:r>
              <a:rPr lang="en-US" sz="5200" dirty="0" err="1">
                <a:solidFill>
                  <a:srgbClr val="009900"/>
                </a:solidFill>
                <a:latin typeface="Arial" panose="020B0604020202020204" pitchFamily="34" charset="0"/>
                <a:cs typeface="Arial" panose="020B0604020202020204" pitchFamily="34" charset="0"/>
              </a:rPr>
              <a:t>thức</a:t>
            </a:r>
            <a:r>
              <a:rPr lang="en-US" sz="5200" dirty="0">
                <a:solidFill>
                  <a:srgbClr val="009900"/>
                </a:solidFill>
                <a:latin typeface="Arial" panose="020B0604020202020204" pitchFamily="34" charset="0"/>
                <a:cs typeface="Arial" panose="020B0604020202020204" pitchFamily="34" charset="0"/>
              </a:rPr>
              <a:t> </a:t>
            </a:r>
            <a:r>
              <a:rPr lang="en-US" sz="5200" dirty="0" err="1">
                <a:solidFill>
                  <a:srgbClr val="009900"/>
                </a:solidFill>
                <a:latin typeface="Arial" panose="020B0604020202020204" pitchFamily="34" charset="0"/>
                <a:cs typeface="Arial" panose="020B0604020202020204" pitchFamily="34" charset="0"/>
              </a:rPr>
              <a:t>ăn</a:t>
            </a:r>
            <a:r>
              <a:rPr lang="en-US" sz="5200" dirty="0">
                <a:solidFill>
                  <a:srgbClr val="009900"/>
                </a:solidFill>
                <a:latin typeface="Arial" panose="020B0604020202020204" pitchFamily="34" charset="0"/>
                <a:cs typeface="Arial" panose="020B0604020202020204" pitchFamily="34" charset="0"/>
              </a:rPr>
              <a:t> </a:t>
            </a:r>
            <a:r>
              <a:rPr lang="en-US" sz="5200" dirty="0" err="1">
                <a:solidFill>
                  <a:srgbClr val="009900"/>
                </a:solidFill>
                <a:latin typeface="Arial" panose="020B0604020202020204" pitchFamily="34" charset="0"/>
                <a:cs typeface="Arial" panose="020B0604020202020204" pitchFamily="34" charset="0"/>
              </a:rPr>
              <a:t>về</a:t>
            </a:r>
            <a:r>
              <a:rPr lang="en-US" sz="5200" dirty="0">
                <a:solidFill>
                  <a:srgbClr val="009900"/>
                </a:solidFill>
                <a:latin typeface="Arial" panose="020B0604020202020204" pitchFamily="34" charset="0"/>
                <a:cs typeface="Arial" panose="020B0604020202020204" pitchFamily="34" charset="0"/>
              </a:rPr>
              <a:t> </a:t>
            </a:r>
            <a:r>
              <a:rPr lang="en-US" sz="5200" dirty="0" err="1">
                <a:solidFill>
                  <a:srgbClr val="009900"/>
                </a:solidFill>
                <a:latin typeface="Arial" panose="020B0604020202020204" pitchFamily="34" charset="0"/>
                <a:cs typeface="Arial" panose="020B0604020202020204" pitchFamily="34" charset="0"/>
              </a:rPr>
              <a:t>tổ</a:t>
            </a:r>
            <a:r>
              <a:rPr lang="en-US" sz="5200" dirty="0">
                <a:solidFill>
                  <a:srgbClr val="009900"/>
                </a:solidFill>
                <a:latin typeface="Arial" panose="020B0604020202020204" pitchFamily="34" charset="0"/>
                <a:cs typeface="Arial" panose="020B0604020202020204" pitchFamily="34" charset="0"/>
              </a:rPr>
              <a:t> </a:t>
            </a:r>
            <a:r>
              <a:rPr lang="en-US" sz="5200" dirty="0" err="1">
                <a:solidFill>
                  <a:srgbClr val="009900"/>
                </a:solidFill>
                <a:latin typeface="Arial" panose="020B0604020202020204" pitchFamily="34" charset="0"/>
                <a:cs typeface="Arial" panose="020B0604020202020204" pitchFamily="34" charset="0"/>
              </a:rPr>
              <a:t>trước</a:t>
            </a:r>
            <a:r>
              <a:rPr lang="en-US" sz="5200" dirty="0">
                <a:solidFill>
                  <a:srgbClr val="009900"/>
                </a:solidFill>
                <a:latin typeface="Arial" panose="020B0604020202020204" pitchFamily="34" charset="0"/>
                <a:cs typeface="Arial" panose="020B0604020202020204" pitchFamily="34" charset="0"/>
              </a:rPr>
              <a:t> </a:t>
            </a:r>
            <a:r>
              <a:rPr lang="en-US" sz="5200" dirty="0" err="1">
                <a:solidFill>
                  <a:srgbClr val="009900"/>
                </a:solidFill>
                <a:latin typeface="Arial" panose="020B0604020202020204" pitchFamily="34" charset="0"/>
                <a:cs typeface="Arial" panose="020B0604020202020204" pitchFamily="34" charset="0"/>
              </a:rPr>
              <a:t>khi</a:t>
            </a:r>
            <a:r>
              <a:rPr lang="en-US" sz="5200" dirty="0">
                <a:solidFill>
                  <a:srgbClr val="009900"/>
                </a:solidFill>
                <a:latin typeface="Arial" panose="020B0604020202020204" pitchFamily="34" charset="0"/>
                <a:cs typeface="Arial" panose="020B0604020202020204" pitchFamily="34" charset="0"/>
              </a:rPr>
              <a:t> </a:t>
            </a:r>
            <a:r>
              <a:rPr lang="en-US" sz="5200" dirty="0" err="1">
                <a:solidFill>
                  <a:srgbClr val="009900"/>
                </a:solidFill>
                <a:latin typeface="Arial" panose="020B0604020202020204" pitchFamily="34" charset="0"/>
                <a:cs typeface="Arial" panose="020B0604020202020204" pitchFamily="34" charset="0"/>
              </a:rPr>
              <a:t>trời</a:t>
            </a:r>
            <a:r>
              <a:rPr lang="en-US" sz="5200" dirty="0">
                <a:solidFill>
                  <a:srgbClr val="009900"/>
                </a:solidFill>
                <a:latin typeface="Arial" panose="020B0604020202020204" pitchFamily="34" charset="0"/>
                <a:cs typeface="Arial" panose="020B0604020202020204" pitchFamily="34" charset="0"/>
              </a:rPr>
              <a:t> </a:t>
            </a:r>
            <a:r>
              <a:rPr lang="en-US" sz="5200" dirty="0" err="1">
                <a:solidFill>
                  <a:srgbClr val="009900"/>
                </a:solidFill>
                <a:latin typeface="Arial" panose="020B0604020202020204" pitchFamily="34" charset="0"/>
                <a:cs typeface="Arial" panose="020B0604020202020204" pitchFamily="34" charset="0"/>
              </a:rPr>
              <a:t>mưa</a:t>
            </a:r>
            <a:r>
              <a:rPr lang="en-US" sz="5200" dirty="0">
                <a:solidFill>
                  <a:srgbClr val="009900"/>
                </a:solidFill>
                <a:latin typeface="Arial" panose="020B0604020202020204" pitchFamily="34" charset="0"/>
                <a:cs typeface="Arial" panose="020B0604020202020204" pitchFamily="34" charset="0"/>
              </a:rPr>
              <a:t> </a:t>
            </a:r>
          </a:p>
          <a:p>
            <a:pPr algn="ctr"/>
            <a:r>
              <a:rPr lang="en-US" sz="5200" dirty="0" err="1">
                <a:solidFill>
                  <a:srgbClr val="009900"/>
                </a:solidFill>
                <a:latin typeface="Arial" panose="020B0604020202020204" pitchFamily="34" charset="0"/>
                <a:cs typeface="Arial" panose="020B0604020202020204" pitchFamily="34" charset="0"/>
              </a:rPr>
              <a:t>bằng</a:t>
            </a:r>
            <a:r>
              <a:rPr lang="en-US" sz="5200" dirty="0">
                <a:solidFill>
                  <a:srgbClr val="009900"/>
                </a:solidFill>
                <a:latin typeface="Arial" panose="020B0604020202020204" pitchFamily="34" charset="0"/>
                <a:cs typeface="Arial" panose="020B0604020202020204" pitchFamily="34" charset="0"/>
              </a:rPr>
              <a:t> </a:t>
            </a:r>
            <a:r>
              <a:rPr lang="en-US" sz="5200" dirty="0" err="1">
                <a:solidFill>
                  <a:srgbClr val="009900"/>
                </a:solidFill>
                <a:latin typeface="Arial" panose="020B0604020202020204" pitchFamily="34" charset="0"/>
                <a:cs typeface="Arial" panose="020B0604020202020204" pitchFamily="34" charset="0"/>
              </a:rPr>
              <a:t>cách</a:t>
            </a:r>
            <a:r>
              <a:rPr lang="en-US" sz="5200" dirty="0">
                <a:solidFill>
                  <a:srgbClr val="009900"/>
                </a:solidFill>
                <a:latin typeface="Arial" panose="020B0604020202020204" pitchFamily="34" charset="0"/>
                <a:cs typeface="Arial" panose="020B0604020202020204" pitchFamily="34" charset="0"/>
              </a:rPr>
              <a:t> </a:t>
            </a:r>
            <a:r>
              <a:rPr lang="en-US" sz="5200" dirty="0" err="1">
                <a:solidFill>
                  <a:srgbClr val="009900"/>
                </a:solidFill>
                <a:latin typeface="Arial" panose="020B0604020202020204" pitchFamily="34" charset="0"/>
                <a:cs typeface="Arial" panose="020B0604020202020204" pitchFamily="34" charset="0"/>
              </a:rPr>
              <a:t>trả</a:t>
            </a:r>
            <a:r>
              <a:rPr lang="en-US" sz="5200" dirty="0">
                <a:solidFill>
                  <a:srgbClr val="009900"/>
                </a:solidFill>
                <a:latin typeface="Arial" panose="020B0604020202020204" pitchFamily="34" charset="0"/>
                <a:cs typeface="Arial" panose="020B0604020202020204" pitchFamily="34" charset="0"/>
              </a:rPr>
              <a:t> </a:t>
            </a:r>
            <a:r>
              <a:rPr lang="en-US" sz="5200" dirty="0" err="1">
                <a:solidFill>
                  <a:srgbClr val="009900"/>
                </a:solidFill>
                <a:latin typeface="Arial" panose="020B0604020202020204" pitchFamily="34" charset="0"/>
                <a:cs typeface="Arial" panose="020B0604020202020204" pitchFamily="34" charset="0"/>
              </a:rPr>
              <a:t>lời</a:t>
            </a:r>
            <a:r>
              <a:rPr lang="en-US" sz="5200" dirty="0">
                <a:solidFill>
                  <a:srgbClr val="009900"/>
                </a:solidFill>
                <a:latin typeface="Arial" panose="020B0604020202020204" pitchFamily="34" charset="0"/>
                <a:cs typeface="Arial" panose="020B0604020202020204" pitchFamily="34" charset="0"/>
              </a:rPr>
              <a:t> </a:t>
            </a:r>
            <a:r>
              <a:rPr lang="en-US" sz="5200" dirty="0" err="1">
                <a:solidFill>
                  <a:srgbClr val="009900"/>
                </a:solidFill>
                <a:latin typeface="Arial" panose="020B0604020202020204" pitchFamily="34" charset="0"/>
                <a:cs typeface="Arial" panose="020B0604020202020204" pitchFamily="34" charset="0"/>
              </a:rPr>
              <a:t>đúng</a:t>
            </a:r>
            <a:r>
              <a:rPr lang="en-US" sz="5200" dirty="0">
                <a:solidFill>
                  <a:srgbClr val="009900"/>
                </a:solidFill>
                <a:latin typeface="Arial" panose="020B0604020202020204" pitchFamily="34" charset="0"/>
                <a:cs typeface="Arial" panose="020B0604020202020204" pitchFamily="34" charset="0"/>
              </a:rPr>
              <a:t> </a:t>
            </a:r>
            <a:r>
              <a:rPr lang="en-US" sz="5200" dirty="0" err="1">
                <a:solidFill>
                  <a:srgbClr val="009900"/>
                </a:solidFill>
                <a:latin typeface="Arial" panose="020B0604020202020204" pitchFamily="34" charset="0"/>
                <a:cs typeface="Arial" panose="020B0604020202020204" pitchFamily="34" charset="0"/>
              </a:rPr>
              <a:t>các</a:t>
            </a:r>
            <a:r>
              <a:rPr lang="en-US" sz="5200" dirty="0">
                <a:solidFill>
                  <a:srgbClr val="009900"/>
                </a:solidFill>
                <a:latin typeface="Arial" panose="020B0604020202020204" pitchFamily="34" charset="0"/>
                <a:cs typeface="Arial" panose="020B0604020202020204" pitchFamily="34" charset="0"/>
              </a:rPr>
              <a:t> </a:t>
            </a:r>
            <a:r>
              <a:rPr lang="en-US" sz="5200" dirty="0" err="1">
                <a:solidFill>
                  <a:srgbClr val="009900"/>
                </a:solidFill>
                <a:latin typeface="Arial" panose="020B0604020202020204" pitchFamily="34" charset="0"/>
                <a:cs typeface="Arial" panose="020B0604020202020204" pitchFamily="34" charset="0"/>
              </a:rPr>
              <a:t>câu</a:t>
            </a:r>
            <a:r>
              <a:rPr lang="en-US" sz="5200" dirty="0">
                <a:solidFill>
                  <a:srgbClr val="009900"/>
                </a:solidFill>
                <a:latin typeface="Arial" panose="020B0604020202020204" pitchFamily="34" charset="0"/>
                <a:cs typeface="Arial" panose="020B0604020202020204" pitchFamily="34" charset="0"/>
              </a:rPr>
              <a:t> </a:t>
            </a:r>
            <a:r>
              <a:rPr lang="en-US" sz="5200" dirty="0" err="1">
                <a:solidFill>
                  <a:srgbClr val="009900"/>
                </a:solidFill>
                <a:latin typeface="Arial" panose="020B0604020202020204" pitchFamily="34" charset="0"/>
                <a:cs typeface="Arial" panose="020B0604020202020204" pitchFamily="34" charset="0"/>
              </a:rPr>
              <a:t>hỏi</a:t>
            </a:r>
            <a:r>
              <a:rPr lang="en-US" sz="5200" dirty="0">
                <a:solidFill>
                  <a:srgbClr val="009900"/>
                </a:solidFill>
                <a:latin typeface="Arial" panose="020B0604020202020204" pitchFamily="34" charset="0"/>
                <a:cs typeface="Arial" panose="020B0604020202020204" pitchFamily="34" charset="0"/>
              </a:rPr>
              <a: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19380" y="0"/>
            <a:ext cx="12040870" cy="6858000"/>
          </a:xfrm>
          <a:prstGeom prst="rect">
            <a:avLst/>
          </a:prstGeom>
        </p:spPr>
      </p:pic>
      <p:pic>
        <p:nvPicPr>
          <p:cNvPr id="30"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3713646" y="5000842"/>
            <a:ext cx="549352" cy="1541229"/>
          </a:xfrm>
          <a:prstGeom prst="rect">
            <a:avLst/>
          </a:prstGeom>
        </p:spPr>
      </p:pic>
      <p:pic>
        <p:nvPicPr>
          <p:cNvPr id="32" name="Picture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90982" flipH="1">
            <a:off x="3139267" y="3514358"/>
            <a:ext cx="643382" cy="1737363"/>
          </a:xfrm>
          <a:prstGeom prst="rect">
            <a:avLst/>
          </a:prstGeom>
        </p:spPr>
      </p:pic>
      <p:pic>
        <p:nvPicPr>
          <p:cNvPr id="33" name="Picture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406969" y="4579831"/>
            <a:ext cx="612982" cy="1737363"/>
          </a:xfrm>
          <a:prstGeom prst="rect">
            <a:avLst/>
          </a:prstGeom>
        </p:spPr>
      </p:pic>
      <p:pic>
        <p:nvPicPr>
          <p:cNvPr id="34" name="Picture 3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682151" y="4455630"/>
            <a:ext cx="496868" cy="1393982"/>
          </a:xfrm>
          <a:prstGeom prst="rect">
            <a:avLst/>
          </a:prstGeom>
        </p:spPr>
      </p:pic>
      <p:sp>
        <p:nvSpPr>
          <p:cNvPr id="41" name="Oval 40">
            <a:hlinkClick r:id=""/>
          </p:cNvPr>
          <p:cNvSpPr/>
          <p:nvPr/>
        </p:nvSpPr>
        <p:spPr>
          <a:xfrm>
            <a:off x="721227" y="4308493"/>
            <a:ext cx="496868" cy="56667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rgbClr val="009900"/>
                </a:solidFill>
              </a:rPr>
              <a:t>1</a:t>
            </a:r>
          </a:p>
        </p:txBody>
      </p:sp>
      <p:sp>
        <p:nvSpPr>
          <p:cNvPr id="43" name="Oval 42">
            <a:hlinkClick r:id="rId8" action="ppaction://hlinksldjump"/>
          </p:cNvPr>
          <p:cNvSpPr/>
          <p:nvPr/>
        </p:nvSpPr>
        <p:spPr>
          <a:xfrm>
            <a:off x="2505931" y="4804290"/>
            <a:ext cx="496868" cy="56667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rgbClr val="009900"/>
                </a:solidFill>
              </a:rPr>
              <a:t>2</a:t>
            </a:r>
          </a:p>
        </p:txBody>
      </p:sp>
      <p:sp>
        <p:nvSpPr>
          <p:cNvPr id="44" name="Oval 43">
            <a:hlinkClick r:id="rId9" action="ppaction://hlinksldjump"/>
          </p:cNvPr>
          <p:cNvSpPr/>
          <p:nvPr/>
        </p:nvSpPr>
        <p:spPr>
          <a:xfrm>
            <a:off x="3175696" y="3619549"/>
            <a:ext cx="496868" cy="56667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rgbClr val="009900"/>
                </a:solidFill>
              </a:rPr>
              <a:t>3</a:t>
            </a:r>
          </a:p>
        </p:txBody>
      </p:sp>
      <p:sp>
        <p:nvSpPr>
          <p:cNvPr id="45" name="Oval 44">
            <a:hlinkClick r:id="rId10" action="ppaction://hlinksldjump"/>
          </p:cNvPr>
          <p:cNvSpPr/>
          <p:nvPr/>
        </p:nvSpPr>
        <p:spPr>
          <a:xfrm>
            <a:off x="3683887" y="5001514"/>
            <a:ext cx="496868" cy="56667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rgbClr val="009900"/>
                </a:solidFill>
              </a:rPr>
              <a:t>4</a:t>
            </a:r>
          </a:p>
        </p:txBody>
      </p:sp>
      <p:sp>
        <p:nvSpPr>
          <p:cNvPr id="2" name="AutoShape 2" descr="HÃ¬nh áº£nh cÃ³ liÃªn quan"/>
          <p:cNvSpPr>
            <a:spLocks noChangeAspect="1" noChangeArrowheads="1"/>
          </p:cNvSpPr>
          <p:nvPr/>
        </p:nvSpPr>
        <p:spPr bwMode="auto">
          <a:xfrm>
            <a:off x="1640681" y="-144463"/>
            <a:ext cx="2286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solidFill>
                <a:prstClr val="black"/>
              </a:solidFill>
            </a:endParaRPr>
          </a:p>
        </p:txBody>
      </p:sp>
      <p:pic>
        <p:nvPicPr>
          <p:cNvPr id="1030" name="Picture 6" descr="HÃ¬nh áº£nh cÃ³ liÃªn quan"/>
          <p:cNvPicPr>
            <a:picLocks noChangeAspect="1" noChangeArrowheads="1"/>
          </p:cNvPicPr>
          <p:nvPr/>
        </p:nvPicPr>
        <p:blipFill>
          <a:blip r:embed="rId11">
            <a:extLst>
              <a:ext uri="{BEBA8EAE-BF5A-486C-A8C5-ECC9F3942E4B}">
                <a14:imgProps xmlns:a14="http://schemas.microsoft.com/office/drawing/2010/main">
                  <a14:imgLayer r:embed="rId12">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938236" y="-1031631"/>
            <a:ext cx="3236119" cy="2776849"/>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6" descr="HÃ¬nh áº£nh cÃ³ liÃªn quan"/>
          <p:cNvPicPr>
            <a:picLocks noChangeAspect="1" noChangeArrowheads="1"/>
          </p:cNvPicPr>
          <p:nvPr/>
        </p:nvPicPr>
        <p:blipFill>
          <a:blip r:embed="rId11">
            <a:clrChange>
              <a:clrFrom>
                <a:srgbClr val="81A1A4">
                  <a:alpha val="76471"/>
                </a:srgbClr>
              </a:clrFrom>
              <a:clrTo>
                <a:srgbClr val="81A1A4">
                  <a:alpha val="0"/>
                </a:srgbClr>
              </a:clrTo>
            </a:clrChange>
            <a:extLst>
              <a:ext uri="{BEBA8EAE-BF5A-486C-A8C5-ECC9F3942E4B}">
                <a14:imgProps xmlns:a14="http://schemas.microsoft.com/office/drawing/2010/main">
                  <a14:imgLayer r:embed="rId12">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flipH="1">
            <a:off x="6553589" y="-2861962"/>
            <a:ext cx="5726700" cy="4195669"/>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6" descr="HÃ¬nh áº£nh cÃ³ liÃªn quan"/>
          <p:cNvPicPr>
            <a:picLocks noChangeAspect="1" noChangeArrowheads="1"/>
          </p:cNvPicPr>
          <p:nvPr/>
        </p:nvPicPr>
        <p:blipFill>
          <a:blip r:embed="rId11">
            <a:clrChange>
              <a:clrFrom>
                <a:srgbClr val="81A1A4">
                  <a:alpha val="76471"/>
                </a:srgbClr>
              </a:clrFrom>
              <a:clrTo>
                <a:srgbClr val="81A1A4">
                  <a:alpha val="0"/>
                </a:srgbClr>
              </a:clrTo>
            </a:clrChange>
            <a:extLst>
              <a:ext uri="{BEBA8EAE-BF5A-486C-A8C5-ECC9F3942E4B}">
                <a14:imgProps xmlns:a14="http://schemas.microsoft.com/office/drawing/2010/main">
                  <a14:imgLayer r:embed="rId12">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16482" y="-3033596"/>
            <a:ext cx="5029589" cy="419566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hlinkClick r:id="rId13" action="ppaction://hlinksldjump"/>
          </p:cNvPr>
          <p:cNvPicPr>
            <a:picLocks noChangeAspect="1"/>
          </p:cNvPicPr>
          <p:nvPr/>
        </p:nvPicPr>
        <p:blipFill>
          <a:blip r:embed="rId14" cstate="print">
            <a:extLst>
              <a:ext uri="{BEBA8EAE-BF5A-486C-A8C5-ECC9F3942E4B}">
                <a14:imgProps xmlns:a14="http://schemas.microsoft.com/office/drawing/2010/main">
                  <a14:imgLayer r:embed="rId15">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10098591" y="5001388"/>
            <a:ext cx="1408346" cy="164668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30"/>
                                        </p:tgtEl>
                                        <p:attrNameLst>
                                          <p:attrName>r</p:attrName>
                                        </p:attrNameLst>
                                      </p:cBhvr>
                                    </p:animRot>
                                    <p:animRot by="-240000">
                                      <p:cBhvr>
                                        <p:cTn id="7" dur="600" fill="hold">
                                          <p:stCondLst>
                                            <p:cond delay="600"/>
                                          </p:stCondLst>
                                        </p:cTn>
                                        <p:tgtEl>
                                          <p:spTgt spid="30"/>
                                        </p:tgtEl>
                                        <p:attrNameLst>
                                          <p:attrName>r</p:attrName>
                                        </p:attrNameLst>
                                      </p:cBhvr>
                                    </p:animRot>
                                    <p:animRot by="240000">
                                      <p:cBhvr>
                                        <p:cTn id="8" dur="600" fill="hold">
                                          <p:stCondLst>
                                            <p:cond delay="1200"/>
                                          </p:stCondLst>
                                        </p:cTn>
                                        <p:tgtEl>
                                          <p:spTgt spid="30"/>
                                        </p:tgtEl>
                                        <p:attrNameLst>
                                          <p:attrName>r</p:attrName>
                                        </p:attrNameLst>
                                      </p:cBhvr>
                                    </p:animRot>
                                    <p:animRot by="-240000">
                                      <p:cBhvr>
                                        <p:cTn id="9" dur="600" fill="hold">
                                          <p:stCondLst>
                                            <p:cond delay="1800"/>
                                          </p:stCondLst>
                                        </p:cTn>
                                        <p:tgtEl>
                                          <p:spTgt spid="30"/>
                                        </p:tgtEl>
                                        <p:attrNameLst>
                                          <p:attrName>r</p:attrName>
                                        </p:attrNameLst>
                                      </p:cBhvr>
                                    </p:animRot>
                                    <p:animRot by="120000">
                                      <p:cBhvr>
                                        <p:cTn id="10" dur="600" fill="hold">
                                          <p:stCondLst>
                                            <p:cond delay="2400"/>
                                          </p:stCondLst>
                                        </p:cTn>
                                        <p:tgtEl>
                                          <p:spTgt spid="30"/>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300" fill="hold">
                                          <p:stCondLst>
                                            <p:cond delay="0"/>
                                          </p:stCondLst>
                                        </p:cTn>
                                        <p:tgtEl>
                                          <p:spTgt spid="33"/>
                                        </p:tgtEl>
                                        <p:attrNameLst>
                                          <p:attrName>r</p:attrName>
                                        </p:attrNameLst>
                                      </p:cBhvr>
                                    </p:animRot>
                                    <p:animRot by="-240000">
                                      <p:cBhvr>
                                        <p:cTn id="13" dur="600" fill="hold">
                                          <p:stCondLst>
                                            <p:cond delay="600"/>
                                          </p:stCondLst>
                                        </p:cTn>
                                        <p:tgtEl>
                                          <p:spTgt spid="33"/>
                                        </p:tgtEl>
                                        <p:attrNameLst>
                                          <p:attrName>r</p:attrName>
                                        </p:attrNameLst>
                                      </p:cBhvr>
                                    </p:animRot>
                                    <p:animRot by="240000">
                                      <p:cBhvr>
                                        <p:cTn id="14" dur="600" fill="hold">
                                          <p:stCondLst>
                                            <p:cond delay="1200"/>
                                          </p:stCondLst>
                                        </p:cTn>
                                        <p:tgtEl>
                                          <p:spTgt spid="33"/>
                                        </p:tgtEl>
                                        <p:attrNameLst>
                                          <p:attrName>r</p:attrName>
                                        </p:attrNameLst>
                                      </p:cBhvr>
                                    </p:animRot>
                                    <p:animRot by="-240000">
                                      <p:cBhvr>
                                        <p:cTn id="15" dur="600" fill="hold">
                                          <p:stCondLst>
                                            <p:cond delay="1800"/>
                                          </p:stCondLst>
                                        </p:cTn>
                                        <p:tgtEl>
                                          <p:spTgt spid="33"/>
                                        </p:tgtEl>
                                        <p:attrNameLst>
                                          <p:attrName>r</p:attrName>
                                        </p:attrNameLst>
                                      </p:cBhvr>
                                    </p:animRot>
                                    <p:animRot by="120000">
                                      <p:cBhvr>
                                        <p:cTn id="16" dur="600" fill="hold">
                                          <p:stCondLst>
                                            <p:cond delay="2400"/>
                                          </p:stCondLst>
                                        </p:cTn>
                                        <p:tgtEl>
                                          <p:spTgt spid="33"/>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300" fill="hold">
                                          <p:stCondLst>
                                            <p:cond delay="0"/>
                                          </p:stCondLst>
                                        </p:cTn>
                                        <p:tgtEl>
                                          <p:spTgt spid="34"/>
                                        </p:tgtEl>
                                        <p:attrNameLst>
                                          <p:attrName>r</p:attrName>
                                        </p:attrNameLst>
                                      </p:cBhvr>
                                    </p:animRot>
                                    <p:animRot by="-240000">
                                      <p:cBhvr>
                                        <p:cTn id="19" dur="600" fill="hold">
                                          <p:stCondLst>
                                            <p:cond delay="600"/>
                                          </p:stCondLst>
                                        </p:cTn>
                                        <p:tgtEl>
                                          <p:spTgt spid="34"/>
                                        </p:tgtEl>
                                        <p:attrNameLst>
                                          <p:attrName>r</p:attrName>
                                        </p:attrNameLst>
                                      </p:cBhvr>
                                    </p:animRot>
                                    <p:animRot by="240000">
                                      <p:cBhvr>
                                        <p:cTn id="20" dur="600" fill="hold">
                                          <p:stCondLst>
                                            <p:cond delay="1200"/>
                                          </p:stCondLst>
                                        </p:cTn>
                                        <p:tgtEl>
                                          <p:spTgt spid="34"/>
                                        </p:tgtEl>
                                        <p:attrNameLst>
                                          <p:attrName>r</p:attrName>
                                        </p:attrNameLst>
                                      </p:cBhvr>
                                    </p:animRot>
                                    <p:animRot by="-240000">
                                      <p:cBhvr>
                                        <p:cTn id="21" dur="600" fill="hold">
                                          <p:stCondLst>
                                            <p:cond delay="1800"/>
                                          </p:stCondLst>
                                        </p:cTn>
                                        <p:tgtEl>
                                          <p:spTgt spid="34"/>
                                        </p:tgtEl>
                                        <p:attrNameLst>
                                          <p:attrName>r</p:attrName>
                                        </p:attrNameLst>
                                      </p:cBhvr>
                                    </p:animRot>
                                    <p:animRot by="120000">
                                      <p:cBhvr>
                                        <p:cTn id="22" dur="600" fill="hold">
                                          <p:stCondLst>
                                            <p:cond delay="2400"/>
                                          </p:stCondLst>
                                        </p:cTn>
                                        <p:tgtEl>
                                          <p:spTgt spid="34"/>
                                        </p:tgtEl>
                                        <p:attrNameLst>
                                          <p:attrName>r</p:attrName>
                                        </p:attrNameLst>
                                      </p:cBhvr>
                                    </p:animRot>
                                  </p:childTnLst>
                                </p:cTn>
                              </p:par>
                              <p:par>
                                <p:cTn id="23" presetID="32" presetClass="emph" presetSubtype="0" repeatCount="indefinite" fill="hold" nodeType="withEffect">
                                  <p:stCondLst>
                                    <p:cond delay="0"/>
                                  </p:stCondLst>
                                  <p:childTnLst>
                                    <p:animRot by="120000">
                                      <p:cBhvr>
                                        <p:cTn id="24" dur="300" fill="hold">
                                          <p:stCondLst>
                                            <p:cond delay="0"/>
                                          </p:stCondLst>
                                        </p:cTn>
                                        <p:tgtEl>
                                          <p:spTgt spid="32"/>
                                        </p:tgtEl>
                                        <p:attrNameLst>
                                          <p:attrName>r</p:attrName>
                                        </p:attrNameLst>
                                      </p:cBhvr>
                                    </p:animRot>
                                    <p:animRot by="-240000">
                                      <p:cBhvr>
                                        <p:cTn id="25" dur="600" fill="hold">
                                          <p:stCondLst>
                                            <p:cond delay="600"/>
                                          </p:stCondLst>
                                        </p:cTn>
                                        <p:tgtEl>
                                          <p:spTgt spid="32"/>
                                        </p:tgtEl>
                                        <p:attrNameLst>
                                          <p:attrName>r</p:attrName>
                                        </p:attrNameLst>
                                      </p:cBhvr>
                                    </p:animRot>
                                    <p:animRot by="240000">
                                      <p:cBhvr>
                                        <p:cTn id="26" dur="600" fill="hold">
                                          <p:stCondLst>
                                            <p:cond delay="1200"/>
                                          </p:stCondLst>
                                        </p:cTn>
                                        <p:tgtEl>
                                          <p:spTgt spid="32"/>
                                        </p:tgtEl>
                                        <p:attrNameLst>
                                          <p:attrName>r</p:attrName>
                                        </p:attrNameLst>
                                      </p:cBhvr>
                                    </p:animRot>
                                    <p:animRot by="-240000">
                                      <p:cBhvr>
                                        <p:cTn id="27" dur="600" fill="hold">
                                          <p:stCondLst>
                                            <p:cond delay="1800"/>
                                          </p:stCondLst>
                                        </p:cTn>
                                        <p:tgtEl>
                                          <p:spTgt spid="32"/>
                                        </p:tgtEl>
                                        <p:attrNameLst>
                                          <p:attrName>r</p:attrName>
                                        </p:attrNameLst>
                                      </p:cBhvr>
                                    </p:animRot>
                                    <p:animRot by="120000">
                                      <p:cBhvr>
                                        <p:cTn id="28" dur="600" fill="hold">
                                          <p:stCondLst>
                                            <p:cond delay="2400"/>
                                          </p:stCondLst>
                                        </p:cTn>
                                        <p:tgtEl>
                                          <p:spTgt spid="32"/>
                                        </p:tgtEl>
                                        <p:attrNameLst>
                                          <p:attrName>r</p:attrName>
                                        </p:attrNameLst>
                                      </p:cBhvr>
                                    </p:animRot>
                                  </p:childTnLst>
                                </p:cTn>
                              </p:par>
                              <p:par>
                                <p:cTn id="29" presetID="32" presetClass="emph" presetSubtype="0" repeatCount="indefinite" fill="hold" nodeType="withEffect">
                                  <p:stCondLst>
                                    <p:cond delay="0"/>
                                  </p:stCondLst>
                                  <p:childTnLst>
                                    <p:animRot by="120000">
                                      <p:cBhvr>
                                        <p:cTn id="30" dur="2000" fill="hold">
                                          <p:stCondLst>
                                            <p:cond delay="0"/>
                                          </p:stCondLst>
                                        </p:cTn>
                                        <p:tgtEl>
                                          <p:spTgt spid="42"/>
                                        </p:tgtEl>
                                        <p:attrNameLst>
                                          <p:attrName>r</p:attrName>
                                        </p:attrNameLst>
                                      </p:cBhvr>
                                    </p:animRot>
                                    <p:animRot by="-240000">
                                      <p:cBhvr>
                                        <p:cTn id="31" dur="4000" fill="hold">
                                          <p:stCondLst>
                                            <p:cond delay="4000"/>
                                          </p:stCondLst>
                                        </p:cTn>
                                        <p:tgtEl>
                                          <p:spTgt spid="42"/>
                                        </p:tgtEl>
                                        <p:attrNameLst>
                                          <p:attrName>r</p:attrName>
                                        </p:attrNameLst>
                                      </p:cBhvr>
                                    </p:animRot>
                                    <p:animRot by="240000">
                                      <p:cBhvr>
                                        <p:cTn id="32" dur="4000" fill="hold">
                                          <p:stCondLst>
                                            <p:cond delay="8000"/>
                                          </p:stCondLst>
                                        </p:cTn>
                                        <p:tgtEl>
                                          <p:spTgt spid="42"/>
                                        </p:tgtEl>
                                        <p:attrNameLst>
                                          <p:attrName>r</p:attrName>
                                        </p:attrNameLst>
                                      </p:cBhvr>
                                    </p:animRot>
                                    <p:animRot by="-240000">
                                      <p:cBhvr>
                                        <p:cTn id="33" dur="4000" fill="hold">
                                          <p:stCondLst>
                                            <p:cond delay="12000"/>
                                          </p:stCondLst>
                                        </p:cTn>
                                        <p:tgtEl>
                                          <p:spTgt spid="42"/>
                                        </p:tgtEl>
                                        <p:attrNameLst>
                                          <p:attrName>r</p:attrName>
                                        </p:attrNameLst>
                                      </p:cBhvr>
                                    </p:animRot>
                                    <p:animRot by="120000">
                                      <p:cBhvr>
                                        <p:cTn id="34" dur="4000" fill="hold">
                                          <p:stCondLst>
                                            <p:cond delay="16000"/>
                                          </p:stCondLst>
                                        </p:cTn>
                                        <p:tgtEl>
                                          <p:spTgt spid="42"/>
                                        </p:tgtEl>
                                        <p:attrNameLst>
                                          <p:attrName>r</p:attrName>
                                        </p:attrNameLst>
                                      </p:cBhvr>
                                    </p:animRot>
                                  </p:childTnLst>
                                </p:cTn>
                              </p:par>
                              <p:par>
                                <p:cTn id="35" presetID="32" presetClass="emph" presetSubtype="0" repeatCount="indefinite" fill="hold" nodeType="withEffect">
                                  <p:stCondLst>
                                    <p:cond delay="0"/>
                                  </p:stCondLst>
                                  <p:childTnLst>
                                    <p:animRot by="120000">
                                      <p:cBhvr>
                                        <p:cTn id="36" dur="2000" fill="hold">
                                          <p:stCondLst>
                                            <p:cond delay="0"/>
                                          </p:stCondLst>
                                        </p:cTn>
                                        <p:tgtEl>
                                          <p:spTgt spid="1030"/>
                                        </p:tgtEl>
                                        <p:attrNameLst>
                                          <p:attrName>r</p:attrName>
                                        </p:attrNameLst>
                                      </p:cBhvr>
                                    </p:animRot>
                                    <p:animRot by="-240000">
                                      <p:cBhvr>
                                        <p:cTn id="37" dur="4000" fill="hold">
                                          <p:stCondLst>
                                            <p:cond delay="4000"/>
                                          </p:stCondLst>
                                        </p:cTn>
                                        <p:tgtEl>
                                          <p:spTgt spid="1030"/>
                                        </p:tgtEl>
                                        <p:attrNameLst>
                                          <p:attrName>r</p:attrName>
                                        </p:attrNameLst>
                                      </p:cBhvr>
                                    </p:animRot>
                                    <p:animRot by="240000">
                                      <p:cBhvr>
                                        <p:cTn id="38" dur="4000" fill="hold">
                                          <p:stCondLst>
                                            <p:cond delay="8000"/>
                                          </p:stCondLst>
                                        </p:cTn>
                                        <p:tgtEl>
                                          <p:spTgt spid="1030"/>
                                        </p:tgtEl>
                                        <p:attrNameLst>
                                          <p:attrName>r</p:attrName>
                                        </p:attrNameLst>
                                      </p:cBhvr>
                                    </p:animRot>
                                    <p:animRot by="-240000">
                                      <p:cBhvr>
                                        <p:cTn id="39" dur="4000" fill="hold">
                                          <p:stCondLst>
                                            <p:cond delay="12000"/>
                                          </p:stCondLst>
                                        </p:cTn>
                                        <p:tgtEl>
                                          <p:spTgt spid="1030"/>
                                        </p:tgtEl>
                                        <p:attrNameLst>
                                          <p:attrName>r</p:attrName>
                                        </p:attrNameLst>
                                      </p:cBhvr>
                                    </p:animRot>
                                    <p:animRot by="120000">
                                      <p:cBhvr>
                                        <p:cTn id="40" dur="4000" fill="hold">
                                          <p:stCondLst>
                                            <p:cond delay="16000"/>
                                          </p:stCondLst>
                                        </p:cTn>
                                        <p:tgtEl>
                                          <p:spTgt spid="1030"/>
                                        </p:tgtEl>
                                        <p:attrNameLst>
                                          <p:attrName>r</p:attrName>
                                        </p:attrNameLst>
                                      </p:cBhvr>
                                    </p:animRot>
                                  </p:childTnLst>
                                </p:cTn>
                              </p:par>
                              <p:par>
                                <p:cTn id="41" presetID="32" presetClass="emph" presetSubtype="0" repeatCount="indefinite" fill="hold" nodeType="withEffect">
                                  <p:stCondLst>
                                    <p:cond delay="0"/>
                                  </p:stCondLst>
                                  <p:childTnLst>
                                    <p:animRot by="120000">
                                      <p:cBhvr>
                                        <p:cTn id="42" dur="2000" fill="hold">
                                          <p:stCondLst>
                                            <p:cond delay="0"/>
                                          </p:stCondLst>
                                        </p:cTn>
                                        <p:tgtEl>
                                          <p:spTgt spid="35"/>
                                        </p:tgtEl>
                                        <p:attrNameLst>
                                          <p:attrName>r</p:attrName>
                                        </p:attrNameLst>
                                      </p:cBhvr>
                                    </p:animRot>
                                    <p:animRot by="-240000">
                                      <p:cBhvr>
                                        <p:cTn id="43" dur="4000" fill="hold">
                                          <p:stCondLst>
                                            <p:cond delay="4000"/>
                                          </p:stCondLst>
                                        </p:cTn>
                                        <p:tgtEl>
                                          <p:spTgt spid="35"/>
                                        </p:tgtEl>
                                        <p:attrNameLst>
                                          <p:attrName>r</p:attrName>
                                        </p:attrNameLst>
                                      </p:cBhvr>
                                    </p:animRot>
                                    <p:animRot by="240000">
                                      <p:cBhvr>
                                        <p:cTn id="44" dur="4000" fill="hold">
                                          <p:stCondLst>
                                            <p:cond delay="8000"/>
                                          </p:stCondLst>
                                        </p:cTn>
                                        <p:tgtEl>
                                          <p:spTgt spid="35"/>
                                        </p:tgtEl>
                                        <p:attrNameLst>
                                          <p:attrName>r</p:attrName>
                                        </p:attrNameLst>
                                      </p:cBhvr>
                                    </p:animRot>
                                    <p:animRot by="-240000">
                                      <p:cBhvr>
                                        <p:cTn id="45" dur="4000" fill="hold">
                                          <p:stCondLst>
                                            <p:cond delay="12000"/>
                                          </p:stCondLst>
                                        </p:cTn>
                                        <p:tgtEl>
                                          <p:spTgt spid="35"/>
                                        </p:tgtEl>
                                        <p:attrNameLst>
                                          <p:attrName>r</p:attrName>
                                        </p:attrNameLst>
                                      </p:cBhvr>
                                    </p:animRot>
                                    <p:animRot by="120000">
                                      <p:cBhvr>
                                        <p:cTn id="46" dur="4000" fill="hold">
                                          <p:stCondLst>
                                            <p:cond delay="16000"/>
                                          </p:stCondLst>
                                        </p:cTn>
                                        <p:tgtEl>
                                          <p:spTgt spid="35"/>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6" presetClass="emph" presetSubtype="0" fill="hold" nodeType="clickEffect">
                                  <p:stCondLst>
                                    <p:cond delay="0"/>
                                  </p:stCondLst>
                                  <p:childTnLst>
                                    <p:animScale>
                                      <p:cBhvr>
                                        <p:cTn id="50" dur="2000" fill="hold"/>
                                        <p:tgtEl>
                                          <p:spTgt spid="42"/>
                                        </p:tgtEl>
                                      </p:cBhvr>
                                      <p:by x="150000" y="150000"/>
                                    </p:animScale>
                                  </p:childTnLst>
                                </p:cTn>
                              </p:par>
                              <p:par>
                                <p:cTn id="51" presetID="6" presetClass="emph" presetSubtype="0" fill="hold" nodeType="withEffect">
                                  <p:stCondLst>
                                    <p:cond delay="0"/>
                                  </p:stCondLst>
                                  <p:childTnLst>
                                    <p:animScale>
                                      <p:cBhvr>
                                        <p:cTn id="52" dur="2000" fill="hold"/>
                                        <p:tgtEl>
                                          <p:spTgt spid="1030"/>
                                        </p:tgtEl>
                                      </p:cBhvr>
                                      <p:by x="150000" y="150000"/>
                                    </p:animScale>
                                  </p:childTnLst>
                                </p:cTn>
                              </p:par>
                              <p:par>
                                <p:cTn id="53" presetID="6" presetClass="emph" presetSubtype="0" fill="hold" nodeType="withEffect">
                                  <p:stCondLst>
                                    <p:cond delay="0"/>
                                  </p:stCondLst>
                                  <p:childTnLst>
                                    <p:animScale>
                                      <p:cBhvr>
                                        <p:cTn id="54" dur="2000" fill="hold"/>
                                        <p:tgtEl>
                                          <p:spTgt spid="35"/>
                                        </p:tgtEl>
                                      </p:cBhvr>
                                      <p:by x="150000" y="150000"/>
                                    </p:animScale>
                                  </p:childTnLst>
                                </p:cTn>
                              </p:par>
                            </p:childTnLst>
                          </p:cTn>
                        </p:par>
                      </p:childTnLst>
                    </p:cTn>
                  </p:par>
                  <p:par>
                    <p:cTn id="55" fill="hold">
                      <p:stCondLst>
                        <p:cond delay="indefinite"/>
                      </p:stCondLst>
                      <p:childTnLst>
                        <p:par>
                          <p:cTn id="56" fill="hold">
                            <p:stCondLst>
                              <p:cond delay="0"/>
                            </p:stCondLst>
                            <p:childTnLst>
                              <p:par>
                                <p:cTn id="57" presetID="18" presetClass="exit" presetSubtype="12" fill="hold" nodeType="clickEffect">
                                  <p:stCondLst>
                                    <p:cond delay="0"/>
                                  </p:stCondLst>
                                  <p:childTnLst>
                                    <p:animEffect transition="out" filter="strips(downLeft)">
                                      <p:cBhvr>
                                        <p:cTn id="58" dur="500"/>
                                        <p:tgtEl>
                                          <p:spTgt spid="42"/>
                                        </p:tgtEl>
                                      </p:cBhvr>
                                    </p:animEffect>
                                    <p:set>
                                      <p:cBhvr>
                                        <p:cTn id="59" dur="1" fill="hold">
                                          <p:stCondLst>
                                            <p:cond delay="499"/>
                                          </p:stCondLst>
                                        </p:cTn>
                                        <p:tgtEl>
                                          <p:spTgt spid="42"/>
                                        </p:tgtEl>
                                        <p:attrNameLst>
                                          <p:attrName>style.visibility</p:attrName>
                                        </p:attrNameLst>
                                      </p:cBhvr>
                                      <p:to>
                                        <p:strVal val="hidden"/>
                                      </p:to>
                                    </p:set>
                                  </p:childTnLst>
                                </p:cTn>
                              </p:par>
                              <p:par>
                                <p:cTn id="60" presetID="18" presetClass="exit" presetSubtype="12" fill="hold" nodeType="withEffect">
                                  <p:stCondLst>
                                    <p:cond delay="0"/>
                                  </p:stCondLst>
                                  <p:childTnLst>
                                    <p:animEffect transition="out" filter="strips(downLeft)">
                                      <p:cBhvr>
                                        <p:cTn id="61" dur="500"/>
                                        <p:tgtEl>
                                          <p:spTgt spid="1030"/>
                                        </p:tgtEl>
                                      </p:cBhvr>
                                    </p:animEffect>
                                    <p:set>
                                      <p:cBhvr>
                                        <p:cTn id="62" dur="1" fill="hold">
                                          <p:stCondLst>
                                            <p:cond delay="499"/>
                                          </p:stCondLst>
                                        </p:cTn>
                                        <p:tgtEl>
                                          <p:spTgt spid="1030"/>
                                        </p:tgtEl>
                                        <p:attrNameLst>
                                          <p:attrName>style.visibility</p:attrName>
                                        </p:attrNameLst>
                                      </p:cBhvr>
                                      <p:to>
                                        <p:strVal val="hidden"/>
                                      </p:to>
                                    </p:set>
                                  </p:childTnLst>
                                </p:cTn>
                              </p:par>
                              <p:par>
                                <p:cTn id="63" presetID="18" presetClass="exit" presetSubtype="12" fill="hold" nodeType="withEffect">
                                  <p:stCondLst>
                                    <p:cond delay="0"/>
                                  </p:stCondLst>
                                  <p:childTnLst>
                                    <p:animEffect transition="out" filter="strips(downLeft)">
                                      <p:cBhvr>
                                        <p:cTn id="64" dur="500"/>
                                        <p:tgtEl>
                                          <p:spTgt spid="35"/>
                                        </p:tgtEl>
                                      </p:cBhvr>
                                    </p:animEffect>
                                    <p:set>
                                      <p:cBhvr>
                                        <p:cTn id="65"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6" restart="whenNotActive" fill="hold" evtFilter="cancelBubble" nodeType="interactiveSeq">
                <p:stCondLst>
                  <p:cond evt="onClick" delay="0">
                    <p:tgtEl>
                      <p:spTgt spid="41"/>
                    </p:tgtEl>
                  </p:cond>
                </p:stCondLst>
                <p:endSync evt="end" delay="0">
                  <p:rtn val="all"/>
                </p:endSync>
                <p:childTnLst>
                  <p:par>
                    <p:cTn id="67" fill="hold">
                      <p:stCondLst>
                        <p:cond delay="0"/>
                      </p:stCondLst>
                      <p:childTnLst>
                        <p:par>
                          <p:cTn id="68" fill="hold">
                            <p:stCondLst>
                              <p:cond delay="0"/>
                            </p:stCondLst>
                            <p:childTnLst>
                              <p:par>
                                <p:cTn id="69" presetID="1" presetClass="exit" presetSubtype="0" fill="hold" grpId="0" nodeType="clickEffect">
                                  <p:stCondLst>
                                    <p:cond delay="0"/>
                                  </p:stCondLst>
                                  <p:childTnLst>
                                    <p:set>
                                      <p:cBhvr>
                                        <p:cTn id="70" dur="1" fill="hold">
                                          <p:stCondLst>
                                            <p:cond delay="0"/>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71" restart="whenNotActive" fill="hold" evtFilter="cancelBubble" nodeType="interactiveSeq">
                <p:stCondLst>
                  <p:cond evt="onClick" delay="0">
                    <p:tgtEl>
                      <p:spTgt spid="43"/>
                    </p:tgtEl>
                  </p:cond>
                </p:stCondLst>
                <p:endSync evt="end" delay="0">
                  <p:rtn val="all"/>
                </p:endSync>
                <p:childTnLst>
                  <p:par>
                    <p:cTn id="72" fill="hold">
                      <p:stCondLst>
                        <p:cond delay="0"/>
                      </p:stCondLst>
                      <p:childTnLst>
                        <p:par>
                          <p:cTn id="73" fill="hold">
                            <p:stCondLst>
                              <p:cond delay="0"/>
                            </p:stCondLst>
                            <p:childTnLst>
                              <p:par>
                                <p:cTn id="74" presetID="1" presetClass="exit" presetSubtype="0" fill="hold" grpId="0" nodeType="clickEffect">
                                  <p:stCondLst>
                                    <p:cond delay="0"/>
                                  </p:stCondLst>
                                  <p:childTnLst>
                                    <p:set>
                                      <p:cBhvr>
                                        <p:cTn id="75" dur="1" fill="hold">
                                          <p:stCondLst>
                                            <p:cond delay="0"/>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76" restart="whenNotActive" fill="hold" evtFilter="cancelBubble" nodeType="interactiveSeq">
                <p:stCondLst>
                  <p:cond evt="onClick" delay="0">
                    <p:tgtEl>
                      <p:spTgt spid="44"/>
                    </p:tgtEl>
                  </p:cond>
                </p:stCondLst>
                <p:endSync evt="end" delay="0">
                  <p:rtn val="all"/>
                </p:endSync>
                <p:childTnLst>
                  <p:par>
                    <p:cTn id="77" fill="hold">
                      <p:stCondLst>
                        <p:cond delay="0"/>
                      </p:stCondLst>
                      <p:childTnLst>
                        <p:par>
                          <p:cTn id="78" fill="hold">
                            <p:stCondLst>
                              <p:cond delay="0"/>
                            </p:stCondLst>
                            <p:childTnLst>
                              <p:par>
                                <p:cTn id="79" presetID="1" presetClass="exit" presetSubtype="0" fill="hold" grpId="0" nodeType="clickEffect">
                                  <p:stCondLst>
                                    <p:cond delay="0"/>
                                  </p:stCondLst>
                                  <p:childTnLst>
                                    <p:set>
                                      <p:cBhvr>
                                        <p:cTn id="80" dur="1" fill="hold">
                                          <p:stCondLst>
                                            <p:cond delay="0"/>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81" restart="whenNotActive" fill="hold" evtFilter="cancelBubble" nodeType="interactiveSeq">
                <p:stCondLst>
                  <p:cond evt="onClick" delay="0">
                    <p:tgtEl>
                      <p:spTgt spid="45"/>
                    </p:tgtEl>
                  </p:cond>
                </p:stCondLst>
                <p:endSync evt="end" delay="0">
                  <p:rtn val="all"/>
                </p:endSync>
                <p:childTnLst>
                  <p:par>
                    <p:cTn id="82" fill="hold">
                      <p:stCondLst>
                        <p:cond delay="0"/>
                      </p:stCondLst>
                      <p:childTnLst>
                        <p:par>
                          <p:cTn id="83" fill="hold">
                            <p:stCondLst>
                              <p:cond delay="0"/>
                            </p:stCondLst>
                            <p:childTnLst>
                              <p:par>
                                <p:cTn id="84" presetID="1" presetClass="exit" presetSubtype="0" fill="hold" grpId="0" nodeType="clickEffect">
                                  <p:stCondLst>
                                    <p:cond delay="0"/>
                                  </p:stCondLst>
                                  <p:childTnLst>
                                    <p:set>
                                      <p:cBhvr>
                                        <p:cTn id="85" dur="1" fill="hold">
                                          <p:stCondLst>
                                            <p:cond delay="0"/>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seq concurrent="1" nextAc="seek">
              <p:cTn id="86" restart="whenNotActive" fill="hold" evtFilter="cancelBubble" nodeType="interactiveSeq">
                <p:stCondLst>
                  <p:cond evt="onClick" delay="0">
                    <p:tgtEl>
                      <p:spTgt spid="34"/>
                    </p:tgtEl>
                  </p:cond>
                </p:stCondLst>
                <p:endSync evt="end" delay="0">
                  <p:rtn val="all"/>
                </p:endSync>
                <p:childTnLst>
                  <p:par>
                    <p:cTn id="87" fill="hold">
                      <p:stCondLst>
                        <p:cond delay="0"/>
                      </p:stCondLst>
                      <p:childTnLst>
                        <p:par>
                          <p:cTn id="88" fill="hold">
                            <p:stCondLst>
                              <p:cond delay="0"/>
                            </p:stCondLst>
                            <p:childTnLst>
                              <p:par>
                                <p:cTn id="89" presetID="63" presetClass="path" presetSubtype="0" accel="50000" decel="50000" fill="hold" nodeType="clickEffect">
                                  <p:stCondLst>
                                    <p:cond delay="0"/>
                                  </p:stCondLst>
                                  <p:childTnLst>
                                    <p:animMotion origin="layout" path="M 0 0.0284259 L 0.4175 0.0959259 " pathEditMode="relative" rAng="0" ptsTypes="">
                                      <p:cBhvr>
                                        <p:cTn id="90" dur="3000" fill="hold"/>
                                        <p:tgtEl>
                                          <p:spTgt spid="34"/>
                                        </p:tgtEl>
                                        <p:attrNameLst>
                                          <p:attrName>ppt_x</p:attrName>
                                          <p:attrName>ppt_y</p:attrName>
                                        </p:attrNameLst>
                                      </p:cBhvr>
                                      <p:rCtr x="22100" y="2700"/>
                                    </p:animMotion>
                                  </p:childTnLst>
                                </p:cTn>
                              </p:par>
                            </p:childTnLst>
                          </p:cTn>
                        </p:par>
                        <p:par>
                          <p:cTn id="91" fill="hold">
                            <p:stCondLst>
                              <p:cond delay="3000"/>
                            </p:stCondLst>
                            <p:childTnLst>
                              <p:par>
                                <p:cTn id="92" presetID="37" presetClass="exit" presetSubtype="0" fill="hold" nodeType="afterEffect">
                                  <p:stCondLst>
                                    <p:cond delay="0"/>
                                  </p:stCondLst>
                                  <p:childTnLst>
                                    <p:animEffect transition="out" filter="fade">
                                      <p:cBhvr>
                                        <p:cTn id="93" dur="1000"/>
                                        <p:tgtEl>
                                          <p:spTgt spid="34"/>
                                        </p:tgtEl>
                                      </p:cBhvr>
                                    </p:animEffect>
                                    <p:anim calcmode="lin" valueType="num">
                                      <p:cBhvr>
                                        <p:cTn id="94" dur="1000"/>
                                        <p:tgtEl>
                                          <p:spTgt spid="34"/>
                                        </p:tgtEl>
                                        <p:attrNameLst>
                                          <p:attrName>ppt_x</p:attrName>
                                        </p:attrNameLst>
                                      </p:cBhvr>
                                      <p:tavLst>
                                        <p:tav tm="0">
                                          <p:val>
                                            <p:strVal val="ppt_x"/>
                                          </p:val>
                                        </p:tav>
                                        <p:tav tm="100000">
                                          <p:val>
                                            <p:strVal val="ppt_x"/>
                                          </p:val>
                                        </p:tav>
                                      </p:tavLst>
                                    </p:anim>
                                    <p:anim calcmode="lin" valueType="num">
                                      <p:cBhvr>
                                        <p:cTn id="95" dur="100" decel="100000"/>
                                        <p:tgtEl>
                                          <p:spTgt spid="34"/>
                                        </p:tgtEl>
                                        <p:attrNameLst>
                                          <p:attrName>ppt_y</p:attrName>
                                        </p:attrNameLst>
                                      </p:cBhvr>
                                      <p:tavLst>
                                        <p:tav tm="0">
                                          <p:val>
                                            <p:strVal val="ppt_y"/>
                                          </p:val>
                                        </p:tav>
                                        <p:tav tm="100000">
                                          <p:val>
                                            <p:strVal val="ppt_y-.03"/>
                                          </p:val>
                                        </p:tav>
                                      </p:tavLst>
                                    </p:anim>
                                    <p:anim calcmode="lin" valueType="num">
                                      <p:cBhvr>
                                        <p:cTn id="96" dur="900" accel="100000">
                                          <p:stCondLst>
                                            <p:cond delay="100"/>
                                          </p:stCondLst>
                                        </p:cTn>
                                        <p:tgtEl>
                                          <p:spTgt spid="34"/>
                                        </p:tgtEl>
                                        <p:attrNameLst>
                                          <p:attrName>ppt_y</p:attrName>
                                        </p:attrNameLst>
                                      </p:cBhvr>
                                      <p:tavLst>
                                        <p:tav tm="0">
                                          <p:val>
                                            <p:strVal val="ppt_y"/>
                                          </p:val>
                                        </p:tav>
                                        <p:tav tm="100000">
                                          <p:val>
                                            <p:strVal val="ppt_y+1"/>
                                          </p:val>
                                        </p:tav>
                                      </p:tavLst>
                                    </p:anim>
                                    <p:set>
                                      <p:cBhvr>
                                        <p:cTn id="97" dur="1" fill="hold">
                                          <p:stCondLst>
                                            <p:cond delay="9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34"/>
                  </p:tgtEl>
                </p:cond>
              </p:nextCondLst>
            </p:seq>
            <p:seq concurrent="1" nextAc="seek">
              <p:cTn id="98" restart="whenNotActive" fill="hold" evtFilter="cancelBubble" nodeType="interactiveSeq">
                <p:stCondLst>
                  <p:cond evt="onClick" delay="0">
                    <p:tgtEl>
                      <p:spTgt spid="33"/>
                    </p:tgtEl>
                  </p:cond>
                </p:stCondLst>
                <p:endSync evt="end" delay="0">
                  <p:rtn val="all"/>
                </p:endSync>
                <p:childTnLst>
                  <p:par>
                    <p:cTn id="99" fill="hold">
                      <p:stCondLst>
                        <p:cond delay="0"/>
                      </p:stCondLst>
                      <p:childTnLst>
                        <p:par>
                          <p:cTn id="100" fill="hold">
                            <p:stCondLst>
                              <p:cond delay="0"/>
                            </p:stCondLst>
                            <p:childTnLst>
                              <p:par>
                                <p:cTn id="101" presetID="63" presetClass="path" presetSubtype="0" accel="50000" decel="50000" fill="hold" nodeType="clickEffect">
                                  <p:stCondLst>
                                    <p:cond delay="0"/>
                                  </p:stCondLst>
                                  <p:childTnLst>
                                    <p:animMotion origin="layout" path="M 0.00265625 -0.0190741 L 0.276562 0.0385185 " pathEditMode="relative" rAng="0" ptsTypes="">
                                      <p:cBhvr>
                                        <p:cTn id="102" dur="3000" fill="hold"/>
                                        <p:tgtEl>
                                          <p:spTgt spid="33"/>
                                        </p:tgtEl>
                                        <p:attrNameLst>
                                          <p:attrName>ppt_x</p:attrName>
                                          <p:attrName>ppt_y</p:attrName>
                                        </p:attrNameLst>
                                      </p:cBhvr>
                                      <p:rCtr x="13700" y="2900"/>
                                    </p:animMotion>
                                  </p:childTnLst>
                                </p:cTn>
                              </p:par>
                            </p:childTnLst>
                          </p:cTn>
                        </p:par>
                        <p:par>
                          <p:cTn id="103" fill="hold">
                            <p:stCondLst>
                              <p:cond delay="3000"/>
                            </p:stCondLst>
                            <p:childTnLst>
                              <p:par>
                                <p:cTn id="104" presetID="37" presetClass="exit" presetSubtype="0" fill="hold" nodeType="afterEffect">
                                  <p:stCondLst>
                                    <p:cond delay="0"/>
                                  </p:stCondLst>
                                  <p:childTnLst>
                                    <p:animEffect transition="out" filter="fade">
                                      <p:cBhvr>
                                        <p:cTn id="105" dur="1000"/>
                                        <p:tgtEl>
                                          <p:spTgt spid="33"/>
                                        </p:tgtEl>
                                      </p:cBhvr>
                                    </p:animEffect>
                                    <p:anim calcmode="lin" valueType="num">
                                      <p:cBhvr>
                                        <p:cTn id="106" dur="1000"/>
                                        <p:tgtEl>
                                          <p:spTgt spid="33"/>
                                        </p:tgtEl>
                                        <p:attrNameLst>
                                          <p:attrName>ppt_x</p:attrName>
                                        </p:attrNameLst>
                                      </p:cBhvr>
                                      <p:tavLst>
                                        <p:tav tm="0">
                                          <p:val>
                                            <p:strVal val="ppt_x"/>
                                          </p:val>
                                        </p:tav>
                                        <p:tav tm="100000">
                                          <p:val>
                                            <p:strVal val="ppt_x"/>
                                          </p:val>
                                        </p:tav>
                                      </p:tavLst>
                                    </p:anim>
                                    <p:anim calcmode="lin" valueType="num">
                                      <p:cBhvr>
                                        <p:cTn id="107" dur="100" decel="100000"/>
                                        <p:tgtEl>
                                          <p:spTgt spid="33"/>
                                        </p:tgtEl>
                                        <p:attrNameLst>
                                          <p:attrName>ppt_y</p:attrName>
                                        </p:attrNameLst>
                                      </p:cBhvr>
                                      <p:tavLst>
                                        <p:tav tm="0">
                                          <p:val>
                                            <p:strVal val="ppt_y"/>
                                          </p:val>
                                        </p:tav>
                                        <p:tav tm="100000">
                                          <p:val>
                                            <p:strVal val="ppt_y-.03"/>
                                          </p:val>
                                        </p:tav>
                                      </p:tavLst>
                                    </p:anim>
                                    <p:anim calcmode="lin" valueType="num">
                                      <p:cBhvr>
                                        <p:cTn id="108" dur="900" accel="100000">
                                          <p:stCondLst>
                                            <p:cond delay="100"/>
                                          </p:stCondLst>
                                        </p:cTn>
                                        <p:tgtEl>
                                          <p:spTgt spid="33"/>
                                        </p:tgtEl>
                                        <p:attrNameLst>
                                          <p:attrName>ppt_y</p:attrName>
                                        </p:attrNameLst>
                                      </p:cBhvr>
                                      <p:tavLst>
                                        <p:tav tm="0">
                                          <p:val>
                                            <p:strVal val="ppt_y"/>
                                          </p:val>
                                        </p:tav>
                                        <p:tav tm="100000">
                                          <p:val>
                                            <p:strVal val="ppt_y+1"/>
                                          </p:val>
                                        </p:tav>
                                      </p:tavLst>
                                    </p:anim>
                                    <p:set>
                                      <p:cBhvr>
                                        <p:cTn id="109" dur="1" fill="hold">
                                          <p:stCondLst>
                                            <p:cond delay="9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seq concurrent="1" nextAc="seek">
              <p:cTn id="110" restart="whenNotActive" fill="hold" evtFilter="cancelBubble" nodeType="interactiveSeq">
                <p:stCondLst>
                  <p:cond evt="onClick" delay="0">
                    <p:tgtEl>
                      <p:spTgt spid="32"/>
                    </p:tgtEl>
                  </p:cond>
                </p:stCondLst>
                <p:endSync evt="end" delay="0">
                  <p:rtn val="all"/>
                </p:endSync>
                <p:childTnLst>
                  <p:par>
                    <p:cTn id="111" fill="hold">
                      <p:stCondLst>
                        <p:cond delay="0"/>
                      </p:stCondLst>
                      <p:childTnLst>
                        <p:par>
                          <p:cTn id="112" fill="hold">
                            <p:stCondLst>
                              <p:cond delay="0"/>
                            </p:stCondLst>
                            <p:childTnLst>
                              <p:par>
                                <p:cTn id="113" presetID="63" presetClass="path" presetSubtype="0" accel="50000" decel="50000" fill="hold" nodeType="clickEffect">
                                  <p:stCondLst>
                                    <p:cond delay="0"/>
                                  </p:stCondLst>
                                  <p:childTnLst>
                                    <p:animMotion origin="layout" path="M 0 -0.000185185 L 0.193958 0.216019 " pathEditMode="relative" rAng="0" ptsTypes="">
                                      <p:cBhvr>
                                        <p:cTn id="114" dur="3000" fill="hold"/>
                                        <p:tgtEl>
                                          <p:spTgt spid="32"/>
                                        </p:tgtEl>
                                        <p:attrNameLst>
                                          <p:attrName>ppt_x</p:attrName>
                                          <p:attrName>ppt_y</p:attrName>
                                        </p:attrNameLst>
                                      </p:cBhvr>
                                      <p:rCtr x="9900" y="11400"/>
                                    </p:animMotion>
                                  </p:childTnLst>
                                </p:cTn>
                              </p:par>
                            </p:childTnLst>
                          </p:cTn>
                        </p:par>
                        <p:par>
                          <p:cTn id="115" fill="hold">
                            <p:stCondLst>
                              <p:cond delay="3000"/>
                            </p:stCondLst>
                            <p:childTnLst>
                              <p:par>
                                <p:cTn id="116" presetID="37" presetClass="exit" presetSubtype="0" fill="hold" nodeType="afterEffect">
                                  <p:stCondLst>
                                    <p:cond delay="0"/>
                                  </p:stCondLst>
                                  <p:childTnLst>
                                    <p:animEffect transition="out" filter="fade">
                                      <p:cBhvr>
                                        <p:cTn id="117" dur="1000"/>
                                        <p:tgtEl>
                                          <p:spTgt spid="32"/>
                                        </p:tgtEl>
                                      </p:cBhvr>
                                    </p:animEffect>
                                    <p:anim calcmode="lin" valueType="num">
                                      <p:cBhvr>
                                        <p:cTn id="118" dur="1000"/>
                                        <p:tgtEl>
                                          <p:spTgt spid="32"/>
                                        </p:tgtEl>
                                        <p:attrNameLst>
                                          <p:attrName>ppt_x</p:attrName>
                                        </p:attrNameLst>
                                      </p:cBhvr>
                                      <p:tavLst>
                                        <p:tav tm="0">
                                          <p:val>
                                            <p:strVal val="ppt_x"/>
                                          </p:val>
                                        </p:tav>
                                        <p:tav tm="100000">
                                          <p:val>
                                            <p:strVal val="ppt_x"/>
                                          </p:val>
                                        </p:tav>
                                      </p:tavLst>
                                    </p:anim>
                                    <p:anim calcmode="lin" valueType="num">
                                      <p:cBhvr>
                                        <p:cTn id="119" dur="100" decel="100000"/>
                                        <p:tgtEl>
                                          <p:spTgt spid="32"/>
                                        </p:tgtEl>
                                        <p:attrNameLst>
                                          <p:attrName>ppt_y</p:attrName>
                                        </p:attrNameLst>
                                      </p:cBhvr>
                                      <p:tavLst>
                                        <p:tav tm="0">
                                          <p:val>
                                            <p:strVal val="ppt_y"/>
                                          </p:val>
                                        </p:tav>
                                        <p:tav tm="100000">
                                          <p:val>
                                            <p:strVal val="ppt_y-.03"/>
                                          </p:val>
                                        </p:tav>
                                      </p:tavLst>
                                    </p:anim>
                                    <p:anim calcmode="lin" valueType="num">
                                      <p:cBhvr>
                                        <p:cTn id="120" dur="900" accel="100000">
                                          <p:stCondLst>
                                            <p:cond delay="100"/>
                                          </p:stCondLst>
                                        </p:cTn>
                                        <p:tgtEl>
                                          <p:spTgt spid="32"/>
                                        </p:tgtEl>
                                        <p:attrNameLst>
                                          <p:attrName>ppt_y</p:attrName>
                                        </p:attrNameLst>
                                      </p:cBhvr>
                                      <p:tavLst>
                                        <p:tav tm="0">
                                          <p:val>
                                            <p:strVal val="ppt_y"/>
                                          </p:val>
                                        </p:tav>
                                        <p:tav tm="100000">
                                          <p:val>
                                            <p:strVal val="ppt_y+1"/>
                                          </p:val>
                                        </p:tav>
                                      </p:tavLst>
                                    </p:anim>
                                    <p:set>
                                      <p:cBhvr>
                                        <p:cTn id="121" dur="1" fill="hold">
                                          <p:stCondLst>
                                            <p:cond delay="999"/>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32"/>
                  </p:tgtEl>
                </p:cond>
              </p:nextCondLst>
            </p:seq>
            <p:seq concurrent="1" nextAc="seek">
              <p:cTn id="122" restart="whenNotActive" fill="hold" evtFilter="cancelBubble" nodeType="interactiveSeq">
                <p:stCondLst>
                  <p:cond evt="onClick" delay="0">
                    <p:tgtEl>
                      <p:spTgt spid="30"/>
                    </p:tgtEl>
                  </p:cond>
                </p:stCondLst>
                <p:endSync evt="end" delay="0">
                  <p:rtn val="all"/>
                </p:endSync>
                <p:childTnLst>
                  <p:par>
                    <p:cTn id="123" fill="hold">
                      <p:stCondLst>
                        <p:cond delay="0"/>
                      </p:stCondLst>
                      <p:childTnLst>
                        <p:par>
                          <p:cTn id="124" fill="hold">
                            <p:stCondLst>
                              <p:cond delay="0"/>
                            </p:stCondLst>
                            <p:childTnLst>
                              <p:par>
                                <p:cTn id="125" presetID="63" presetClass="path" presetSubtype="0" accel="50000" decel="50000" fill="hold" nodeType="clickEffect">
                                  <p:stCondLst>
                                    <p:cond delay="0"/>
                                  </p:stCondLst>
                                  <p:childTnLst>
                                    <p:animMotion origin="layout" path="M -0.00625 -0.03 L 0.167604 -0.019537 " pathEditMode="relative" rAng="0" ptsTypes="">
                                      <p:cBhvr>
                                        <p:cTn id="126" dur="3000" fill="hold"/>
                                        <p:tgtEl>
                                          <p:spTgt spid="30"/>
                                        </p:tgtEl>
                                        <p:attrNameLst>
                                          <p:attrName>ppt_x</p:attrName>
                                          <p:attrName>ppt_y</p:attrName>
                                        </p:attrNameLst>
                                      </p:cBhvr>
                                      <p:rCtr x="8700" y="500"/>
                                    </p:animMotion>
                                  </p:childTnLst>
                                </p:cTn>
                              </p:par>
                            </p:childTnLst>
                          </p:cTn>
                        </p:par>
                        <p:par>
                          <p:cTn id="127" fill="hold">
                            <p:stCondLst>
                              <p:cond delay="3000"/>
                            </p:stCondLst>
                            <p:childTnLst>
                              <p:par>
                                <p:cTn id="128" presetID="37" presetClass="exit" presetSubtype="0" fill="hold" nodeType="afterEffect">
                                  <p:stCondLst>
                                    <p:cond delay="0"/>
                                  </p:stCondLst>
                                  <p:childTnLst>
                                    <p:animEffect transition="out" filter="fade">
                                      <p:cBhvr>
                                        <p:cTn id="129" dur="1000"/>
                                        <p:tgtEl>
                                          <p:spTgt spid="30"/>
                                        </p:tgtEl>
                                      </p:cBhvr>
                                    </p:animEffect>
                                    <p:anim calcmode="lin" valueType="num">
                                      <p:cBhvr>
                                        <p:cTn id="130" dur="1000"/>
                                        <p:tgtEl>
                                          <p:spTgt spid="30"/>
                                        </p:tgtEl>
                                        <p:attrNameLst>
                                          <p:attrName>ppt_x</p:attrName>
                                        </p:attrNameLst>
                                      </p:cBhvr>
                                      <p:tavLst>
                                        <p:tav tm="0">
                                          <p:val>
                                            <p:strVal val="ppt_x"/>
                                          </p:val>
                                        </p:tav>
                                        <p:tav tm="100000">
                                          <p:val>
                                            <p:strVal val="ppt_x"/>
                                          </p:val>
                                        </p:tav>
                                      </p:tavLst>
                                    </p:anim>
                                    <p:anim calcmode="lin" valueType="num">
                                      <p:cBhvr>
                                        <p:cTn id="131" dur="100" decel="100000"/>
                                        <p:tgtEl>
                                          <p:spTgt spid="30"/>
                                        </p:tgtEl>
                                        <p:attrNameLst>
                                          <p:attrName>ppt_y</p:attrName>
                                        </p:attrNameLst>
                                      </p:cBhvr>
                                      <p:tavLst>
                                        <p:tav tm="0">
                                          <p:val>
                                            <p:strVal val="ppt_y"/>
                                          </p:val>
                                        </p:tav>
                                        <p:tav tm="100000">
                                          <p:val>
                                            <p:strVal val="ppt_y-.03"/>
                                          </p:val>
                                        </p:tav>
                                      </p:tavLst>
                                    </p:anim>
                                    <p:anim calcmode="lin" valueType="num">
                                      <p:cBhvr>
                                        <p:cTn id="132" dur="900" accel="100000">
                                          <p:stCondLst>
                                            <p:cond delay="100"/>
                                          </p:stCondLst>
                                        </p:cTn>
                                        <p:tgtEl>
                                          <p:spTgt spid="30"/>
                                        </p:tgtEl>
                                        <p:attrNameLst>
                                          <p:attrName>ppt_y</p:attrName>
                                        </p:attrNameLst>
                                      </p:cBhvr>
                                      <p:tavLst>
                                        <p:tav tm="0">
                                          <p:val>
                                            <p:strVal val="ppt_y"/>
                                          </p:val>
                                        </p:tav>
                                        <p:tav tm="100000">
                                          <p:val>
                                            <p:strVal val="ppt_y+1"/>
                                          </p:val>
                                        </p:tav>
                                      </p:tavLst>
                                    </p:anim>
                                    <p:set>
                                      <p:cBhvr>
                                        <p:cTn id="133" dur="1" fill="hold">
                                          <p:stCondLst>
                                            <p:cond delay="9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childTnLst>
        </p:cTn>
      </p:par>
    </p:tnLst>
    <p:bldLst>
      <p:bldP spid="41" grpId="0" bldLvl="0" animBg="1"/>
      <p:bldP spid="43" grpId="0" bldLvl="0" animBg="1"/>
      <p:bldP spid="44" grpId="0" bldLvl="0" animBg="1"/>
      <p:bldP spid="4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030075" cy="68580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7340" y="0"/>
            <a:ext cx="8935085" cy="4906645"/>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8210" y="4667250"/>
            <a:ext cx="5509260" cy="2343150"/>
          </a:xfrm>
          <a:prstGeom prst="rect">
            <a:avLst/>
          </a:prstGeom>
        </p:spPr>
      </p:pic>
      <p:pic>
        <p:nvPicPr>
          <p:cNvPr id="7" name="Picture 6">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9104181" y="5035678"/>
            <a:ext cx="1408346" cy="1646682"/>
          </a:xfrm>
          <a:prstGeom prst="rect">
            <a:avLst/>
          </a:prstGeom>
        </p:spPr>
      </p:pic>
      <p:sp>
        <p:nvSpPr>
          <p:cNvPr id="9" name="TextBox 8"/>
          <p:cNvSpPr txBox="1"/>
          <p:nvPr/>
        </p:nvSpPr>
        <p:spPr>
          <a:xfrm>
            <a:off x="3146425" y="635000"/>
            <a:ext cx="6291943" cy="1753235"/>
          </a:xfrm>
          <a:prstGeom prst="rect">
            <a:avLst/>
          </a:prstGeom>
          <a:noFill/>
        </p:spPr>
        <p:txBody>
          <a:bodyPr wrap="square" rtlCol="0">
            <a:spAutoFit/>
          </a:bodyPr>
          <a:lstStyle/>
          <a:p>
            <a:r>
              <a:rPr lang="en-US" sz="3600">
                <a:sym typeface="+mn-ea"/>
              </a:rPr>
              <a:t>Xây dựng khóa lưỡng phân không dựa trên đặc điểm nào dưới đây?</a:t>
            </a:r>
            <a:endParaRPr lang="en-US" sz="3600" b="1" dirty="0">
              <a:solidFill>
                <a:srgbClr val="0000FF"/>
              </a:solidFill>
            </a:endParaRPr>
          </a:p>
        </p:txBody>
      </p:sp>
      <p:sp>
        <p:nvSpPr>
          <p:cNvPr id="11" name="TextBox 10"/>
          <p:cNvSpPr txBox="1"/>
          <p:nvPr/>
        </p:nvSpPr>
        <p:spPr>
          <a:xfrm>
            <a:off x="5742764" y="5153713"/>
            <a:ext cx="539750" cy="645160"/>
          </a:xfrm>
          <a:prstGeom prst="rect">
            <a:avLst/>
          </a:prstGeom>
          <a:noFill/>
        </p:spPr>
        <p:txBody>
          <a:bodyPr wrap="none" rtlCol="0">
            <a:spAutoFit/>
          </a:bodyPr>
          <a:lstStyle/>
          <a:p>
            <a:r>
              <a:rPr lang="en-US" sz="3600" b="1" dirty="0">
                <a:solidFill>
                  <a:srgbClr val="0000FF"/>
                </a:solidFill>
              </a:rPr>
              <a:t>C</a:t>
            </a:r>
          </a:p>
        </p:txBody>
      </p:sp>
      <p:sp>
        <p:nvSpPr>
          <p:cNvPr id="12" name="Oval 11"/>
          <p:cNvSpPr/>
          <p:nvPr/>
        </p:nvSpPr>
        <p:spPr>
          <a:xfrm>
            <a:off x="1576975" y="68040"/>
            <a:ext cx="496868" cy="56667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rgbClr val="009900"/>
                </a:solidFill>
              </a:rPr>
              <a:t>1</a:t>
            </a:r>
          </a:p>
        </p:txBody>
      </p:sp>
      <p:graphicFrame>
        <p:nvGraphicFramePr>
          <p:cNvPr id="2" name="Table 1"/>
          <p:cNvGraphicFramePr>
            <a:graphicFrameLocks noGrp="1"/>
          </p:cNvGraphicFramePr>
          <p:nvPr/>
        </p:nvGraphicFramePr>
        <p:xfrm>
          <a:off x="2800349" y="2642235"/>
          <a:ext cx="6824980" cy="1572895"/>
        </p:xfrm>
        <a:graphic>
          <a:graphicData uri="http://schemas.openxmlformats.org/drawingml/2006/table">
            <a:tbl>
              <a:tblPr firstRow="1" firstCol="1" bandRow="1">
                <a:tableStyleId>{5C22544A-7EE6-4342-B048-85BDC9FD1C3A}</a:tableStyleId>
              </a:tblPr>
              <a:tblGrid>
                <a:gridCol w="3428365">
                  <a:extLst>
                    <a:ext uri="{9D8B030D-6E8A-4147-A177-3AD203B41FA5}">
                      <a16:colId xmlns:a16="http://schemas.microsoft.com/office/drawing/2014/main" val="20000"/>
                    </a:ext>
                  </a:extLst>
                </a:gridCol>
                <a:gridCol w="3396615">
                  <a:extLst>
                    <a:ext uri="{9D8B030D-6E8A-4147-A177-3AD203B41FA5}">
                      <a16:colId xmlns:a16="http://schemas.microsoft.com/office/drawing/2014/main" val="20001"/>
                    </a:ext>
                  </a:extLst>
                </a:gridCol>
              </a:tblGrid>
              <a:tr h="731520">
                <a:tc>
                  <a:txBody>
                    <a:bodyPr/>
                    <a:lstStyle/>
                    <a:p>
                      <a:pPr indent="114300" algn="just">
                        <a:spcAft>
                          <a:spcPts val="0"/>
                        </a:spcAft>
                      </a:pPr>
                      <a:r>
                        <a:rPr lang="nl-NL" sz="2400" dirty="0">
                          <a:effectLst/>
                        </a:rPr>
                        <a:t>A. </a:t>
                      </a:r>
                      <a:r>
                        <a:rPr lang="en-US" sz="2400">
                          <a:sym typeface="+mn-ea"/>
                        </a:rPr>
                        <a:t>Đặc điểm hình dạng.</a:t>
                      </a:r>
                      <a:endParaRPr lang="en-US" sz="2400" dirty="0">
                        <a:effectLst/>
                        <a:latin typeface=".VnTime"/>
                        <a:ea typeface="Times New Roman" panose="02020603050405020304"/>
                        <a:cs typeface="Times New Roman" panose="02020603050405020304"/>
                      </a:endParaRPr>
                    </a:p>
                  </a:txBody>
                  <a:tcPr marL="68580" marR="68580" marT="0" marB="0"/>
                </a:tc>
                <a:tc>
                  <a:txBody>
                    <a:bodyPr/>
                    <a:lstStyle/>
                    <a:p>
                      <a:pPr algn="just">
                        <a:spcAft>
                          <a:spcPts val="0"/>
                        </a:spcAft>
                      </a:pPr>
                      <a:r>
                        <a:rPr lang="nl-NL" sz="2400">
                          <a:effectLst/>
                        </a:rPr>
                        <a:t>B. </a:t>
                      </a:r>
                      <a:r>
                        <a:rPr lang="en-US" sz="2400">
                          <a:sym typeface="+mn-ea"/>
                        </a:rPr>
                        <a:t>Đặc điểm kích thước.</a:t>
                      </a:r>
                      <a:endParaRPr lang="en-US" sz="2400">
                        <a:effectLst/>
                        <a:latin typeface=".VnTime"/>
                        <a:ea typeface="Times New Roman" panose="02020603050405020304"/>
                        <a:cs typeface="Times New Roman" panose="02020603050405020304"/>
                      </a:endParaRPr>
                    </a:p>
                  </a:txBody>
                  <a:tcPr marL="68580" marR="68580" marT="0" marB="0"/>
                </a:tc>
                <a:extLst>
                  <a:ext uri="{0D108BD9-81ED-4DB2-BD59-A6C34878D82A}">
                    <a16:rowId xmlns:a16="http://schemas.microsoft.com/office/drawing/2014/main" val="10000"/>
                  </a:ext>
                </a:extLst>
              </a:tr>
              <a:tr h="841375">
                <a:tc>
                  <a:txBody>
                    <a:bodyPr/>
                    <a:lstStyle/>
                    <a:p>
                      <a:pPr indent="114300" algn="just">
                        <a:spcAft>
                          <a:spcPts val="0"/>
                        </a:spcAft>
                      </a:pPr>
                      <a:r>
                        <a:rPr lang="nl-NL" sz="2400">
                          <a:effectLst/>
                        </a:rPr>
                        <a:t>C. </a:t>
                      </a:r>
                      <a:r>
                        <a:rPr lang="en-US" sz="2400">
                          <a:sym typeface="+mn-ea"/>
                        </a:rPr>
                        <a:t>Đặc điểm kích thích và phản ứng.</a:t>
                      </a:r>
                      <a:endParaRPr lang="en-US" sz="2400">
                        <a:effectLst/>
                        <a:latin typeface=".VnTime"/>
                        <a:ea typeface="Times New Roman" panose="02020603050405020304"/>
                        <a:cs typeface="Times New Roman" panose="02020603050405020304"/>
                      </a:endParaRPr>
                    </a:p>
                  </a:txBody>
                  <a:tcPr marL="68580" marR="68580" marT="0" marB="0"/>
                </a:tc>
                <a:tc>
                  <a:txBody>
                    <a:bodyPr/>
                    <a:lstStyle/>
                    <a:p>
                      <a:pPr algn="just">
                        <a:spcAft>
                          <a:spcPts val="0"/>
                        </a:spcAft>
                      </a:pPr>
                      <a:r>
                        <a:rPr lang="nl-NL" sz="2400" dirty="0">
                          <a:effectLst/>
                        </a:rPr>
                        <a:t>D. </a:t>
                      </a:r>
                      <a:r>
                        <a:rPr lang="en-US" sz="2400">
                          <a:sym typeface="+mn-ea"/>
                        </a:rPr>
                        <a:t>Đặc điểm cấu trúc.</a:t>
                      </a:r>
                      <a:endParaRPr lang="en-US" sz="2400" dirty="0">
                        <a:effectLst/>
                        <a:latin typeface=".VnTime"/>
                        <a:ea typeface="Times New Roman" panose="02020603050405020304"/>
                        <a:cs typeface="Times New Roman" panose="02020603050405020304"/>
                      </a:endParaRPr>
                    </a:p>
                  </a:txBody>
                  <a:tcPr marL="68580" marR="68580" marT="0" marB="0"/>
                </a:tc>
                <a:extLst>
                  <a:ext uri="{0D108BD9-81ED-4DB2-BD59-A6C34878D82A}">
                    <a16:rowId xmlns:a16="http://schemas.microsoft.com/office/drawing/2014/main" val="10001"/>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2000" fill="hold">
                                          <p:stCondLst>
                                            <p:cond delay="0"/>
                                          </p:stCondLst>
                                        </p:cTn>
                                        <p:tgtEl>
                                          <p:spTgt spid="11"/>
                                        </p:tgtEl>
                                        <p:attrNameLst>
                                          <p:attrName>style.visibility</p:attrName>
                                        </p:attrNameLst>
                                      </p:cBhvr>
                                      <p:to>
                                        <p:strVal val="visible"/>
                                      </p:to>
                                    </p:set>
                                    <p:animEffect transition="in" filter="fade">
                                      <p:cBhvr>
                                        <p:cTn id="29" dur="2000"/>
                                        <p:tgtEl>
                                          <p:spTgt spid="11"/>
                                        </p:tgtEl>
                                      </p:cBhvr>
                                    </p:animEffect>
                                    <p:anim calcmode="lin" valueType="num">
                                      <p:cBhvr>
                                        <p:cTn id="30" dur="2000" fill="hold"/>
                                        <p:tgtEl>
                                          <p:spTgt spid="11"/>
                                        </p:tgtEl>
                                        <p:attrNameLst>
                                          <p:attrName>ppt_x</p:attrName>
                                        </p:attrNameLst>
                                      </p:cBhvr>
                                      <p:tavLst>
                                        <p:tav tm="0">
                                          <p:val>
                                            <p:strVal val="#ppt_x"/>
                                          </p:val>
                                        </p:tav>
                                        <p:tav tm="100000">
                                          <p:val>
                                            <p:strVal val="#ppt_x"/>
                                          </p:val>
                                        </p:tav>
                                      </p:tavLst>
                                    </p:anim>
                                    <p:anim calcmode="lin" valueType="num">
                                      <p:cBhvr>
                                        <p:cTn id="31" dur="2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 restart="whenNotActive" fill="hold" evtFilter="cancelBubble" nodeType="interactiveSeq">
                <p:stCondLst>
                  <p:cond evt="onClick" delay="0">
                    <p:tgtEl>
                      <p:spTgt spid="12"/>
                    </p:tgtEl>
                  </p:cond>
                </p:stCondLst>
                <p:endSync evt="end" delay="0">
                  <p:rtn val="all"/>
                </p:endSync>
                <p:childTnLst>
                  <p:par>
                    <p:cTn id="33" fill="hold">
                      <p:stCondLst>
                        <p:cond delay="0"/>
                      </p:stCondLst>
                      <p:childTnLst>
                        <p:par>
                          <p:cTn id="34" fill="hold">
                            <p:stCondLst>
                              <p:cond delay="0"/>
                            </p:stCondLst>
                            <p:childTnLst>
                              <p:par>
                                <p:cTn id="35" presetID="1" presetClass="exit"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9" grpId="0"/>
      <p:bldP spid="11" grpId="0"/>
      <p:bldP spid="1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05005" cy="68580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6816" y="1"/>
            <a:ext cx="7938370" cy="424815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8294" y="3943351"/>
            <a:ext cx="5509495" cy="3067050"/>
          </a:xfrm>
          <a:prstGeom prst="rect">
            <a:avLst/>
          </a:prstGeom>
        </p:spPr>
      </p:pic>
      <p:pic>
        <p:nvPicPr>
          <p:cNvPr id="7" name="Picture 6">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9104181" y="5035678"/>
            <a:ext cx="1408346" cy="1646682"/>
          </a:xfrm>
          <a:prstGeom prst="rect">
            <a:avLst/>
          </a:prstGeom>
        </p:spPr>
      </p:pic>
      <p:sp>
        <p:nvSpPr>
          <p:cNvPr id="9" name="TextBox 8"/>
          <p:cNvSpPr txBox="1"/>
          <p:nvPr/>
        </p:nvSpPr>
        <p:spPr>
          <a:xfrm>
            <a:off x="3144110" y="711875"/>
            <a:ext cx="6076090" cy="1753235"/>
          </a:xfrm>
          <a:prstGeom prst="rect">
            <a:avLst/>
          </a:prstGeom>
          <a:noFill/>
        </p:spPr>
        <p:txBody>
          <a:bodyPr wrap="square" rtlCol="0">
            <a:spAutoFit/>
          </a:bodyPr>
          <a:lstStyle/>
          <a:p>
            <a:r>
              <a:rPr lang="en-US" sz="3600">
                <a:sym typeface="+mn-ea"/>
              </a:rPr>
              <a:t>Một khoá lưỡng phân có mấy lựa chọn ở mỗi nhánh?</a:t>
            </a:r>
            <a:endParaRPr lang="en-US" sz="3600"/>
          </a:p>
          <a:p>
            <a:r>
              <a:rPr lang="nl-NL" sz="3600" b="1" dirty="0"/>
              <a:t>nào ?</a:t>
            </a:r>
            <a:endParaRPr lang="en-US" sz="3600" dirty="0"/>
          </a:p>
        </p:txBody>
      </p:sp>
      <p:sp>
        <p:nvSpPr>
          <p:cNvPr id="11" name="TextBox 10"/>
          <p:cNvSpPr txBox="1"/>
          <p:nvPr/>
        </p:nvSpPr>
        <p:spPr>
          <a:xfrm>
            <a:off x="5742766" y="5153713"/>
            <a:ext cx="502285" cy="645160"/>
          </a:xfrm>
          <a:prstGeom prst="rect">
            <a:avLst/>
          </a:prstGeom>
          <a:noFill/>
        </p:spPr>
        <p:txBody>
          <a:bodyPr wrap="none" rtlCol="0">
            <a:spAutoFit/>
          </a:bodyPr>
          <a:lstStyle/>
          <a:p>
            <a:r>
              <a:rPr lang="en-US" sz="3600" b="1" dirty="0">
                <a:solidFill>
                  <a:srgbClr val="0000FF"/>
                </a:solidFill>
              </a:rPr>
              <a:t>A</a:t>
            </a:r>
          </a:p>
        </p:txBody>
      </p:sp>
      <p:sp>
        <p:nvSpPr>
          <p:cNvPr id="10" name="Oval 9"/>
          <p:cNvSpPr/>
          <p:nvPr/>
        </p:nvSpPr>
        <p:spPr>
          <a:xfrm>
            <a:off x="1629948" y="145204"/>
            <a:ext cx="496868" cy="56667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rgbClr val="009900"/>
                </a:solidFill>
              </a:rPr>
              <a:t>2</a:t>
            </a:r>
          </a:p>
        </p:txBody>
      </p:sp>
      <p:graphicFrame>
        <p:nvGraphicFramePr>
          <p:cNvPr id="3" name="Table 2"/>
          <p:cNvGraphicFramePr>
            <a:graphicFrameLocks noGrp="1"/>
          </p:cNvGraphicFramePr>
          <p:nvPr/>
        </p:nvGraphicFramePr>
        <p:xfrm>
          <a:off x="3130255" y="1912204"/>
          <a:ext cx="6156960" cy="853440"/>
        </p:xfrm>
        <a:graphic>
          <a:graphicData uri="http://schemas.openxmlformats.org/drawingml/2006/table">
            <a:tbl>
              <a:tblPr firstRow="1" firstCol="1" bandRow="1">
                <a:tableStyleId>{5C22544A-7EE6-4342-B048-85BDC9FD1C3A}</a:tableStyleId>
              </a:tblPr>
              <a:tblGrid>
                <a:gridCol w="3078480">
                  <a:extLst>
                    <a:ext uri="{9D8B030D-6E8A-4147-A177-3AD203B41FA5}">
                      <a16:colId xmlns:a16="http://schemas.microsoft.com/office/drawing/2014/main" val="20000"/>
                    </a:ext>
                  </a:extLst>
                </a:gridCol>
                <a:gridCol w="3078480">
                  <a:extLst>
                    <a:ext uri="{9D8B030D-6E8A-4147-A177-3AD203B41FA5}">
                      <a16:colId xmlns:a16="http://schemas.microsoft.com/office/drawing/2014/main" val="20001"/>
                    </a:ext>
                  </a:extLst>
                </a:gridCol>
              </a:tblGrid>
              <a:tr h="0">
                <a:tc>
                  <a:txBody>
                    <a:bodyPr/>
                    <a:lstStyle/>
                    <a:p>
                      <a:pPr algn="just">
                        <a:spcAft>
                          <a:spcPts val="0"/>
                        </a:spcAft>
                      </a:pPr>
                      <a:r>
                        <a:rPr lang="nl-NL" sz="2800" dirty="0">
                          <a:effectLst/>
                        </a:rPr>
                        <a:t>A. </a:t>
                      </a:r>
                      <a:r>
                        <a:rPr lang="en-US" altLang="nl-NL" sz="2800" dirty="0">
                          <a:effectLst/>
                        </a:rPr>
                        <a:t>2</a:t>
                      </a:r>
                      <a:endParaRPr lang="en-US" altLang="nl-NL" sz="2800" dirty="0">
                        <a:effectLst/>
                        <a:latin typeface="Times New Roman" panose="02020603050405020304"/>
                        <a:ea typeface="Times New Roman" panose="02020603050405020304"/>
                        <a:cs typeface="Times New Roman" panose="02020603050405020304"/>
                      </a:endParaRPr>
                    </a:p>
                  </a:txBody>
                  <a:tcPr marL="68580" marR="68580" marT="0" marB="0"/>
                </a:tc>
                <a:tc>
                  <a:txBody>
                    <a:bodyPr/>
                    <a:lstStyle/>
                    <a:p>
                      <a:pPr algn="just">
                        <a:spcAft>
                          <a:spcPts val="0"/>
                        </a:spcAft>
                      </a:pPr>
                      <a:r>
                        <a:rPr lang="nl-NL" sz="2800">
                          <a:effectLst/>
                        </a:rPr>
                        <a:t>B. </a:t>
                      </a:r>
                      <a:r>
                        <a:rPr lang="en-US" altLang="nl-NL" sz="2800">
                          <a:effectLst/>
                        </a:rPr>
                        <a:t>3</a:t>
                      </a:r>
                      <a:endParaRPr lang="en-US" altLang="nl-NL" sz="2800">
                        <a:effectLst/>
                        <a:latin typeface="Times New Roman" panose="02020603050405020304"/>
                        <a:ea typeface="Times New Roman" panose="02020603050405020304"/>
                        <a:cs typeface="Times New Roman" panose="02020603050405020304"/>
                      </a:endParaRPr>
                    </a:p>
                  </a:txBody>
                  <a:tcPr marL="68580" marR="68580" marT="0" marB="0"/>
                </a:tc>
                <a:extLst>
                  <a:ext uri="{0D108BD9-81ED-4DB2-BD59-A6C34878D82A}">
                    <a16:rowId xmlns:a16="http://schemas.microsoft.com/office/drawing/2014/main" val="10000"/>
                  </a:ext>
                </a:extLst>
              </a:tr>
              <a:tr h="0">
                <a:tc>
                  <a:txBody>
                    <a:bodyPr/>
                    <a:lstStyle/>
                    <a:p>
                      <a:pPr algn="just">
                        <a:spcAft>
                          <a:spcPts val="0"/>
                        </a:spcAft>
                      </a:pPr>
                      <a:r>
                        <a:rPr lang="nl-NL" sz="2800" dirty="0">
                          <a:effectLst/>
                        </a:rPr>
                        <a:t>C. </a:t>
                      </a:r>
                      <a:r>
                        <a:rPr lang="en-US" altLang="nl-NL" sz="2800" dirty="0">
                          <a:effectLst/>
                        </a:rPr>
                        <a:t>4</a:t>
                      </a:r>
                      <a:endParaRPr lang="en-US" altLang="nl-NL" sz="2800" dirty="0">
                        <a:effectLst/>
                        <a:latin typeface="Times New Roman" panose="02020603050405020304"/>
                        <a:ea typeface="Times New Roman" panose="02020603050405020304"/>
                        <a:cs typeface="Times New Roman" panose="02020603050405020304"/>
                      </a:endParaRPr>
                    </a:p>
                  </a:txBody>
                  <a:tcPr marL="68580" marR="68580" marT="0" marB="0"/>
                </a:tc>
                <a:tc>
                  <a:txBody>
                    <a:bodyPr/>
                    <a:lstStyle/>
                    <a:p>
                      <a:pPr algn="just">
                        <a:spcAft>
                          <a:spcPts val="0"/>
                        </a:spcAft>
                      </a:pPr>
                      <a:r>
                        <a:rPr lang="nl-NL" sz="2800" dirty="0">
                          <a:effectLst/>
                        </a:rPr>
                        <a:t>D. </a:t>
                      </a:r>
                      <a:r>
                        <a:rPr lang="en-US" altLang="nl-NL" sz="2800" dirty="0">
                          <a:effectLst/>
                        </a:rPr>
                        <a:t>5</a:t>
                      </a:r>
                      <a:endParaRPr lang="en-US" altLang="nl-NL" sz="2800" dirty="0">
                        <a:effectLst/>
                        <a:latin typeface="Times New Roman" panose="02020603050405020304"/>
                        <a:ea typeface="Times New Roman" panose="02020603050405020304"/>
                        <a:cs typeface="Times New Roman" panose="02020603050405020304"/>
                      </a:endParaRPr>
                    </a:p>
                  </a:txBody>
                  <a:tcPr marL="68580" marR="68580" marT="0" marB="0"/>
                </a:tc>
                <a:extLst>
                  <a:ext uri="{0D108BD9-81ED-4DB2-BD59-A6C34878D82A}">
                    <a16:rowId xmlns:a16="http://schemas.microsoft.com/office/drawing/2014/main" val="10001"/>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 restart="whenNotActive" fill="hold" evtFilter="cancelBubble" nodeType="interactiveSeq">
                <p:stCondLst>
                  <p:cond evt="onClick" delay="0">
                    <p:tgtEl>
                      <p:spTgt spid="10"/>
                    </p:tgtEl>
                  </p:cond>
                </p:stCondLst>
                <p:endSync evt="end" delay="0">
                  <p:rtn val="all"/>
                </p:endSync>
                <p:childTnLst>
                  <p:par>
                    <p:cTn id="33" fill="hold">
                      <p:stCondLst>
                        <p:cond delay="0"/>
                      </p:stCondLst>
                      <p:childTnLst>
                        <p:par>
                          <p:cTn id="34" fill="hold">
                            <p:stCondLst>
                              <p:cond delay="0"/>
                            </p:stCondLst>
                            <p:childTnLst>
                              <p:par>
                                <p:cTn id="35" presetID="1" presetClass="exit"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p:bldP spid="11" grpId="0"/>
      <p:bldP spid="1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051030" cy="68580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6615" y="0"/>
            <a:ext cx="8239760" cy="5034915"/>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8210" y="5151755"/>
            <a:ext cx="3475990" cy="1858645"/>
          </a:xfrm>
          <a:prstGeom prst="rect">
            <a:avLst/>
          </a:prstGeom>
        </p:spPr>
      </p:pic>
      <p:pic>
        <p:nvPicPr>
          <p:cNvPr id="7" name="Picture 6">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9104181" y="5035678"/>
            <a:ext cx="1408346" cy="1646682"/>
          </a:xfrm>
          <a:prstGeom prst="rect">
            <a:avLst/>
          </a:prstGeom>
        </p:spPr>
      </p:pic>
      <p:sp>
        <p:nvSpPr>
          <p:cNvPr id="11" name="TextBox 10"/>
          <p:cNvSpPr txBox="1"/>
          <p:nvPr/>
        </p:nvSpPr>
        <p:spPr>
          <a:xfrm>
            <a:off x="4968461" y="5151133"/>
            <a:ext cx="537845" cy="706755"/>
          </a:xfrm>
          <a:prstGeom prst="rect">
            <a:avLst/>
          </a:prstGeom>
          <a:noFill/>
        </p:spPr>
        <p:txBody>
          <a:bodyPr wrap="none" rtlCol="0">
            <a:spAutoFit/>
          </a:bodyPr>
          <a:lstStyle/>
          <a:p>
            <a:r>
              <a:rPr lang="en-US" sz="4000" b="1" dirty="0">
                <a:solidFill>
                  <a:srgbClr val="0000FF"/>
                </a:solidFill>
              </a:rPr>
              <a:t>A</a:t>
            </a:r>
          </a:p>
        </p:txBody>
      </p:sp>
      <p:sp>
        <p:nvSpPr>
          <p:cNvPr id="10" name="Oval 9"/>
          <p:cNvSpPr/>
          <p:nvPr/>
        </p:nvSpPr>
        <p:spPr>
          <a:xfrm>
            <a:off x="1576975" y="121606"/>
            <a:ext cx="496868" cy="56667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rgbClr val="009900"/>
                </a:solidFill>
              </a:rPr>
              <a:t>3</a:t>
            </a:r>
          </a:p>
        </p:txBody>
      </p:sp>
      <p:sp>
        <p:nvSpPr>
          <p:cNvPr id="5" name="TextBox 4"/>
          <p:cNvSpPr txBox="1"/>
          <p:nvPr/>
        </p:nvSpPr>
        <p:spPr>
          <a:xfrm>
            <a:off x="2924810" y="688340"/>
            <a:ext cx="6336030" cy="1076325"/>
          </a:xfrm>
          <a:prstGeom prst="rect">
            <a:avLst/>
          </a:prstGeom>
          <a:noFill/>
        </p:spPr>
        <p:txBody>
          <a:bodyPr wrap="square" rtlCol="0">
            <a:spAutoFit/>
          </a:bodyPr>
          <a:lstStyle/>
          <a:p>
            <a:pPr algn="l"/>
            <a:r>
              <a:rPr lang="en-US" sz="3200">
                <a:sym typeface="+mn-ea"/>
              </a:rPr>
              <a:t>Các nhà khoa học sử dụng khoá lưỡng phân để</a:t>
            </a:r>
            <a:endParaRPr lang="en-US" sz="3200" dirty="0"/>
          </a:p>
        </p:txBody>
      </p:sp>
      <p:graphicFrame>
        <p:nvGraphicFramePr>
          <p:cNvPr id="13" name="Table 12"/>
          <p:cNvGraphicFramePr>
            <a:graphicFrameLocks noGrp="1"/>
          </p:cNvGraphicFramePr>
          <p:nvPr/>
        </p:nvGraphicFramePr>
        <p:xfrm>
          <a:off x="3185519" y="1884218"/>
          <a:ext cx="5897880" cy="2560320"/>
        </p:xfrm>
        <a:graphic>
          <a:graphicData uri="http://schemas.openxmlformats.org/drawingml/2006/table">
            <a:tbl>
              <a:tblPr firstRow="1" firstCol="1" bandRow="1">
                <a:tableStyleId>{5C22544A-7EE6-4342-B048-85BDC9FD1C3A}</a:tableStyleId>
              </a:tblPr>
              <a:tblGrid>
                <a:gridCol w="2948940">
                  <a:extLst>
                    <a:ext uri="{9D8B030D-6E8A-4147-A177-3AD203B41FA5}">
                      <a16:colId xmlns:a16="http://schemas.microsoft.com/office/drawing/2014/main" val="20000"/>
                    </a:ext>
                  </a:extLst>
                </a:gridCol>
                <a:gridCol w="2948940">
                  <a:extLst>
                    <a:ext uri="{9D8B030D-6E8A-4147-A177-3AD203B41FA5}">
                      <a16:colId xmlns:a16="http://schemas.microsoft.com/office/drawing/2014/main" val="20001"/>
                    </a:ext>
                  </a:extLst>
                </a:gridCol>
              </a:tblGrid>
              <a:tr h="853440">
                <a:tc>
                  <a:txBody>
                    <a:bodyPr/>
                    <a:lstStyle/>
                    <a:p>
                      <a:pPr algn="just">
                        <a:spcAft>
                          <a:spcPts val="0"/>
                        </a:spcAft>
                      </a:pPr>
                      <a:r>
                        <a:rPr lang="nl-NL" sz="2800" dirty="0">
                          <a:effectLst/>
                        </a:rPr>
                        <a:t>A. </a:t>
                      </a:r>
                      <a:r>
                        <a:rPr lang="en-US" sz="2800">
                          <a:sym typeface="+mn-ea"/>
                        </a:rPr>
                        <a:t>phân chia sinh vật thành từng nhóm.</a:t>
                      </a:r>
                      <a:endParaRPr lang="en-US" sz="2800" dirty="0">
                        <a:effectLst/>
                        <a:latin typeface="Times New Roman" panose="02020603050405020304"/>
                        <a:ea typeface="Times New Roman" panose="02020603050405020304"/>
                        <a:cs typeface="Times New Roman" panose="02020603050405020304"/>
                      </a:endParaRPr>
                    </a:p>
                  </a:txBody>
                  <a:tcPr marL="68580" marR="68580" marT="0" marB="0"/>
                </a:tc>
                <a:tc>
                  <a:txBody>
                    <a:bodyPr/>
                    <a:lstStyle/>
                    <a:p>
                      <a:pPr algn="just">
                        <a:spcAft>
                          <a:spcPts val="0"/>
                        </a:spcAft>
                      </a:pPr>
                      <a:r>
                        <a:rPr lang="nl-NL" sz="2800">
                          <a:effectLst/>
                        </a:rPr>
                        <a:t>B.</a:t>
                      </a:r>
                      <a:r>
                        <a:rPr lang="en-US" sz="2800">
                          <a:sym typeface="+mn-ea"/>
                        </a:rPr>
                        <a:t>xây dựng thí nghiệm.</a:t>
                      </a:r>
                      <a:endParaRPr lang="en-US" sz="2800">
                        <a:effectLst/>
                        <a:latin typeface="Times New Roman" panose="02020603050405020304"/>
                        <a:ea typeface="Times New Roman" panose="02020603050405020304"/>
                        <a:cs typeface="Times New Roman" panose="02020603050405020304"/>
                      </a:endParaRPr>
                    </a:p>
                  </a:txBody>
                  <a:tcPr marL="68580" marR="68580" marT="0" marB="0"/>
                </a:tc>
                <a:extLst>
                  <a:ext uri="{0D108BD9-81ED-4DB2-BD59-A6C34878D82A}">
                    <a16:rowId xmlns:a16="http://schemas.microsoft.com/office/drawing/2014/main" val="10000"/>
                  </a:ext>
                </a:extLst>
              </a:tr>
              <a:tr h="853440">
                <a:tc>
                  <a:txBody>
                    <a:bodyPr/>
                    <a:lstStyle/>
                    <a:p>
                      <a:pPr algn="just">
                        <a:spcAft>
                          <a:spcPts val="0"/>
                        </a:spcAft>
                      </a:pPr>
                      <a:r>
                        <a:rPr lang="nl-NL" sz="2800">
                          <a:effectLst/>
                        </a:rPr>
                        <a:t>C.</a:t>
                      </a:r>
                      <a:r>
                        <a:rPr lang="en-US" sz="2800">
                          <a:sym typeface="+mn-ea"/>
                        </a:rPr>
                        <a:t>xác định loài sinh sản vô tính hay hữu tính.</a:t>
                      </a:r>
                      <a:endParaRPr lang="en-US" sz="2800">
                        <a:effectLst/>
                        <a:latin typeface="Times New Roman" panose="02020603050405020304"/>
                        <a:ea typeface="Times New Roman" panose="02020603050405020304"/>
                        <a:cs typeface="Times New Roman" panose="02020603050405020304"/>
                      </a:endParaRPr>
                    </a:p>
                  </a:txBody>
                  <a:tcPr marL="68580" marR="68580" marT="0" marB="0"/>
                </a:tc>
                <a:tc>
                  <a:txBody>
                    <a:bodyPr/>
                    <a:lstStyle/>
                    <a:p>
                      <a:pPr algn="just">
                        <a:spcAft>
                          <a:spcPts val="0"/>
                        </a:spcAft>
                      </a:pPr>
                      <a:r>
                        <a:rPr lang="nl-NL" sz="2800" dirty="0">
                          <a:effectLst/>
                        </a:rPr>
                        <a:t>D. </a:t>
                      </a:r>
                      <a:r>
                        <a:rPr lang="en-US" sz="2800">
                          <a:sym typeface="+mn-ea"/>
                        </a:rPr>
                        <a:t>dự đoán thế hệ sau.</a:t>
                      </a:r>
                      <a:endParaRPr lang="en-US" sz="2800" dirty="0">
                        <a:effectLst/>
                        <a:latin typeface="Times New Roman" panose="02020603050405020304"/>
                        <a:ea typeface="Times New Roman" panose="02020603050405020304"/>
                        <a:cs typeface="Times New Roman" panose="02020603050405020304"/>
                      </a:endParaRPr>
                    </a:p>
                  </a:txBody>
                  <a:tcPr marL="68580" marR="68580" marT="0" marB="0"/>
                </a:tc>
                <a:extLst>
                  <a:ext uri="{0D108BD9-81ED-4DB2-BD59-A6C34878D82A}">
                    <a16:rowId xmlns:a16="http://schemas.microsoft.com/office/drawing/2014/main" val="10001"/>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 restart="whenNotActive" fill="hold" evtFilter="cancelBubble" nodeType="interactiveSeq">
                <p:stCondLst>
                  <p:cond evt="onClick" delay="0">
                    <p:tgtEl>
                      <p:spTgt spid="10"/>
                    </p:tgtEl>
                  </p:cond>
                </p:stCondLst>
                <p:endSync evt="end" delay="0">
                  <p:rtn val="all"/>
                </p:endSync>
                <p:childTnLst>
                  <p:par>
                    <p:cTn id="33" fill="hold">
                      <p:stCondLst>
                        <p:cond delay="0"/>
                      </p:stCondLst>
                      <p:childTnLst>
                        <p:par>
                          <p:cTn id="34" fill="hold">
                            <p:stCondLst>
                              <p:cond delay="0"/>
                            </p:stCondLst>
                            <p:childTnLst>
                              <p:par>
                                <p:cTn id="35" presetID="1" presetClass="exit"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1" grpId="0"/>
      <p:bldP spid="10" grpId="0" bldLvl="0" animBg="1"/>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094845" cy="68580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7801" y="1"/>
            <a:ext cx="9064726" cy="424815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8294" y="3943351"/>
            <a:ext cx="5509495" cy="3067050"/>
          </a:xfrm>
          <a:prstGeom prst="rect">
            <a:avLst/>
          </a:prstGeom>
        </p:spPr>
      </p:pic>
      <p:pic>
        <p:nvPicPr>
          <p:cNvPr id="7" name="Picture 6">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9104181" y="4846448"/>
            <a:ext cx="1408346" cy="1646682"/>
          </a:xfrm>
          <a:prstGeom prst="rect">
            <a:avLst/>
          </a:prstGeom>
        </p:spPr>
      </p:pic>
      <p:sp>
        <p:nvSpPr>
          <p:cNvPr id="9" name="TextBox 8"/>
          <p:cNvSpPr txBox="1"/>
          <p:nvPr/>
        </p:nvSpPr>
        <p:spPr>
          <a:xfrm>
            <a:off x="3124201" y="730792"/>
            <a:ext cx="6172199" cy="2861310"/>
          </a:xfrm>
          <a:prstGeom prst="rect">
            <a:avLst/>
          </a:prstGeom>
          <a:noFill/>
        </p:spPr>
        <p:txBody>
          <a:bodyPr wrap="square" rtlCol="0">
            <a:spAutoFit/>
          </a:bodyPr>
          <a:lstStyle/>
          <a:p>
            <a:r>
              <a:rPr lang="en-US" sz="3600">
                <a:sym typeface="+mn-ea"/>
              </a:rPr>
              <a:t>Công cụ nào không hữu ích trong việc xác định các đặc điểm của sinh vật khi xây dựng khoá lưỡng phân?</a:t>
            </a:r>
            <a:endParaRPr lang="en-US" sz="3600"/>
          </a:p>
          <a:p>
            <a:endParaRPr lang="en-US" sz="3600" b="1" dirty="0">
              <a:solidFill>
                <a:srgbClr val="0000FF"/>
              </a:solidFill>
            </a:endParaRPr>
          </a:p>
        </p:txBody>
      </p:sp>
      <p:sp>
        <p:nvSpPr>
          <p:cNvPr id="11" name="TextBox 10"/>
          <p:cNvSpPr txBox="1"/>
          <p:nvPr/>
        </p:nvSpPr>
        <p:spPr>
          <a:xfrm>
            <a:off x="4786450" y="4846322"/>
            <a:ext cx="2968535" cy="645160"/>
          </a:xfrm>
          <a:prstGeom prst="rect">
            <a:avLst/>
          </a:prstGeom>
          <a:noFill/>
        </p:spPr>
        <p:txBody>
          <a:bodyPr wrap="square" rtlCol="0">
            <a:spAutoFit/>
          </a:bodyPr>
          <a:lstStyle/>
          <a:p>
            <a:r>
              <a:rPr lang="en-US" sz="3600" b="1" dirty="0">
                <a:solidFill>
                  <a:srgbClr val="0000FF"/>
                </a:solidFill>
              </a:rPr>
              <a:t>B</a:t>
            </a:r>
          </a:p>
        </p:txBody>
      </p:sp>
      <p:sp>
        <p:nvSpPr>
          <p:cNvPr id="10" name="Oval 9"/>
          <p:cNvSpPr/>
          <p:nvPr/>
        </p:nvSpPr>
        <p:spPr>
          <a:xfrm>
            <a:off x="1629948" y="197286"/>
            <a:ext cx="496868" cy="56667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rgbClr val="009900"/>
                </a:solidFill>
              </a:rPr>
              <a:t>4</a:t>
            </a:r>
          </a:p>
        </p:txBody>
      </p:sp>
      <p:graphicFrame>
        <p:nvGraphicFramePr>
          <p:cNvPr id="2" name="Table 1"/>
          <p:cNvGraphicFramePr>
            <a:graphicFrameLocks noGrp="1"/>
          </p:cNvGraphicFramePr>
          <p:nvPr/>
        </p:nvGraphicFramePr>
        <p:xfrm>
          <a:off x="2438400" y="1905000"/>
          <a:ext cx="7162800" cy="2133600"/>
        </p:xfrm>
        <a:graphic>
          <a:graphicData uri="http://schemas.openxmlformats.org/drawingml/2006/table">
            <a:tbl>
              <a:tblPr firstRow="1" firstCol="1" bandRow="1">
                <a:tableStyleId>{5C22544A-7EE6-4342-B048-85BDC9FD1C3A}</a:tableStyleId>
              </a:tblPr>
              <a:tblGrid>
                <a:gridCol w="3475990">
                  <a:extLst>
                    <a:ext uri="{9D8B030D-6E8A-4147-A177-3AD203B41FA5}">
                      <a16:colId xmlns:a16="http://schemas.microsoft.com/office/drawing/2014/main" val="20000"/>
                    </a:ext>
                  </a:extLst>
                </a:gridCol>
                <a:gridCol w="3686810">
                  <a:extLst>
                    <a:ext uri="{9D8B030D-6E8A-4147-A177-3AD203B41FA5}">
                      <a16:colId xmlns:a16="http://schemas.microsoft.com/office/drawing/2014/main" val="20001"/>
                    </a:ext>
                  </a:extLst>
                </a:gridCol>
              </a:tblGrid>
              <a:tr h="853440">
                <a:tc>
                  <a:txBody>
                    <a:bodyPr/>
                    <a:lstStyle/>
                    <a:p>
                      <a:pPr algn="just">
                        <a:spcAft>
                          <a:spcPts val="0"/>
                        </a:spcAft>
                      </a:pPr>
                      <a:r>
                        <a:rPr lang="nl-NL" sz="2800">
                          <a:effectLst/>
                        </a:rPr>
                        <a:t>A. </a:t>
                      </a:r>
                      <a:r>
                        <a:rPr lang="en-US" sz="2800">
                          <a:sym typeface="+mn-ea"/>
                        </a:rPr>
                        <a:t>Kính lúp cầm tay</a:t>
                      </a:r>
                      <a:endParaRPr lang="en-US" sz="2800">
                        <a:effectLst/>
                        <a:latin typeface="Times New Roman" panose="02020603050405020304"/>
                        <a:ea typeface="Times New Roman" panose="02020603050405020304"/>
                        <a:cs typeface="Times New Roman" panose="02020603050405020304"/>
                      </a:endParaRPr>
                    </a:p>
                  </a:txBody>
                  <a:tcPr marL="68580" marR="68580" marT="0" marB="0"/>
                </a:tc>
                <a:tc>
                  <a:txBody>
                    <a:bodyPr/>
                    <a:lstStyle/>
                    <a:p>
                      <a:pPr algn="just">
                        <a:spcAft>
                          <a:spcPts val="0"/>
                        </a:spcAft>
                      </a:pPr>
                      <a:r>
                        <a:rPr lang="nl-NL" sz="2800">
                          <a:effectLst/>
                        </a:rPr>
                        <a:t>B. </a:t>
                      </a:r>
                      <a:r>
                        <a:rPr lang="en-US" sz="2800">
                          <a:sym typeface="+mn-ea"/>
                        </a:rPr>
                        <a:t>Kính viễn vọng</a:t>
                      </a:r>
                      <a:endParaRPr lang="en-US" sz="2800">
                        <a:effectLst/>
                        <a:latin typeface="Times New Roman" panose="02020603050405020304"/>
                        <a:ea typeface="Times New Roman" panose="02020603050405020304"/>
                        <a:cs typeface="Times New Roman" panose="02020603050405020304"/>
                      </a:endParaRPr>
                    </a:p>
                  </a:txBody>
                  <a:tcPr marL="68580" marR="68580" marT="0" marB="0"/>
                </a:tc>
                <a:extLst>
                  <a:ext uri="{0D108BD9-81ED-4DB2-BD59-A6C34878D82A}">
                    <a16:rowId xmlns:a16="http://schemas.microsoft.com/office/drawing/2014/main" val="10000"/>
                  </a:ext>
                </a:extLst>
              </a:tr>
              <a:tr h="1280160">
                <a:tc>
                  <a:txBody>
                    <a:bodyPr/>
                    <a:lstStyle/>
                    <a:p>
                      <a:pPr algn="just">
                        <a:spcAft>
                          <a:spcPts val="0"/>
                        </a:spcAft>
                      </a:pPr>
                      <a:r>
                        <a:rPr lang="nl-NL" sz="2800">
                          <a:effectLst/>
                        </a:rPr>
                        <a:t>C. </a:t>
                      </a:r>
                      <a:r>
                        <a:rPr lang="en-US" sz="2800">
                          <a:sym typeface="+mn-ea"/>
                        </a:rPr>
                        <a:t>Kính hiển vi.</a:t>
                      </a:r>
                      <a:endParaRPr lang="en-US" sz="2800">
                        <a:effectLst/>
                        <a:latin typeface="Times New Roman" panose="02020603050405020304"/>
                        <a:ea typeface="Times New Roman" panose="02020603050405020304"/>
                        <a:cs typeface="Times New Roman" panose="02020603050405020304"/>
                      </a:endParaRPr>
                    </a:p>
                  </a:txBody>
                  <a:tcPr marL="68580" marR="68580" marT="0" marB="0"/>
                </a:tc>
                <a:tc>
                  <a:txBody>
                    <a:bodyPr/>
                    <a:lstStyle/>
                    <a:p>
                      <a:pPr algn="just">
                        <a:spcAft>
                          <a:spcPts val="0"/>
                        </a:spcAft>
                      </a:pPr>
                      <a:r>
                        <a:rPr lang="nl-NL" sz="2800" dirty="0">
                          <a:effectLst/>
                        </a:rPr>
                        <a:t>D. </a:t>
                      </a:r>
                      <a:r>
                        <a:rPr lang="en-US" sz="2800">
                          <a:sym typeface="+mn-ea"/>
                        </a:rPr>
                        <a:t>Thước mét.</a:t>
                      </a:r>
                      <a:endParaRPr lang="en-US" sz="2800" dirty="0">
                        <a:effectLst/>
                        <a:latin typeface="Times New Roman" panose="02020603050405020304"/>
                        <a:ea typeface="Times New Roman" panose="02020603050405020304"/>
                        <a:cs typeface="Times New Roman" panose="02020603050405020304"/>
                      </a:endParaRPr>
                    </a:p>
                  </a:txBody>
                  <a:tcPr marL="68580" marR="68580" marT="0" marB="0"/>
                </a:tc>
                <a:extLst>
                  <a:ext uri="{0D108BD9-81ED-4DB2-BD59-A6C34878D82A}">
                    <a16:rowId xmlns:a16="http://schemas.microsoft.com/office/drawing/2014/main" val="10001"/>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ox(in)">
                                      <p:cBhvr>
                                        <p:cTn id="19" dur="20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 restart="whenNotActive" fill="hold" evtFilter="cancelBubble" nodeType="interactiveSeq">
                <p:stCondLst>
                  <p:cond evt="onClick" delay="0">
                    <p:tgtEl>
                      <p:spTgt spid="10"/>
                    </p:tgtEl>
                  </p:cond>
                </p:stCondLst>
                <p:endSync evt="end" delay="0">
                  <p:rtn val="all"/>
                </p:endSync>
                <p:childTnLst>
                  <p:par>
                    <p:cTn id="33" fill="hold">
                      <p:stCondLst>
                        <p:cond delay="0"/>
                      </p:stCondLst>
                      <p:childTnLst>
                        <p:par>
                          <p:cTn id="34" fill="hold">
                            <p:stCondLst>
                              <p:cond delay="0"/>
                            </p:stCondLst>
                            <p:childTnLst>
                              <p:par>
                                <p:cTn id="35" presetID="1" presetClass="exit"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p:bldP spid="11" grpId="0"/>
      <p:bldP spid="10"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tretch>
            <a:fillRect/>
          </a:stretch>
        </p:blipFill>
        <p:spPr bwMode="auto">
          <a:xfrm>
            <a:off x="0" y="2433638"/>
            <a:ext cx="1062038" cy="2290762"/>
          </a:xfrm>
          <a:prstGeom prst="rect">
            <a:avLst/>
          </a:prstGeom>
          <a:noFill/>
          <a:extLst>
            <a:ext uri="{909E8E84-426E-40DD-AFC4-6F175D3DCCD1}">
              <a14:hiddenFill xmlns:a14="http://schemas.microsoft.com/office/drawing/2010/main">
                <a:solidFill>
                  <a:srgbClr val="FFFFFF"/>
                </a:solidFill>
              </a14:hiddenFill>
            </a:ext>
          </a:extLst>
        </p:spPr>
      </p:pic>
      <p:sp>
        <p:nvSpPr>
          <p:cNvPr id="5" name="Text Box 4"/>
          <p:cNvSpPr txBox="1"/>
          <p:nvPr/>
        </p:nvSpPr>
        <p:spPr>
          <a:xfrm>
            <a:off x="1210310" y="219710"/>
            <a:ext cx="11199797" cy="707886"/>
          </a:xfrm>
          <a:prstGeom prst="rect">
            <a:avLst/>
          </a:prstGeom>
          <a:noFill/>
        </p:spPr>
        <p:txBody>
          <a:bodyPr wrap="none" rtlCol="0" anchor="t">
            <a:spAutoFit/>
          </a:bodyPr>
          <a:lstStyle/>
          <a:p>
            <a:r>
              <a:rPr lang="en-US" altLang="zh-CN" sz="4000" b="1" dirty="0" err="1" smtClean="0">
                <a:solidFill>
                  <a:srgbClr val="FF0000"/>
                </a:solidFill>
                <a:latin typeface="Times New Roman" panose="02020603050405020304" pitchFamily="18" charset="0"/>
                <a:cs typeface="Times New Roman" panose="02020603050405020304" pitchFamily="18" charset="0"/>
                <a:sym typeface="+mn-ea"/>
              </a:rPr>
              <a:t>Tiết</a:t>
            </a:r>
            <a:r>
              <a:rPr lang="en-US" altLang="zh-CN" sz="4000" b="1" dirty="0" smtClean="0">
                <a:solidFill>
                  <a:srgbClr val="FF0000"/>
                </a:solidFill>
                <a:latin typeface="Times New Roman" panose="02020603050405020304" pitchFamily="18" charset="0"/>
                <a:cs typeface="Times New Roman" panose="02020603050405020304" pitchFamily="18" charset="0"/>
                <a:sym typeface="+mn-ea"/>
              </a:rPr>
              <a:t>: 16, 17,18,19: </a:t>
            </a:r>
            <a:r>
              <a:rPr lang="en-US" altLang="zh-CN" sz="4000" b="1" dirty="0" err="1" smtClean="0">
                <a:solidFill>
                  <a:srgbClr val="FF0000"/>
                </a:solidFill>
                <a:latin typeface="Times New Roman" panose="02020603050405020304" pitchFamily="18" charset="0"/>
                <a:cs typeface="Times New Roman" panose="02020603050405020304" pitchFamily="18" charset="0"/>
                <a:sym typeface="+mn-ea"/>
              </a:rPr>
              <a:t>Bài</a:t>
            </a:r>
            <a:r>
              <a:rPr lang="en-US" altLang="zh-CN" sz="4000" b="1" dirty="0" smtClean="0">
                <a:solidFill>
                  <a:srgbClr val="FF0000"/>
                </a:solidFill>
                <a:latin typeface="Times New Roman" panose="02020603050405020304" pitchFamily="18" charset="0"/>
                <a:cs typeface="Times New Roman" panose="02020603050405020304" pitchFamily="18" charset="0"/>
                <a:sym typeface="+mn-ea"/>
              </a:rPr>
              <a:t> </a:t>
            </a:r>
            <a:r>
              <a:rPr lang="en-US" altLang="zh-CN" sz="4000" b="1" dirty="0">
                <a:solidFill>
                  <a:srgbClr val="FF0000"/>
                </a:solidFill>
                <a:latin typeface="Times New Roman" panose="02020603050405020304" pitchFamily="18" charset="0"/>
                <a:cs typeface="Times New Roman" panose="02020603050405020304" pitchFamily="18" charset="0"/>
                <a:sym typeface="+mn-ea"/>
              </a:rPr>
              <a:t>15: KHÓA LƯỠNG PHÂN</a:t>
            </a:r>
            <a:endParaRPr lang="en-US" sz="4000" dirty="0">
              <a:latin typeface="Times New Roman" panose="02020603050405020304" pitchFamily="18" charset="0"/>
              <a:cs typeface="Times New Roman" panose="02020603050405020304" pitchFamily="18" charset="0"/>
            </a:endParaRPr>
          </a:p>
        </p:txBody>
      </p:sp>
      <p:grpSp>
        <p:nvGrpSpPr>
          <p:cNvPr id="7" name="组合 1"/>
          <p:cNvGrpSpPr/>
          <p:nvPr/>
        </p:nvGrpSpPr>
        <p:grpSpPr>
          <a:xfrm>
            <a:off x="1491131" y="2149912"/>
            <a:ext cx="1827012" cy="719137"/>
            <a:chOff x="2092145" y="1993594"/>
            <a:chExt cx="1870393" cy="729791"/>
          </a:xfrm>
        </p:grpSpPr>
        <p:sp>
          <p:nvSpPr>
            <p:cNvPr id="23" name="五边形 22"/>
            <p:cNvSpPr/>
            <p:nvPr/>
          </p:nvSpPr>
          <p:spPr>
            <a:xfrm>
              <a:off x="2092145" y="1993594"/>
              <a:ext cx="1870393" cy="729791"/>
            </a:xfrm>
            <a:prstGeom prst="homePlate">
              <a:avLst>
                <a:gd name="adj" fmla="val 30537"/>
              </a:avLst>
            </a:prstGeom>
            <a:solidFill>
              <a:schemeClr val="tx2"/>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endParaRPr>
            </a:p>
          </p:txBody>
        </p:sp>
        <p:sp>
          <p:nvSpPr>
            <p:cNvPr id="38" name="文本框 37"/>
            <p:cNvSpPr txBox="1"/>
            <p:nvPr/>
          </p:nvSpPr>
          <p:spPr>
            <a:xfrm>
              <a:off x="2169941" y="1994075"/>
              <a:ext cx="1579926" cy="616698"/>
            </a:xfrm>
            <a:prstGeom prst="rect">
              <a:avLst/>
            </a:prstGeom>
            <a:noFill/>
          </p:spPr>
          <p:txBody>
            <a:bodyPr wrap="square" rtlCol="0">
              <a:spAutoFit/>
            </a:bodyPr>
            <a:lstStyle/>
            <a:p>
              <a:pPr>
                <a:lnSpc>
                  <a:spcPct val="120000"/>
                </a:lnSpc>
              </a:pPr>
              <a:r>
                <a:rPr lang="en-US" sz="2800" b="1" dirty="0">
                  <a:solidFill>
                    <a:schemeClr val="bg1"/>
                  </a:solidFill>
                  <a:latin typeface="Times New Roman" panose="02020603050405020304" pitchFamily="18" charset="0"/>
                  <a:cs typeface="+mn-ea"/>
                </a:rPr>
                <a:t>I. </a:t>
              </a:r>
            </a:p>
          </p:txBody>
        </p:sp>
      </p:grpSp>
      <p:grpSp>
        <p:nvGrpSpPr>
          <p:cNvPr id="8" name="组合 5"/>
          <p:cNvGrpSpPr/>
          <p:nvPr/>
        </p:nvGrpSpPr>
        <p:grpSpPr>
          <a:xfrm>
            <a:off x="3124200" y="2020569"/>
            <a:ext cx="8718549" cy="831851"/>
            <a:chOff x="3905886" y="1248605"/>
            <a:chExt cx="5169969" cy="844544"/>
          </a:xfrm>
        </p:grpSpPr>
        <p:sp>
          <p:nvSpPr>
            <p:cNvPr id="27" name="任意多边形 26"/>
            <p:cNvSpPr/>
            <p:nvPr/>
          </p:nvSpPr>
          <p:spPr>
            <a:xfrm>
              <a:off x="3905886" y="1363360"/>
              <a:ext cx="5084117" cy="729789"/>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50000"/>
                    <a:lumOff val="50000"/>
                  </a:schemeClr>
                </a:solidFill>
                <a:cs typeface="+mn-ea"/>
              </a:endParaRPr>
            </a:p>
          </p:txBody>
        </p:sp>
        <p:sp>
          <p:nvSpPr>
            <p:cNvPr id="9" name="文本框 30"/>
            <p:cNvSpPr txBox="1"/>
            <p:nvPr/>
          </p:nvSpPr>
          <p:spPr>
            <a:xfrm>
              <a:off x="4100846" y="1248605"/>
              <a:ext cx="4975009" cy="748485"/>
            </a:xfrm>
            <a:prstGeom prst="rect">
              <a:avLst/>
            </a:prstGeom>
            <a:noFill/>
          </p:spPr>
          <p:txBody>
            <a:bodyPr wrap="square" rtlCol="0">
              <a:spAutoFit/>
            </a:bodyPr>
            <a:lstStyle/>
            <a:p>
              <a:pPr>
                <a:lnSpc>
                  <a:spcPct val="150000"/>
                </a:lnSpc>
              </a:pPr>
              <a:r>
                <a:rPr lang="en-US" altLang="zh-CN" sz="2800" b="1" dirty="0">
                  <a:solidFill>
                    <a:srgbClr val="FF0000"/>
                  </a:solidFill>
                  <a:latin typeface="Times New Roman" panose="02020603050405020304" pitchFamily="18" charset="0"/>
                  <a:cs typeface="Times New Roman" panose="02020603050405020304" pitchFamily="18" charset="0"/>
                </a:rPr>
                <a:t>Sử dụng khóa lưỡng phân trong phân loại sinh vật </a:t>
              </a:r>
            </a:p>
          </p:txBody>
        </p:sp>
      </p:grpSp>
      <p:grpSp>
        <p:nvGrpSpPr>
          <p:cNvPr id="10" name="组合 2"/>
          <p:cNvGrpSpPr/>
          <p:nvPr/>
        </p:nvGrpSpPr>
        <p:grpSpPr>
          <a:xfrm>
            <a:off x="1490980" y="3376295"/>
            <a:ext cx="1994535" cy="718820"/>
            <a:chOff x="1949778" y="3924238"/>
            <a:chExt cx="1870393" cy="729791"/>
          </a:xfrm>
        </p:grpSpPr>
        <p:sp>
          <p:nvSpPr>
            <p:cNvPr id="24" name="五边形 23"/>
            <p:cNvSpPr/>
            <p:nvPr/>
          </p:nvSpPr>
          <p:spPr>
            <a:xfrm>
              <a:off x="1949778" y="3924238"/>
              <a:ext cx="1870393" cy="729791"/>
            </a:xfrm>
            <a:prstGeom prst="homePlate">
              <a:avLst>
                <a:gd name="adj" fmla="val 30537"/>
              </a:avLst>
            </a:prstGeom>
            <a:solidFill>
              <a:schemeClr val="accent1"/>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endParaRPr>
            </a:p>
          </p:txBody>
        </p:sp>
        <p:sp>
          <p:nvSpPr>
            <p:cNvPr id="35" name="文本框 34"/>
            <p:cNvSpPr txBox="1"/>
            <p:nvPr/>
          </p:nvSpPr>
          <p:spPr>
            <a:xfrm>
              <a:off x="2094277" y="3978208"/>
              <a:ext cx="1579926" cy="616970"/>
            </a:xfrm>
            <a:prstGeom prst="rect">
              <a:avLst/>
            </a:prstGeom>
            <a:noFill/>
          </p:spPr>
          <p:txBody>
            <a:bodyPr wrap="square" rtlCol="0">
              <a:spAutoFit/>
            </a:bodyPr>
            <a:lstStyle/>
            <a:p>
              <a:pPr>
                <a:lnSpc>
                  <a:spcPct val="120000"/>
                </a:lnSpc>
              </a:pPr>
              <a:r>
                <a:rPr lang="en-US" sz="2800" b="1" dirty="0">
                  <a:solidFill>
                    <a:schemeClr val="bg1"/>
                  </a:solidFill>
                  <a:latin typeface="Times New Roman" panose="02020603050405020304" pitchFamily="18" charset="0"/>
                  <a:cs typeface="+mn-ea"/>
                </a:rPr>
                <a:t>II.</a:t>
              </a:r>
            </a:p>
          </p:txBody>
        </p:sp>
      </p:grpSp>
      <p:sp>
        <p:nvSpPr>
          <p:cNvPr id="28" name="任意多边形 27"/>
          <p:cNvSpPr/>
          <p:nvPr/>
        </p:nvSpPr>
        <p:spPr>
          <a:xfrm>
            <a:off x="3283585" y="3317875"/>
            <a:ext cx="8414385" cy="719455"/>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F0000"/>
                </a:solidFill>
                <a:latin typeface="Times New Roman" panose="02020603050405020304" pitchFamily="18" charset="0"/>
                <a:cs typeface="Times New Roman" panose="02020603050405020304" pitchFamily="18" charset="0"/>
                <a:sym typeface="+mn-ea"/>
              </a:rPr>
              <a:t>Thực hành xây dựng khóa lưỡng phân</a:t>
            </a:r>
            <a:endParaRPr lang="en-US" altLang="zh-CN" sz="2800">
              <a:solidFill>
                <a:schemeClr val="tx1">
                  <a:lumMod val="50000"/>
                  <a:lumOff val="50000"/>
                </a:schemeClr>
              </a:solidFill>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2000">
        <p14:prism isInverted="1"/>
      </p:transition>
    </mc:Choice>
    <mc:Fallback xmlns="">
      <p:transition spd="slow" advClick="0"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p:nvPr/>
        </p:nvGraphicFramePr>
        <p:xfrm>
          <a:off x="7214870" y="1036955"/>
          <a:ext cx="5009515" cy="5161280"/>
        </p:xfrm>
        <a:graphic>
          <a:graphicData uri="http://schemas.openxmlformats.org/drawingml/2006/table">
            <a:tbl>
              <a:tblPr firstRow="1" bandRow="1">
                <a:tableStyleId>{5C22544A-7EE6-4342-B048-85BDC9FD1C3A}</a:tableStyleId>
              </a:tblPr>
              <a:tblGrid>
                <a:gridCol w="1108075">
                  <a:extLst>
                    <a:ext uri="{9D8B030D-6E8A-4147-A177-3AD203B41FA5}">
                      <a16:colId xmlns:a16="http://schemas.microsoft.com/office/drawing/2014/main" val="20000"/>
                    </a:ext>
                  </a:extLst>
                </a:gridCol>
                <a:gridCol w="2231390">
                  <a:extLst>
                    <a:ext uri="{9D8B030D-6E8A-4147-A177-3AD203B41FA5}">
                      <a16:colId xmlns:a16="http://schemas.microsoft.com/office/drawing/2014/main" val="20001"/>
                    </a:ext>
                  </a:extLst>
                </a:gridCol>
                <a:gridCol w="1670050">
                  <a:extLst>
                    <a:ext uri="{9D8B030D-6E8A-4147-A177-3AD203B41FA5}">
                      <a16:colId xmlns:a16="http://schemas.microsoft.com/office/drawing/2014/main" val="20002"/>
                    </a:ext>
                  </a:extLst>
                </a:gridCol>
              </a:tblGrid>
              <a:tr h="389255">
                <a:tc>
                  <a:txBody>
                    <a:bodyPr/>
                    <a:lstStyle/>
                    <a:p>
                      <a:pPr algn="ctr">
                        <a:buNone/>
                      </a:pPr>
                      <a:r>
                        <a:rPr lang="en-US" dirty="0" err="1"/>
                        <a:t>Bước</a:t>
                      </a:r>
                      <a:endParaRPr lang="en-US" dirty="0"/>
                    </a:p>
                  </a:txBody>
                  <a:tcPr/>
                </a:tc>
                <a:tc>
                  <a:txBody>
                    <a:bodyPr/>
                    <a:lstStyle/>
                    <a:p>
                      <a:pPr algn="ctr">
                        <a:buNone/>
                      </a:pPr>
                      <a:r>
                        <a:rPr lang="en-US"/>
                        <a:t>Đặc điểm</a:t>
                      </a:r>
                    </a:p>
                  </a:txBody>
                  <a:tcPr/>
                </a:tc>
                <a:tc>
                  <a:txBody>
                    <a:bodyPr/>
                    <a:lstStyle/>
                    <a:p>
                      <a:pPr algn="ctr">
                        <a:buNone/>
                      </a:pPr>
                      <a:r>
                        <a:rPr lang="en-US"/>
                        <a:t>Tên động vật</a:t>
                      </a:r>
                    </a:p>
                  </a:txBody>
                  <a:tcPr/>
                </a:tc>
                <a:extLst>
                  <a:ext uri="{0D108BD9-81ED-4DB2-BD59-A6C34878D82A}">
                    <a16:rowId xmlns:a16="http://schemas.microsoft.com/office/drawing/2014/main" val="10000"/>
                  </a:ext>
                </a:extLst>
              </a:tr>
              <a:tr h="972820">
                <a:tc>
                  <a:txBody>
                    <a:bodyPr/>
                    <a:lstStyle/>
                    <a:p>
                      <a:pPr>
                        <a:buNone/>
                      </a:pPr>
                      <a:r>
                        <a:rPr lang="en-US"/>
                        <a:t>Bước 1</a:t>
                      </a:r>
                    </a:p>
                  </a:txBody>
                  <a:tcPr/>
                </a:tc>
                <a:tc>
                  <a:txBody>
                    <a:bodyPr/>
                    <a:lstStyle/>
                    <a:p>
                      <a:pPr>
                        <a:buNone/>
                      </a:pPr>
                      <a:r>
                        <a:rPr lang="en-US" dirty="0"/>
                        <a:t>a.............................</a:t>
                      </a:r>
                    </a:p>
                    <a:p>
                      <a:pPr>
                        <a:buNone/>
                      </a:pPr>
                      <a:r>
                        <a:rPr lang="en-US" dirty="0"/>
                        <a:t>b.............................</a:t>
                      </a:r>
                    </a:p>
                  </a:txBody>
                  <a:tcPr/>
                </a:tc>
                <a:tc>
                  <a:txBody>
                    <a:bodyPr/>
                    <a:lstStyle/>
                    <a:p>
                      <a:pPr>
                        <a:buNone/>
                      </a:pPr>
                      <a:r>
                        <a:rPr lang="en-US"/>
                        <a:t>.......................</a:t>
                      </a:r>
                    </a:p>
                    <a:p>
                      <a:pPr>
                        <a:buNone/>
                      </a:pPr>
                      <a:r>
                        <a:rPr lang="en-US" sz="1800">
                          <a:sym typeface="+mn-ea"/>
                        </a:rPr>
                        <a:t>.......................</a:t>
                      </a:r>
                      <a:endParaRPr lang="en-US" sz="1800"/>
                    </a:p>
                    <a:p>
                      <a:pPr>
                        <a:buNone/>
                      </a:pPr>
                      <a:endParaRPr lang="en-US"/>
                    </a:p>
                  </a:txBody>
                  <a:tcPr/>
                </a:tc>
                <a:extLst>
                  <a:ext uri="{0D108BD9-81ED-4DB2-BD59-A6C34878D82A}">
                    <a16:rowId xmlns:a16="http://schemas.microsoft.com/office/drawing/2014/main" val="10001"/>
                  </a:ext>
                </a:extLst>
              </a:tr>
              <a:tr h="680720">
                <a:tc>
                  <a:txBody>
                    <a:bodyPr/>
                    <a:lstStyle/>
                    <a:p>
                      <a:pPr>
                        <a:buNone/>
                      </a:pPr>
                      <a:r>
                        <a:rPr lang="en-US"/>
                        <a:t>Bước 2</a:t>
                      </a:r>
                    </a:p>
                  </a:txBody>
                  <a:tcPr/>
                </a:tc>
                <a:tc>
                  <a:txBody>
                    <a:bodyPr/>
                    <a:lstStyle/>
                    <a:p>
                      <a:pPr>
                        <a:buNone/>
                      </a:pPr>
                      <a:r>
                        <a:rPr lang="en-US"/>
                        <a:t>a.............................</a:t>
                      </a:r>
                    </a:p>
                    <a:p>
                      <a:pPr>
                        <a:buNone/>
                      </a:pPr>
                      <a:r>
                        <a:rPr lang="en-US"/>
                        <a:t>b.............................</a:t>
                      </a:r>
                    </a:p>
                  </a:txBody>
                  <a:tcPr/>
                </a:tc>
                <a:tc>
                  <a:txBody>
                    <a:bodyPr/>
                    <a:lstStyle/>
                    <a:p>
                      <a:pPr>
                        <a:buNone/>
                      </a:pPr>
                      <a:r>
                        <a:rPr lang="en-US" sz="1800">
                          <a:sym typeface="+mn-ea"/>
                        </a:rPr>
                        <a:t>.......................</a:t>
                      </a:r>
                      <a:endParaRPr lang="en-US" sz="1800"/>
                    </a:p>
                    <a:p>
                      <a:pPr>
                        <a:buNone/>
                      </a:pPr>
                      <a:r>
                        <a:rPr lang="en-US" sz="1800">
                          <a:sym typeface="+mn-ea"/>
                        </a:rPr>
                        <a:t>.......................</a:t>
                      </a:r>
                      <a:endParaRPr lang="en-US"/>
                    </a:p>
                  </a:txBody>
                  <a:tcPr/>
                </a:tc>
                <a:extLst>
                  <a:ext uri="{0D108BD9-81ED-4DB2-BD59-A6C34878D82A}">
                    <a16:rowId xmlns:a16="http://schemas.microsoft.com/office/drawing/2014/main" val="10002"/>
                  </a:ext>
                </a:extLst>
              </a:tr>
              <a:tr h="972820">
                <a:tc>
                  <a:txBody>
                    <a:bodyPr/>
                    <a:lstStyle/>
                    <a:p>
                      <a:pPr>
                        <a:buNone/>
                      </a:pPr>
                      <a:r>
                        <a:rPr lang="en-US"/>
                        <a:t>Bước 3</a:t>
                      </a:r>
                    </a:p>
                  </a:txBody>
                  <a:tcPr/>
                </a:tc>
                <a:tc>
                  <a:txBody>
                    <a:bodyPr/>
                    <a:lstStyle/>
                    <a:p>
                      <a:pPr>
                        <a:buNone/>
                      </a:pPr>
                      <a:r>
                        <a:rPr lang="en-US" sz="1800">
                          <a:sym typeface="+mn-ea"/>
                        </a:rPr>
                        <a:t>a.............................</a:t>
                      </a:r>
                      <a:endParaRPr lang="en-US" sz="1800"/>
                    </a:p>
                    <a:p>
                      <a:pPr>
                        <a:buNone/>
                      </a:pPr>
                      <a:r>
                        <a:rPr lang="en-US" sz="1800">
                          <a:sym typeface="+mn-ea"/>
                        </a:rPr>
                        <a:t>b.............................</a:t>
                      </a:r>
                      <a:endParaRPr lang="en-US" sz="1800"/>
                    </a:p>
                    <a:p>
                      <a:pPr>
                        <a:buNone/>
                      </a:pPr>
                      <a:endParaRPr lang="en-US"/>
                    </a:p>
                  </a:txBody>
                  <a:tcPr/>
                </a:tc>
                <a:tc>
                  <a:txBody>
                    <a:bodyPr/>
                    <a:lstStyle/>
                    <a:p>
                      <a:pPr>
                        <a:buNone/>
                      </a:pPr>
                      <a:r>
                        <a:rPr lang="en-US" sz="1800">
                          <a:sym typeface="+mn-ea"/>
                        </a:rPr>
                        <a:t>.......................</a:t>
                      </a:r>
                      <a:endParaRPr lang="en-US" sz="1800"/>
                    </a:p>
                    <a:p>
                      <a:pPr>
                        <a:buNone/>
                      </a:pPr>
                      <a:r>
                        <a:rPr lang="en-US" sz="1800">
                          <a:sym typeface="+mn-ea"/>
                        </a:rPr>
                        <a:t>.......................</a:t>
                      </a:r>
                      <a:endParaRPr lang="en-US" sz="1800"/>
                    </a:p>
                    <a:p>
                      <a:pPr>
                        <a:buNone/>
                      </a:pPr>
                      <a:endParaRPr lang="en-US"/>
                    </a:p>
                  </a:txBody>
                  <a:tcPr/>
                </a:tc>
                <a:extLst>
                  <a:ext uri="{0D108BD9-81ED-4DB2-BD59-A6C34878D82A}">
                    <a16:rowId xmlns:a16="http://schemas.microsoft.com/office/drawing/2014/main" val="10003"/>
                  </a:ext>
                </a:extLst>
              </a:tr>
              <a:tr h="972185">
                <a:tc>
                  <a:txBody>
                    <a:bodyPr/>
                    <a:lstStyle/>
                    <a:p>
                      <a:pPr>
                        <a:buNone/>
                      </a:pPr>
                      <a:r>
                        <a:rPr lang="en-US"/>
                        <a:t>Bước 4</a:t>
                      </a:r>
                    </a:p>
                  </a:txBody>
                  <a:tcPr/>
                </a:tc>
                <a:tc>
                  <a:txBody>
                    <a:bodyPr/>
                    <a:lstStyle/>
                    <a:p>
                      <a:pPr>
                        <a:buNone/>
                      </a:pPr>
                      <a:r>
                        <a:rPr lang="en-US" sz="1800">
                          <a:sym typeface="+mn-ea"/>
                        </a:rPr>
                        <a:t>a.............................</a:t>
                      </a:r>
                      <a:endParaRPr lang="en-US" sz="1800"/>
                    </a:p>
                    <a:p>
                      <a:pPr>
                        <a:buNone/>
                      </a:pPr>
                      <a:r>
                        <a:rPr lang="en-US" sz="1800">
                          <a:sym typeface="+mn-ea"/>
                        </a:rPr>
                        <a:t>b.............................</a:t>
                      </a:r>
                      <a:endParaRPr lang="en-US"/>
                    </a:p>
                  </a:txBody>
                  <a:tcPr/>
                </a:tc>
                <a:tc>
                  <a:txBody>
                    <a:bodyPr/>
                    <a:lstStyle/>
                    <a:p>
                      <a:pPr>
                        <a:buNone/>
                      </a:pPr>
                      <a:r>
                        <a:rPr lang="en-US" sz="1800">
                          <a:sym typeface="+mn-ea"/>
                        </a:rPr>
                        <a:t>.......................</a:t>
                      </a:r>
                      <a:endParaRPr lang="en-US" sz="1800"/>
                    </a:p>
                    <a:p>
                      <a:pPr>
                        <a:buNone/>
                      </a:pPr>
                      <a:r>
                        <a:rPr lang="en-US" sz="1800">
                          <a:sym typeface="+mn-ea"/>
                        </a:rPr>
                        <a:t>.......................</a:t>
                      </a:r>
                      <a:endParaRPr lang="en-US" sz="1800"/>
                    </a:p>
                    <a:p>
                      <a:pPr>
                        <a:buNone/>
                      </a:pPr>
                      <a:endParaRPr lang="en-US"/>
                    </a:p>
                  </a:txBody>
                  <a:tcPr/>
                </a:tc>
                <a:extLst>
                  <a:ext uri="{0D108BD9-81ED-4DB2-BD59-A6C34878D82A}">
                    <a16:rowId xmlns:a16="http://schemas.microsoft.com/office/drawing/2014/main" val="10004"/>
                  </a:ext>
                </a:extLst>
              </a:tr>
              <a:tr h="1173480">
                <a:tc>
                  <a:txBody>
                    <a:bodyPr/>
                    <a:lstStyle/>
                    <a:p>
                      <a:pPr>
                        <a:buNone/>
                      </a:pPr>
                      <a:r>
                        <a:rPr lang="en-US" b="1"/>
                        <a:t>Bước 5</a:t>
                      </a:r>
                    </a:p>
                  </a:txBody>
                  <a:tcPr/>
                </a:tc>
                <a:tc>
                  <a:txBody>
                    <a:bodyPr/>
                    <a:lstStyle/>
                    <a:p>
                      <a:pPr>
                        <a:buNone/>
                      </a:pPr>
                      <a:r>
                        <a:rPr lang="en-US" sz="1800">
                          <a:sym typeface="+mn-ea"/>
                        </a:rPr>
                        <a:t>a.............................</a:t>
                      </a:r>
                      <a:endParaRPr lang="en-US" sz="1800"/>
                    </a:p>
                    <a:p>
                      <a:pPr>
                        <a:buNone/>
                      </a:pPr>
                      <a:r>
                        <a:rPr lang="en-US" sz="1800">
                          <a:sym typeface="+mn-ea"/>
                        </a:rPr>
                        <a:t>b.............................</a:t>
                      </a:r>
                      <a:endParaRPr lang="en-US" sz="1800"/>
                    </a:p>
                    <a:p>
                      <a:pPr>
                        <a:buNone/>
                      </a:pPr>
                      <a:endParaRPr lang="en-US"/>
                    </a:p>
                  </a:txBody>
                  <a:tcPr/>
                </a:tc>
                <a:tc>
                  <a:txBody>
                    <a:bodyPr/>
                    <a:lstStyle/>
                    <a:p>
                      <a:pPr>
                        <a:buNone/>
                      </a:pPr>
                      <a:r>
                        <a:rPr lang="en-US" sz="1800">
                          <a:sym typeface="+mn-ea"/>
                        </a:rPr>
                        <a:t>.......................</a:t>
                      </a:r>
                      <a:endParaRPr lang="en-US" sz="1800"/>
                    </a:p>
                    <a:p>
                      <a:pPr>
                        <a:buNone/>
                      </a:pPr>
                      <a:r>
                        <a:rPr lang="en-US" sz="1800">
                          <a:sym typeface="+mn-ea"/>
                        </a:rPr>
                        <a:t>.......................</a:t>
                      </a:r>
                      <a:endParaRPr lang="en-US" sz="1800"/>
                    </a:p>
                    <a:p>
                      <a:pPr>
                        <a:buNone/>
                      </a:pPr>
                      <a:endParaRPr lang="en-US"/>
                    </a:p>
                  </a:txBody>
                  <a:tcPr/>
                </a:tc>
                <a:extLst>
                  <a:ext uri="{0D108BD9-81ED-4DB2-BD59-A6C34878D82A}">
                    <a16:rowId xmlns:a16="http://schemas.microsoft.com/office/drawing/2014/main" val="10005"/>
                  </a:ext>
                </a:extLst>
              </a:tr>
            </a:tbl>
          </a:graphicData>
        </a:graphic>
      </p:graphicFrame>
      <p:sp>
        <p:nvSpPr>
          <p:cNvPr id="5" name="Text Box 4"/>
          <p:cNvSpPr txBox="1"/>
          <p:nvPr/>
        </p:nvSpPr>
        <p:spPr>
          <a:xfrm>
            <a:off x="130175" y="20320"/>
            <a:ext cx="11735435" cy="1383665"/>
          </a:xfrm>
          <a:prstGeom prst="rect">
            <a:avLst/>
          </a:prstGeom>
          <a:noFill/>
        </p:spPr>
        <p:txBody>
          <a:bodyPr wrap="square" rtlCol="0" anchor="t">
            <a:spAutoFit/>
          </a:bodyPr>
          <a:lstStyle/>
          <a:p>
            <a:r>
              <a:rPr lang="en-US" sz="2800"/>
              <a:t>        Xây dựng khoá lưỡng phân phân loại các loài động vật sau: rắn, cá sấu, rùa, nhện, kiến, dơi.</a:t>
            </a:r>
          </a:p>
          <a:p>
            <a:endParaRPr lang="en-US" sz="2800"/>
          </a:p>
        </p:txBody>
      </p:sp>
      <p:pic>
        <p:nvPicPr>
          <p:cNvPr id="100" name="Picture 99"/>
          <p:cNvPicPr/>
          <p:nvPr/>
        </p:nvPicPr>
        <p:blipFill>
          <a:blip r:embed="rId2"/>
          <a:stretch>
            <a:fillRect/>
          </a:stretch>
        </p:blipFill>
        <p:spPr>
          <a:xfrm>
            <a:off x="231140" y="1036320"/>
            <a:ext cx="2098675" cy="2049145"/>
          </a:xfrm>
          <a:prstGeom prst="rect">
            <a:avLst/>
          </a:prstGeom>
          <a:noFill/>
          <a:ln w="9525">
            <a:noFill/>
          </a:ln>
        </p:spPr>
      </p:pic>
      <p:pic>
        <p:nvPicPr>
          <p:cNvPr id="101" name="Picture 100"/>
          <p:cNvPicPr/>
          <p:nvPr/>
        </p:nvPicPr>
        <p:blipFill>
          <a:blip r:embed="rId3"/>
          <a:stretch>
            <a:fillRect/>
          </a:stretch>
        </p:blipFill>
        <p:spPr>
          <a:xfrm>
            <a:off x="2548255" y="1036320"/>
            <a:ext cx="2106930" cy="2049145"/>
          </a:xfrm>
          <a:prstGeom prst="rect">
            <a:avLst/>
          </a:prstGeom>
          <a:noFill/>
          <a:ln w="9525">
            <a:noFill/>
          </a:ln>
        </p:spPr>
      </p:pic>
      <p:pic>
        <p:nvPicPr>
          <p:cNvPr id="102" name="Picture 101"/>
          <p:cNvPicPr/>
          <p:nvPr/>
        </p:nvPicPr>
        <p:blipFill>
          <a:blip r:embed="rId4"/>
          <a:stretch>
            <a:fillRect/>
          </a:stretch>
        </p:blipFill>
        <p:spPr>
          <a:xfrm>
            <a:off x="4932680" y="1036955"/>
            <a:ext cx="2208530" cy="2049145"/>
          </a:xfrm>
          <a:prstGeom prst="rect">
            <a:avLst/>
          </a:prstGeom>
          <a:noFill/>
          <a:ln w="9525">
            <a:noFill/>
          </a:ln>
        </p:spPr>
      </p:pic>
      <p:pic>
        <p:nvPicPr>
          <p:cNvPr id="103" name="Picture 102"/>
          <p:cNvPicPr/>
          <p:nvPr/>
        </p:nvPicPr>
        <p:blipFill>
          <a:blip r:embed="rId5"/>
          <a:stretch>
            <a:fillRect/>
          </a:stretch>
        </p:blipFill>
        <p:spPr>
          <a:xfrm>
            <a:off x="339407" y="3627755"/>
            <a:ext cx="2098675" cy="2570480"/>
          </a:xfrm>
          <a:prstGeom prst="rect">
            <a:avLst/>
          </a:prstGeom>
          <a:noFill/>
          <a:ln w="9525">
            <a:noFill/>
          </a:ln>
        </p:spPr>
      </p:pic>
      <p:pic>
        <p:nvPicPr>
          <p:cNvPr id="104" name="Picture 103"/>
          <p:cNvPicPr/>
          <p:nvPr/>
        </p:nvPicPr>
        <p:blipFill>
          <a:blip r:embed="rId6"/>
          <a:stretch>
            <a:fillRect/>
          </a:stretch>
        </p:blipFill>
        <p:spPr>
          <a:xfrm>
            <a:off x="2547620" y="3627755"/>
            <a:ext cx="2107565" cy="2571115"/>
          </a:xfrm>
          <a:prstGeom prst="rect">
            <a:avLst/>
          </a:prstGeom>
          <a:noFill/>
          <a:ln w="9525">
            <a:noFill/>
          </a:ln>
        </p:spPr>
      </p:pic>
      <p:pic>
        <p:nvPicPr>
          <p:cNvPr id="105" name="Picture 104"/>
          <p:cNvPicPr/>
          <p:nvPr/>
        </p:nvPicPr>
        <p:blipFill>
          <a:blip r:embed="rId7"/>
          <a:stretch>
            <a:fillRect/>
          </a:stretch>
        </p:blipFill>
        <p:spPr>
          <a:xfrm>
            <a:off x="4874260" y="3627755"/>
            <a:ext cx="2178050" cy="2570480"/>
          </a:xfrm>
          <a:prstGeom prst="rect">
            <a:avLst/>
          </a:prstGeom>
          <a:noFill/>
          <a:ln w="9525">
            <a:noFill/>
          </a:ln>
        </p:spPr>
      </p:pic>
      <p:sp>
        <p:nvSpPr>
          <p:cNvPr id="10" name="Oval 9"/>
          <p:cNvSpPr/>
          <p:nvPr/>
        </p:nvSpPr>
        <p:spPr>
          <a:xfrm>
            <a:off x="231043" y="100131"/>
            <a:ext cx="496868" cy="56667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rgbClr val="009900"/>
                </a:solidFill>
              </a:rPr>
              <a:t>5</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p:cNvSpPr txBox="1"/>
          <p:nvPr/>
        </p:nvSpPr>
        <p:spPr>
          <a:xfrm>
            <a:off x="130175" y="20320"/>
            <a:ext cx="11735435" cy="1383665"/>
          </a:xfrm>
          <a:prstGeom prst="rect">
            <a:avLst/>
          </a:prstGeom>
          <a:noFill/>
        </p:spPr>
        <p:txBody>
          <a:bodyPr wrap="square" rtlCol="0" anchor="t">
            <a:spAutoFit/>
          </a:bodyPr>
          <a:lstStyle/>
          <a:p>
            <a:r>
              <a:rPr lang="en-US" sz="2800" dirty="0"/>
              <a:t>        </a:t>
            </a:r>
            <a:r>
              <a:rPr lang="en-US" sz="2800" dirty="0" err="1"/>
              <a:t>Xây</a:t>
            </a:r>
            <a:r>
              <a:rPr lang="en-US" sz="2800" dirty="0"/>
              <a:t> </a:t>
            </a:r>
            <a:r>
              <a:rPr lang="en-US" sz="2800" dirty="0" err="1"/>
              <a:t>dựng</a:t>
            </a:r>
            <a:r>
              <a:rPr lang="en-US" sz="2800" dirty="0"/>
              <a:t> </a:t>
            </a:r>
            <a:r>
              <a:rPr lang="en-US" sz="2800" dirty="0" err="1"/>
              <a:t>khoá</a:t>
            </a:r>
            <a:r>
              <a:rPr lang="en-US" sz="2800" dirty="0"/>
              <a:t> </a:t>
            </a:r>
            <a:r>
              <a:rPr lang="en-US" sz="2800" dirty="0" err="1"/>
              <a:t>lưỡng</a:t>
            </a:r>
            <a:r>
              <a:rPr lang="en-US" sz="2800" dirty="0"/>
              <a:t> </a:t>
            </a:r>
            <a:r>
              <a:rPr lang="en-US" sz="2800" dirty="0" err="1"/>
              <a:t>phân</a:t>
            </a:r>
            <a:r>
              <a:rPr lang="en-US" sz="2800" dirty="0"/>
              <a:t> </a:t>
            </a:r>
            <a:r>
              <a:rPr lang="en-US" sz="2800" dirty="0" err="1"/>
              <a:t>phân</a:t>
            </a:r>
            <a:r>
              <a:rPr lang="en-US" sz="2800" dirty="0"/>
              <a:t> </a:t>
            </a:r>
            <a:r>
              <a:rPr lang="en-US" sz="2800" dirty="0" err="1"/>
              <a:t>loại</a:t>
            </a:r>
            <a:r>
              <a:rPr lang="en-US" sz="2800" dirty="0"/>
              <a:t> </a:t>
            </a:r>
            <a:r>
              <a:rPr lang="en-US" sz="2800" dirty="0" err="1"/>
              <a:t>các</a:t>
            </a:r>
            <a:r>
              <a:rPr lang="en-US" sz="2800" dirty="0"/>
              <a:t> </a:t>
            </a:r>
            <a:r>
              <a:rPr lang="en-US" sz="2800" dirty="0" err="1"/>
              <a:t>loài</a:t>
            </a:r>
            <a:r>
              <a:rPr lang="en-US" sz="2800" dirty="0"/>
              <a:t> </a:t>
            </a:r>
            <a:r>
              <a:rPr lang="en-US" sz="2800" dirty="0" err="1"/>
              <a:t>động</a:t>
            </a:r>
            <a:r>
              <a:rPr lang="en-US" sz="2800" dirty="0"/>
              <a:t> </a:t>
            </a:r>
            <a:r>
              <a:rPr lang="en-US" sz="2800" dirty="0" err="1"/>
              <a:t>vật</a:t>
            </a:r>
            <a:r>
              <a:rPr lang="en-US" sz="2800" dirty="0"/>
              <a:t> </a:t>
            </a:r>
            <a:r>
              <a:rPr lang="en-US" sz="2800" dirty="0" err="1"/>
              <a:t>sau</a:t>
            </a:r>
            <a:r>
              <a:rPr lang="en-US" sz="2800" dirty="0"/>
              <a:t>: </a:t>
            </a:r>
            <a:r>
              <a:rPr lang="en-US" sz="2800" dirty="0" err="1"/>
              <a:t>rắn</a:t>
            </a:r>
            <a:r>
              <a:rPr lang="en-US" sz="2800" dirty="0"/>
              <a:t>, </a:t>
            </a:r>
            <a:r>
              <a:rPr lang="en-US" sz="2800" dirty="0" err="1"/>
              <a:t>cá</a:t>
            </a:r>
            <a:r>
              <a:rPr lang="en-US" sz="2800" dirty="0"/>
              <a:t> </a:t>
            </a:r>
            <a:r>
              <a:rPr lang="en-US" sz="2800" dirty="0" err="1"/>
              <a:t>sấu</a:t>
            </a:r>
            <a:r>
              <a:rPr lang="en-US" sz="2800" dirty="0"/>
              <a:t>, </a:t>
            </a:r>
            <a:r>
              <a:rPr lang="en-US" sz="2800" dirty="0" err="1"/>
              <a:t>rùa</a:t>
            </a:r>
            <a:r>
              <a:rPr lang="en-US" sz="2800" dirty="0"/>
              <a:t>, </a:t>
            </a:r>
            <a:r>
              <a:rPr lang="en-US" sz="2800" dirty="0" err="1"/>
              <a:t>nhện</a:t>
            </a:r>
            <a:r>
              <a:rPr lang="en-US" sz="2800" dirty="0"/>
              <a:t>, </a:t>
            </a:r>
            <a:r>
              <a:rPr lang="en-US" sz="2800" dirty="0" err="1"/>
              <a:t>kiến</a:t>
            </a:r>
            <a:r>
              <a:rPr lang="en-US" sz="2800" dirty="0"/>
              <a:t>, </a:t>
            </a:r>
            <a:r>
              <a:rPr lang="en-US" sz="2800" dirty="0" err="1"/>
              <a:t>dơi</a:t>
            </a:r>
            <a:r>
              <a:rPr lang="en-US" sz="2800" dirty="0"/>
              <a:t>.</a:t>
            </a:r>
          </a:p>
          <a:p>
            <a:endParaRPr lang="en-US" sz="2800" dirty="0"/>
          </a:p>
        </p:txBody>
      </p:sp>
      <p:pic>
        <p:nvPicPr>
          <p:cNvPr id="100" name="Picture 99"/>
          <p:cNvPicPr/>
          <p:nvPr/>
        </p:nvPicPr>
        <p:blipFill>
          <a:blip r:embed="rId2"/>
          <a:stretch>
            <a:fillRect/>
          </a:stretch>
        </p:blipFill>
        <p:spPr>
          <a:xfrm>
            <a:off x="231140" y="1036320"/>
            <a:ext cx="1731645" cy="2049145"/>
          </a:xfrm>
          <a:prstGeom prst="rect">
            <a:avLst/>
          </a:prstGeom>
          <a:noFill/>
          <a:ln w="9525">
            <a:noFill/>
          </a:ln>
        </p:spPr>
      </p:pic>
      <p:pic>
        <p:nvPicPr>
          <p:cNvPr id="101" name="Picture 100"/>
          <p:cNvPicPr/>
          <p:nvPr/>
        </p:nvPicPr>
        <p:blipFill>
          <a:blip r:embed="rId3"/>
          <a:stretch>
            <a:fillRect/>
          </a:stretch>
        </p:blipFill>
        <p:spPr>
          <a:xfrm>
            <a:off x="2548890" y="1036320"/>
            <a:ext cx="1707515" cy="2049145"/>
          </a:xfrm>
          <a:prstGeom prst="rect">
            <a:avLst/>
          </a:prstGeom>
          <a:noFill/>
          <a:ln w="9525">
            <a:noFill/>
          </a:ln>
        </p:spPr>
      </p:pic>
      <p:pic>
        <p:nvPicPr>
          <p:cNvPr id="102" name="Picture 101"/>
          <p:cNvPicPr/>
          <p:nvPr/>
        </p:nvPicPr>
        <p:blipFill>
          <a:blip r:embed="rId4"/>
          <a:stretch>
            <a:fillRect/>
          </a:stretch>
        </p:blipFill>
        <p:spPr>
          <a:xfrm>
            <a:off x="4655820" y="1036955"/>
            <a:ext cx="1639570" cy="2049145"/>
          </a:xfrm>
          <a:prstGeom prst="rect">
            <a:avLst/>
          </a:prstGeom>
          <a:noFill/>
          <a:ln w="9525">
            <a:noFill/>
          </a:ln>
        </p:spPr>
      </p:pic>
      <p:pic>
        <p:nvPicPr>
          <p:cNvPr id="103" name="Picture 102"/>
          <p:cNvPicPr/>
          <p:nvPr/>
        </p:nvPicPr>
        <p:blipFill>
          <a:blip r:embed="rId5"/>
          <a:stretch>
            <a:fillRect/>
          </a:stretch>
        </p:blipFill>
        <p:spPr>
          <a:xfrm>
            <a:off x="231140" y="3628390"/>
            <a:ext cx="1731010" cy="2570480"/>
          </a:xfrm>
          <a:prstGeom prst="rect">
            <a:avLst/>
          </a:prstGeom>
          <a:noFill/>
          <a:ln w="9525">
            <a:noFill/>
          </a:ln>
        </p:spPr>
      </p:pic>
      <p:pic>
        <p:nvPicPr>
          <p:cNvPr id="104" name="Picture 103"/>
          <p:cNvPicPr/>
          <p:nvPr/>
        </p:nvPicPr>
        <p:blipFill>
          <a:blip r:embed="rId6"/>
          <a:stretch>
            <a:fillRect/>
          </a:stretch>
        </p:blipFill>
        <p:spPr>
          <a:xfrm>
            <a:off x="2548255" y="3627755"/>
            <a:ext cx="1762760" cy="2571115"/>
          </a:xfrm>
          <a:prstGeom prst="rect">
            <a:avLst/>
          </a:prstGeom>
          <a:noFill/>
          <a:ln w="9525">
            <a:noFill/>
          </a:ln>
        </p:spPr>
      </p:pic>
      <p:pic>
        <p:nvPicPr>
          <p:cNvPr id="105" name="Picture 104"/>
          <p:cNvPicPr/>
          <p:nvPr/>
        </p:nvPicPr>
        <p:blipFill>
          <a:blip r:embed="rId7"/>
          <a:stretch>
            <a:fillRect/>
          </a:stretch>
        </p:blipFill>
        <p:spPr>
          <a:xfrm>
            <a:off x="4669155" y="3627755"/>
            <a:ext cx="1626235" cy="2571115"/>
          </a:xfrm>
          <a:prstGeom prst="rect">
            <a:avLst/>
          </a:prstGeom>
          <a:noFill/>
          <a:ln w="9525">
            <a:noFill/>
          </a:ln>
        </p:spPr>
      </p:pic>
      <p:graphicFrame>
        <p:nvGraphicFramePr>
          <p:cNvPr id="2" name="Table 1"/>
          <p:cNvGraphicFramePr/>
          <p:nvPr/>
        </p:nvGraphicFramePr>
        <p:xfrm>
          <a:off x="6590030" y="1036955"/>
          <a:ext cx="5528310" cy="5650865"/>
        </p:xfrm>
        <a:graphic>
          <a:graphicData uri="http://schemas.openxmlformats.org/drawingml/2006/table">
            <a:tbl>
              <a:tblPr firstRow="1" bandRow="1">
                <a:tableStyleId>{5C22544A-7EE6-4342-B048-85BDC9FD1C3A}</a:tableStyleId>
              </a:tblPr>
              <a:tblGrid>
                <a:gridCol w="1195705">
                  <a:extLst>
                    <a:ext uri="{9D8B030D-6E8A-4147-A177-3AD203B41FA5}">
                      <a16:colId xmlns:a16="http://schemas.microsoft.com/office/drawing/2014/main" val="20000"/>
                    </a:ext>
                  </a:extLst>
                </a:gridCol>
                <a:gridCol w="2446020">
                  <a:extLst>
                    <a:ext uri="{9D8B030D-6E8A-4147-A177-3AD203B41FA5}">
                      <a16:colId xmlns:a16="http://schemas.microsoft.com/office/drawing/2014/main" val="20001"/>
                    </a:ext>
                  </a:extLst>
                </a:gridCol>
                <a:gridCol w="1886585">
                  <a:extLst>
                    <a:ext uri="{9D8B030D-6E8A-4147-A177-3AD203B41FA5}">
                      <a16:colId xmlns:a16="http://schemas.microsoft.com/office/drawing/2014/main" val="20002"/>
                    </a:ext>
                  </a:extLst>
                </a:gridCol>
              </a:tblGrid>
              <a:tr h="620395">
                <a:tc>
                  <a:txBody>
                    <a:bodyPr/>
                    <a:lstStyle/>
                    <a:p>
                      <a:pPr algn="ctr">
                        <a:buNone/>
                      </a:pPr>
                      <a:r>
                        <a:rPr lang="en-US" sz="2000" dirty="0" err="1"/>
                        <a:t>Bước</a:t>
                      </a:r>
                      <a:endParaRPr lang="en-US" sz="2000" dirty="0"/>
                    </a:p>
                  </a:txBody>
                  <a:tcPr/>
                </a:tc>
                <a:tc>
                  <a:txBody>
                    <a:bodyPr/>
                    <a:lstStyle/>
                    <a:p>
                      <a:pPr algn="ctr">
                        <a:buNone/>
                      </a:pPr>
                      <a:r>
                        <a:rPr lang="en-US" sz="2000"/>
                        <a:t>Đặc điểm</a:t>
                      </a:r>
                    </a:p>
                  </a:txBody>
                  <a:tcPr/>
                </a:tc>
                <a:tc>
                  <a:txBody>
                    <a:bodyPr/>
                    <a:lstStyle/>
                    <a:p>
                      <a:pPr algn="ctr">
                        <a:buNone/>
                      </a:pPr>
                      <a:r>
                        <a:rPr lang="en-US" sz="2000"/>
                        <a:t>Tên động vật</a:t>
                      </a:r>
                    </a:p>
                  </a:txBody>
                  <a:tcPr/>
                </a:tc>
                <a:extLst>
                  <a:ext uri="{0D108BD9-81ED-4DB2-BD59-A6C34878D82A}">
                    <a16:rowId xmlns:a16="http://schemas.microsoft.com/office/drawing/2014/main" val="10000"/>
                  </a:ext>
                </a:extLst>
              </a:tr>
              <a:tr h="830580">
                <a:tc>
                  <a:txBody>
                    <a:bodyPr/>
                    <a:lstStyle/>
                    <a:p>
                      <a:pPr>
                        <a:buNone/>
                      </a:pPr>
                      <a:r>
                        <a:rPr lang="en-US" sz="2000"/>
                        <a:t>Bước 1</a:t>
                      </a:r>
                    </a:p>
                  </a:txBody>
                  <a:tcPr/>
                </a:tc>
                <a:tc>
                  <a:txBody>
                    <a:bodyPr/>
                    <a:lstStyle/>
                    <a:p>
                      <a:pPr>
                        <a:buNone/>
                      </a:pPr>
                      <a:r>
                        <a:rPr lang="en-US" sz="2000"/>
                        <a:t>a.Có chân</a:t>
                      </a:r>
                    </a:p>
                    <a:p>
                      <a:pPr>
                        <a:buNone/>
                      </a:pPr>
                      <a:r>
                        <a:rPr lang="en-US" sz="2000"/>
                        <a:t>b.Không có chân.</a:t>
                      </a:r>
                    </a:p>
                  </a:txBody>
                  <a:tcPr/>
                </a:tc>
                <a:tc>
                  <a:txBody>
                    <a:bodyPr/>
                    <a:lstStyle/>
                    <a:p>
                      <a:pPr>
                        <a:buNone/>
                      </a:pPr>
                      <a:r>
                        <a:rPr lang="en-US" sz="2000"/>
                        <a:t>Đi tới bước 2.</a:t>
                      </a:r>
                    </a:p>
                    <a:p>
                      <a:pPr>
                        <a:buNone/>
                      </a:pPr>
                      <a:r>
                        <a:rPr lang="en-US" sz="2000">
                          <a:sym typeface="+mn-ea"/>
                        </a:rPr>
                        <a:t>Rắn</a:t>
                      </a:r>
                      <a:endParaRPr lang="en-US" sz="2000"/>
                    </a:p>
                  </a:txBody>
                  <a:tcPr/>
                </a:tc>
                <a:extLst>
                  <a:ext uri="{0D108BD9-81ED-4DB2-BD59-A6C34878D82A}">
                    <a16:rowId xmlns:a16="http://schemas.microsoft.com/office/drawing/2014/main" val="10001"/>
                  </a:ext>
                </a:extLst>
              </a:tr>
              <a:tr h="922655">
                <a:tc>
                  <a:txBody>
                    <a:bodyPr/>
                    <a:lstStyle/>
                    <a:p>
                      <a:pPr>
                        <a:buNone/>
                      </a:pPr>
                      <a:r>
                        <a:rPr lang="en-US" sz="2000"/>
                        <a:t>Bước 2</a:t>
                      </a:r>
                    </a:p>
                  </a:txBody>
                  <a:tcPr/>
                </a:tc>
                <a:tc>
                  <a:txBody>
                    <a:bodyPr/>
                    <a:lstStyle/>
                    <a:p>
                      <a:pPr>
                        <a:buNone/>
                      </a:pPr>
                      <a:r>
                        <a:rPr lang="en-US" sz="2000" dirty="0" err="1"/>
                        <a:t>a.Có</a:t>
                      </a:r>
                      <a:r>
                        <a:rPr lang="en-US" sz="2000" dirty="0"/>
                        <a:t> </a:t>
                      </a:r>
                      <a:r>
                        <a:rPr lang="en-US" sz="2000" dirty="0" err="1"/>
                        <a:t>thể</a:t>
                      </a:r>
                      <a:r>
                        <a:rPr lang="en-US" sz="2000" dirty="0"/>
                        <a:t> bay</a:t>
                      </a:r>
                    </a:p>
                    <a:p>
                      <a:pPr>
                        <a:buNone/>
                      </a:pPr>
                      <a:r>
                        <a:rPr lang="en-US" sz="2000" dirty="0"/>
                        <a:t>b. </a:t>
                      </a:r>
                      <a:r>
                        <a:rPr lang="en-US" sz="2000" dirty="0" err="1"/>
                        <a:t>Không</a:t>
                      </a:r>
                      <a:r>
                        <a:rPr lang="en-US" sz="2000" dirty="0"/>
                        <a:t> </a:t>
                      </a:r>
                      <a:r>
                        <a:rPr lang="en-US" sz="2000" dirty="0" err="1"/>
                        <a:t>thể</a:t>
                      </a:r>
                      <a:r>
                        <a:rPr lang="en-US" sz="2000" dirty="0"/>
                        <a:t> bay</a:t>
                      </a:r>
                    </a:p>
                  </a:txBody>
                  <a:tcPr/>
                </a:tc>
                <a:tc>
                  <a:txBody>
                    <a:bodyPr/>
                    <a:lstStyle/>
                    <a:p>
                      <a:pPr>
                        <a:buNone/>
                      </a:pPr>
                      <a:r>
                        <a:rPr lang="en-US" sz="2000">
                          <a:sym typeface="+mn-ea"/>
                        </a:rPr>
                        <a:t>Dơi.</a:t>
                      </a:r>
                      <a:endParaRPr lang="en-US" sz="2000"/>
                    </a:p>
                    <a:p>
                      <a:pPr>
                        <a:buNone/>
                      </a:pPr>
                      <a:r>
                        <a:rPr lang="en-US" sz="2000">
                          <a:sym typeface="+mn-ea"/>
                        </a:rPr>
                        <a:t>Đi tới bước 3</a:t>
                      </a:r>
                    </a:p>
                  </a:txBody>
                  <a:tcPr/>
                </a:tc>
                <a:extLst>
                  <a:ext uri="{0D108BD9-81ED-4DB2-BD59-A6C34878D82A}">
                    <a16:rowId xmlns:a16="http://schemas.microsoft.com/office/drawing/2014/main" val="10002"/>
                  </a:ext>
                </a:extLst>
              </a:tr>
              <a:tr h="1090295">
                <a:tc>
                  <a:txBody>
                    <a:bodyPr/>
                    <a:lstStyle/>
                    <a:p>
                      <a:pPr>
                        <a:buNone/>
                      </a:pPr>
                      <a:r>
                        <a:rPr lang="en-US" sz="2000"/>
                        <a:t>Bước 3</a:t>
                      </a:r>
                    </a:p>
                  </a:txBody>
                  <a:tcPr/>
                </a:tc>
                <a:tc>
                  <a:txBody>
                    <a:bodyPr/>
                    <a:lstStyle/>
                    <a:p>
                      <a:pPr>
                        <a:buNone/>
                      </a:pPr>
                      <a:r>
                        <a:rPr lang="en-US" sz="2000">
                          <a:sym typeface="+mn-ea"/>
                        </a:rPr>
                        <a:t>a.Có mai cứng.</a:t>
                      </a:r>
                    </a:p>
                    <a:p>
                      <a:pPr>
                        <a:buNone/>
                      </a:pPr>
                      <a:r>
                        <a:rPr lang="en-US" sz="2000">
                          <a:sym typeface="+mn-ea"/>
                        </a:rPr>
                        <a:t>b.Không có mai cứng</a:t>
                      </a:r>
                    </a:p>
                  </a:txBody>
                  <a:tcPr/>
                </a:tc>
                <a:tc>
                  <a:txBody>
                    <a:bodyPr/>
                    <a:lstStyle/>
                    <a:p>
                      <a:pPr>
                        <a:buNone/>
                      </a:pPr>
                      <a:r>
                        <a:rPr lang="en-US" sz="2000">
                          <a:sym typeface="+mn-ea"/>
                        </a:rPr>
                        <a:t>Rùa</a:t>
                      </a:r>
                      <a:endParaRPr lang="en-US" sz="2000"/>
                    </a:p>
                    <a:p>
                      <a:pPr>
                        <a:buNone/>
                      </a:pPr>
                      <a:r>
                        <a:rPr lang="en-US" sz="2000">
                          <a:sym typeface="+mn-ea"/>
                        </a:rPr>
                        <a:t>Đi tới bước 4</a:t>
                      </a:r>
                    </a:p>
                  </a:txBody>
                  <a:tcPr/>
                </a:tc>
                <a:extLst>
                  <a:ext uri="{0D108BD9-81ED-4DB2-BD59-A6C34878D82A}">
                    <a16:rowId xmlns:a16="http://schemas.microsoft.com/office/drawing/2014/main" val="10003"/>
                  </a:ext>
                </a:extLst>
              </a:tr>
              <a:tr h="840740">
                <a:tc>
                  <a:txBody>
                    <a:bodyPr/>
                    <a:lstStyle/>
                    <a:p>
                      <a:pPr>
                        <a:buNone/>
                      </a:pPr>
                      <a:r>
                        <a:rPr lang="en-US" sz="2000"/>
                        <a:t>Bước 4</a:t>
                      </a:r>
                    </a:p>
                  </a:txBody>
                  <a:tcPr/>
                </a:tc>
                <a:tc>
                  <a:txBody>
                    <a:bodyPr/>
                    <a:lstStyle/>
                    <a:p>
                      <a:pPr>
                        <a:buNone/>
                      </a:pPr>
                      <a:r>
                        <a:rPr lang="en-US" sz="2000">
                          <a:sym typeface="+mn-ea"/>
                        </a:rPr>
                        <a:t>a.Có thể bơi.</a:t>
                      </a:r>
                    </a:p>
                    <a:p>
                      <a:pPr>
                        <a:buNone/>
                      </a:pPr>
                      <a:r>
                        <a:rPr lang="en-US" sz="2000">
                          <a:sym typeface="+mn-ea"/>
                        </a:rPr>
                        <a:t>b.Không thể bơi.</a:t>
                      </a:r>
                    </a:p>
                  </a:txBody>
                  <a:tcPr/>
                </a:tc>
                <a:tc>
                  <a:txBody>
                    <a:bodyPr/>
                    <a:lstStyle/>
                    <a:p>
                      <a:pPr>
                        <a:buNone/>
                      </a:pPr>
                      <a:r>
                        <a:rPr lang="en-US" sz="2000">
                          <a:sym typeface="+mn-ea"/>
                        </a:rPr>
                        <a:t>Cá sấu</a:t>
                      </a:r>
                      <a:endParaRPr lang="en-US" sz="2000"/>
                    </a:p>
                    <a:p>
                      <a:pPr>
                        <a:buNone/>
                      </a:pPr>
                      <a:r>
                        <a:rPr lang="en-US" sz="2000">
                          <a:sym typeface="+mn-ea"/>
                        </a:rPr>
                        <a:t>Đi tới bước 5</a:t>
                      </a:r>
                    </a:p>
                  </a:txBody>
                  <a:tcPr/>
                </a:tc>
                <a:extLst>
                  <a:ext uri="{0D108BD9-81ED-4DB2-BD59-A6C34878D82A}">
                    <a16:rowId xmlns:a16="http://schemas.microsoft.com/office/drawing/2014/main" val="10004"/>
                  </a:ext>
                </a:extLst>
              </a:tr>
              <a:tr h="1346200">
                <a:tc>
                  <a:txBody>
                    <a:bodyPr/>
                    <a:lstStyle/>
                    <a:p>
                      <a:pPr>
                        <a:buNone/>
                      </a:pPr>
                      <a:r>
                        <a:rPr lang="en-US" sz="2000" b="1"/>
                        <a:t>Bước 5</a:t>
                      </a:r>
                    </a:p>
                  </a:txBody>
                  <a:tcPr/>
                </a:tc>
                <a:tc>
                  <a:txBody>
                    <a:bodyPr/>
                    <a:lstStyle/>
                    <a:p>
                      <a:pPr>
                        <a:buNone/>
                      </a:pPr>
                      <a:r>
                        <a:rPr lang="en-US" sz="2000">
                          <a:sym typeface="+mn-ea"/>
                        </a:rPr>
                        <a:t>a.Có 8 chân.</a:t>
                      </a:r>
                    </a:p>
                    <a:p>
                      <a:pPr>
                        <a:buNone/>
                      </a:pPr>
                      <a:r>
                        <a:rPr lang="en-US" sz="2000">
                          <a:sym typeface="+mn-ea"/>
                        </a:rPr>
                        <a:t>b.Có 6 chân.</a:t>
                      </a:r>
                      <a:endParaRPr lang="en-US" sz="2000"/>
                    </a:p>
                    <a:p>
                      <a:pPr>
                        <a:buNone/>
                      </a:pPr>
                      <a:endParaRPr lang="en-US" sz="2000"/>
                    </a:p>
                  </a:txBody>
                  <a:tcPr/>
                </a:tc>
                <a:tc>
                  <a:txBody>
                    <a:bodyPr/>
                    <a:lstStyle/>
                    <a:p>
                      <a:pPr>
                        <a:buNone/>
                      </a:pPr>
                      <a:r>
                        <a:rPr lang="en-US" sz="2000">
                          <a:sym typeface="+mn-ea"/>
                        </a:rPr>
                        <a:t>Nhện</a:t>
                      </a:r>
                    </a:p>
                    <a:p>
                      <a:pPr>
                        <a:buNone/>
                      </a:pPr>
                      <a:r>
                        <a:rPr lang="en-US" sz="2000">
                          <a:sym typeface="+mn-ea"/>
                        </a:rPr>
                        <a:t>Kiến</a:t>
                      </a:r>
                    </a:p>
                  </a:txBody>
                  <a:tcPr/>
                </a:tc>
                <a:extLst>
                  <a:ext uri="{0D108BD9-81ED-4DB2-BD59-A6C34878D82A}">
                    <a16:rowId xmlns:a16="http://schemas.microsoft.com/office/drawing/2014/main" val="10005"/>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3102179" y="87265"/>
            <a:ext cx="6390772" cy="537707"/>
          </a:xfrm>
          <a:prstGeom prst="rect">
            <a:avLst/>
          </a:prstGeom>
          <a:solidFill>
            <a:srgbClr val="FFFFFF"/>
          </a:solidFill>
          <a:ln w="19050">
            <a:solidFill>
              <a:srgbClr val="002060"/>
            </a:solidFill>
            <a:miter lim="800000"/>
          </a:ln>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Rắn, cá sấu, rùa, nhện, kiến, dơi</a:t>
            </a:r>
            <a:endParaRPr kumimoji="0" lang="en-US" altLang="en-US" sz="2400" b="0" i="0" u="none" strike="noStrike" cap="none" normalizeH="0" baseline="0" dirty="0" smtClean="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9" name="Rectangle 8"/>
          <p:cNvSpPr>
            <a:spLocks noChangeArrowheads="1"/>
          </p:cNvSpPr>
          <p:nvPr/>
        </p:nvSpPr>
        <p:spPr bwMode="auto">
          <a:xfrm>
            <a:off x="2436495" y="1148715"/>
            <a:ext cx="2076450" cy="430530"/>
          </a:xfrm>
          <a:prstGeom prst="rect">
            <a:avLst/>
          </a:prstGeom>
          <a:solidFill>
            <a:srgbClr val="FFFFFF"/>
          </a:solidFill>
          <a:ln w="19050">
            <a:solidFill>
              <a:srgbClr val="002060"/>
            </a:solidFill>
            <a:miter lim="800000"/>
          </a:ln>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en-US" sz="2000" b="1" i="0" u="none" strike="noStrike" cap="none" normalizeH="0" baseline="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Có chân</a:t>
            </a:r>
            <a:endParaRPr kumimoji="0" lang="en-US" altLang="en-US" sz="2000" b="0" i="0" u="none" strike="noStrike" cap="none" normalizeH="0" baseline="0" smtClean="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0" name="Rectangle 10"/>
          <p:cNvSpPr>
            <a:spLocks noChangeArrowheads="1"/>
          </p:cNvSpPr>
          <p:nvPr/>
        </p:nvSpPr>
        <p:spPr bwMode="auto">
          <a:xfrm>
            <a:off x="7684135" y="1167130"/>
            <a:ext cx="2681605" cy="639445"/>
          </a:xfrm>
          <a:prstGeom prst="rect">
            <a:avLst/>
          </a:prstGeom>
          <a:solidFill>
            <a:srgbClr val="FFFFFF"/>
          </a:solidFill>
          <a:ln w="19050">
            <a:solidFill>
              <a:srgbClr val="002060"/>
            </a:solidFill>
            <a:miter lim="800000"/>
          </a:ln>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en-US" sz="20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Không có chân</a:t>
            </a:r>
            <a:endParaRPr kumimoji="0" lang="en-US" altLang="en-US" sz="2000" b="0" i="0" u="none" strike="noStrike" cap="none" normalizeH="0" baseline="0" dirty="0" smtClean="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9" name="Rectangle 23"/>
          <p:cNvSpPr>
            <a:spLocks noChangeArrowheads="1"/>
          </p:cNvSpPr>
          <p:nvPr/>
        </p:nvSpPr>
        <p:spPr bwMode="auto">
          <a:xfrm>
            <a:off x="1214120" y="1948815"/>
            <a:ext cx="2016760" cy="592455"/>
          </a:xfrm>
          <a:prstGeom prst="rect">
            <a:avLst/>
          </a:prstGeom>
          <a:solidFill>
            <a:srgbClr val="FFFFFF"/>
          </a:solidFill>
          <a:ln w="19050">
            <a:solidFill>
              <a:srgbClr val="002060"/>
            </a:solidFill>
            <a:miter lim="800000"/>
          </a:ln>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en-US" sz="2000" b="1" i="0" u="none" strike="noStrike" cap="none" normalizeH="0" baseline="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Có thể bay</a:t>
            </a:r>
            <a:endParaRPr kumimoji="0" lang="en-US" altLang="en-US" sz="2000" b="0" i="0" u="none" strike="noStrike" cap="none" normalizeH="0" baseline="0" smtClean="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20" name="Rectangle 24"/>
          <p:cNvSpPr>
            <a:spLocks noChangeArrowheads="1"/>
          </p:cNvSpPr>
          <p:nvPr/>
        </p:nvSpPr>
        <p:spPr bwMode="auto">
          <a:xfrm>
            <a:off x="2803525" y="2949575"/>
            <a:ext cx="1933575" cy="644525"/>
          </a:xfrm>
          <a:prstGeom prst="rect">
            <a:avLst/>
          </a:prstGeom>
          <a:solidFill>
            <a:srgbClr val="FFFFFF"/>
          </a:solidFill>
          <a:ln w="19050">
            <a:solidFill>
              <a:srgbClr val="002060"/>
            </a:solidFill>
            <a:miter lim="800000"/>
          </a:ln>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en-US" sz="2000" b="1" i="0" u="none" strike="noStrike" cap="none" normalizeH="0" baseline="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Có mai cứng</a:t>
            </a:r>
          </a:p>
        </p:txBody>
      </p:sp>
      <p:sp>
        <p:nvSpPr>
          <p:cNvPr id="21" name="Rectangle 25"/>
          <p:cNvSpPr>
            <a:spLocks noChangeArrowheads="1"/>
          </p:cNvSpPr>
          <p:nvPr/>
        </p:nvSpPr>
        <p:spPr bwMode="auto">
          <a:xfrm>
            <a:off x="3585845" y="1957705"/>
            <a:ext cx="2564765" cy="598170"/>
          </a:xfrm>
          <a:prstGeom prst="rect">
            <a:avLst/>
          </a:prstGeom>
          <a:solidFill>
            <a:srgbClr val="FFFFFF"/>
          </a:solidFill>
          <a:ln w="19050">
            <a:solidFill>
              <a:srgbClr val="002060"/>
            </a:solidFill>
            <a:miter lim="800000"/>
          </a:ln>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en-US" sz="20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Không thể bay</a:t>
            </a:r>
            <a:endParaRPr kumimoji="0" lang="en-US" altLang="en-US" sz="2000" b="0" i="0" u="none" strike="noStrike" cap="none" normalizeH="0" baseline="0" dirty="0" smtClean="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22" name="Rectangle 26"/>
          <p:cNvSpPr>
            <a:spLocks noChangeArrowheads="1"/>
          </p:cNvSpPr>
          <p:nvPr/>
        </p:nvSpPr>
        <p:spPr bwMode="auto">
          <a:xfrm>
            <a:off x="5259705" y="2980055"/>
            <a:ext cx="2924175" cy="634365"/>
          </a:xfrm>
          <a:prstGeom prst="rect">
            <a:avLst/>
          </a:prstGeom>
          <a:solidFill>
            <a:srgbClr val="FFFFFF"/>
          </a:solidFill>
          <a:ln w="19050">
            <a:solidFill>
              <a:srgbClr val="002060"/>
            </a:solidFill>
            <a:miter lim="800000"/>
          </a:ln>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en-US" sz="2000" b="1" i="0" u="none" strike="noStrike" cap="none" normalizeH="0" baseline="0" dirty="0" smtClean="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Không có mai cứng</a:t>
            </a:r>
          </a:p>
        </p:txBody>
      </p:sp>
      <p:cxnSp>
        <p:nvCxnSpPr>
          <p:cNvPr id="23" name="Straight Arrow Connector 22"/>
          <p:cNvCxnSpPr/>
          <p:nvPr/>
        </p:nvCxnSpPr>
        <p:spPr>
          <a:xfrm>
            <a:off x="2176415" y="2620864"/>
            <a:ext cx="0" cy="366744"/>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5426842" y="4558449"/>
            <a:ext cx="0" cy="366744"/>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9133205" y="1806575"/>
            <a:ext cx="4445" cy="43815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3564890" y="3667125"/>
            <a:ext cx="20955" cy="46863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84" name="Group 83"/>
          <p:cNvGrpSpPr/>
          <p:nvPr/>
        </p:nvGrpSpPr>
        <p:grpSpPr>
          <a:xfrm>
            <a:off x="3636645" y="639445"/>
            <a:ext cx="5514340" cy="518795"/>
            <a:chOff x="3539635" y="1956364"/>
            <a:chExt cx="5514655" cy="974758"/>
          </a:xfrm>
        </p:grpSpPr>
        <p:cxnSp>
          <p:nvCxnSpPr>
            <p:cNvPr id="6" name="Straight Connector 5"/>
            <p:cNvCxnSpPr/>
            <p:nvPr/>
          </p:nvCxnSpPr>
          <p:spPr>
            <a:xfrm>
              <a:off x="3539635" y="2438400"/>
              <a:ext cx="5514655" cy="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9041066" y="2423248"/>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3539635" y="2449088"/>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6200704" y="1956364"/>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85" name="Group 84"/>
          <p:cNvGrpSpPr/>
          <p:nvPr/>
        </p:nvGrpSpPr>
        <p:grpSpPr>
          <a:xfrm>
            <a:off x="2176145" y="1508125"/>
            <a:ext cx="2913380" cy="435610"/>
            <a:chOff x="3539635" y="1956364"/>
            <a:chExt cx="5514655" cy="974758"/>
          </a:xfrm>
        </p:grpSpPr>
        <p:cxnSp>
          <p:nvCxnSpPr>
            <p:cNvPr id="86" name="Straight Connector 85"/>
            <p:cNvCxnSpPr/>
            <p:nvPr/>
          </p:nvCxnSpPr>
          <p:spPr>
            <a:xfrm>
              <a:off x="3539635" y="2438400"/>
              <a:ext cx="5514655" cy="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9041066" y="2423248"/>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3539635" y="2449088"/>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6200704" y="1956364"/>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90" name="Group 89"/>
          <p:cNvGrpSpPr/>
          <p:nvPr/>
        </p:nvGrpSpPr>
        <p:grpSpPr>
          <a:xfrm>
            <a:off x="3585845" y="2566670"/>
            <a:ext cx="3181350" cy="393065"/>
            <a:chOff x="3539635" y="1956364"/>
            <a:chExt cx="5514655" cy="974758"/>
          </a:xfrm>
        </p:grpSpPr>
        <p:cxnSp>
          <p:nvCxnSpPr>
            <p:cNvPr id="91" name="Straight Connector 90"/>
            <p:cNvCxnSpPr/>
            <p:nvPr/>
          </p:nvCxnSpPr>
          <p:spPr>
            <a:xfrm>
              <a:off x="3539635" y="2438400"/>
              <a:ext cx="5514655" cy="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9041066" y="2423248"/>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3539635" y="2449088"/>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6200704" y="1956364"/>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grpSp>
      <p:pic>
        <p:nvPicPr>
          <p:cNvPr id="100" name="Picture 99"/>
          <p:cNvPicPr/>
          <p:nvPr/>
        </p:nvPicPr>
        <p:blipFill>
          <a:blip r:embed="rId2"/>
          <a:stretch>
            <a:fillRect/>
          </a:stretch>
        </p:blipFill>
        <p:spPr>
          <a:xfrm>
            <a:off x="8427085" y="2240915"/>
            <a:ext cx="1421130" cy="739140"/>
          </a:xfrm>
          <a:prstGeom prst="rect">
            <a:avLst/>
          </a:prstGeom>
          <a:noFill/>
          <a:ln w="9525">
            <a:noFill/>
          </a:ln>
        </p:spPr>
      </p:pic>
      <p:pic>
        <p:nvPicPr>
          <p:cNvPr id="105" name="Picture 104"/>
          <p:cNvPicPr/>
          <p:nvPr/>
        </p:nvPicPr>
        <p:blipFill>
          <a:blip r:embed="rId3"/>
          <a:stretch>
            <a:fillRect/>
          </a:stretch>
        </p:blipFill>
        <p:spPr>
          <a:xfrm>
            <a:off x="1325245" y="3023870"/>
            <a:ext cx="1343025" cy="1035685"/>
          </a:xfrm>
          <a:prstGeom prst="rect">
            <a:avLst/>
          </a:prstGeom>
          <a:noFill/>
          <a:ln w="9525">
            <a:noFill/>
          </a:ln>
        </p:spPr>
      </p:pic>
      <p:pic>
        <p:nvPicPr>
          <p:cNvPr id="102" name="Picture 101"/>
          <p:cNvPicPr/>
          <p:nvPr/>
        </p:nvPicPr>
        <p:blipFill>
          <a:blip r:embed="rId4"/>
          <a:stretch>
            <a:fillRect/>
          </a:stretch>
        </p:blipFill>
        <p:spPr>
          <a:xfrm>
            <a:off x="2899410" y="4286250"/>
            <a:ext cx="1365250" cy="1078230"/>
          </a:xfrm>
          <a:prstGeom prst="rect">
            <a:avLst/>
          </a:prstGeom>
          <a:noFill/>
          <a:ln w="9525">
            <a:noFill/>
          </a:ln>
        </p:spPr>
      </p:pic>
      <p:grpSp>
        <p:nvGrpSpPr>
          <p:cNvPr id="11" name="Group 10"/>
          <p:cNvGrpSpPr/>
          <p:nvPr/>
        </p:nvGrpSpPr>
        <p:grpSpPr>
          <a:xfrm>
            <a:off x="5436870" y="3644900"/>
            <a:ext cx="2757170" cy="393700"/>
            <a:chOff x="3539635" y="1956364"/>
            <a:chExt cx="5514655" cy="974758"/>
          </a:xfrm>
        </p:grpSpPr>
        <p:cxnSp>
          <p:nvCxnSpPr>
            <p:cNvPr id="12" name="Straight Connector 11"/>
            <p:cNvCxnSpPr/>
            <p:nvPr/>
          </p:nvCxnSpPr>
          <p:spPr>
            <a:xfrm>
              <a:off x="3539635" y="2438400"/>
              <a:ext cx="5514655" cy="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9041066" y="2423248"/>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539635" y="2449088"/>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200704" y="1956364"/>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16" name="Rectangle 24"/>
          <p:cNvSpPr>
            <a:spLocks noChangeArrowheads="1"/>
          </p:cNvSpPr>
          <p:nvPr/>
        </p:nvSpPr>
        <p:spPr bwMode="auto">
          <a:xfrm>
            <a:off x="4737100" y="4031615"/>
            <a:ext cx="1727200" cy="429260"/>
          </a:xfrm>
          <a:prstGeom prst="rect">
            <a:avLst/>
          </a:prstGeom>
          <a:solidFill>
            <a:srgbClr val="FFFFFF"/>
          </a:solidFill>
          <a:ln w="19050">
            <a:solidFill>
              <a:srgbClr val="002060"/>
            </a:solidFill>
            <a:miter lim="800000"/>
          </a:ln>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en-US" sz="2000" b="1" i="0" u="none" strike="noStrike" cap="none" normalizeH="0" baseline="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Có thể bơi</a:t>
            </a:r>
          </a:p>
        </p:txBody>
      </p:sp>
      <p:pic>
        <p:nvPicPr>
          <p:cNvPr id="101" name="Picture 100"/>
          <p:cNvPicPr/>
          <p:nvPr/>
        </p:nvPicPr>
        <p:blipFill>
          <a:blip r:embed="rId5"/>
          <a:stretch>
            <a:fillRect/>
          </a:stretch>
        </p:blipFill>
        <p:spPr>
          <a:xfrm>
            <a:off x="4812030" y="4925060"/>
            <a:ext cx="1251585" cy="774065"/>
          </a:xfrm>
          <a:prstGeom prst="rect">
            <a:avLst/>
          </a:prstGeom>
          <a:noFill/>
          <a:ln w="9525">
            <a:noFill/>
          </a:ln>
        </p:spPr>
      </p:pic>
      <p:sp>
        <p:nvSpPr>
          <p:cNvPr id="17" name="Rectangle 24"/>
          <p:cNvSpPr>
            <a:spLocks noChangeArrowheads="1"/>
          </p:cNvSpPr>
          <p:nvPr/>
        </p:nvSpPr>
        <p:spPr bwMode="auto">
          <a:xfrm>
            <a:off x="7075170" y="4038600"/>
            <a:ext cx="2256155" cy="422275"/>
          </a:xfrm>
          <a:prstGeom prst="rect">
            <a:avLst/>
          </a:prstGeom>
          <a:solidFill>
            <a:srgbClr val="FFFFFF"/>
          </a:solidFill>
          <a:ln w="19050">
            <a:solidFill>
              <a:srgbClr val="002060"/>
            </a:solidFill>
            <a:miter lim="800000"/>
          </a:ln>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en-US" sz="2000" b="1" i="0" u="none" strike="noStrike" cap="none" normalizeH="0" baseline="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Không thể bơi</a:t>
            </a:r>
          </a:p>
        </p:txBody>
      </p:sp>
      <p:grpSp>
        <p:nvGrpSpPr>
          <p:cNvPr id="18" name="Group 17"/>
          <p:cNvGrpSpPr/>
          <p:nvPr/>
        </p:nvGrpSpPr>
        <p:grpSpPr>
          <a:xfrm>
            <a:off x="6872605" y="4420870"/>
            <a:ext cx="2757170" cy="535940"/>
            <a:chOff x="3539635" y="1956364"/>
            <a:chExt cx="5514655" cy="974758"/>
          </a:xfrm>
        </p:grpSpPr>
        <p:cxnSp>
          <p:nvCxnSpPr>
            <p:cNvPr id="27" name="Straight Connector 26"/>
            <p:cNvCxnSpPr/>
            <p:nvPr/>
          </p:nvCxnSpPr>
          <p:spPr>
            <a:xfrm>
              <a:off x="3539635" y="2438400"/>
              <a:ext cx="5514655" cy="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9041066" y="2423248"/>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539635" y="2449088"/>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200704" y="1956364"/>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33" name="Rectangle 24"/>
          <p:cNvSpPr>
            <a:spLocks noChangeArrowheads="1"/>
          </p:cNvSpPr>
          <p:nvPr/>
        </p:nvSpPr>
        <p:spPr bwMode="auto">
          <a:xfrm>
            <a:off x="6456680" y="4956810"/>
            <a:ext cx="1727200" cy="439420"/>
          </a:xfrm>
          <a:prstGeom prst="rect">
            <a:avLst/>
          </a:prstGeom>
          <a:solidFill>
            <a:srgbClr val="FFFFFF"/>
          </a:solidFill>
          <a:ln w="19050">
            <a:solidFill>
              <a:srgbClr val="002060"/>
            </a:solidFill>
            <a:miter lim="800000"/>
          </a:ln>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en-US" sz="2000" b="1" i="0" u="none" strike="noStrike" cap="none" normalizeH="0" baseline="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Có 8 chân</a:t>
            </a:r>
          </a:p>
        </p:txBody>
      </p:sp>
      <p:sp>
        <p:nvSpPr>
          <p:cNvPr id="34" name="Rectangle 24"/>
          <p:cNvSpPr>
            <a:spLocks noChangeArrowheads="1"/>
          </p:cNvSpPr>
          <p:nvPr/>
        </p:nvSpPr>
        <p:spPr bwMode="auto">
          <a:xfrm>
            <a:off x="8759825" y="4942840"/>
            <a:ext cx="1727200" cy="385445"/>
          </a:xfrm>
          <a:prstGeom prst="rect">
            <a:avLst/>
          </a:prstGeom>
          <a:solidFill>
            <a:srgbClr val="FFFFFF"/>
          </a:solidFill>
          <a:ln w="19050">
            <a:solidFill>
              <a:srgbClr val="002060"/>
            </a:solidFill>
            <a:miter lim="800000"/>
          </a:ln>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en-US" sz="2000" b="1" i="0" u="none" strike="noStrike" cap="none" normalizeH="0" baseline="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Có 6 chân</a:t>
            </a:r>
          </a:p>
        </p:txBody>
      </p:sp>
      <p:cxnSp>
        <p:nvCxnSpPr>
          <p:cNvPr id="35" name="Straight Arrow Connector 34"/>
          <p:cNvCxnSpPr/>
          <p:nvPr/>
        </p:nvCxnSpPr>
        <p:spPr>
          <a:xfrm>
            <a:off x="6884670" y="5411470"/>
            <a:ext cx="0" cy="44323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9640570" y="5328285"/>
            <a:ext cx="10795" cy="38608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03" name="Picture 102"/>
          <p:cNvPicPr/>
          <p:nvPr/>
        </p:nvPicPr>
        <p:blipFill>
          <a:blip r:embed="rId6"/>
          <a:stretch>
            <a:fillRect/>
          </a:stretch>
        </p:blipFill>
        <p:spPr>
          <a:xfrm>
            <a:off x="6575425" y="5854700"/>
            <a:ext cx="1490345" cy="874395"/>
          </a:xfrm>
          <a:prstGeom prst="rect">
            <a:avLst/>
          </a:prstGeom>
          <a:noFill/>
          <a:ln w="9525">
            <a:noFill/>
          </a:ln>
        </p:spPr>
      </p:pic>
      <p:pic>
        <p:nvPicPr>
          <p:cNvPr id="104" name="Picture 103"/>
          <p:cNvPicPr/>
          <p:nvPr/>
        </p:nvPicPr>
        <p:blipFill>
          <a:blip r:embed="rId7"/>
          <a:stretch>
            <a:fillRect/>
          </a:stretch>
        </p:blipFill>
        <p:spPr>
          <a:xfrm>
            <a:off x="9150985" y="5699125"/>
            <a:ext cx="1214755" cy="788035"/>
          </a:xfrm>
          <a:prstGeom prst="rect">
            <a:avLst/>
          </a:prstGeom>
          <a:noFill/>
          <a:ln w="9525">
            <a:noFill/>
          </a:ln>
        </p:spPr>
      </p:pic>
      <p:sp>
        <p:nvSpPr>
          <p:cNvPr id="38" name="Rounded Rectangle 37"/>
          <p:cNvSpPr/>
          <p:nvPr/>
        </p:nvSpPr>
        <p:spPr>
          <a:xfrm>
            <a:off x="635" y="91440"/>
            <a:ext cx="1967230" cy="951865"/>
          </a:xfrm>
          <a:prstGeom prst="roundRect">
            <a:avLst/>
          </a:prstGeom>
          <a:blipFill>
            <a:blip r:embed="rId8"/>
            <a:tile tx="0" ty="0" sx="100000" sy="100000" flip="none" algn="tl"/>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VẬN DỤNG</a:t>
            </a:r>
            <a:endParaRPr lang="en-US" sz="2800" b="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454435" y="91440"/>
            <a:ext cx="3030584" cy="509451"/>
          </a:xfrm>
          <a:prstGeom prst="roundRect">
            <a:avLst/>
          </a:prstGeom>
          <a:blipFill>
            <a:blip r:embed="rId2"/>
            <a:tile tx="0" ty="0" sx="100000" sy="100000" flip="none" algn="tl"/>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VẬN DỤNG</a:t>
            </a:r>
            <a:endParaRPr lang="en-US" sz="2800" b="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graphicFrame>
        <p:nvGraphicFramePr>
          <p:cNvPr id="3" name="Table 2"/>
          <p:cNvGraphicFramePr>
            <a:graphicFrameLocks noGrp="1"/>
          </p:cNvGraphicFramePr>
          <p:nvPr/>
        </p:nvGraphicFramePr>
        <p:xfrm>
          <a:off x="509451" y="1463042"/>
          <a:ext cx="10802983" cy="5394958"/>
        </p:xfrm>
        <a:graphic>
          <a:graphicData uri="http://schemas.openxmlformats.org/drawingml/2006/table">
            <a:tbl>
              <a:tblPr firstRow="1" firstCol="1" bandRow="1">
                <a:tableStyleId>{5C22544A-7EE6-4342-B048-85BDC9FD1C3A}</a:tableStyleId>
              </a:tblPr>
              <a:tblGrid>
                <a:gridCol w="2468880">
                  <a:extLst>
                    <a:ext uri="{9D8B030D-6E8A-4147-A177-3AD203B41FA5}">
                      <a16:colId xmlns:a16="http://schemas.microsoft.com/office/drawing/2014/main" val="20000"/>
                    </a:ext>
                  </a:extLst>
                </a:gridCol>
                <a:gridCol w="8334103">
                  <a:extLst>
                    <a:ext uri="{9D8B030D-6E8A-4147-A177-3AD203B41FA5}">
                      <a16:colId xmlns:a16="http://schemas.microsoft.com/office/drawing/2014/main" val="20001"/>
                    </a:ext>
                  </a:extLst>
                </a:gridCol>
              </a:tblGrid>
              <a:tr h="980901">
                <a:tc>
                  <a:txBody>
                    <a:bodyPr/>
                    <a:lstStyle/>
                    <a:p>
                      <a:pPr marL="457200" algn="ctr">
                        <a:lnSpc>
                          <a:spcPct val="115000"/>
                        </a:lnSpc>
                        <a:spcAft>
                          <a:spcPts val="0"/>
                        </a:spcAft>
                        <a:tabLst>
                          <a:tab pos="540385" algn="l"/>
                        </a:tabLst>
                      </a:pPr>
                      <a:r>
                        <a:rPr lang="en-US" sz="2400" dirty="0" err="1">
                          <a:effectLst/>
                          <a:latin typeface="Tahoma" panose="020B0604030504040204" pitchFamily="34" charset="0"/>
                          <a:ea typeface="Tahoma" panose="020B0604030504040204" pitchFamily="34" charset="0"/>
                          <a:cs typeface="Tahoma" panose="020B0604030504040204" pitchFamily="34" charset="0"/>
                        </a:rPr>
                        <a:t>Tên</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ngành</a:t>
                      </a:r>
                      <a:r>
                        <a:rPr lang="en-US" sz="2400" dirty="0">
                          <a:effectLst/>
                          <a:latin typeface="Tahoma" panose="020B0604030504040204" pitchFamily="34" charset="0"/>
                          <a:ea typeface="Tahoma" panose="020B0604030504040204" pitchFamily="34" charset="0"/>
                          <a:cs typeface="Tahoma" panose="020B0604030504040204" pitchFamily="34" charset="0"/>
                        </a:rPr>
                        <a:t> </a:t>
                      </a:r>
                      <a:endParaRPr lang="en-US" sz="2400" dirty="0" smtClean="0">
                        <a:effectLst/>
                        <a:latin typeface="Tahoma" panose="020B0604030504040204" pitchFamily="34" charset="0"/>
                        <a:ea typeface="Tahoma" panose="020B0604030504040204" pitchFamily="34" charset="0"/>
                        <a:cs typeface="Tahoma" panose="020B0604030504040204" pitchFamily="34" charset="0"/>
                      </a:endParaRPr>
                    </a:p>
                    <a:p>
                      <a:pPr marL="457200" algn="ctr">
                        <a:lnSpc>
                          <a:spcPct val="115000"/>
                        </a:lnSpc>
                        <a:spcAft>
                          <a:spcPts val="0"/>
                        </a:spcAft>
                        <a:tabLst>
                          <a:tab pos="540385" algn="l"/>
                        </a:tabLst>
                      </a:pPr>
                      <a:r>
                        <a:rPr lang="en-US" sz="2400" dirty="0" err="1" smtClean="0">
                          <a:effectLst/>
                          <a:latin typeface="Tahoma" panose="020B0604030504040204" pitchFamily="34" charset="0"/>
                          <a:ea typeface="Tahoma" panose="020B0604030504040204" pitchFamily="34" charset="0"/>
                          <a:cs typeface="Tahoma" panose="020B0604030504040204" pitchFamily="34" charset="0"/>
                        </a:rPr>
                        <a:t>thực</a:t>
                      </a:r>
                      <a:r>
                        <a:rPr lang="en-US" sz="2400" dirty="0" smtClean="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vật</a:t>
                      </a:r>
                      <a:endParaRPr lang="en-US" sz="2400"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57200" algn="ctr">
                        <a:lnSpc>
                          <a:spcPct val="115000"/>
                        </a:lnSpc>
                        <a:spcAft>
                          <a:spcPts val="0"/>
                        </a:spcAft>
                        <a:tabLst>
                          <a:tab pos="540385" algn="l"/>
                        </a:tabLst>
                      </a:pPr>
                      <a:r>
                        <a:rPr lang="en-US" sz="2400" dirty="0" err="1">
                          <a:effectLst/>
                          <a:latin typeface="Tahoma" panose="020B0604030504040204" pitchFamily="34" charset="0"/>
                          <a:ea typeface="Tahoma" panose="020B0604030504040204" pitchFamily="34" charset="0"/>
                          <a:cs typeface="Tahoma" panose="020B0604030504040204" pitchFamily="34" charset="0"/>
                        </a:rPr>
                        <a:t>Đặc</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điểm</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nhận</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diện</a:t>
                      </a:r>
                      <a:endParaRPr lang="en-US" sz="2400"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90453">
                <a:tc>
                  <a:txBody>
                    <a:bodyPr/>
                    <a:lstStyle/>
                    <a:p>
                      <a:pPr marL="457200" algn="ctr">
                        <a:lnSpc>
                          <a:spcPct val="115000"/>
                        </a:lnSpc>
                        <a:spcAft>
                          <a:spcPts val="0"/>
                        </a:spcAft>
                        <a:tabLst>
                          <a:tab pos="540385" algn="l"/>
                        </a:tabLst>
                      </a:pPr>
                      <a:r>
                        <a:rPr lang="en-US" sz="2400">
                          <a:effectLst/>
                          <a:latin typeface="Tahoma" panose="020B0604030504040204" pitchFamily="34" charset="0"/>
                          <a:ea typeface="Tahoma" panose="020B0604030504040204" pitchFamily="34" charset="0"/>
                          <a:cs typeface="Tahoma" panose="020B0604030504040204" pitchFamily="34" charset="0"/>
                        </a:rPr>
                        <a:t>Tảo</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57200" algn="just">
                        <a:lnSpc>
                          <a:spcPct val="115000"/>
                        </a:lnSpc>
                        <a:spcAft>
                          <a:spcPts val="0"/>
                        </a:spcAft>
                        <a:tabLst>
                          <a:tab pos="540385" algn="l"/>
                        </a:tabLst>
                      </a:pPr>
                      <a:r>
                        <a:rPr lang="en-US" sz="2400" dirty="0" err="1">
                          <a:effectLst/>
                          <a:latin typeface="Tahoma" panose="020B0604030504040204" pitchFamily="34" charset="0"/>
                          <a:ea typeface="Tahoma" panose="020B0604030504040204" pitchFamily="34" charset="0"/>
                          <a:cs typeface="Tahoma" panose="020B0604030504040204" pitchFamily="34" charset="0"/>
                        </a:rPr>
                        <a:t>Chưa</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có</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rễ</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thân</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lá</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chính</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thức</a:t>
                      </a:r>
                      <a:endParaRPr lang="en-US" sz="2400"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980901">
                <a:tc>
                  <a:txBody>
                    <a:bodyPr/>
                    <a:lstStyle/>
                    <a:p>
                      <a:pPr marL="457200" algn="ctr">
                        <a:lnSpc>
                          <a:spcPct val="115000"/>
                        </a:lnSpc>
                        <a:spcAft>
                          <a:spcPts val="0"/>
                        </a:spcAft>
                        <a:tabLst>
                          <a:tab pos="540385" algn="l"/>
                        </a:tabLst>
                      </a:pPr>
                      <a:r>
                        <a:rPr lang="en-US" sz="2400">
                          <a:effectLst/>
                          <a:latin typeface="Tahoma" panose="020B0604030504040204" pitchFamily="34" charset="0"/>
                          <a:ea typeface="Tahoma" panose="020B0604030504040204" pitchFamily="34" charset="0"/>
                          <a:cs typeface="Tahoma" panose="020B0604030504040204" pitchFamily="34" charset="0"/>
                        </a:rPr>
                        <a:t>Rêu</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57200" algn="just">
                        <a:lnSpc>
                          <a:spcPct val="115000"/>
                        </a:lnSpc>
                        <a:spcAft>
                          <a:spcPts val="0"/>
                        </a:spcAft>
                        <a:tabLst>
                          <a:tab pos="540385" algn="l"/>
                        </a:tabLst>
                      </a:pPr>
                      <a:r>
                        <a:rPr lang="en-US" sz="2400" dirty="0" err="1">
                          <a:effectLst/>
                          <a:latin typeface="Tahoma" panose="020B0604030504040204" pitchFamily="34" charset="0"/>
                          <a:ea typeface="Tahoma" panose="020B0604030504040204" pitchFamily="34" charset="0"/>
                          <a:cs typeface="Tahoma" panose="020B0604030504040204" pitchFamily="34" charset="0"/>
                        </a:rPr>
                        <a:t>Có</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rễ</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giả</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có</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thân</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và</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lá</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nhưng</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chưa</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có</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mạch</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dẫn</a:t>
                      </a:r>
                      <a:endParaRPr lang="en-US" sz="2400"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980901">
                <a:tc>
                  <a:txBody>
                    <a:bodyPr/>
                    <a:lstStyle/>
                    <a:p>
                      <a:pPr marL="457200" algn="ctr">
                        <a:lnSpc>
                          <a:spcPct val="115000"/>
                        </a:lnSpc>
                        <a:spcAft>
                          <a:spcPts val="0"/>
                        </a:spcAft>
                        <a:tabLst>
                          <a:tab pos="540385" algn="l"/>
                        </a:tabLst>
                      </a:pPr>
                      <a:r>
                        <a:rPr lang="en-US" sz="2400">
                          <a:effectLst/>
                          <a:latin typeface="Tahoma" panose="020B0604030504040204" pitchFamily="34" charset="0"/>
                          <a:ea typeface="Tahoma" panose="020B0604030504040204" pitchFamily="34" charset="0"/>
                          <a:cs typeface="Tahoma" panose="020B0604030504040204" pitchFamily="34" charset="0"/>
                        </a:rPr>
                        <a:t>Quyết</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57200" algn="just">
                        <a:lnSpc>
                          <a:spcPct val="115000"/>
                        </a:lnSpc>
                        <a:spcAft>
                          <a:spcPts val="0"/>
                        </a:spcAft>
                        <a:tabLst>
                          <a:tab pos="540385" algn="l"/>
                        </a:tabLst>
                      </a:pPr>
                      <a:r>
                        <a:rPr lang="en-US" sz="2400" dirty="0" err="1">
                          <a:effectLst/>
                          <a:latin typeface="Tahoma" panose="020B0604030504040204" pitchFamily="34" charset="0"/>
                          <a:ea typeface="Tahoma" panose="020B0604030504040204" pitchFamily="34" charset="0"/>
                          <a:cs typeface="Tahoma" panose="020B0604030504040204" pitchFamily="34" charset="0"/>
                        </a:rPr>
                        <a:t>Có</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rễ</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thân</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lá</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chính</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thức</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có</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mạch</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dẫn</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sinh</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sản</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bằng</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bào</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tử</a:t>
                      </a:r>
                      <a:endParaRPr lang="en-US" sz="2400"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980901">
                <a:tc>
                  <a:txBody>
                    <a:bodyPr/>
                    <a:lstStyle/>
                    <a:p>
                      <a:pPr marL="457200" algn="ctr">
                        <a:lnSpc>
                          <a:spcPct val="115000"/>
                        </a:lnSpc>
                        <a:spcAft>
                          <a:spcPts val="0"/>
                        </a:spcAft>
                        <a:tabLst>
                          <a:tab pos="540385" algn="l"/>
                        </a:tabLst>
                      </a:pPr>
                      <a:r>
                        <a:rPr lang="en-US" sz="2400">
                          <a:effectLst/>
                          <a:latin typeface="Tahoma" panose="020B0604030504040204" pitchFamily="34" charset="0"/>
                          <a:ea typeface="Tahoma" panose="020B0604030504040204" pitchFamily="34" charset="0"/>
                          <a:cs typeface="Tahoma" panose="020B0604030504040204" pitchFamily="34" charset="0"/>
                        </a:rPr>
                        <a:t>Hạt trần</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57200" algn="just">
                        <a:lnSpc>
                          <a:spcPct val="115000"/>
                        </a:lnSpc>
                        <a:spcAft>
                          <a:spcPts val="0"/>
                        </a:spcAft>
                        <a:tabLst>
                          <a:tab pos="540385" algn="l"/>
                        </a:tabLst>
                      </a:pPr>
                      <a:r>
                        <a:rPr lang="en-US" sz="2400" dirty="0" err="1">
                          <a:effectLst/>
                          <a:latin typeface="Tahoma" panose="020B0604030504040204" pitchFamily="34" charset="0"/>
                          <a:ea typeface="Tahoma" panose="020B0604030504040204" pitchFamily="34" charset="0"/>
                          <a:cs typeface="Tahoma" panose="020B0604030504040204" pitchFamily="34" charset="0"/>
                        </a:rPr>
                        <a:t>Có</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rễ</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thân</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lá</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chính</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thức</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có</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mạch</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dẫn</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sinh</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sản</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bằng</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hạt</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hạt</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trần</a:t>
                      </a:r>
                      <a:endParaRPr lang="en-US" sz="2400"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980901">
                <a:tc>
                  <a:txBody>
                    <a:bodyPr/>
                    <a:lstStyle/>
                    <a:p>
                      <a:pPr marL="457200" algn="ctr">
                        <a:lnSpc>
                          <a:spcPct val="115000"/>
                        </a:lnSpc>
                        <a:spcAft>
                          <a:spcPts val="0"/>
                        </a:spcAft>
                        <a:tabLst>
                          <a:tab pos="540385" algn="l"/>
                        </a:tabLst>
                      </a:pPr>
                      <a:r>
                        <a:rPr lang="en-US" sz="2400">
                          <a:effectLst/>
                          <a:latin typeface="Tahoma" panose="020B0604030504040204" pitchFamily="34" charset="0"/>
                          <a:ea typeface="Tahoma" panose="020B0604030504040204" pitchFamily="34" charset="0"/>
                          <a:cs typeface="Tahoma" panose="020B0604030504040204" pitchFamily="34" charset="0"/>
                        </a:rPr>
                        <a:t>Hạt kín</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57200" algn="just">
                        <a:lnSpc>
                          <a:spcPct val="115000"/>
                        </a:lnSpc>
                        <a:spcAft>
                          <a:spcPts val="0"/>
                        </a:spcAft>
                        <a:tabLst>
                          <a:tab pos="540385" algn="l"/>
                        </a:tabLst>
                      </a:pPr>
                      <a:r>
                        <a:rPr lang="en-US" sz="2400" dirty="0" err="1">
                          <a:effectLst/>
                          <a:latin typeface="Tahoma" panose="020B0604030504040204" pitchFamily="34" charset="0"/>
                          <a:ea typeface="Tahoma" panose="020B0604030504040204" pitchFamily="34" charset="0"/>
                          <a:cs typeface="Tahoma" panose="020B0604030504040204" pitchFamily="34" charset="0"/>
                        </a:rPr>
                        <a:t>Có</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rễ</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thân</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lá</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chính</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thức</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có</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mạch</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dẫn</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sinh</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sản</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bằng</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hạt</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hạt</a:t>
                      </a:r>
                      <a:r>
                        <a:rPr lang="en-US" sz="2400" dirty="0">
                          <a:effectLst/>
                          <a:latin typeface="Tahoma" panose="020B0604030504040204" pitchFamily="34" charset="0"/>
                          <a:ea typeface="Tahoma" panose="020B0604030504040204" pitchFamily="34" charset="0"/>
                          <a:cs typeface="Tahoma" panose="020B0604030504040204" pitchFamily="34" charset="0"/>
                        </a:rPr>
                        <a:t> </a:t>
                      </a:r>
                      <a:r>
                        <a:rPr lang="en-US" sz="2400" dirty="0" err="1">
                          <a:effectLst/>
                          <a:latin typeface="Tahoma" panose="020B0604030504040204" pitchFamily="34" charset="0"/>
                          <a:ea typeface="Tahoma" panose="020B0604030504040204" pitchFamily="34" charset="0"/>
                          <a:cs typeface="Tahoma" panose="020B0604030504040204" pitchFamily="34" charset="0"/>
                        </a:rPr>
                        <a:t>kín</a:t>
                      </a:r>
                      <a:endParaRPr lang="en-US" sz="2400"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sp>
        <p:nvSpPr>
          <p:cNvPr id="4" name="TextBox 3"/>
          <p:cNvSpPr txBox="1"/>
          <p:nvPr/>
        </p:nvSpPr>
        <p:spPr>
          <a:xfrm>
            <a:off x="509451" y="632045"/>
            <a:ext cx="10633166" cy="830997"/>
          </a:xfrm>
          <a:prstGeom prst="rect">
            <a:avLst/>
          </a:prstGeom>
          <a:noFill/>
        </p:spPr>
        <p:txBody>
          <a:bodyPr wrap="square" rtlCol="0">
            <a:spAutoFit/>
          </a:bodyPr>
          <a:lstStyle/>
          <a:p>
            <a:pPr algn="ctr"/>
            <a:r>
              <a:rPr lang="en-US" sz="2400" b="1" dirty="0" err="1" smtClean="0">
                <a:latin typeface="Tahoma" panose="020B0604030504040204" pitchFamily="34" charset="0"/>
                <a:ea typeface="Tahoma" panose="020B0604030504040204" pitchFamily="34" charset="0"/>
                <a:cs typeface="Tahoma" panose="020B0604030504040204" pitchFamily="34" charset="0"/>
              </a:rPr>
              <a:t>Em</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hãy</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xây</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dựng</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sơ</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đồ</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phân</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loại</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các</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ngành</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thực</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vật</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dựa</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vào</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bảng</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đặc</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điểm</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dưới</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đây</a:t>
            </a:r>
            <a:endParaRPr lang="en-US" sz="2400" b="1" dirty="0">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7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936625" y="559609"/>
            <a:ext cx="10463347" cy="6068741"/>
            <a:chOff x="927463" y="431248"/>
            <a:chExt cx="10463347" cy="6068741"/>
          </a:xfrm>
        </p:grpSpPr>
        <p:pic>
          <p:nvPicPr>
            <p:cNvPr id="2" name="Picture 1"/>
            <p:cNvPicPr>
              <a:picLocks noChangeAspect="1"/>
            </p:cNvPicPr>
            <p:nvPr/>
          </p:nvPicPr>
          <p:blipFill>
            <a:blip r:embed="rId2"/>
            <a:stretch>
              <a:fillRect/>
            </a:stretch>
          </p:blipFill>
          <p:spPr>
            <a:xfrm>
              <a:off x="927463" y="431248"/>
              <a:ext cx="10463347" cy="6068741"/>
            </a:xfrm>
            <a:prstGeom prst="rect">
              <a:avLst/>
            </a:prstGeom>
          </p:spPr>
        </p:pic>
        <p:sp>
          <p:nvSpPr>
            <p:cNvPr id="3" name="Rectangle 2"/>
            <p:cNvSpPr/>
            <p:nvPr/>
          </p:nvSpPr>
          <p:spPr>
            <a:xfrm>
              <a:off x="7249886" y="5185955"/>
              <a:ext cx="4023360" cy="11887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Rounded Rectangle 4"/>
          <p:cNvSpPr/>
          <p:nvPr/>
        </p:nvSpPr>
        <p:spPr>
          <a:xfrm>
            <a:off x="635" y="91440"/>
            <a:ext cx="1967230" cy="951865"/>
          </a:xfrm>
          <a:prstGeom prst="roundRect">
            <a:avLst/>
          </a:prstGeom>
          <a:blipFill>
            <a:blip r:embed="rId3"/>
            <a:tile tx="0" ty="0" sx="100000" sy="100000" flip="none" algn="tl"/>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VẬN DỤNG</a:t>
            </a:r>
            <a:endParaRPr lang="en-US" sz="2800" b="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1967865" y="320040"/>
            <a:ext cx="10130790" cy="2306955"/>
          </a:xfrm>
          <a:prstGeom prst="rect">
            <a:avLst/>
          </a:prstGeom>
          <a:noFill/>
        </p:spPr>
        <p:txBody>
          <a:bodyPr wrap="square" rtlCol="0" anchor="t">
            <a:spAutoFit/>
          </a:bodyPr>
          <a:lstStyle/>
          <a:p>
            <a:r>
              <a:rPr lang="en-US" sz="2400"/>
              <a:t>❓ Hãy tiến hành xây dựng khóa lưỡng phân để phân loại các sinh vật: chim, bọ ngựa, cá mập, khỉ, rùa dựa vào các đặc điểm gợi ý dưới đây:</a:t>
            </a:r>
          </a:p>
          <a:p>
            <a:r>
              <a:rPr lang="en-US" sz="2400"/>
              <a:t>- Có cánh hay không có cánh?</a:t>
            </a:r>
          </a:p>
          <a:p>
            <a:r>
              <a:rPr lang="en-US" sz="2400"/>
              <a:t>- Có lông vũ hay không có lông vũ?</a:t>
            </a:r>
          </a:p>
          <a:p>
            <a:r>
              <a:rPr lang="en-US" sz="2400"/>
              <a:t>- Có vây hay không có vây?</a:t>
            </a:r>
          </a:p>
          <a:p>
            <a:r>
              <a:rPr lang="en-US" sz="2400"/>
              <a:t>- Có lông mao hay không có lông mao?</a:t>
            </a:r>
          </a:p>
        </p:txBody>
      </p:sp>
      <p:pic>
        <p:nvPicPr>
          <p:cNvPr id="112" name="Picture 111"/>
          <p:cNvPicPr/>
          <p:nvPr/>
        </p:nvPicPr>
        <p:blipFill>
          <a:blip r:embed="rId2"/>
          <a:stretch>
            <a:fillRect/>
          </a:stretch>
        </p:blipFill>
        <p:spPr>
          <a:xfrm>
            <a:off x="1967865" y="2626995"/>
            <a:ext cx="8698230" cy="4025265"/>
          </a:xfrm>
          <a:prstGeom prst="rect">
            <a:avLst/>
          </a:prstGeom>
          <a:noFill/>
          <a:ln w="9525">
            <a:noFill/>
          </a:ln>
        </p:spPr>
      </p:pic>
      <p:sp>
        <p:nvSpPr>
          <p:cNvPr id="3" name="Rounded Rectangle 2"/>
          <p:cNvSpPr/>
          <p:nvPr/>
        </p:nvSpPr>
        <p:spPr>
          <a:xfrm>
            <a:off x="635" y="91440"/>
            <a:ext cx="1967230" cy="951865"/>
          </a:xfrm>
          <a:prstGeom prst="roundRect">
            <a:avLst/>
          </a:prstGeom>
          <a:blipFill>
            <a:blip r:embed="rId3"/>
            <a:tile tx="0" ty="0" sx="100000" sy="100000" flip="none" algn="tl"/>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VẬN DỤNG</a:t>
            </a:r>
            <a:endParaRPr lang="en-US" sz="2800" b="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454435" y="91440"/>
            <a:ext cx="3030584" cy="509451"/>
          </a:xfrm>
          <a:prstGeom prst="roundRect">
            <a:avLst/>
          </a:prstGeom>
          <a:blipFill>
            <a:blip r:embed="rId2"/>
            <a:tile tx="0" ty="0" sx="100000" sy="100000" flip="none" algn="tl"/>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VẬN DỤNG</a:t>
            </a:r>
            <a:endParaRPr lang="en-US" sz="2800" b="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pic>
        <p:nvPicPr>
          <p:cNvPr id="3" name="Picture 2"/>
          <p:cNvPicPr>
            <a:picLocks noChangeAspect="1"/>
          </p:cNvPicPr>
          <p:nvPr/>
        </p:nvPicPr>
        <p:blipFill>
          <a:blip r:embed="rId3"/>
          <a:stretch>
            <a:fillRect/>
          </a:stretch>
        </p:blipFill>
        <p:spPr>
          <a:xfrm>
            <a:off x="3749040" y="748220"/>
            <a:ext cx="8141355" cy="6109780"/>
          </a:xfrm>
          <a:prstGeom prst="rect">
            <a:avLst/>
          </a:prstGeom>
        </p:spPr>
      </p:pic>
      <p:sp>
        <p:nvSpPr>
          <p:cNvPr id="4" name="Rectangle 3"/>
          <p:cNvSpPr/>
          <p:nvPr/>
        </p:nvSpPr>
        <p:spPr>
          <a:xfrm>
            <a:off x="169818" y="2042863"/>
            <a:ext cx="3840479" cy="3065455"/>
          </a:xfrm>
          <a:prstGeom prst="rect">
            <a:avLst/>
          </a:prstGeom>
        </p:spPr>
        <p:txBody>
          <a:bodyPr wrap="square">
            <a:spAutoFit/>
          </a:bodyPr>
          <a:lstStyle/>
          <a:p>
            <a:pPr marL="457200" algn="just">
              <a:lnSpc>
                <a:spcPct val="115000"/>
              </a:lnSpc>
              <a:spcAft>
                <a:spcPts val="0"/>
              </a:spcAft>
              <a:tabLst>
                <a:tab pos="450215" algn="l"/>
              </a:tabLst>
            </a:pP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smtClean="0">
                <a:latin typeface="Tahoma" panose="020B0604030504040204" pitchFamily="34" charset="0"/>
                <a:ea typeface="Tahoma" panose="020B0604030504040204" pitchFamily="34" charset="0"/>
                <a:cs typeface="Tahoma" panose="020B0604030504040204" pitchFamily="34" charset="0"/>
              </a:rPr>
              <a:t>Hãy</a:t>
            </a:r>
            <a:r>
              <a:rPr lang="en-US" sz="2400" b="1" dirty="0" smtClean="0">
                <a:latin typeface="Tahoma" panose="020B0604030504040204" pitchFamily="34" charset="0"/>
                <a:ea typeface="Tahoma" panose="020B0604030504040204" pitchFamily="34" charset="0"/>
                <a:cs typeface="Tahoma" panose="020B0604030504040204" pitchFamily="34" charset="0"/>
              </a:rPr>
              <a:t> </a:t>
            </a:r>
            <a:r>
              <a:rPr lang="en-US" sz="2400" b="1" dirty="0" err="1">
                <a:latin typeface="Tahoma" panose="020B0604030504040204" pitchFamily="34" charset="0"/>
                <a:ea typeface="Tahoma" panose="020B0604030504040204" pitchFamily="34" charset="0"/>
                <a:cs typeface="Tahoma" panose="020B0604030504040204" pitchFamily="34" charset="0"/>
              </a:rPr>
              <a:t>dựa</a:t>
            </a:r>
            <a:r>
              <a:rPr lang="en-US" sz="2400" b="1" dirty="0">
                <a:latin typeface="Tahoma" panose="020B0604030504040204" pitchFamily="34" charset="0"/>
                <a:ea typeface="Tahoma" panose="020B0604030504040204" pitchFamily="34" charset="0"/>
                <a:cs typeface="Tahoma" panose="020B0604030504040204" pitchFamily="34" charset="0"/>
              </a:rPr>
              <a:t> </a:t>
            </a:r>
            <a:r>
              <a:rPr lang="en-US" sz="2400" b="1" dirty="0" err="1">
                <a:latin typeface="Tahoma" panose="020B0604030504040204" pitchFamily="34" charset="0"/>
                <a:ea typeface="Tahoma" panose="020B0604030504040204" pitchFamily="34" charset="0"/>
                <a:cs typeface="Tahoma" panose="020B0604030504040204" pitchFamily="34" charset="0"/>
              </a:rPr>
              <a:t>vào</a:t>
            </a:r>
            <a:r>
              <a:rPr lang="en-US" sz="2400" b="1" dirty="0">
                <a:latin typeface="Tahoma" panose="020B0604030504040204" pitchFamily="34" charset="0"/>
                <a:ea typeface="Tahoma" panose="020B0604030504040204" pitchFamily="34" charset="0"/>
                <a:cs typeface="Tahoma" panose="020B0604030504040204" pitchFamily="34" charset="0"/>
              </a:rPr>
              <a:t> </a:t>
            </a:r>
            <a:r>
              <a:rPr lang="en-US" sz="2400" b="1" dirty="0" err="1">
                <a:latin typeface="Tahoma" panose="020B0604030504040204" pitchFamily="34" charset="0"/>
                <a:ea typeface="Tahoma" panose="020B0604030504040204" pitchFamily="34" charset="0"/>
                <a:cs typeface="Tahoma" panose="020B0604030504040204" pitchFamily="34" charset="0"/>
              </a:rPr>
              <a:t>kiến</a:t>
            </a:r>
            <a:r>
              <a:rPr lang="en-US" sz="2400" b="1" dirty="0">
                <a:latin typeface="Tahoma" panose="020B0604030504040204" pitchFamily="34" charset="0"/>
                <a:ea typeface="Tahoma" panose="020B0604030504040204" pitchFamily="34" charset="0"/>
                <a:cs typeface="Tahoma" panose="020B0604030504040204" pitchFamily="34" charset="0"/>
              </a:rPr>
              <a:t> </a:t>
            </a:r>
            <a:r>
              <a:rPr lang="en-US" sz="2400" b="1" dirty="0" err="1">
                <a:latin typeface="Tahoma" panose="020B0604030504040204" pitchFamily="34" charset="0"/>
                <a:ea typeface="Tahoma" panose="020B0604030504040204" pitchFamily="34" charset="0"/>
                <a:cs typeface="Tahoma" panose="020B0604030504040204" pitchFamily="34" charset="0"/>
              </a:rPr>
              <a:t>thức</a:t>
            </a:r>
            <a:r>
              <a:rPr lang="en-US" sz="2400" b="1" dirty="0">
                <a:latin typeface="Tahoma" panose="020B0604030504040204" pitchFamily="34" charset="0"/>
                <a:ea typeface="Tahoma" panose="020B0604030504040204" pitchFamily="34" charset="0"/>
                <a:cs typeface="Tahoma" panose="020B0604030504040204" pitchFamily="34" charset="0"/>
              </a:rPr>
              <a:t> </a:t>
            </a:r>
            <a:r>
              <a:rPr lang="en-US" sz="2400" b="1" dirty="0" err="1">
                <a:latin typeface="Tahoma" panose="020B0604030504040204" pitchFamily="34" charset="0"/>
                <a:ea typeface="Tahoma" panose="020B0604030504040204" pitchFamily="34" charset="0"/>
                <a:cs typeface="Tahoma" panose="020B0604030504040204" pitchFamily="34" charset="0"/>
              </a:rPr>
              <a:t>đã</a:t>
            </a:r>
            <a:r>
              <a:rPr lang="en-US" sz="2400" b="1" dirty="0">
                <a:latin typeface="Tahoma" panose="020B0604030504040204" pitchFamily="34" charset="0"/>
                <a:ea typeface="Tahoma" panose="020B0604030504040204" pitchFamily="34" charset="0"/>
                <a:cs typeface="Tahoma" panose="020B0604030504040204" pitchFamily="34" charset="0"/>
              </a:rPr>
              <a:t> </a:t>
            </a:r>
            <a:r>
              <a:rPr lang="en-US" sz="2400" b="1" dirty="0" err="1">
                <a:latin typeface="Tahoma" panose="020B0604030504040204" pitchFamily="34" charset="0"/>
                <a:ea typeface="Tahoma" panose="020B0604030504040204" pitchFamily="34" charset="0"/>
                <a:cs typeface="Tahoma" panose="020B0604030504040204" pitchFamily="34" charset="0"/>
              </a:rPr>
              <a:t>biết</a:t>
            </a:r>
            <a:r>
              <a:rPr lang="en-US" sz="2400" b="1" dirty="0">
                <a:latin typeface="Tahoma" panose="020B0604030504040204" pitchFamily="34" charset="0"/>
                <a:ea typeface="Tahoma" panose="020B0604030504040204" pitchFamily="34" charset="0"/>
                <a:cs typeface="Tahoma" panose="020B0604030504040204" pitchFamily="34" charset="0"/>
              </a:rPr>
              <a:t>, </a:t>
            </a:r>
            <a:r>
              <a:rPr lang="en-US" sz="2400" b="1" dirty="0" err="1">
                <a:latin typeface="Tahoma" panose="020B0604030504040204" pitchFamily="34" charset="0"/>
                <a:ea typeface="Tahoma" panose="020B0604030504040204" pitchFamily="34" charset="0"/>
                <a:cs typeface="Tahoma" panose="020B0604030504040204" pitchFamily="34" charset="0"/>
              </a:rPr>
              <a:t>tìm</a:t>
            </a:r>
            <a:r>
              <a:rPr lang="en-US" sz="2400" b="1" dirty="0">
                <a:latin typeface="Tahoma" panose="020B0604030504040204" pitchFamily="34" charset="0"/>
                <a:ea typeface="Tahoma" panose="020B0604030504040204" pitchFamily="34" charset="0"/>
                <a:cs typeface="Tahoma" panose="020B0604030504040204" pitchFamily="34" charset="0"/>
              </a:rPr>
              <a:t> </a:t>
            </a:r>
            <a:r>
              <a:rPr lang="en-US" sz="2400" b="1" dirty="0" err="1">
                <a:latin typeface="Tahoma" panose="020B0604030504040204" pitchFamily="34" charset="0"/>
                <a:ea typeface="Tahoma" panose="020B0604030504040204" pitchFamily="34" charset="0"/>
                <a:cs typeface="Tahoma" panose="020B0604030504040204" pitchFamily="34" charset="0"/>
              </a:rPr>
              <a:t>hiểu</a:t>
            </a:r>
            <a:r>
              <a:rPr lang="en-US" sz="2400" b="1" dirty="0">
                <a:latin typeface="Tahoma" panose="020B0604030504040204" pitchFamily="34" charset="0"/>
                <a:ea typeface="Tahoma" panose="020B0604030504040204" pitchFamily="34" charset="0"/>
                <a:cs typeface="Tahoma" panose="020B0604030504040204" pitchFamily="34" charset="0"/>
              </a:rPr>
              <a:t> </a:t>
            </a:r>
            <a:r>
              <a:rPr lang="en-US" sz="2400" b="1" dirty="0" err="1">
                <a:latin typeface="Tahoma" panose="020B0604030504040204" pitchFamily="34" charset="0"/>
                <a:ea typeface="Tahoma" panose="020B0604030504040204" pitchFamily="34" charset="0"/>
                <a:cs typeface="Tahoma" panose="020B0604030504040204" pitchFamily="34" charset="0"/>
              </a:rPr>
              <a:t>thêm</a:t>
            </a:r>
            <a:r>
              <a:rPr lang="en-US" sz="2400" b="1" dirty="0">
                <a:latin typeface="Tahoma" panose="020B0604030504040204" pitchFamily="34" charset="0"/>
                <a:ea typeface="Tahoma" panose="020B0604030504040204" pitchFamily="34" charset="0"/>
                <a:cs typeface="Tahoma" panose="020B0604030504040204" pitchFamily="34" charset="0"/>
              </a:rPr>
              <a:t> </a:t>
            </a:r>
            <a:r>
              <a:rPr lang="en-US" sz="2400" b="1" dirty="0" err="1">
                <a:latin typeface="Tahoma" panose="020B0604030504040204" pitchFamily="34" charset="0"/>
                <a:ea typeface="Tahoma" panose="020B0604030504040204" pitchFamily="34" charset="0"/>
                <a:cs typeface="Tahoma" panose="020B0604030504040204" pitchFamily="34" charset="0"/>
              </a:rPr>
              <a:t>thông</a:t>
            </a:r>
            <a:r>
              <a:rPr lang="en-US" sz="2400" b="1" dirty="0">
                <a:latin typeface="Tahoma" panose="020B0604030504040204" pitchFamily="34" charset="0"/>
                <a:ea typeface="Tahoma" panose="020B0604030504040204" pitchFamily="34" charset="0"/>
                <a:cs typeface="Tahoma" panose="020B0604030504040204" pitchFamily="34" charset="0"/>
              </a:rPr>
              <a:t> tin </a:t>
            </a:r>
            <a:r>
              <a:rPr lang="en-US" sz="2400" b="1" dirty="0" err="1">
                <a:latin typeface="Tahoma" panose="020B0604030504040204" pitchFamily="34" charset="0"/>
                <a:ea typeface="Tahoma" panose="020B0604030504040204" pitchFamily="34" charset="0"/>
                <a:cs typeface="Tahoma" panose="020B0604030504040204" pitchFamily="34" charset="0"/>
              </a:rPr>
              <a:t>và</a:t>
            </a:r>
            <a:r>
              <a:rPr lang="en-US" sz="2400" b="1" dirty="0">
                <a:latin typeface="Tahoma" panose="020B0604030504040204" pitchFamily="34" charset="0"/>
                <a:ea typeface="Tahoma" panose="020B0604030504040204" pitchFamily="34" charset="0"/>
                <a:cs typeface="Tahoma" panose="020B0604030504040204" pitchFamily="34" charset="0"/>
              </a:rPr>
              <a:t> </a:t>
            </a:r>
            <a:r>
              <a:rPr lang="en-US" sz="2400" b="1" dirty="0" err="1">
                <a:latin typeface="Tahoma" panose="020B0604030504040204" pitchFamily="34" charset="0"/>
                <a:ea typeface="Tahoma" panose="020B0604030504040204" pitchFamily="34" charset="0"/>
                <a:cs typeface="Tahoma" panose="020B0604030504040204" pitchFamily="34" charset="0"/>
              </a:rPr>
              <a:t>giải</a:t>
            </a:r>
            <a:r>
              <a:rPr lang="en-US" sz="2400" b="1" dirty="0">
                <a:latin typeface="Tahoma" panose="020B0604030504040204" pitchFamily="34" charset="0"/>
                <a:ea typeface="Tahoma" panose="020B0604030504040204" pitchFamily="34" charset="0"/>
                <a:cs typeface="Tahoma" panose="020B0604030504040204" pitchFamily="34" charset="0"/>
              </a:rPr>
              <a:t> </a:t>
            </a:r>
            <a:r>
              <a:rPr lang="en-US" sz="2400" b="1" dirty="0" err="1">
                <a:latin typeface="Tahoma" panose="020B0604030504040204" pitchFamily="34" charset="0"/>
                <a:ea typeface="Tahoma" panose="020B0604030504040204" pitchFamily="34" charset="0"/>
                <a:cs typeface="Tahoma" panose="020B0604030504040204" pitchFamily="34" charset="0"/>
              </a:rPr>
              <a:t>thích</a:t>
            </a:r>
            <a:r>
              <a:rPr lang="en-US" sz="2400" b="1" dirty="0">
                <a:latin typeface="Tahoma" panose="020B0604030504040204" pitchFamily="34" charset="0"/>
                <a:ea typeface="Tahoma" panose="020B0604030504040204" pitchFamily="34" charset="0"/>
                <a:cs typeface="Tahoma" panose="020B0604030504040204" pitchFamily="34" charset="0"/>
              </a:rPr>
              <a:t> </a:t>
            </a:r>
            <a:r>
              <a:rPr lang="en-US" sz="2400" b="1" dirty="0" err="1">
                <a:latin typeface="Tahoma" panose="020B0604030504040204" pitchFamily="34" charset="0"/>
                <a:ea typeface="Tahoma" panose="020B0604030504040204" pitchFamily="34" charset="0"/>
                <a:cs typeface="Tahoma" panose="020B0604030504040204" pitchFamily="34" charset="0"/>
              </a:rPr>
              <a:t>tại</a:t>
            </a:r>
            <a:r>
              <a:rPr lang="en-US" sz="2400" b="1" dirty="0">
                <a:latin typeface="Tahoma" panose="020B0604030504040204" pitchFamily="34" charset="0"/>
                <a:ea typeface="Tahoma" panose="020B0604030504040204" pitchFamily="34" charset="0"/>
                <a:cs typeface="Tahoma" panose="020B0604030504040204" pitchFamily="34" charset="0"/>
              </a:rPr>
              <a:t> </a:t>
            </a:r>
            <a:r>
              <a:rPr lang="en-US" sz="2400" b="1" dirty="0" err="1">
                <a:latin typeface="Tahoma" panose="020B0604030504040204" pitchFamily="34" charset="0"/>
                <a:ea typeface="Tahoma" panose="020B0604030504040204" pitchFamily="34" charset="0"/>
                <a:cs typeface="Tahoma" panose="020B0604030504040204" pitchFamily="34" charset="0"/>
              </a:rPr>
              <a:t>sao</a:t>
            </a:r>
            <a:r>
              <a:rPr lang="en-US" sz="2400" b="1" dirty="0">
                <a:latin typeface="Tahoma" panose="020B0604030504040204" pitchFamily="34" charset="0"/>
                <a:ea typeface="Tahoma" panose="020B0604030504040204" pitchFamily="34" charset="0"/>
                <a:cs typeface="Tahoma" panose="020B0604030504040204" pitchFamily="34" charset="0"/>
              </a:rPr>
              <a:t> </a:t>
            </a:r>
            <a:r>
              <a:rPr lang="en-US" sz="2400" b="1" dirty="0" err="1">
                <a:latin typeface="Tahoma" panose="020B0604030504040204" pitchFamily="34" charset="0"/>
                <a:ea typeface="Tahoma" panose="020B0604030504040204" pitchFamily="34" charset="0"/>
                <a:cs typeface="Tahoma" panose="020B0604030504040204" pitchFamily="34" charset="0"/>
              </a:rPr>
              <a:t>người</a:t>
            </a:r>
            <a:r>
              <a:rPr lang="en-US" sz="2400" b="1" dirty="0">
                <a:latin typeface="Tahoma" panose="020B0604030504040204" pitchFamily="34" charset="0"/>
                <a:ea typeface="Tahoma" panose="020B0604030504040204" pitchFamily="34" charset="0"/>
                <a:cs typeface="Tahoma" panose="020B0604030504040204" pitchFamily="34" charset="0"/>
              </a:rPr>
              <a:t> ta </a:t>
            </a:r>
            <a:r>
              <a:rPr lang="en-US" sz="2400" b="1" dirty="0" err="1">
                <a:latin typeface="Tahoma" panose="020B0604030504040204" pitchFamily="34" charset="0"/>
                <a:ea typeface="Tahoma" panose="020B0604030504040204" pitchFamily="34" charset="0"/>
                <a:cs typeface="Tahoma" panose="020B0604030504040204" pitchFamily="34" charset="0"/>
              </a:rPr>
              <a:t>lại</a:t>
            </a:r>
            <a:r>
              <a:rPr lang="en-US" sz="2400" b="1" dirty="0">
                <a:latin typeface="Tahoma" panose="020B0604030504040204" pitchFamily="34" charset="0"/>
                <a:ea typeface="Tahoma" panose="020B0604030504040204" pitchFamily="34" charset="0"/>
                <a:cs typeface="Tahoma" panose="020B0604030504040204" pitchFamily="34" charset="0"/>
              </a:rPr>
              <a:t> chia </a:t>
            </a:r>
            <a:r>
              <a:rPr lang="en-US" sz="2400" b="1" dirty="0" err="1">
                <a:latin typeface="Tahoma" panose="020B0604030504040204" pitchFamily="34" charset="0"/>
                <a:ea typeface="Tahoma" panose="020B0604030504040204" pitchFamily="34" charset="0"/>
                <a:cs typeface="Tahoma" panose="020B0604030504040204" pitchFamily="34" charset="0"/>
              </a:rPr>
              <a:t>sinh</a:t>
            </a:r>
            <a:r>
              <a:rPr lang="en-US" sz="2400" b="1" dirty="0">
                <a:latin typeface="Tahoma" panose="020B0604030504040204" pitchFamily="34" charset="0"/>
                <a:ea typeface="Tahoma" panose="020B0604030504040204" pitchFamily="34" charset="0"/>
                <a:cs typeface="Tahoma" panose="020B0604030504040204" pitchFamily="34" charset="0"/>
              </a:rPr>
              <a:t> </a:t>
            </a:r>
            <a:r>
              <a:rPr lang="en-US" sz="2400" b="1" dirty="0" err="1">
                <a:latin typeface="Tahoma" panose="020B0604030504040204" pitchFamily="34" charset="0"/>
                <a:ea typeface="Tahoma" panose="020B0604030504040204" pitchFamily="34" charset="0"/>
                <a:cs typeface="Tahoma" panose="020B0604030504040204" pitchFamily="34" charset="0"/>
              </a:rPr>
              <a:t>giới</a:t>
            </a:r>
            <a:r>
              <a:rPr lang="en-US" sz="2400" b="1" dirty="0">
                <a:latin typeface="Tahoma" panose="020B0604030504040204" pitchFamily="34" charset="0"/>
                <a:ea typeface="Tahoma" panose="020B0604030504040204" pitchFamily="34" charset="0"/>
                <a:cs typeface="Tahoma" panose="020B0604030504040204" pitchFamily="34" charset="0"/>
              </a:rPr>
              <a:t> </a:t>
            </a:r>
            <a:r>
              <a:rPr lang="en-US" sz="2400" b="1" dirty="0" err="1">
                <a:latin typeface="Tahoma" panose="020B0604030504040204" pitchFamily="34" charset="0"/>
                <a:ea typeface="Tahoma" panose="020B0604030504040204" pitchFamily="34" charset="0"/>
                <a:cs typeface="Tahoma" panose="020B0604030504040204" pitchFamily="34" charset="0"/>
              </a:rPr>
              <a:t>thành</a:t>
            </a:r>
            <a:r>
              <a:rPr lang="en-US" sz="2400" b="1" dirty="0">
                <a:latin typeface="Tahoma" panose="020B0604030504040204" pitchFamily="34" charset="0"/>
                <a:ea typeface="Tahoma" panose="020B0604030504040204" pitchFamily="34" charset="0"/>
                <a:cs typeface="Tahoma" panose="020B0604030504040204" pitchFamily="34" charset="0"/>
              </a:rPr>
              <a:t> 5 </a:t>
            </a:r>
            <a:r>
              <a:rPr lang="en-US" sz="2400" b="1" dirty="0" err="1">
                <a:latin typeface="Tahoma" panose="020B0604030504040204" pitchFamily="34" charset="0"/>
                <a:ea typeface="Tahoma" panose="020B0604030504040204" pitchFamily="34" charset="0"/>
                <a:cs typeface="Tahoma" panose="020B0604030504040204" pitchFamily="34" charset="0"/>
              </a:rPr>
              <a:t>giới</a:t>
            </a:r>
            <a:r>
              <a:rPr lang="en-US" sz="2400" b="1" dirty="0">
                <a:latin typeface="Tahoma" panose="020B0604030504040204" pitchFamily="34" charset="0"/>
                <a:ea typeface="Tahoma" panose="020B0604030504040204" pitchFamily="34" charset="0"/>
                <a:cs typeface="Tahoma" panose="020B0604030504040204" pitchFamily="34" charset="0"/>
              </a:rPr>
              <a:t> </a:t>
            </a:r>
            <a:r>
              <a:rPr lang="en-US" sz="2400" b="1" dirty="0" err="1">
                <a:latin typeface="Tahoma" panose="020B0604030504040204" pitchFamily="34" charset="0"/>
                <a:ea typeface="Tahoma" panose="020B0604030504040204" pitchFamily="34" charset="0"/>
                <a:cs typeface="Tahoma" panose="020B0604030504040204" pitchFamily="34" charset="0"/>
              </a:rPr>
              <a:t>như</a:t>
            </a:r>
            <a:r>
              <a:rPr lang="en-US" sz="2400" b="1" dirty="0">
                <a:latin typeface="Tahoma" panose="020B0604030504040204" pitchFamily="34" charset="0"/>
                <a:ea typeface="Tahoma" panose="020B0604030504040204" pitchFamily="34" charset="0"/>
                <a:cs typeface="Tahoma" panose="020B0604030504040204" pitchFamily="34" charset="0"/>
              </a:rPr>
              <a:t> </a:t>
            </a:r>
            <a:r>
              <a:rPr lang="en-US" sz="2400" b="1" dirty="0" err="1">
                <a:latin typeface="Tahoma" panose="020B0604030504040204" pitchFamily="34" charset="0"/>
                <a:ea typeface="Tahoma" panose="020B0604030504040204" pitchFamily="34" charset="0"/>
                <a:cs typeface="Tahoma" panose="020B0604030504040204" pitchFamily="34" charset="0"/>
              </a:rPr>
              <a:t>sơ</a:t>
            </a:r>
            <a:r>
              <a:rPr lang="en-US" sz="2400" b="1" dirty="0">
                <a:latin typeface="Tahoma" panose="020B0604030504040204" pitchFamily="34" charset="0"/>
                <a:ea typeface="Tahoma" panose="020B0604030504040204" pitchFamily="34" charset="0"/>
                <a:cs typeface="Tahoma" panose="020B0604030504040204" pitchFamily="34" charset="0"/>
              </a:rPr>
              <a:t> </a:t>
            </a:r>
            <a:r>
              <a:rPr lang="en-US" sz="2400" b="1" dirty="0" err="1">
                <a:latin typeface="Tahoma" panose="020B0604030504040204" pitchFamily="34" charset="0"/>
                <a:ea typeface="Tahoma" panose="020B0604030504040204" pitchFamily="34" charset="0"/>
                <a:cs typeface="Tahoma" panose="020B0604030504040204" pitchFamily="34" charset="0"/>
              </a:rPr>
              <a:t>đồ</a:t>
            </a:r>
            <a:r>
              <a:rPr lang="en-US" sz="2400" b="1" dirty="0">
                <a:latin typeface="Tahoma" panose="020B0604030504040204" pitchFamily="34" charset="0"/>
                <a:ea typeface="Tahoma" panose="020B0604030504040204" pitchFamily="34" charset="0"/>
                <a:cs typeface="Tahoma" panose="020B0604030504040204" pitchFamily="34" charset="0"/>
              </a:rPr>
              <a:t> </a:t>
            </a:r>
            <a:r>
              <a:rPr lang="en-US" sz="2400" b="1" dirty="0" err="1">
                <a:latin typeface="Tahoma" panose="020B0604030504040204" pitchFamily="34" charset="0"/>
                <a:ea typeface="Tahoma" panose="020B0604030504040204" pitchFamily="34" charset="0"/>
                <a:cs typeface="Tahoma" panose="020B0604030504040204" pitchFamily="34" charset="0"/>
              </a:rPr>
              <a:t>bên</a:t>
            </a:r>
            <a:r>
              <a:rPr lang="en-US" sz="2400" b="1" dirty="0">
                <a:latin typeface="Tahoma" panose="020B0604030504040204" pitchFamily="34" charset="0"/>
                <a:ea typeface="Tahoma" panose="020B0604030504040204" pitchFamily="34" charset="0"/>
                <a:cs typeface="Tahoma" panose="020B0604030504040204" pitchFamily="34" charset="0"/>
              </a:rPr>
              <a:t>?</a:t>
            </a:r>
            <a:endParaRPr lang="en-US" sz="2400" b="1" dirty="0">
              <a:effectLst/>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 name="Content Placeholder 109"/>
          <p:cNvPicPr>
            <a:picLocks noGrp="1" noChangeAspect="1"/>
          </p:cNvPicPr>
          <p:nvPr>
            <p:ph sz="half" idx="1"/>
          </p:nvPr>
        </p:nvPicPr>
        <p:blipFill>
          <a:blip r:embed="rId2"/>
          <a:stretch>
            <a:fillRect/>
          </a:stretch>
        </p:blipFill>
        <p:spPr>
          <a:xfrm>
            <a:off x="1836420" y="1663700"/>
            <a:ext cx="9554845" cy="4919980"/>
          </a:xfrm>
          <a:prstGeom prst="rect">
            <a:avLst/>
          </a:prstGeom>
          <a:noFill/>
          <a:ln w="9525">
            <a:noFill/>
          </a:ln>
        </p:spPr>
      </p:pic>
      <p:pic>
        <p:nvPicPr>
          <p:cNvPr id="111" name="Content Placeholder 110"/>
          <p:cNvPicPr>
            <a:picLocks noGrp="1" noChangeAspect="1"/>
          </p:cNvPicPr>
          <p:nvPr>
            <p:ph sz="half" idx="2"/>
          </p:nvPr>
        </p:nvPicPr>
        <p:blipFill>
          <a:blip r:embed="rId3"/>
          <a:stretch>
            <a:fillRect/>
          </a:stretch>
        </p:blipFill>
        <p:spPr>
          <a:xfrm>
            <a:off x="-90805" y="0"/>
            <a:ext cx="1538605" cy="1538605"/>
          </a:xfrm>
          <a:prstGeom prst="rect">
            <a:avLst/>
          </a:prstGeom>
          <a:noFill/>
          <a:ln w="9525">
            <a:noFill/>
          </a:ln>
        </p:spPr>
      </p:pic>
      <p:sp>
        <p:nvSpPr>
          <p:cNvPr id="4" name="Text Box 3"/>
          <p:cNvSpPr txBox="1"/>
          <p:nvPr/>
        </p:nvSpPr>
        <p:spPr>
          <a:xfrm>
            <a:off x="1836420" y="385445"/>
            <a:ext cx="9554210" cy="953135"/>
          </a:xfrm>
          <a:prstGeom prst="rect">
            <a:avLst/>
          </a:prstGeom>
          <a:noFill/>
        </p:spPr>
        <p:txBody>
          <a:bodyPr wrap="square" rtlCol="0">
            <a:spAutoFit/>
          </a:bodyPr>
          <a:lstStyle/>
          <a:p>
            <a:r>
              <a:rPr lang="en-US" sz="2400"/>
              <a:t>        </a:t>
            </a:r>
            <a:r>
              <a:rPr lang="en-US" sz="2800"/>
              <a:t>Em hãy giúp hai bạn ở hình 15.1 phân chia các loại đồ vật thành từng nhóm theo màu sắc và hình dạng?</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904593" y="0"/>
            <a:ext cx="9047921" cy="5904942"/>
          </a:xfrm>
          <a:prstGeom prst="rect">
            <a:avLst/>
          </a:prstGeom>
        </p:spPr>
      </p:pic>
      <p:grpSp>
        <p:nvGrpSpPr>
          <p:cNvPr id="5" name="Group 4"/>
          <p:cNvGrpSpPr/>
          <p:nvPr/>
        </p:nvGrpSpPr>
        <p:grpSpPr>
          <a:xfrm>
            <a:off x="91440" y="836023"/>
            <a:ext cx="2813153" cy="1933303"/>
            <a:chOff x="91440" y="836023"/>
            <a:chExt cx="2813153" cy="1933303"/>
          </a:xfrm>
        </p:grpSpPr>
        <p:sp>
          <p:nvSpPr>
            <p:cNvPr id="3" name="Cloud Callout 2"/>
            <p:cNvSpPr/>
            <p:nvPr/>
          </p:nvSpPr>
          <p:spPr>
            <a:xfrm>
              <a:off x="91440" y="836023"/>
              <a:ext cx="2813153" cy="1933303"/>
            </a:xfrm>
            <a:prstGeom prst="cloudCallout">
              <a:avLst>
                <a:gd name="adj1" fmla="val 57262"/>
                <a:gd name="adj2" fmla="val 6306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72582" y="1203402"/>
              <a:ext cx="2050868" cy="1015663"/>
            </a:xfrm>
            <a:prstGeom prst="rect">
              <a:avLst/>
            </a:prstGeom>
            <a:noFill/>
          </p:spPr>
          <p:txBody>
            <a:bodyPr wrap="square" rtlCol="0">
              <a:spAutoFit/>
            </a:bodyPr>
            <a:lstStyle/>
            <a:p>
              <a:pPr algn="just"/>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Hình</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ảnh</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này</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truyền</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cho</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em</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thông</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điệp</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gì</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sz="20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7" name="Group 6"/>
          <p:cNvGrpSpPr/>
          <p:nvPr/>
        </p:nvGrpSpPr>
        <p:grpSpPr>
          <a:xfrm>
            <a:off x="91439" y="3605349"/>
            <a:ext cx="3383281" cy="2155371"/>
            <a:chOff x="91440" y="836023"/>
            <a:chExt cx="2813153" cy="1998595"/>
          </a:xfrm>
        </p:grpSpPr>
        <p:sp>
          <p:nvSpPr>
            <p:cNvPr id="8" name="Cloud Callout 7"/>
            <p:cNvSpPr/>
            <p:nvPr/>
          </p:nvSpPr>
          <p:spPr>
            <a:xfrm>
              <a:off x="91440" y="836023"/>
              <a:ext cx="2813153" cy="1933303"/>
            </a:xfrm>
            <a:prstGeom prst="cloudCallout">
              <a:avLst>
                <a:gd name="adj1" fmla="val 66528"/>
                <a:gd name="adj2" fmla="val -66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472582" y="1203402"/>
              <a:ext cx="2050868" cy="1631216"/>
            </a:xfrm>
            <a:prstGeom prst="rect">
              <a:avLst/>
            </a:prstGeom>
            <a:noFill/>
          </p:spPr>
          <p:txBody>
            <a:bodyPr wrap="square" rtlCol="0">
              <a:spAutoFit/>
            </a:bodyPr>
            <a:lstStyle/>
            <a:p>
              <a:pPr algn="just"/>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Nếu</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là</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em</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em</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sẽ</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đưa</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ra</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những</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cách</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phân</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loại</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rác</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như</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thế</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nào</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sz="20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750"/>
                                        <p:tgtEl>
                                          <p:spTgt spid="5"/>
                                        </p:tgtEl>
                                      </p:cBhvr>
                                    </p:animEffect>
                                    <p:set>
                                      <p:cBhvr>
                                        <p:cTn id="7" dur="1" fill="hold">
                                          <p:stCondLst>
                                            <p:cond delay="74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2000" fill="hold">
                                          <p:stCondLst>
                                            <p:cond delay="0"/>
                                          </p:stCondLst>
                                        </p:cTn>
                                        <p:tgtEl>
                                          <p:spTgt spid="7"/>
                                        </p:tgtEl>
                                        <p:attrNameLst>
                                          <p:attrName>style.visibility</p:attrName>
                                        </p:attrNameLst>
                                      </p:cBhvr>
                                      <p:to>
                                        <p:strVal val="visible"/>
                                      </p:to>
                                    </p:set>
                                    <p:animEffect transition="in" filter="barn(inVertical)">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2915284" y="12428"/>
            <a:ext cx="6204857" cy="509451"/>
          </a:xfrm>
          <a:prstGeom prst="roundRect">
            <a:avLst/>
          </a:prstGeom>
          <a:blipFill>
            <a:blip r:embed="rId2"/>
            <a:tile tx="0" ty="0" sx="100000" sy="100000" flip="none" algn="tl"/>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BÀI 15: KHÓA LƯỠNG PHÂN</a:t>
            </a:r>
            <a:endParaRPr lang="en-US" sz="2800" b="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sp>
        <p:nvSpPr>
          <p:cNvPr id="3" name="TextBox 2"/>
          <p:cNvSpPr txBox="1"/>
          <p:nvPr/>
        </p:nvSpPr>
        <p:spPr>
          <a:xfrm>
            <a:off x="0" y="627017"/>
            <a:ext cx="10071462" cy="461665"/>
          </a:xfrm>
          <a:prstGeom prst="rect">
            <a:avLst/>
          </a:prstGeom>
          <a:noFill/>
        </p:spPr>
        <p:txBody>
          <a:bodyPr wrap="square" rtlCol="0">
            <a:spAutoFit/>
          </a:bodyPr>
          <a:lstStyle/>
          <a:p>
            <a:r>
              <a:rPr lang="en-US" sz="24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I. SỬ DỤNG KHÓA LƯỠNG PHÂN TRONG PHÂN LOẠI SINH VẬT</a:t>
            </a:r>
            <a:endParaRPr lang="en-US" sz="2400" b="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pic>
        <p:nvPicPr>
          <p:cNvPr id="4" name="Picture 3"/>
          <p:cNvPicPr>
            <a:picLocks noChangeAspect="1"/>
          </p:cNvPicPr>
          <p:nvPr/>
        </p:nvPicPr>
        <p:blipFill>
          <a:blip r:embed="rId3"/>
          <a:stretch>
            <a:fillRect/>
          </a:stretch>
        </p:blipFill>
        <p:spPr>
          <a:xfrm>
            <a:off x="5199017" y="1088682"/>
            <a:ext cx="6911380" cy="5769318"/>
          </a:xfrm>
          <a:prstGeom prst="rect">
            <a:avLst/>
          </a:prstGeom>
        </p:spPr>
      </p:pic>
      <p:sp>
        <p:nvSpPr>
          <p:cNvPr id="5" name="TextBox 4"/>
          <p:cNvSpPr txBox="1"/>
          <p:nvPr/>
        </p:nvSpPr>
        <p:spPr>
          <a:xfrm>
            <a:off x="313507" y="1193185"/>
            <a:ext cx="4741819" cy="830997"/>
          </a:xfrm>
          <a:prstGeom prst="rect">
            <a:avLst/>
          </a:prstGeom>
          <a:noFill/>
        </p:spPr>
        <p:txBody>
          <a:bodyPr wrap="square" rtlCol="0">
            <a:spAutoFit/>
          </a:bodyPr>
          <a:lstStyle/>
          <a:p>
            <a:pPr algn="just"/>
            <a:r>
              <a:rPr lang="en-US" sz="2400" dirty="0" err="1" smtClean="0">
                <a:latin typeface="Tahoma" panose="020B0604030504040204" pitchFamily="34" charset="0"/>
                <a:ea typeface="Tahoma" panose="020B0604030504040204" pitchFamily="34" charset="0"/>
                <a:cs typeface="Tahoma" panose="020B0604030504040204" pitchFamily="34" charset="0"/>
              </a:rPr>
              <a:t>Quan</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sát</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hình</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bên</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và</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trả</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lời</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một</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số</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câu</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hỏi</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sau</a:t>
            </a:r>
            <a:r>
              <a:rPr lang="en-US" sz="2400" dirty="0" smtClean="0">
                <a:latin typeface="Tahoma" panose="020B0604030504040204" pitchFamily="34" charset="0"/>
                <a:ea typeface="Tahoma" panose="020B0604030504040204" pitchFamily="34" charset="0"/>
                <a:cs typeface="Tahoma" panose="020B0604030504040204" pitchFamily="34" charset="0"/>
              </a:rPr>
              <a:t>:</a:t>
            </a:r>
            <a:endParaRPr lang="en-US" sz="2400" dirty="0">
              <a:latin typeface="Tahoma" panose="020B0604030504040204" pitchFamily="34" charset="0"/>
              <a:ea typeface="Tahoma" panose="020B0604030504040204" pitchFamily="34" charset="0"/>
              <a:cs typeface="Tahoma" panose="020B0604030504040204" pitchFamily="34" charset="0"/>
            </a:endParaRPr>
          </a:p>
        </p:txBody>
      </p:sp>
      <p:sp>
        <p:nvSpPr>
          <p:cNvPr id="6" name="TextBox 5"/>
          <p:cNvSpPr txBox="1"/>
          <p:nvPr/>
        </p:nvSpPr>
        <p:spPr>
          <a:xfrm>
            <a:off x="313507" y="2128685"/>
            <a:ext cx="4741819" cy="1569660"/>
          </a:xfrm>
          <a:prstGeom prst="rect">
            <a:avLst/>
          </a:prstGeom>
          <a:noFill/>
        </p:spPr>
        <p:txBody>
          <a:bodyPr wrap="square" rtlCol="0">
            <a:spAutoFit/>
          </a:bodyPr>
          <a:lstStyle/>
          <a:p>
            <a:pPr algn="just"/>
            <a:r>
              <a:rPr lang="en-US" sz="2400" dirty="0" smtClean="0">
                <a:latin typeface="Tahoma" panose="020B0604030504040204" pitchFamily="34" charset="0"/>
                <a:ea typeface="Tahoma" panose="020B0604030504040204" pitchFamily="34" charset="0"/>
                <a:cs typeface="Tahoma" panose="020B0604030504040204" pitchFamily="34" charset="0"/>
              </a:rPr>
              <a:t>1. </a:t>
            </a:r>
            <a:r>
              <a:rPr lang="en-US" sz="2400" dirty="0" err="1" smtClean="0">
                <a:latin typeface="Tahoma" panose="020B0604030504040204" pitchFamily="34" charset="0"/>
                <a:ea typeface="Tahoma" panose="020B0604030504040204" pitchFamily="34" charset="0"/>
                <a:cs typeface="Tahoma" panose="020B0604030504040204" pitchFamily="34" charset="0"/>
              </a:rPr>
              <a:t>Các</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đặc</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điểm</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giúp</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phân</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loại</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các</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động</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vật</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trong</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hình</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thành</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các</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nhóm</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khác</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nhau</a:t>
            </a:r>
            <a:r>
              <a:rPr lang="en-US" sz="2400" dirty="0" smtClean="0">
                <a:latin typeface="Tahoma" panose="020B0604030504040204" pitchFamily="34" charset="0"/>
                <a:ea typeface="Tahoma" panose="020B0604030504040204" pitchFamily="34" charset="0"/>
                <a:cs typeface="Tahoma" panose="020B0604030504040204" pitchFamily="34" charset="0"/>
              </a:rPr>
              <a:t> ở </a:t>
            </a:r>
            <a:r>
              <a:rPr lang="en-US" sz="2400" dirty="0" err="1" smtClean="0">
                <a:latin typeface="Tahoma" panose="020B0604030504040204" pitchFamily="34" charset="0"/>
                <a:ea typeface="Tahoma" panose="020B0604030504040204" pitchFamily="34" charset="0"/>
                <a:cs typeface="Tahoma" panose="020B0604030504040204" pitchFamily="34" charset="0"/>
              </a:rPr>
              <a:t>các</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bước</a:t>
            </a:r>
            <a:r>
              <a:rPr lang="en-US" sz="2400" dirty="0" smtClean="0">
                <a:latin typeface="Tahoma" panose="020B0604030504040204" pitchFamily="34" charset="0"/>
                <a:ea typeface="Tahoma" panose="020B0604030504040204" pitchFamily="34" charset="0"/>
                <a:cs typeface="Tahoma" panose="020B0604030504040204" pitchFamily="34" charset="0"/>
              </a:rPr>
              <a:t> 1, 2, 3 </a:t>
            </a:r>
            <a:r>
              <a:rPr lang="en-US" sz="2400" dirty="0" err="1" smtClean="0">
                <a:latin typeface="Tahoma" panose="020B0604030504040204" pitchFamily="34" charset="0"/>
                <a:ea typeface="Tahoma" panose="020B0604030504040204" pitchFamily="34" charset="0"/>
                <a:cs typeface="Tahoma" panose="020B0604030504040204" pitchFamily="34" charset="0"/>
              </a:rPr>
              <a:t>là</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gì</a:t>
            </a:r>
            <a:r>
              <a:rPr lang="en-US" sz="2400" dirty="0" smtClean="0">
                <a:latin typeface="Tahoma" panose="020B0604030504040204" pitchFamily="34" charset="0"/>
                <a:ea typeface="Tahoma" panose="020B0604030504040204" pitchFamily="34" charset="0"/>
                <a:cs typeface="Tahoma" panose="020B0604030504040204" pitchFamily="34" charset="0"/>
              </a:rPr>
              <a:t>?</a:t>
            </a:r>
            <a:endParaRPr lang="en-US" sz="2400" dirty="0">
              <a:latin typeface="Tahoma" panose="020B0604030504040204" pitchFamily="34" charset="0"/>
              <a:ea typeface="Tahoma" panose="020B0604030504040204" pitchFamily="34" charset="0"/>
              <a:cs typeface="Tahoma" panose="020B0604030504040204" pitchFamily="34" charset="0"/>
            </a:endParaRPr>
          </a:p>
        </p:txBody>
      </p:sp>
      <p:sp>
        <p:nvSpPr>
          <p:cNvPr id="7" name="TextBox 6"/>
          <p:cNvSpPr txBox="1"/>
          <p:nvPr/>
        </p:nvSpPr>
        <p:spPr>
          <a:xfrm>
            <a:off x="300445" y="3973341"/>
            <a:ext cx="4754881" cy="1569660"/>
          </a:xfrm>
          <a:prstGeom prst="rect">
            <a:avLst/>
          </a:prstGeom>
          <a:noFill/>
        </p:spPr>
        <p:txBody>
          <a:bodyPr wrap="square" rtlCol="0">
            <a:spAutoFit/>
          </a:bodyPr>
          <a:lstStyle/>
          <a:p>
            <a:pPr algn="just"/>
            <a:r>
              <a:rPr lang="en-US" sz="2400" dirty="0" smtClean="0">
                <a:latin typeface="Tahoma" panose="020B0604030504040204" pitchFamily="34" charset="0"/>
                <a:ea typeface="Tahoma" panose="020B0604030504040204" pitchFamily="34" charset="0"/>
                <a:cs typeface="Tahoma" panose="020B0604030504040204" pitchFamily="34" charset="0"/>
              </a:rPr>
              <a:t>2. </a:t>
            </a:r>
            <a:r>
              <a:rPr lang="en-US" sz="2400" dirty="0" err="1" smtClean="0">
                <a:latin typeface="Tahoma" panose="020B0604030504040204" pitchFamily="34" charset="0"/>
                <a:ea typeface="Tahoma" panose="020B0604030504040204" pitchFamily="34" charset="0"/>
                <a:cs typeface="Tahoma" panose="020B0604030504040204" pitchFamily="34" charset="0"/>
              </a:rPr>
              <a:t>Trong</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từng</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bước</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phân</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loại</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từ</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đầu</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đến</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cuối</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người</a:t>
            </a:r>
            <a:r>
              <a:rPr lang="en-US" sz="2400" dirty="0" smtClean="0">
                <a:latin typeface="Tahoma" panose="020B0604030504040204" pitchFamily="34" charset="0"/>
                <a:ea typeface="Tahoma" panose="020B0604030504040204" pitchFamily="34" charset="0"/>
                <a:cs typeface="Tahoma" panose="020B0604030504040204" pitchFamily="34" charset="0"/>
              </a:rPr>
              <a:t> ta </a:t>
            </a:r>
            <a:r>
              <a:rPr lang="en-US" sz="2400" dirty="0" err="1" smtClean="0">
                <a:latin typeface="Tahoma" panose="020B0604030504040204" pitchFamily="34" charset="0"/>
                <a:ea typeface="Tahoma" panose="020B0604030504040204" pitchFamily="34" charset="0"/>
                <a:cs typeface="Tahoma" panose="020B0604030504040204" pitchFamily="34" charset="0"/>
              </a:rPr>
              <a:t>luôn</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phân</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loại</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các</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loài</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động</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vật</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trên</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thành</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mấy</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nhóm</a:t>
            </a:r>
            <a:r>
              <a:rPr lang="en-US" sz="2400" dirty="0" smtClean="0">
                <a:latin typeface="Tahoma" panose="020B0604030504040204" pitchFamily="34" charset="0"/>
                <a:ea typeface="Tahoma" panose="020B0604030504040204" pitchFamily="34" charset="0"/>
                <a:cs typeface="Tahoma" panose="020B0604030504040204" pitchFamily="34" charset="0"/>
              </a:rPr>
              <a:t>? </a:t>
            </a:r>
            <a:endParaRPr lang="en-US" sz="2400" dirty="0">
              <a:latin typeface="Tahoma" panose="020B0604030504040204" pitchFamily="34" charset="0"/>
              <a:ea typeface="Tahoma" panose="020B0604030504040204" pitchFamily="34" charset="0"/>
              <a:cs typeface="Tahoma" panose="020B0604030504040204" pitchFamily="34" charset="0"/>
            </a:endParaRPr>
          </a:p>
        </p:txBody>
      </p:sp>
      <p:sp>
        <p:nvSpPr>
          <p:cNvPr id="10" name="TextBox 9"/>
          <p:cNvSpPr txBox="1"/>
          <p:nvPr/>
        </p:nvSpPr>
        <p:spPr>
          <a:xfrm>
            <a:off x="313507" y="3973341"/>
            <a:ext cx="4754881" cy="2306955"/>
          </a:xfrm>
          <a:prstGeom prst="rect">
            <a:avLst/>
          </a:prstGeom>
          <a:noFill/>
        </p:spPr>
        <p:txBody>
          <a:bodyPr wrap="square" rtlCol="0">
            <a:spAutoFit/>
          </a:bodyPr>
          <a:lstStyle/>
          <a:p>
            <a:pPr marL="342900" indent="-342900" algn="just">
              <a:buFontTx/>
              <a:buChar char="-"/>
            </a:pP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Bước</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1: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Dựa</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vào</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môi</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trường</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sống</a:t>
            </a:r>
            <a:endPar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buFontTx/>
              <a:buChar char="-"/>
            </a:pP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Bước</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2: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Dựa</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vào</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đặc</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điểm</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của</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tai ( Kích thước tai)</a:t>
            </a:r>
          </a:p>
          <a:p>
            <a:pPr marL="342900" indent="-342900" algn="just">
              <a:buFontTx/>
              <a:buChar char="-"/>
            </a:pP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Bước</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3: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Dựa</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vào</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khả</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năng</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sủa</a:t>
            </a:r>
          </a:p>
          <a:p>
            <a:pPr indent="0" algn="just">
              <a:buFontTx/>
              <a:buNone/>
            </a:pPr>
            <a:r>
              <a:rPr lang="en-US" sz="2400" dirty="0">
                <a:solidFill>
                  <a:srgbClr val="0070C0"/>
                </a:solidFill>
                <a:latin typeface="Tahoma" panose="020B0604030504040204" pitchFamily="34" charset="0"/>
                <a:ea typeface="Tahoma" panose="020B0604030504040204" pitchFamily="34" charset="0"/>
                <a:cs typeface="Tahoma" panose="020B0604030504040204" pitchFamily="34" charset="0"/>
              </a:rPr>
              <a:t>( Âm thanh)</a:t>
            </a:r>
          </a:p>
        </p:txBody>
      </p:sp>
      <p:sp>
        <p:nvSpPr>
          <p:cNvPr id="12" name="TextBox 11"/>
          <p:cNvSpPr txBox="1"/>
          <p:nvPr/>
        </p:nvSpPr>
        <p:spPr>
          <a:xfrm>
            <a:off x="465907" y="3946485"/>
            <a:ext cx="4630782" cy="830997"/>
          </a:xfrm>
          <a:prstGeom prst="rect">
            <a:avLst/>
          </a:prstGeom>
          <a:noFill/>
        </p:spPr>
        <p:txBody>
          <a:bodyPr wrap="square" rtlCol="0">
            <a:spAutoFit/>
          </a:bodyPr>
          <a:lstStyle/>
          <a:p>
            <a:pPr algn="just"/>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Trong</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mỗi</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bước</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các</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sinh</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vật</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luôn</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được</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phân</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làm</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 2 </a:t>
            </a:r>
            <a:r>
              <a:rPr lang="en-US" sz="2400"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nhóm</a:t>
            </a:r>
            <a:r>
              <a:rPr lang="en-US" sz="2400" dirty="0" smtClean="0">
                <a:solidFill>
                  <a:srgbClr val="0070C0"/>
                </a:solidFill>
                <a:latin typeface="Tahoma" panose="020B0604030504040204" pitchFamily="34" charset="0"/>
                <a:ea typeface="Tahoma" panose="020B0604030504040204" pitchFamily="34" charset="0"/>
                <a:cs typeface="Tahoma" panose="020B0604030504040204" pitchFamily="34" charset="0"/>
              </a:rPr>
              <a:t>.</a:t>
            </a:r>
            <a:endParaRPr lang="en-US" sz="2400"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7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750"/>
                                        <p:tgtEl>
                                          <p:spTgt spid="7"/>
                                        </p:tgtEl>
                                      </p:cBhvr>
                                    </p:animEffect>
                                    <p:set>
                                      <p:cBhvr>
                                        <p:cTn id="33" dur="1" fill="hold">
                                          <p:stCondLst>
                                            <p:cond delay="749"/>
                                          </p:stCondLst>
                                        </p:cTn>
                                        <p:tgtEl>
                                          <p:spTgt spid="7"/>
                                        </p:tgtEl>
                                        <p:attrNameLst>
                                          <p:attrName>style.visibility</p:attrName>
                                        </p:attrNameLst>
                                      </p:cBhvr>
                                      <p:to>
                                        <p:strVal val="hidden"/>
                                      </p:to>
                                    </p:set>
                                  </p:childTnLst>
                                </p:cTn>
                              </p:par>
                            </p:childTnLst>
                          </p:cTn>
                        </p:par>
                        <p:par>
                          <p:cTn id="34" fill="hold">
                            <p:stCondLst>
                              <p:cond delay="1000"/>
                            </p:stCondLst>
                            <p:childTnLst>
                              <p:par>
                                <p:cTn id="35" presetID="42" presetClass="entr" presetSubtype="0" fill="hold" grpId="0" nodeType="afterEffect">
                                  <p:stCondLst>
                                    <p:cond delay="0"/>
                                  </p:stCondLst>
                                  <p:childTnLst>
                                    <p:set>
                                      <p:cBhvr>
                                        <p:cTn id="36" dur="3000" fill="hold">
                                          <p:stCondLst>
                                            <p:cond delay="0"/>
                                          </p:stCondLst>
                                        </p:cTn>
                                        <p:tgtEl>
                                          <p:spTgt spid="10"/>
                                        </p:tgtEl>
                                        <p:attrNameLst>
                                          <p:attrName>style.visibility</p:attrName>
                                        </p:attrNameLst>
                                      </p:cBhvr>
                                      <p:to>
                                        <p:strVal val="visible"/>
                                      </p:to>
                                    </p:set>
                                    <p:animEffect transition="in" filter="fade">
                                      <p:cBhvr>
                                        <p:cTn id="37" dur="3000"/>
                                        <p:tgtEl>
                                          <p:spTgt spid="10"/>
                                        </p:tgtEl>
                                      </p:cBhvr>
                                    </p:animEffect>
                                    <p:anim calcmode="lin" valueType="num">
                                      <p:cBhvr>
                                        <p:cTn id="38" dur="3000" fill="hold"/>
                                        <p:tgtEl>
                                          <p:spTgt spid="10"/>
                                        </p:tgtEl>
                                        <p:attrNameLst>
                                          <p:attrName>ppt_x</p:attrName>
                                        </p:attrNameLst>
                                      </p:cBhvr>
                                      <p:tavLst>
                                        <p:tav tm="0">
                                          <p:val>
                                            <p:strVal val="#ppt_x"/>
                                          </p:val>
                                        </p:tav>
                                        <p:tav tm="100000">
                                          <p:val>
                                            <p:strVal val="#ppt_x"/>
                                          </p:val>
                                        </p:tav>
                                      </p:tavLst>
                                    </p:anim>
                                    <p:anim calcmode="lin" valueType="num">
                                      <p:cBhvr>
                                        <p:cTn id="39" dur="3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53" presetClass="exit" presetSubtype="32" fill="hold" grpId="1" nodeType="clickEffect">
                                  <p:stCondLst>
                                    <p:cond delay="0"/>
                                  </p:stCondLst>
                                  <p:childTnLst>
                                    <p:anim calcmode="lin" valueType="num">
                                      <p:cBhvr>
                                        <p:cTn id="43" dur="750"/>
                                        <p:tgtEl>
                                          <p:spTgt spid="10"/>
                                        </p:tgtEl>
                                        <p:attrNameLst>
                                          <p:attrName>ppt_w</p:attrName>
                                        </p:attrNameLst>
                                      </p:cBhvr>
                                      <p:tavLst>
                                        <p:tav tm="0">
                                          <p:val>
                                            <p:strVal val="ppt_w"/>
                                          </p:val>
                                        </p:tav>
                                        <p:tav tm="100000">
                                          <p:val>
                                            <p:fltVal val="0"/>
                                          </p:val>
                                        </p:tav>
                                      </p:tavLst>
                                    </p:anim>
                                    <p:anim calcmode="lin" valueType="num">
                                      <p:cBhvr>
                                        <p:cTn id="44" dur="750"/>
                                        <p:tgtEl>
                                          <p:spTgt spid="10"/>
                                        </p:tgtEl>
                                        <p:attrNameLst>
                                          <p:attrName>ppt_h</p:attrName>
                                        </p:attrNameLst>
                                      </p:cBhvr>
                                      <p:tavLst>
                                        <p:tav tm="0">
                                          <p:val>
                                            <p:strVal val="ppt_h"/>
                                          </p:val>
                                        </p:tav>
                                        <p:tav tm="100000">
                                          <p:val>
                                            <p:fltVal val="0"/>
                                          </p:val>
                                        </p:tav>
                                      </p:tavLst>
                                    </p:anim>
                                    <p:animEffect transition="out" filter="fade">
                                      <p:cBhvr>
                                        <p:cTn id="45" dur="750"/>
                                        <p:tgtEl>
                                          <p:spTgt spid="10"/>
                                        </p:tgtEl>
                                      </p:cBhvr>
                                    </p:animEffect>
                                    <p:set>
                                      <p:cBhvr>
                                        <p:cTn id="46" dur="1" fill="hold">
                                          <p:stCondLst>
                                            <p:cond delay="749"/>
                                          </p:stCondLst>
                                        </p:cTn>
                                        <p:tgtEl>
                                          <p:spTgt spid="10"/>
                                        </p:tgtEl>
                                        <p:attrNameLst>
                                          <p:attrName>style.visibility</p:attrName>
                                        </p:attrNameLst>
                                      </p:cBhvr>
                                      <p:to>
                                        <p:strVal val="hidden"/>
                                      </p:to>
                                    </p:set>
                                  </p:childTnLst>
                                </p:cTn>
                              </p:par>
                              <p:par>
                                <p:cTn id="47" presetID="6" presetClass="entr" presetSubtype="16" fill="hold" grpId="3"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circle(in)">
                                      <p:cBhvr>
                                        <p:cTn id="49" dur="750"/>
                                        <p:tgtEl>
                                          <p:spTgt spid="7"/>
                                        </p:tgtEl>
                                      </p:cBhvr>
                                    </p:animEffect>
                                  </p:childTnLst>
                                </p:cTn>
                              </p:par>
                            </p:childTnLst>
                          </p:cTn>
                        </p:par>
                        <p:par>
                          <p:cTn id="50" fill="hold">
                            <p:stCondLst>
                              <p:cond delay="1000"/>
                            </p:stCondLst>
                            <p:childTnLst>
                              <p:par>
                                <p:cTn id="51" presetID="64" presetClass="path" presetSubtype="0" accel="50000" decel="50000" fill="hold" grpId="2" nodeType="afterEffect">
                                  <p:stCondLst>
                                    <p:cond delay="0"/>
                                  </p:stCondLst>
                                  <p:childTnLst>
                                    <p:animMotion origin="layout" path="M -1.25E-6 2.22045E-16 L 0.00117 -0.26898 " pathEditMode="relative" rAng="0" ptsTypes="AA">
                                      <p:cBhvr>
                                        <p:cTn id="52" dur="3000" fill="hold"/>
                                        <p:tgtEl>
                                          <p:spTgt spid="7"/>
                                        </p:tgtEl>
                                        <p:attrNameLst>
                                          <p:attrName>ppt_x</p:attrName>
                                          <p:attrName>ppt_y</p:attrName>
                                        </p:attrNameLst>
                                      </p:cBhvr>
                                      <p:rCtr x="52" y="-13449"/>
                                    </p:animMotion>
                                  </p:childTnLst>
                                </p:cTn>
                              </p:par>
                              <p:par>
                                <p:cTn id="53" presetID="10" presetClass="exit" presetSubtype="0" fill="hold" grpId="1" nodeType="withEffect">
                                  <p:stCondLst>
                                    <p:cond delay="0"/>
                                  </p:stCondLst>
                                  <p:childTnLst>
                                    <p:animEffect transition="out" filter="fade">
                                      <p:cBhvr>
                                        <p:cTn id="54" dur="750"/>
                                        <p:tgtEl>
                                          <p:spTgt spid="6"/>
                                        </p:tgtEl>
                                      </p:cBhvr>
                                    </p:animEffect>
                                    <p:set>
                                      <p:cBhvr>
                                        <p:cTn id="55" dur="1" fill="hold">
                                          <p:stCondLst>
                                            <p:cond delay="749"/>
                                          </p:stCondLst>
                                        </p:cTn>
                                        <p:tgtEl>
                                          <p:spTgt spid="6"/>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 grpId="1"/>
      <p:bldP spid="7" grpId="0"/>
      <p:bldP spid="7" grpId="1"/>
      <p:bldP spid="7" grpId="2"/>
      <p:bldP spid="7" grpId="3"/>
      <p:bldP spid="10" grpId="0"/>
      <p:bldP spid="10" grpId="1"/>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2926079" y="13063"/>
            <a:ext cx="6204857" cy="509451"/>
          </a:xfrm>
          <a:prstGeom prst="roundRect">
            <a:avLst/>
          </a:prstGeom>
          <a:blipFill>
            <a:blip r:embed="rId2"/>
            <a:tile tx="0" ty="0" sx="100000" sy="100000" flip="none" algn="tl"/>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BÀI 15: KHÓA LƯỠNG PHÂN</a:t>
            </a:r>
            <a:endParaRPr lang="en-US" sz="2800" b="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sp>
        <p:nvSpPr>
          <p:cNvPr id="3" name="TextBox 2"/>
          <p:cNvSpPr txBox="1"/>
          <p:nvPr/>
        </p:nvSpPr>
        <p:spPr>
          <a:xfrm>
            <a:off x="0" y="627017"/>
            <a:ext cx="10071462" cy="461665"/>
          </a:xfrm>
          <a:prstGeom prst="rect">
            <a:avLst/>
          </a:prstGeom>
          <a:noFill/>
        </p:spPr>
        <p:txBody>
          <a:bodyPr wrap="square" rtlCol="0">
            <a:spAutoFit/>
          </a:bodyPr>
          <a:lstStyle/>
          <a:p>
            <a:r>
              <a:rPr lang="en-US" sz="24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I. SỬ DỤNG KHÓA LƯỠNG PHÂN TRONG PHÂN LOẠI SINH VẬT</a:t>
            </a:r>
            <a:endParaRPr lang="en-US" sz="2400" b="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grpSp>
        <p:nvGrpSpPr>
          <p:cNvPr id="12" name="Group 11"/>
          <p:cNvGrpSpPr/>
          <p:nvPr/>
        </p:nvGrpSpPr>
        <p:grpSpPr>
          <a:xfrm>
            <a:off x="263562" y="1192792"/>
            <a:ext cx="2662518" cy="1959517"/>
            <a:chOff x="411218" y="910805"/>
            <a:chExt cx="2213848" cy="1816987"/>
          </a:xfrm>
        </p:grpSpPr>
        <p:sp>
          <p:nvSpPr>
            <p:cNvPr id="13" name="Cloud Callout 12"/>
            <p:cNvSpPr/>
            <p:nvPr/>
          </p:nvSpPr>
          <p:spPr>
            <a:xfrm>
              <a:off x="411218" y="910805"/>
              <a:ext cx="2213848" cy="1816987"/>
            </a:xfrm>
            <a:prstGeom prst="cloudCallout">
              <a:avLst>
                <a:gd name="adj1" fmla="val 31969"/>
                <a:gd name="adj2" fmla="val 4370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854295" y="1348404"/>
              <a:ext cx="1486093" cy="941786"/>
            </a:xfrm>
            <a:prstGeom prst="rect">
              <a:avLst/>
            </a:prstGeom>
            <a:noFill/>
          </p:spPr>
          <p:txBody>
            <a:bodyPr wrap="square" rtlCol="0">
              <a:spAutoFit/>
            </a:bodyPr>
            <a:lstStyle/>
            <a:p>
              <a:pPr algn="just"/>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Vậy</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khóa</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lưỡng</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phân</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là</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gì</a:t>
              </a:r>
              <a:r>
                <a:rPr lang="en-US" sz="2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sz="20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
        <p:nvSpPr>
          <p:cNvPr id="15" name="TextBox 14"/>
          <p:cNvSpPr txBox="1"/>
          <p:nvPr/>
        </p:nvSpPr>
        <p:spPr>
          <a:xfrm>
            <a:off x="237490" y="3497580"/>
            <a:ext cx="3696970" cy="2676525"/>
          </a:xfrm>
          <a:prstGeom prst="rect">
            <a:avLst/>
          </a:prstGeom>
          <a:solidFill>
            <a:schemeClr val="bg1"/>
          </a:solidFill>
        </p:spPr>
        <p:txBody>
          <a:bodyPr wrap="square" rtlCol="0">
            <a:spAutoFit/>
          </a:bodyPr>
          <a:lstStyle/>
          <a:p>
            <a:pPr algn="just"/>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     Khóa</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lưỡng</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phân</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dùng</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để</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phân</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chia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sinh</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vật</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thành</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các</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nhóm</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dựa</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trên</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sự</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giống</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hoặc</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khác</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nhau</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ở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mỗi</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đặc</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điểm</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của</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sinh</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vật</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a:t>
            </a:r>
            <a:endParaRPr lang="en-US" sz="2400" b="1"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pic>
        <p:nvPicPr>
          <p:cNvPr id="5" name="Picture 4"/>
          <p:cNvPicPr>
            <a:picLocks noChangeAspect="1"/>
          </p:cNvPicPr>
          <p:nvPr/>
        </p:nvPicPr>
        <p:blipFill>
          <a:blip r:embed="rId3"/>
          <a:stretch>
            <a:fillRect/>
          </a:stretch>
        </p:blipFill>
        <p:spPr>
          <a:xfrm>
            <a:off x="3978910" y="1363980"/>
            <a:ext cx="3343275" cy="4531995"/>
          </a:xfrm>
          <a:prstGeom prst="rect">
            <a:avLst/>
          </a:prstGeom>
        </p:spPr>
      </p:pic>
      <p:sp>
        <p:nvSpPr>
          <p:cNvPr id="6" name="Text Box 5"/>
          <p:cNvSpPr txBox="1"/>
          <p:nvPr/>
        </p:nvSpPr>
        <p:spPr>
          <a:xfrm>
            <a:off x="3978910" y="6027420"/>
            <a:ext cx="3902710" cy="64516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a:t>Hình 15.2 - Cây phân loại: Cá vàng, thỏ, chó, mèo</a:t>
            </a:r>
          </a:p>
        </p:txBody>
      </p:sp>
      <p:graphicFrame>
        <p:nvGraphicFramePr>
          <p:cNvPr id="7" name="Table 6"/>
          <p:cNvGraphicFramePr/>
          <p:nvPr/>
        </p:nvGraphicFramePr>
        <p:xfrm>
          <a:off x="7881620" y="1289050"/>
          <a:ext cx="4088765" cy="4738370"/>
        </p:xfrm>
        <a:graphic>
          <a:graphicData uri="http://schemas.openxmlformats.org/drawingml/2006/table">
            <a:tbl>
              <a:tblPr firstRow="1" bandRow="1">
                <a:tableStyleId>{5940675A-B579-460E-94D1-54222C63F5DA}</a:tableStyleId>
              </a:tblPr>
              <a:tblGrid>
                <a:gridCol w="867410">
                  <a:extLst>
                    <a:ext uri="{9D8B030D-6E8A-4147-A177-3AD203B41FA5}">
                      <a16:colId xmlns:a16="http://schemas.microsoft.com/office/drawing/2014/main" val="20000"/>
                    </a:ext>
                  </a:extLst>
                </a:gridCol>
                <a:gridCol w="1612900">
                  <a:extLst>
                    <a:ext uri="{9D8B030D-6E8A-4147-A177-3AD203B41FA5}">
                      <a16:colId xmlns:a16="http://schemas.microsoft.com/office/drawing/2014/main" val="20001"/>
                    </a:ext>
                  </a:extLst>
                </a:gridCol>
                <a:gridCol w="1608455">
                  <a:extLst>
                    <a:ext uri="{9D8B030D-6E8A-4147-A177-3AD203B41FA5}">
                      <a16:colId xmlns:a16="http://schemas.microsoft.com/office/drawing/2014/main" val="20002"/>
                    </a:ext>
                  </a:extLst>
                </a:gridCol>
              </a:tblGrid>
              <a:tr h="557530">
                <a:tc>
                  <a:txBody>
                    <a:bodyPr/>
                    <a:lstStyle/>
                    <a:p>
                      <a:pPr indent="0" algn="ctr">
                        <a:buNone/>
                      </a:pPr>
                      <a:r>
                        <a:rPr lang="en-US" sz="1800" b="1">
                          <a:latin typeface="Times New Roman" panose="02020603050405020304" pitchFamily="18" charset="0"/>
                          <a:cs typeface="Times New Roman" panose="02020603050405020304" pitchFamily="18" charset="0"/>
                        </a:rPr>
                        <a:t>Các bước</a:t>
                      </a:r>
                      <a:endParaRPr 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1">
                          <a:latin typeface="Times New Roman" panose="02020603050405020304" pitchFamily="18" charset="0"/>
                          <a:cs typeface="Times New Roman" panose="02020603050405020304" pitchFamily="18" charset="0"/>
                        </a:rPr>
                        <a:t>Đặc điểm</a:t>
                      </a:r>
                      <a:endParaRPr 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1">
                          <a:latin typeface="Times New Roman" panose="02020603050405020304" pitchFamily="18" charset="0"/>
                          <a:cs typeface="Times New Roman" panose="02020603050405020304" pitchFamily="18" charset="0"/>
                        </a:rPr>
                        <a:t>Tên loài</a:t>
                      </a:r>
                      <a:endParaRPr 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36295">
                <a:tc rowSpan="2">
                  <a:txBody>
                    <a:bodyPr/>
                    <a:lstStyle/>
                    <a:p>
                      <a:pPr indent="0" algn="ctr">
                        <a:buNone/>
                      </a:pPr>
                      <a:r>
                        <a:rPr lang="en-US" sz="1800" b="0">
                          <a:latin typeface="Times New Roman" panose="02020603050405020304" pitchFamily="18" charset="0"/>
                          <a:cs typeface="Times New Roman" panose="02020603050405020304" pitchFamily="18" charset="0"/>
                        </a:rPr>
                        <a:t>1a</a:t>
                      </a:r>
                    </a:p>
                    <a:p>
                      <a:pPr indent="0" algn="ctr">
                        <a:buNone/>
                      </a:pPr>
                      <a:endParaRPr lang="en-US" sz="1800" b="0">
                        <a:latin typeface="Times New Roman" panose="02020603050405020304" pitchFamily="18" charset="0"/>
                        <a:cs typeface="Times New Roman" panose="02020603050405020304" pitchFamily="18" charset="0"/>
                      </a:endParaRPr>
                    </a:p>
                    <a:p>
                      <a:pPr indent="0" algn="ctr">
                        <a:buNone/>
                      </a:pPr>
                      <a:r>
                        <a:rPr lang="en-US" sz="1800" b="0">
                          <a:latin typeface="Times New Roman" panose="02020603050405020304" pitchFamily="18" charset="0"/>
                          <a:cs typeface="Times New Roman" panose="02020603050405020304" pitchFamily="18" charset="0"/>
                        </a:rPr>
                        <a:t> 1b</a:t>
                      </a:r>
                      <a:endParaRPr 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endParaRPr lang="en-US" sz="1800" b="0">
                        <a:latin typeface="Times New Roman" panose="02020603050405020304" pitchFamily="18" charset="0"/>
                        <a:cs typeface="Times New Roman" panose="02020603050405020304" pitchFamily="18" charset="0"/>
                      </a:endParaRPr>
                    </a:p>
                    <a:p>
                      <a:pPr indent="0">
                        <a:buNone/>
                      </a:pPr>
                      <a:r>
                        <a:rPr lang="en-US" sz="1800" b="0">
                          <a:latin typeface="Times New Roman" panose="02020603050405020304" pitchFamily="18" charset="0"/>
                          <a:cs typeface="Times New Roman" panose="02020603050405020304" pitchFamily="18" charset="0"/>
                        </a:rPr>
                        <a:t>Sống dưới nước</a:t>
                      </a:r>
                      <a:endParaRPr 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endParaRPr lang="en-US" sz="1800" b="0">
                        <a:latin typeface="Times New Roman" panose="02020603050405020304" pitchFamily="18" charset="0"/>
                        <a:cs typeface="Times New Roman" panose="02020603050405020304" pitchFamily="18" charset="0"/>
                      </a:endParaRPr>
                    </a:p>
                    <a:p>
                      <a:pPr indent="0" algn="l">
                        <a:buNone/>
                      </a:pPr>
                      <a:r>
                        <a:rPr lang="en-US" sz="1800" b="0">
                          <a:latin typeface="Times New Roman" panose="02020603050405020304" pitchFamily="18" charset="0"/>
                          <a:cs typeface="Times New Roman" panose="02020603050405020304" pitchFamily="18" charset="0"/>
                        </a:rPr>
                        <a:t> Cá vàng</a:t>
                      </a:r>
                      <a:endParaRPr 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6295">
                <a:tc vMerge="1">
                  <a:txBody>
                    <a:bodyPr/>
                    <a:lstStyle/>
                    <a:p>
                      <a:endParaRPr lang="vi-V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endParaRPr lang="en-US" sz="1800" b="0">
                        <a:latin typeface="Times New Roman" panose="02020603050405020304" pitchFamily="18" charset="0"/>
                        <a:cs typeface="Times New Roman" panose="02020603050405020304" pitchFamily="18" charset="0"/>
                      </a:endParaRPr>
                    </a:p>
                    <a:p>
                      <a:pPr indent="0">
                        <a:buNone/>
                      </a:pPr>
                      <a:r>
                        <a:rPr lang="en-US" sz="1800" b="0">
                          <a:latin typeface="Times New Roman" panose="02020603050405020304" pitchFamily="18" charset="0"/>
                          <a:cs typeface="Times New Roman" panose="02020603050405020304" pitchFamily="18" charset="0"/>
                        </a:rPr>
                        <a:t>Sống trên cạn</a:t>
                      </a:r>
                      <a:endParaRPr 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endParaRPr lang="en-US" sz="1800" b="0">
                        <a:latin typeface="Times New Roman" panose="02020603050405020304" pitchFamily="18" charset="0"/>
                        <a:cs typeface="Times New Roman" panose="02020603050405020304" pitchFamily="18" charset="0"/>
                      </a:endParaRPr>
                    </a:p>
                    <a:p>
                      <a:pPr indent="0" algn="l">
                        <a:buNone/>
                      </a:pPr>
                      <a:r>
                        <a:rPr lang="en-US" sz="1800" b="0">
                          <a:latin typeface="Times New Roman" panose="02020603050405020304" pitchFamily="18" charset="0"/>
                          <a:cs typeface="Times New Roman" panose="02020603050405020304" pitchFamily="18" charset="0"/>
                        </a:rPr>
                        <a:t>Đi đến bước 2 </a:t>
                      </a:r>
                      <a:endParaRPr 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56895">
                <a:tc rowSpan="2">
                  <a:txBody>
                    <a:bodyPr/>
                    <a:lstStyle/>
                    <a:p>
                      <a:pPr indent="0" algn="ctr">
                        <a:buNone/>
                      </a:pPr>
                      <a:r>
                        <a:rPr lang="en-US" sz="1800" b="0">
                          <a:latin typeface="Times New Roman" panose="02020603050405020304" pitchFamily="18" charset="0"/>
                          <a:cs typeface="Times New Roman" panose="02020603050405020304" pitchFamily="18" charset="0"/>
                        </a:rPr>
                        <a:t>2a </a:t>
                      </a:r>
                    </a:p>
                    <a:p>
                      <a:pPr indent="0" algn="ctr">
                        <a:buNone/>
                      </a:pPr>
                      <a:endParaRPr lang="en-US" sz="1800" b="0">
                        <a:latin typeface="Times New Roman" panose="02020603050405020304" pitchFamily="18" charset="0"/>
                        <a:cs typeface="Times New Roman" panose="02020603050405020304" pitchFamily="18" charset="0"/>
                      </a:endParaRPr>
                    </a:p>
                    <a:p>
                      <a:pPr indent="0" algn="ctr">
                        <a:buNone/>
                      </a:pPr>
                      <a:r>
                        <a:rPr lang="en-US" sz="1800" b="0">
                          <a:latin typeface="Times New Roman" panose="02020603050405020304" pitchFamily="18" charset="0"/>
                          <a:cs typeface="Times New Roman" panose="02020603050405020304" pitchFamily="18" charset="0"/>
                        </a:rPr>
                        <a:t>2b</a:t>
                      </a:r>
                      <a:endParaRPr 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endParaRPr lang="en-US" sz="1800" b="0">
                        <a:latin typeface="Times New Roman" panose="02020603050405020304" pitchFamily="18" charset="0"/>
                        <a:cs typeface="Times New Roman" panose="02020603050405020304" pitchFamily="18" charset="0"/>
                      </a:endParaRPr>
                    </a:p>
                    <a:p>
                      <a:pPr indent="0">
                        <a:buNone/>
                      </a:pPr>
                      <a:r>
                        <a:rPr lang="en-US" sz="1800" b="0">
                          <a:latin typeface="Times New Roman" panose="02020603050405020304" pitchFamily="18" charset="0"/>
                          <a:cs typeface="Times New Roman" panose="02020603050405020304" pitchFamily="18" charset="0"/>
                        </a:rPr>
                        <a:t>Có tai lớn</a:t>
                      </a:r>
                      <a:endParaRPr 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endParaRPr lang="en-US" sz="1800" b="0">
                        <a:latin typeface="Times New Roman" panose="02020603050405020304" pitchFamily="18" charset="0"/>
                        <a:cs typeface="Times New Roman" panose="02020603050405020304" pitchFamily="18" charset="0"/>
                      </a:endParaRPr>
                    </a:p>
                    <a:p>
                      <a:pPr indent="0" algn="l">
                        <a:buNone/>
                      </a:pPr>
                      <a:r>
                        <a:rPr lang="en-US" sz="1800" b="0">
                          <a:latin typeface="Times New Roman" panose="02020603050405020304" pitchFamily="18" charset="0"/>
                          <a:cs typeface="Times New Roman" panose="02020603050405020304" pitchFamily="18" charset="0"/>
                        </a:rPr>
                        <a:t> Thỏ</a:t>
                      </a:r>
                      <a:endParaRPr 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36295">
                <a:tc vMerge="1">
                  <a:txBody>
                    <a:bodyPr/>
                    <a:lstStyle/>
                    <a:p>
                      <a:endParaRPr lang="vi-V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endParaRPr lang="en-US" sz="1800" b="0">
                        <a:latin typeface="Times New Roman" panose="02020603050405020304" pitchFamily="18" charset="0"/>
                        <a:cs typeface="Times New Roman" panose="02020603050405020304" pitchFamily="18" charset="0"/>
                      </a:endParaRPr>
                    </a:p>
                    <a:p>
                      <a:pPr indent="0">
                        <a:buNone/>
                      </a:pPr>
                      <a:r>
                        <a:rPr lang="en-US" sz="1800" b="0">
                          <a:latin typeface="Times New Roman" panose="02020603050405020304" pitchFamily="18" charset="0"/>
                          <a:cs typeface="Times New Roman" panose="02020603050405020304" pitchFamily="18" charset="0"/>
                        </a:rPr>
                        <a:t>Có tai nhỏ</a:t>
                      </a:r>
                      <a:endParaRPr 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endParaRPr lang="en-US" sz="1800" b="0">
                        <a:latin typeface="Times New Roman" panose="02020603050405020304" pitchFamily="18" charset="0"/>
                        <a:cs typeface="Times New Roman" panose="02020603050405020304" pitchFamily="18" charset="0"/>
                      </a:endParaRPr>
                    </a:p>
                    <a:p>
                      <a:pPr indent="0" algn="l">
                        <a:buNone/>
                      </a:pPr>
                      <a:r>
                        <a:rPr lang="en-US" sz="1800" b="0">
                          <a:latin typeface="Times New Roman" panose="02020603050405020304" pitchFamily="18" charset="0"/>
                          <a:cs typeface="Times New Roman" panose="02020603050405020304" pitchFamily="18" charset="0"/>
                        </a:rPr>
                        <a:t>Đi đến bước 3 </a:t>
                      </a:r>
                      <a:endParaRPr 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57530">
                <a:tc rowSpan="2">
                  <a:txBody>
                    <a:bodyPr/>
                    <a:lstStyle/>
                    <a:p>
                      <a:pPr indent="0" algn="ctr">
                        <a:buNone/>
                      </a:pPr>
                      <a:r>
                        <a:rPr lang="en-US" sz="1800" b="0">
                          <a:latin typeface="Times New Roman" panose="02020603050405020304" pitchFamily="18" charset="0"/>
                          <a:cs typeface="Times New Roman" panose="02020603050405020304" pitchFamily="18" charset="0"/>
                        </a:rPr>
                        <a:t>3a</a:t>
                      </a:r>
                    </a:p>
                    <a:p>
                      <a:pPr indent="0" algn="ctr">
                        <a:buNone/>
                      </a:pPr>
                      <a:endParaRPr lang="en-US" sz="1800" b="0">
                        <a:latin typeface="Times New Roman" panose="02020603050405020304" pitchFamily="18" charset="0"/>
                        <a:cs typeface="Times New Roman" panose="02020603050405020304" pitchFamily="18" charset="0"/>
                      </a:endParaRPr>
                    </a:p>
                    <a:p>
                      <a:pPr indent="0" algn="ctr">
                        <a:buNone/>
                      </a:pPr>
                      <a:r>
                        <a:rPr lang="en-US" sz="1800" b="0">
                          <a:latin typeface="Times New Roman" panose="02020603050405020304" pitchFamily="18" charset="0"/>
                          <a:cs typeface="Times New Roman" panose="02020603050405020304" pitchFamily="18" charset="0"/>
                        </a:rPr>
                        <a:t> 3b</a:t>
                      </a:r>
                      <a:endParaRPr 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endParaRPr lang="en-US" sz="1800" b="0">
                        <a:latin typeface="Times New Roman" panose="02020603050405020304" pitchFamily="18" charset="0"/>
                        <a:cs typeface="Times New Roman" panose="02020603050405020304" pitchFamily="18" charset="0"/>
                      </a:endParaRPr>
                    </a:p>
                    <a:p>
                      <a:pPr indent="0">
                        <a:buNone/>
                      </a:pPr>
                      <a:r>
                        <a:rPr lang="en-US" sz="1800" b="0">
                          <a:latin typeface="Times New Roman" panose="02020603050405020304" pitchFamily="18" charset="0"/>
                          <a:cs typeface="Times New Roman" panose="02020603050405020304" pitchFamily="18" charset="0"/>
                        </a:rPr>
                        <a:t>Không thể sủa</a:t>
                      </a:r>
                      <a:endParaRPr 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endParaRPr lang="en-US" sz="1800" b="0">
                        <a:latin typeface="Times New Roman" panose="02020603050405020304" pitchFamily="18" charset="0"/>
                        <a:cs typeface="Times New Roman" panose="02020603050405020304" pitchFamily="18" charset="0"/>
                      </a:endParaRPr>
                    </a:p>
                    <a:p>
                      <a:pPr indent="0" algn="l">
                        <a:buNone/>
                      </a:pPr>
                      <a:r>
                        <a:rPr lang="en-US" sz="1800" b="0">
                          <a:latin typeface="Times New Roman" panose="02020603050405020304" pitchFamily="18" charset="0"/>
                          <a:cs typeface="Times New Roman" panose="02020603050405020304" pitchFamily="18" charset="0"/>
                        </a:rPr>
                        <a:t> Mèo</a:t>
                      </a:r>
                      <a:endParaRPr 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557530">
                <a:tc vMerge="1">
                  <a:txBody>
                    <a:bodyPr/>
                    <a:lstStyle/>
                    <a:p>
                      <a:endParaRPr lang="vi-V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endParaRPr lang="en-US" sz="1800" b="0">
                        <a:latin typeface="Times New Roman" panose="02020603050405020304" pitchFamily="18" charset="0"/>
                        <a:cs typeface="Times New Roman" panose="02020603050405020304" pitchFamily="18" charset="0"/>
                      </a:endParaRPr>
                    </a:p>
                    <a:p>
                      <a:pPr indent="0">
                        <a:buNone/>
                      </a:pPr>
                      <a:r>
                        <a:rPr lang="en-US" sz="1800" b="0">
                          <a:latin typeface="Times New Roman" panose="02020603050405020304" pitchFamily="18" charset="0"/>
                          <a:cs typeface="Times New Roman" panose="02020603050405020304" pitchFamily="18" charset="0"/>
                        </a:rPr>
                        <a:t>Có thể sủa</a:t>
                      </a:r>
                      <a:endParaRPr 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endParaRPr lang="en-US" sz="1800" b="0">
                        <a:latin typeface="Times New Roman" panose="02020603050405020304" pitchFamily="18" charset="0"/>
                        <a:cs typeface="Times New Roman" panose="02020603050405020304" pitchFamily="18" charset="0"/>
                      </a:endParaRPr>
                    </a:p>
                    <a:p>
                      <a:pPr indent="0" algn="l">
                        <a:buNone/>
                      </a:pPr>
                      <a:r>
                        <a:rPr lang="en-US" sz="1800" b="0">
                          <a:latin typeface="Times New Roman" panose="02020603050405020304" pitchFamily="18" charset="0"/>
                          <a:cs typeface="Times New Roman" panose="02020603050405020304" pitchFamily="18" charset="0"/>
                        </a:rPr>
                        <a:t>Chó</a:t>
                      </a:r>
                      <a:endParaRPr 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16" name="Text Box 15"/>
          <p:cNvSpPr txBox="1"/>
          <p:nvPr/>
        </p:nvSpPr>
        <p:spPr>
          <a:xfrm>
            <a:off x="8109585" y="6082665"/>
            <a:ext cx="4082415" cy="64516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a:t>Bảng 15.1. Khóa lưỡng phân dùng để phân loại: Cá vàng, thỏ, chó, mèo</a:t>
            </a:r>
          </a:p>
        </p:txBody>
      </p:sp>
    </p:spTree>
    <p:extLst>
      <p:ext uri="{BB962C8B-B14F-4D97-AF65-F5344CB8AC3E}">
        <p14:creationId xmlns:p14="http://schemas.microsoft.com/office/powerpoint/2010/main" val="3280893921"/>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 name="Picture 105"/>
          <p:cNvPicPr/>
          <p:nvPr/>
        </p:nvPicPr>
        <p:blipFill>
          <a:blip r:embed="rId2"/>
          <a:stretch>
            <a:fillRect/>
          </a:stretch>
        </p:blipFill>
        <p:spPr>
          <a:xfrm>
            <a:off x="270510" y="1798955"/>
            <a:ext cx="2378075" cy="2557780"/>
          </a:xfrm>
          <a:prstGeom prst="rect">
            <a:avLst/>
          </a:prstGeom>
          <a:noFill/>
          <a:ln w="9525">
            <a:noFill/>
          </a:ln>
        </p:spPr>
      </p:pic>
      <p:sp>
        <p:nvSpPr>
          <p:cNvPr id="3" name="TextBox 2"/>
          <p:cNvSpPr txBox="1"/>
          <p:nvPr/>
        </p:nvSpPr>
        <p:spPr>
          <a:xfrm>
            <a:off x="0" y="65042"/>
            <a:ext cx="10071462" cy="461665"/>
          </a:xfrm>
          <a:prstGeom prst="rect">
            <a:avLst/>
          </a:prstGeom>
          <a:noFill/>
        </p:spPr>
        <p:txBody>
          <a:bodyPr wrap="square" rtlCol="0">
            <a:spAutoFit/>
          </a:bodyPr>
          <a:lstStyle/>
          <a:p>
            <a:r>
              <a:rPr lang="en-US" sz="24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I. SỬ DỤNG KHÓA LƯỠNG PHÂN TRONG PHÂN LOẠI SINH VẬT</a:t>
            </a:r>
            <a:endParaRPr lang="en-US" sz="2400" b="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graphicFrame>
        <p:nvGraphicFramePr>
          <p:cNvPr id="4" name="Table 3"/>
          <p:cNvGraphicFramePr>
            <a:graphicFrameLocks noGrp="1"/>
          </p:cNvGraphicFramePr>
          <p:nvPr/>
        </p:nvGraphicFramePr>
        <p:xfrm>
          <a:off x="5243830" y="1948815"/>
          <a:ext cx="6936740" cy="4721860"/>
        </p:xfrm>
        <a:graphic>
          <a:graphicData uri="http://schemas.openxmlformats.org/drawingml/2006/table">
            <a:tbl>
              <a:tblPr firstRow="1" bandRow="1">
                <a:tableStyleId>{5C22544A-7EE6-4342-B048-85BDC9FD1C3A}</a:tableStyleId>
              </a:tblPr>
              <a:tblGrid>
                <a:gridCol w="1139190">
                  <a:extLst>
                    <a:ext uri="{9D8B030D-6E8A-4147-A177-3AD203B41FA5}">
                      <a16:colId xmlns:a16="http://schemas.microsoft.com/office/drawing/2014/main" val="20000"/>
                    </a:ext>
                  </a:extLst>
                </a:gridCol>
                <a:gridCol w="3614420">
                  <a:extLst>
                    <a:ext uri="{9D8B030D-6E8A-4147-A177-3AD203B41FA5}">
                      <a16:colId xmlns:a16="http://schemas.microsoft.com/office/drawing/2014/main" val="20001"/>
                    </a:ext>
                  </a:extLst>
                </a:gridCol>
                <a:gridCol w="2183130">
                  <a:extLst>
                    <a:ext uri="{9D8B030D-6E8A-4147-A177-3AD203B41FA5}">
                      <a16:colId xmlns:a16="http://schemas.microsoft.com/office/drawing/2014/main" val="20002"/>
                    </a:ext>
                  </a:extLst>
                </a:gridCol>
              </a:tblGrid>
              <a:tr h="701040">
                <a:tc>
                  <a:txBody>
                    <a:bodyPr/>
                    <a:lstStyle/>
                    <a:p>
                      <a:pPr algn="ctr"/>
                      <a:r>
                        <a:rPr lang="en-US" sz="2000" dirty="0" err="1" smtClean="0">
                          <a:latin typeface="Times New Roman" panose="02020603050405020304" pitchFamily="18" charset="0"/>
                          <a:ea typeface="Tahoma" panose="020B0604030504040204" pitchFamily="34" charset="0"/>
                          <a:cs typeface="Times New Roman" panose="02020603050405020304" pitchFamily="18" charset="0"/>
                        </a:rPr>
                        <a:t>Các</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bước</a:t>
                      </a:r>
                      <a:endParaRPr lang="en-US" sz="2000" dirty="0" smtClean="0">
                        <a:latin typeface="Times New Roman" panose="02020603050405020304" pitchFamily="18" charset="0"/>
                        <a:ea typeface="Tahoma" panose="020B060403050404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sz="2000" dirty="0" err="1" smtClean="0">
                          <a:latin typeface="Times New Roman" panose="02020603050405020304" pitchFamily="18" charset="0"/>
                          <a:ea typeface="Tahoma" panose="020B0604030504040204" pitchFamily="34" charset="0"/>
                          <a:cs typeface="Times New Roman" panose="02020603050405020304" pitchFamily="18" charset="0"/>
                        </a:rPr>
                        <a:t>Đặc</a:t>
                      </a:r>
                      <a:r>
                        <a:rPr lang="en-US" sz="200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smtClean="0">
                          <a:latin typeface="Times New Roman" panose="02020603050405020304" pitchFamily="18" charset="0"/>
                          <a:ea typeface="Tahoma" panose="020B0604030504040204" pitchFamily="34" charset="0"/>
                          <a:cs typeface="Times New Roman" panose="02020603050405020304" pitchFamily="18" charset="0"/>
                        </a:rPr>
                        <a:t>điểm</a:t>
                      </a:r>
                      <a:endParaRPr lang="en-US" sz="2000" dirty="0" smtClean="0">
                        <a:latin typeface="Times New Roman" panose="02020603050405020304" pitchFamily="18" charset="0"/>
                        <a:ea typeface="Tahoma" panose="020B060403050404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sz="2000" dirty="0" err="1" smtClean="0">
                          <a:latin typeface="Times New Roman" panose="02020603050405020304" pitchFamily="18" charset="0"/>
                          <a:ea typeface="Tahoma" panose="020B0604030504040204" pitchFamily="34" charset="0"/>
                          <a:cs typeface="Times New Roman" panose="02020603050405020304" pitchFamily="18" charset="0"/>
                        </a:rPr>
                        <a:t>Tên</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cây</a:t>
                      </a:r>
                      <a:endParaRPr lang="en-US" sz="2000" dirty="0" smtClean="0">
                        <a:latin typeface="Times New Roman" panose="02020603050405020304" pitchFamily="18" charset="0"/>
                        <a:ea typeface="Tahoma" panose="020B060403050404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662305">
                <a:tc rowSpan="2">
                  <a:txBody>
                    <a:bodyPr/>
                    <a:lstStyle/>
                    <a:p>
                      <a:pPr algn="ctr"/>
                      <a:r>
                        <a:rPr lang="en-US" sz="2000" dirty="0" smtClean="0">
                          <a:latin typeface="Times New Roman" panose="02020603050405020304" pitchFamily="18" charset="0"/>
                          <a:ea typeface="Tahoma" panose="020B0604030504040204" pitchFamily="34" charset="0"/>
                          <a:cs typeface="Times New Roman" panose="02020603050405020304" pitchFamily="18" charset="0"/>
                        </a:rPr>
                        <a:t>1a</a:t>
                      </a:r>
                    </a:p>
                    <a:p>
                      <a:pPr algn="ctr"/>
                      <a:endParaRPr lang="en-US" sz="2000" dirty="0">
                        <a:latin typeface="Times New Roman" panose="02020603050405020304" pitchFamily="18" charset="0"/>
                        <a:ea typeface="Tahoma" panose="020B0604030504040204" pitchFamily="34" charset="0"/>
                        <a:cs typeface="Times New Roman" panose="02020603050405020304" pitchFamily="18" charset="0"/>
                      </a:endParaRPr>
                    </a:p>
                    <a:p>
                      <a:pPr algn="ctr"/>
                      <a:r>
                        <a:rPr lang="en-US" sz="2000" dirty="0" smtClean="0">
                          <a:latin typeface="Times New Roman" panose="02020603050405020304" pitchFamily="18" charset="0"/>
                          <a:ea typeface="Tahoma" panose="020B0604030504040204" pitchFamily="34" charset="0"/>
                          <a:cs typeface="Times New Roman" panose="02020603050405020304" pitchFamily="18" charset="0"/>
                        </a:rPr>
                        <a:t>1b</a:t>
                      </a:r>
                      <a:endParaRPr lang="en-US" sz="2000" dirty="0">
                        <a:latin typeface="Times New Roman" panose="02020603050405020304" pitchFamily="18" charset="0"/>
                        <a:ea typeface="Tahoma" panose="020B060403050404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2000" dirty="0" err="1" smtClean="0">
                          <a:latin typeface="Times New Roman" panose="02020603050405020304" pitchFamily="18" charset="0"/>
                          <a:ea typeface="Tahoma" panose="020B0604030504040204" pitchFamily="34" charset="0"/>
                          <a:cs typeface="Times New Roman" panose="02020603050405020304" pitchFamily="18" charset="0"/>
                        </a:rPr>
                        <a:t>Lá</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không</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xẻ</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thành</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nhiều</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thùy</a:t>
                      </a:r>
                      <a:endParaRPr lang="en-US" sz="2000" dirty="0" smtClean="0">
                        <a:latin typeface="Times New Roman" panose="02020603050405020304" pitchFamily="18" charset="0"/>
                        <a:ea typeface="Tahoma" panose="020B060403050404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err="1" smtClean="0">
                          <a:latin typeface="Times New Roman" panose="02020603050405020304" pitchFamily="18" charset="0"/>
                          <a:ea typeface="Tahoma" panose="020B0604030504040204" pitchFamily="34" charset="0"/>
                          <a:cs typeface="Times New Roman" panose="02020603050405020304" pitchFamily="18" charset="0"/>
                        </a:rPr>
                        <a:t>Đi</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tới</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bước</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2</a:t>
                      </a:r>
                      <a:endParaRPr lang="en-US" sz="2000" dirty="0" smtClean="0">
                        <a:latin typeface="Times New Roman" panose="02020603050405020304" pitchFamily="18" charset="0"/>
                        <a:ea typeface="Tahoma" panose="020B060403050404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701040">
                <a:tc vMerge="1">
                  <a:txBody>
                    <a:bodyPr/>
                    <a:lstStyle/>
                    <a:p>
                      <a:endParaRPr lang="vi-V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2000" dirty="0" err="1" smtClean="0">
                          <a:latin typeface="Times New Roman" panose="02020603050405020304" pitchFamily="18" charset="0"/>
                          <a:ea typeface="Tahoma" panose="020B0604030504040204" pitchFamily="34" charset="0"/>
                          <a:cs typeface="Times New Roman" panose="02020603050405020304" pitchFamily="18" charset="0"/>
                        </a:rPr>
                        <a:t>Lá</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xẻ</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thành</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nhiều</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thùy</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hoặc</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lá</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xẻ</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thành</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lá</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con</a:t>
                      </a:r>
                      <a:endParaRPr lang="en-US" sz="2000" dirty="0" smtClean="0">
                        <a:latin typeface="Times New Roman" panose="02020603050405020304" pitchFamily="18" charset="0"/>
                        <a:ea typeface="Tahoma" panose="020B060403050404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err="1" smtClean="0">
                          <a:latin typeface="Times New Roman" panose="02020603050405020304" pitchFamily="18" charset="0"/>
                          <a:ea typeface="Tahoma" panose="020B0604030504040204" pitchFamily="34" charset="0"/>
                          <a:cs typeface="Times New Roman" panose="02020603050405020304" pitchFamily="18" charset="0"/>
                        </a:rPr>
                        <a:t>Đi</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tới</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bước</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3</a:t>
                      </a:r>
                      <a:endParaRPr lang="en-US" sz="2000" dirty="0" smtClean="0">
                        <a:latin typeface="Times New Roman" panose="02020603050405020304" pitchFamily="18" charset="0"/>
                        <a:ea typeface="Tahoma" panose="020B060403050404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96240">
                <a:tc rowSpan="2">
                  <a:txBody>
                    <a:bodyPr/>
                    <a:lstStyle/>
                    <a:p>
                      <a:pPr algn="ctr"/>
                      <a:r>
                        <a:rPr lang="en-US" sz="2000" dirty="0" smtClean="0">
                          <a:latin typeface="Times New Roman" panose="02020603050405020304" pitchFamily="18" charset="0"/>
                          <a:ea typeface="Tahoma" panose="020B0604030504040204" pitchFamily="34" charset="0"/>
                          <a:cs typeface="Times New Roman" panose="02020603050405020304" pitchFamily="18" charset="0"/>
                        </a:rPr>
                        <a:t>2a</a:t>
                      </a:r>
                    </a:p>
                    <a:p>
                      <a:pPr algn="ctr"/>
                      <a:endParaRPr lang="en-US" sz="2000" dirty="0">
                        <a:latin typeface="Times New Roman" panose="02020603050405020304" pitchFamily="18" charset="0"/>
                        <a:ea typeface="Tahoma" panose="020B0604030504040204" pitchFamily="34" charset="0"/>
                        <a:cs typeface="Times New Roman" panose="02020603050405020304" pitchFamily="18" charset="0"/>
                      </a:endParaRPr>
                    </a:p>
                    <a:p>
                      <a:pPr algn="ctr"/>
                      <a:r>
                        <a:rPr lang="en-US" sz="2000" dirty="0" smtClean="0">
                          <a:latin typeface="Times New Roman" panose="02020603050405020304" pitchFamily="18" charset="0"/>
                          <a:ea typeface="Tahoma" panose="020B0604030504040204" pitchFamily="34" charset="0"/>
                          <a:cs typeface="Times New Roman" panose="02020603050405020304" pitchFamily="18" charset="0"/>
                        </a:rPr>
                        <a:t>2b</a:t>
                      </a:r>
                      <a:endParaRPr lang="en-US" sz="2000" dirty="0">
                        <a:latin typeface="Times New Roman" panose="02020603050405020304" pitchFamily="18" charset="0"/>
                        <a:ea typeface="Tahoma" panose="020B060403050404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2000" dirty="0" err="1" smtClean="0">
                          <a:latin typeface="Times New Roman" panose="02020603050405020304" pitchFamily="18" charset="0"/>
                          <a:ea typeface="Tahoma" panose="020B0604030504040204" pitchFamily="34" charset="0"/>
                          <a:cs typeface="Times New Roman" panose="02020603050405020304" pitchFamily="18" charset="0"/>
                        </a:rPr>
                        <a:t>Lá</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có</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mép</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lá</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nhẵn</a:t>
                      </a:r>
                      <a:endParaRPr lang="en-US" sz="2000" dirty="0" smtClean="0">
                        <a:latin typeface="Times New Roman" panose="02020603050405020304" pitchFamily="18" charset="0"/>
                        <a:ea typeface="Tahoma" panose="020B060403050404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b="1" dirty="0" smtClean="0">
                          <a:latin typeface="Times New Roman" panose="02020603050405020304" pitchFamily="18" charset="0"/>
                          <a:ea typeface="Tahoma" panose="020B0604030504040204" pitchFamily="34" charset="0"/>
                          <a:cs typeface="Times New Roman" panose="02020603050405020304" pitchFamily="18"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09600">
                <a:tc vMerge="1">
                  <a:txBody>
                    <a:bodyPr/>
                    <a:lstStyle/>
                    <a:p>
                      <a:endParaRPr lang="vi-V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2000" dirty="0" err="1" smtClean="0">
                          <a:latin typeface="Times New Roman" panose="02020603050405020304" pitchFamily="18" charset="0"/>
                          <a:ea typeface="Tahoma" panose="020B0604030504040204" pitchFamily="34" charset="0"/>
                          <a:cs typeface="Times New Roman" panose="02020603050405020304" pitchFamily="18" charset="0"/>
                        </a:rPr>
                        <a:t>Lá</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có</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mép</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lá</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răng</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cưa</a:t>
                      </a:r>
                      <a:endParaRPr lang="en-US" sz="2000" dirty="0" smtClean="0">
                        <a:latin typeface="Times New Roman" panose="02020603050405020304" pitchFamily="18" charset="0"/>
                        <a:ea typeface="Tahoma" panose="020B060403050404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2000" b="1" dirty="0" smtClean="0">
                          <a:latin typeface="Times New Roman" panose="02020603050405020304" pitchFamily="18" charset="0"/>
                          <a:ea typeface="Tahoma" panose="020B0604030504040204" pitchFamily="34" charset="0"/>
                          <a:cs typeface="Times New Roman" panose="02020603050405020304" pitchFamily="18"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701040">
                <a:tc rowSpan="2">
                  <a:txBody>
                    <a:bodyPr/>
                    <a:lstStyle/>
                    <a:p>
                      <a:pPr algn="ctr"/>
                      <a:r>
                        <a:rPr lang="en-US" sz="2000" dirty="0" smtClean="0">
                          <a:latin typeface="Times New Roman" panose="02020603050405020304" pitchFamily="18" charset="0"/>
                          <a:ea typeface="Tahoma" panose="020B0604030504040204" pitchFamily="34" charset="0"/>
                          <a:cs typeface="Times New Roman" panose="02020603050405020304" pitchFamily="18" charset="0"/>
                        </a:rPr>
                        <a:t>3a</a:t>
                      </a:r>
                    </a:p>
                    <a:p>
                      <a:pPr algn="ctr"/>
                      <a:endParaRPr lang="en-US" sz="2000" dirty="0" smtClean="0">
                        <a:latin typeface="Times New Roman" panose="02020603050405020304" pitchFamily="18" charset="0"/>
                        <a:ea typeface="Tahoma" panose="020B0604030504040204" pitchFamily="34" charset="0"/>
                        <a:cs typeface="Times New Roman" panose="02020603050405020304" pitchFamily="18" charset="0"/>
                      </a:endParaRPr>
                    </a:p>
                    <a:p>
                      <a:pPr algn="ctr"/>
                      <a:endParaRPr lang="en-US" sz="2000" dirty="0">
                        <a:latin typeface="Times New Roman" panose="02020603050405020304" pitchFamily="18" charset="0"/>
                        <a:ea typeface="Tahoma" panose="020B0604030504040204" pitchFamily="34" charset="0"/>
                        <a:cs typeface="Times New Roman" panose="02020603050405020304" pitchFamily="18" charset="0"/>
                      </a:endParaRPr>
                    </a:p>
                    <a:p>
                      <a:pPr algn="ctr"/>
                      <a:r>
                        <a:rPr lang="en-US" sz="2000" dirty="0" smtClean="0">
                          <a:latin typeface="Times New Roman" panose="02020603050405020304" pitchFamily="18" charset="0"/>
                          <a:ea typeface="Tahoma" panose="020B0604030504040204" pitchFamily="34" charset="0"/>
                          <a:cs typeface="Times New Roman" panose="02020603050405020304" pitchFamily="18" charset="0"/>
                        </a:rPr>
                        <a:t>3b</a:t>
                      </a:r>
                      <a:endParaRPr lang="en-US" sz="2000" dirty="0">
                        <a:latin typeface="Times New Roman" panose="02020603050405020304" pitchFamily="18" charset="0"/>
                        <a:ea typeface="Tahoma" panose="020B060403050404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2000" dirty="0" err="1" smtClean="0">
                          <a:latin typeface="Times New Roman" panose="02020603050405020304" pitchFamily="18" charset="0"/>
                          <a:ea typeface="Tahoma" panose="020B0604030504040204" pitchFamily="34" charset="0"/>
                          <a:cs typeface="Times New Roman" panose="02020603050405020304" pitchFamily="18" charset="0"/>
                        </a:rPr>
                        <a:t>Lá</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xẻ</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thành</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nhiều</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thùy</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các</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thùy</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xẻ</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sâu</a:t>
                      </a:r>
                      <a:endParaRPr lang="en-US" sz="2000" dirty="0" smtClean="0">
                        <a:latin typeface="Times New Roman" panose="02020603050405020304" pitchFamily="18" charset="0"/>
                        <a:ea typeface="Tahoma" panose="020B060403050404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2000" b="1" dirty="0" smtClean="0">
                          <a:latin typeface="Times New Roman" panose="02020603050405020304" pitchFamily="18" charset="0"/>
                          <a:ea typeface="Tahoma" panose="020B0604030504040204" pitchFamily="34" charset="0"/>
                          <a:cs typeface="Times New Roman" panose="02020603050405020304" pitchFamily="18"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950595">
                <a:tc vMerge="1">
                  <a:txBody>
                    <a:bodyPr/>
                    <a:lstStyle/>
                    <a:p>
                      <a:endParaRPr lang="vi-V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2000" dirty="0" err="1" smtClean="0">
                          <a:latin typeface="Times New Roman" panose="02020603050405020304" pitchFamily="18" charset="0"/>
                          <a:ea typeface="Tahoma" panose="020B0604030504040204" pitchFamily="34" charset="0"/>
                          <a:cs typeface="Times New Roman" panose="02020603050405020304" pitchFamily="18" charset="0"/>
                        </a:rPr>
                        <a:t>Lá</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xẻ</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thành</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nhiều</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thùy</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là</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những</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lá</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con,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xếp</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dọc</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hai</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bên</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cuống</a:t>
                      </a:r>
                      <a:r>
                        <a:rPr lang="en-US" sz="2000" baseline="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000" baseline="0" dirty="0" err="1" smtClean="0">
                          <a:latin typeface="Times New Roman" panose="02020603050405020304" pitchFamily="18" charset="0"/>
                          <a:ea typeface="Tahoma" panose="020B0604030504040204" pitchFamily="34" charset="0"/>
                          <a:cs typeface="Times New Roman" panose="02020603050405020304" pitchFamily="18" charset="0"/>
                        </a:rPr>
                        <a:t>lá</a:t>
                      </a:r>
                      <a:endParaRPr lang="en-US" sz="2000" dirty="0" smtClean="0">
                        <a:latin typeface="Times New Roman" panose="02020603050405020304" pitchFamily="18" charset="0"/>
                        <a:ea typeface="Tahoma" panose="020B060403050404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2000" b="1" dirty="0" smtClean="0">
                          <a:latin typeface="Times New Roman" panose="02020603050405020304" pitchFamily="18" charset="0"/>
                          <a:ea typeface="Tahoma" panose="020B0604030504040204" pitchFamily="34" charset="0"/>
                          <a:cs typeface="Times New Roman" panose="02020603050405020304" pitchFamily="18"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pic>
        <p:nvPicPr>
          <p:cNvPr id="107" name="Picture 106"/>
          <p:cNvPicPr/>
          <p:nvPr/>
        </p:nvPicPr>
        <p:blipFill>
          <a:blip r:embed="rId3"/>
          <a:stretch>
            <a:fillRect/>
          </a:stretch>
        </p:blipFill>
        <p:spPr>
          <a:xfrm>
            <a:off x="3032760" y="2117725"/>
            <a:ext cx="2005330" cy="1744345"/>
          </a:xfrm>
          <a:prstGeom prst="rect">
            <a:avLst/>
          </a:prstGeom>
          <a:noFill/>
          <a:ln w="9525">
            <a:noFill/>
          </a:ln>
        </p:spPr>
      </p:pic>
      <p:pic>
        <p:nvPicPr>
          <p:cNvPr id="108" name="Picture 107"/>
          <p:cNvPicPr/>
          <p:nvPr/>
        </p:nvPicPr>
        <p:blipFill>
          <a:blip r:embed="rId4"/>
          <a:stretch>
            <a:fillRect/>
          </a:stretch>
        </p:blipFill>
        <p:spPr>
          <a:xfrm>
            <a:off x="258445" y="4531360"/>
            <a:ext cx="2390140" cy="1718310"/>
          </a:xfrm>
          <a:prstGeom prst="rect">
            <a:avLst/>
          </a:prstGeom>
          <a:noFill/>
          <a:ln w="9525">
            <a:noFill/>
          </a:ln>
        </p:spPr>
      </p:pic>
      <p:pic>
        <p:nvPicPr>
          <p:cNvPr id="109" name="Picture 108"/>
          <p:cNvPicPr/>
          <p:nvPr/>
        </p:nvPicPr>
        <p:blipFill>
          <a:blip r:embed="rId5"/>
          <a:stretch>
            <a:fillRect/>
          </a:stretch>
        </p:blipFill>
        <p:spPr>
          <a:xfrm>
            <a:off x="3088005" y="4596765"/>
            <a:ext cx="1881505" cy="1652905"/>
          </a:xfrm>
          <a:prstGeom prst="rect">
            <a:avLst/>
          </a:prstGeom>
          <a:noFill/>
          <a:ln w="9525">
            <a:noFill/>
          </a:ln>
        </p:spPr>
      </p:pic>
      <p:sp>
        <p:nvSpPr>
          <p:cNvPr id="5" name="Text Box 4"/>
          <p:cNvSpPr txBox="1"/>
          <p:nvPr/>
        </p:nvSpPr>
        <p:spPr>
          <a:xfrm>
            <a:off x="274955" y="3862070"/>
            <a:ext cx="2237740" cy="368300"/>
          </a:xfrm>
          <a:prstGeom prst="rect">
            <a:avLst/>
          </a:prstGeom>
          <a:noFill/>
        </p:spPr>
        <p:txBody>
          <a:bodyPr wrap="square" rtlCol="0">
            <a:spAutoFit/>
          </a:bodyPr>
          <a:lstStyle/>
          <a:p>
            <a:r>
              <a:rPr lang="en-US"/>
              <a:t>Bèo Nhật bản</a:t>
            </a:r>
          </a:p>
        </p:txBody>
      </p:sp>
      <p:sp>
        <p:nvSpPr>
          <p:cNvPr id="6" name="Text Box 5"/>
          <p:cNvSpPr txBox="1"/>
          <p:nvPr/>
        </p:nvSpPr>
        <p:spPr>
          <a:xfrm>
            <a:off x="3080385" y="3862070"/>
            <a:ext cx="1902460" cy="368300"/>
          </a:xfrm>
          <a:prstGeom prst="rect">
            <a:avLst/>
          </a:prstGeom>
          <a:noFill/>
        </p:spPr>
        <p:txBody>
          <a:bodyPr wrap="square" rtlCol="0">
            <a:spAutoFit/>
          </a:bodyPr>
          <a:lstStyle/>
          <a:p>
            <a:r>
              <a:rPr lang="en-US"/>
              <a:t>Cây Sắn</a:t>
            </a:r>
          </a:p>
        </p:txBody>
      </p:sp>
      <p:sp>
        <p:nvSpPr>
          <p:cNvPr id="7" name="Text Box 6"/>
          <p:cNvSpPr txBox="1"/>
          <p:nvPr/>
        </p:nvSpPr>
        <p:spPr>
          <a:xfrm>
            <a:off x="258445" y="6297930"/>
            <a:ext cx="2270125" cy="368300"/>
          </a:xfrm>
          <a:prstGeom prst="rect">
            <a:avLst/>
          </a:prstGeom>
          <a:noFill/>
        </p:spPr>
        <p:txBody>
          <a:bodyPr wrap="square" rtlCol="0">
            <a:spAutoFit/>
          </a:bodyPr>
          <a:lstStyle/>
          <a:p>
            <a:r>
              <a:rPr lang="en-US"/>
              <a:t>Cây ôrô</a:t>
            </a:r>
          </a:p>
        </p:txBody>
      </p:sp>
      <p:sp>
        <p:nvSpPr>
          <p:cNvPr id="8" name="Text Box 7"/>
          <p:cNvSpPr txBox="1"/>
          <p:nvPr/>
        </p:nvSpPr>
        <p:spPr>
          <a:xfrm>
            <a:off x="2939415" y="6384290"/>
            <a:ext cx="1913255" cy="368300"/>
          </a:xfrm>
          <a:prstGeom prst="rect">
            <a:avLst/>
          </a:prstGeom>
          <a:noFill/>
        </p:spPr>
        <p:txBody>
          <a:bodyPr wrap="square" rtlCol="0">
            <a:spAutoFit/>
          </a:bodyPr>
          <a:lstStyle/>
          <a:p>
            <a:r>
              <a:rPr lang="en-US"/>
              <a:t>Cây hoa hồng</a:t>
            </a:r>
          </a:p>
        </p:txBody>
      </p:sp>
      <p:sp>
        <p:nvSpPr>
          <p:cNvPr id="9" name="Text Box 8"/>
          <p:cNvSpPr txBox="1"/>
          <p:nvPr/>
        </p:nvSpPr>
        <p:spPr>
          <a:xfrm>
            <a:off x="258445" y="671195"/>
            <a:ext cx="11662410" cy="953135"/>
          </a:xfrm>
          <a:prstGeom prst="rect">
            <a:avLst/>
          </a:prstGeom>
          <a:noFill/>
        </p:spPr>
        <p:txBody>
          <a:bodyPr wrap="square" rtlCol="0">
            <a:spAutoFit/>
          </a:bodyPr>
          <a:lstStyle/>
          <a:p>
            <a:r>
              <a:rPr lang="en-US" sz="2800"/>
              <a:t>     Hãy hoàn thiện khóa lưỡng phân( Bảng 15.2) để xác định tên mỗi loài cây, dựa vào đặc điểm lá cây trong hình 15.3</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0495" y="97427"/>
            <a:ext cx="10071462" cy="461665"/>
          </a:xfrm>
          <a:prstGeom prst="rect">
            <a:avLst/>
          </a:prstGeom>
          <a:noFill/>
        </p:spPr>
        <p:txBody>
          <a:bodyPr wrap="square" rtlCol="0">
            <a:spAutoFit/>
          </a:bodyPr>
          <a:lstStyle/>
          <a:p>
            <a:r>
              <a:rPr lang="en-US" sz="24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I. SỬ DỤNG KHÓA LƯỠNG PHÂN TRONG PHÂN LOẠI SINH VẬT</a:t>
            </a:r>
            <a:endParaRPr lang="en-US" sz="2400" b="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graphicFrame>
        <p:nvGraphicFramePr>
          <p:cNvPr id="4" name="Table 3"/>
          <p:cNvGraphicFramePr>
            <a:graphicFrameLocks noGrp="1"/>
          </p:cNvGraphicFramePr>
          <p:nvPr/>
        </p:nvGraphicFramePr>
        <p:xfrm>
          <a:off x="333375" y="1193800"/>
          <a:ext cx="11847195" cy="5592445"/>
        </p:xfrm>
        <a:graphic>
          <a:graphicData uri="http://schemas.openxmlformats.org/drawingml/2006/table">
            <a:tbl>
              <a:tblPr firstRow="1" bandRow="1">
                <a:tableStyleId>{5C22544A-7EE6-4342-B048-85BDC9FD1C3A}</a:tableStyleId>
              </a:tblPr>
              <a:tblGrid>
                <a:gridCol w="2138680">
                  <a:extLst>
                    <a:ext uri="{9D8B030D-6E8A-4147-A177-3AD203B41FA5}">
                      <a16:colId xmlns:a16="http://schemas.microsoft.com/office/drawing/2014/main" val="20000"/>
                    </a:ext>
                  </a:extLst>
                </a:gridCol>
                <a:gridCol w="5759450">
                  <a:extLst>
                    <a:ext uri="{9D8B030D-6E8A-4147-A177-3AD203B41FA5}">
                      <a16:colId xmlns:a16="http://schemas.microsoft.com/office/drawing/2014/main" val="20001"/>
                    </a:ext>
                  </a:extLst>
                </a:gridCol>
                <a:gridCol w="3949065">
                  <a:extLst>
                    <a:ext uri="{9D8B030D-6E8A-4147-A177-3AD203B41FA5}">
                      <a16:colId xmlns:a16="http://schemas.microsoft.com/office/drawing/2014/main" val="20002"/>
                    </a:ext>
                  </a:extLst>
                </a:gridCol>
              </a:tblGrid>
              <a:tr h="506730">
                <a:tc>
                  <a:txBody>
                    <a:bodyPr/>
                    <a:lstStyle/>
                    <a:p>
                      <a:pPr algn="ctr"/>
                      <a:r>
                        <a:rPr lang="en-US" sz="2400" dirty="0" err="1" smtClean="0">
                          <a:latin typeface="Tahoma" panose="020B0604030504040204" pitchFamily="34" charset="0"/>
                          <a:ea typeface="Tahoma" panose="020B0604030504040204" pitchFamily="34" charset="0"/>
                          <a:cs typeface="Tahoma" panose="020B0604030504040204" pitchFamily="34" charset="0"/>
                        </a:rPr>
                        <a:t>Các</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bước</a:t>
                      </a:r>
                      <a:endParaRPr lang="en-US" sz="2400" dirty="0">
                        <a:latin typeface="Tahoma" panose="020B0604030504040204" pitchFamily="34" charset="0"/>
                        <a:ea typeface="Tahoma" panose="020B0604030504040204" pitchFamily="34" charset="0"/>
                        <a:cs typeface="Tahom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sz="2400" dirty="0" err="1" smtClean="0">
                          <a:latin typeface="Tahoma" panose="020B0604030504040204" pitchFamily="34" charset="0"/>
                          <a:ea typeface="Tahoma" panose="020B0604030504040204" pitchFamily="34" charset="0"/>
                          <a:cs typeface="Tahoma" panose="020B0604030504040204" pitchFamily="34" charset="0"/>
                        </a:rPr>
                        <a:t>Đặc</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err="1" smtClean="0">
                          <a:latin typeface="Tahoma" panose="020B0604030504040204" pitchFamily="34" charset="0"/>
                          <a:ea typeface="Tahoma" panose="020B0604030504040204" pitchFamily="34" charset="0"/>
                          <a:cs typeface="Tahoma" panose="020B0604030504040204" pitchFamily="34" charset="0"/>
                        </a:rPr>
                        <a:t>điểm</a:t>
                      </a:r>
                      <a:endParaRPr lang="en-US" sz="2400" dirty="0">
                        <a:latin typeface="Tahoma" panose="020B0604030504040204" pitchFamily="34" charset="0"/>
                        <a:ea typeface="Tahoma" panose="020B0604030504040204" pitchFamily="34" charset="0"/>
                        <a:cs typeface="Tahom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sz="2400" dirty="0" err="1" smtClean="0">
                          <a:latin typeface="Tahoma" panose="020B0604030504040204" pitchFamily="34" charset="0"/>
                          <a:ea typeface="Tahoma" panose="020B0604030504040204" pitchFamily="34" charset="0"/>
                          <a:cs typeface="Tahoma" panose="020B0604030504040204" pitchFamily="34" charset="0"/>
                        </a:rPr>
                        <a:t>Tên</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cây</a:t>
                      </a:r>
                      <a:endParaRPr lang="en-US" sz="2400" dirty="0">
                        <a:latin typeface="Tahoma" panose="020B0604030504040204" pitchFamily="34" charset="0"/>
                        <a:ea typeface="Tahoma" panose="020B0604030504040204" pitchFamily="34" charset="0"/>
                        <a:cs typeface="Tahom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746760">
                <a:tc rowSpan="2">
                  <a:txBody>
                    <a:bodyPr/>
                    <a:lstStyle/>
                    <a:p>
                      <a:pPr algn="ctr"/>
                      <a:r>
                        <a:rPr lang="en-US" sz="2400" dirty="0" smtClean="0">
                          <a:latin typeface="Tahoma" panose="020B0604030504040204" pitchFamily="34" charset="0"/>
                          <a:ea typeface="Tahoma" panose="020B0604030504040204" pitchFamily="34" charset="0"/>
                          <a:cs typeface="Tahoma" panose="020B0604030504040204" pitchFamily="34" charset="0"/>
                        </a:rPr>
                        <a:t>1a</a:t>
                      </a:r>
                    </a:p>
                    <a:p>
                      <a:pPr algn="ctr"/>
                      <a:endParaRPr lang="en-US" sz="2400" dirty="0">
                        <a:latin typeface="Tahoma" panose="020B0604030504040204" pitchFamily="34" charset="0"/>
                        <a:ea typeface="Tahoma" panose="020B0604030504040204" pitchFamily="34" charset="0"/>
                        <a:cs typeface="Tahoma" panose="020B0604030504040204" pitchFamily="34" charset="0"/>
                      </a:endParaRPr>
                    </a:p>
                    <a:p>
                      <a:pPr algn="ctr"/>
                      <a:r>
                        <a:rPr lang="en-US" sz="2400" dirty="0" smtClean="0">
                          <a:latin typeface="Tahoma" panose="020B0604030504040204" pitchFamily="34" charset="0"/>
                          <a:ea typeface="Tahoma" panose="020B0604030504040204" pitchFamily="34" charset="0"/>
                          <a:cs typeface="Tahoma" panose="020B0604030504040204" pitchFamily="34" charset="0"/>
                        </a:rPr>
                        <a:t>1b</a:t>
                      </a:r>
                      <a:endParaRPr lang="en-US" sz="2400" dirty="0">
                        <a:latin typeface="Tahoma" panose="020B0604030504040204" pitchFamily="34" charset="0"/>
                        <a:ea typeface="Tahoma" panose="020B0604030504040204" pitchFamily="34" charset="0"/>
                        <a:cs typeface="Tahom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2400" dirty="0" err="1" smtClean="0">
                          <a:latin typeface="Tahoma" panose="020B0604030504040204" pitchFamily="34" charset="0"/>
                          <a:ea typeface="Tahoma" panose="020B0604030504040204" pitchFamily="34" charset="0"/>
                          <a:cs typeface="Tahoma" panose="020B0604030504040204" pitchFamily="34" charset="0"/>
                        </a:rPr>
                        <a:t>Lá</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không</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xẻ</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thành</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nhiều</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thùy</a:t>
                      </a:r>
                      <a:endParaRPr lang="en-US" sz="2400" dirty="0">
                        <a:latin typeface="Tahoma" panose="020B0604030504040204" pitchFamily="34" charset="0"/>
                        <a:ea typeface="Tahoma" panose="020B0604030504040204" pitchFamily="34" charset="0"/>
                        <a:cs typeface="Tahom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smtClean="0">
                          <a:latin typeface="Tahoma" panose="020B0604030504040204" pitchFamily="34" charset="0"/>
                          <a:ea typeface="Tahoma" panose="020B0604030504040204" pitchFamily="34" charset="0"/>
                          <a:cs typeface="Tahoma" panose="020B0604030504040204" pitchFamily="34" charset="0"/>
                        </a:rPr>
                        <a:t>Đi</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tới</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bước</a:t>
                      </a:r>
                      <a:r>
                        <a:rPr lang="en-US" sz="2400" baseline="0" dirty="0" smtClean="0">
                          <a:latin typeface="Tahoma" panose="020B0604030504040204" pitchFamily="34" charset="0"/>
                          <a:ea typeface="Tahoma" panose="020B0604030504040204" pitchFamily="34" charset="0"/>
                          <a:cs typeface="Tahoma" panose="020B0604030504040204" pitchFamily="34" charset="0"/>
                        </a:rPr>
                        <a:t> 2</a:t>
                      </a:r>
                      <a:endParaRPr lang="en-US" sz="2400" dirty="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826135">
                <a:tc vMerge="1">
                  <a:txBody>
                    <a:bodyPr/>
                    <a:lstStyle/>
                    <a:p>
                      <a:endParaRPr lang="vi-V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2400" dirty="0" err="1" smtClean="0">
                          <a:latin typeface="Tahoma" panose="020B0604030504040204" pitchFamily="34" charset="0"/>
                          <a:ea typeface="Tahoma" panose="020B0604030504040204" pitchFamily="34" charset="0"/>
                          <a:cs typeface="Tahoma" panose="020B0604030504040204" pitchFamily="34" charset="0"/>
                        </a:rPr>
                        <a:t>Lá</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xẻ</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thành</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nhiều</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thùy</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hoặc</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lá</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xẻ</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thành</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lá</a:t>
                      </a:r>
                      <a:r>
                        <a:rPr lang="en-US" sz="2400" baseline="0" dirty="0" smtClean="0">
                          <a:latin typeface="Tahoma" panose="020B0604030504040204" pitchFamily="34" charset="0"/>
                          <a:ea typeface="Tahoma" panose="020B0604030504040204" pitchFamily="34" charset="0"/>
                          <a:cs typeface="Tahoma" panose="020B0604030504040204" pitchFamily="34" charset="0"/>
                        </a:rPr>
                        <a:t> con</a:t>
                      </a:r>
                      <a:endParaRPr lang="en-US" sz="2400" dirty="0">
                        <a:latin typeface="Tahoma" panose="020B0604030504040204" pitchFamily="34" charset="0"/>
                        <a:ea typeface="Tahoma" panose="020B0604030504040204" pitchFamily="34" charset="0"/>
                        <a:cs typeface="Tahom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smtClean="0">
                          <a:latin typeface="Tahoma" panose="020B0604030504040204" pitchFamily="34" charset="0"/>
                          <a:ea typeface="Tahoma" panose="020B0604030504040204" pitchFamily="34" charset="0"/>
                          <a:cs typeface="Tahoma" panose="020B0604030504040204" pitchFamily="34" charset="0"/>
                        </a:rPr>
                        <a:t>Đi</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tới</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bước</a:t>
                      </a:r>
                      <a:r>
                        <a:rPr lang="en-US" sz="2400" baseline="0" dirty="0" smtClean="0">
                          <a:latin typeface="Tahoma" panose="020B0604030504040204" pitchFamily="34" charset="0"/>
                          <a:ea typeface="Tahoma" panose="020B0604030504040204" pitchFamily="34" charset="0"/>
                          <a:cs typeface="Tahoma" panose="020B0604030504040204" pitchFamily="34" charset="0"/>
                        </a:rPr>
                        <a:t> 3</a:t>
                      </a:r>
                      <a:endParaRPr lang="en-US" sz="2400" dirty="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747395">
                <a:tc rowSpan="2">
                  <a:txBody>
                    <a:bodyPr/>
                    <a:lstStyle/>
                    <a:p>
                      <a:pPr algn="ctr"/>
                      <a:r>
                        <a:rPr lang="en-US" sz="2400" dirty="0" smtClean="0">
                          <a:latin typeface="Tahoma" panose="020B0604030504040204" pitchFamily="34" charset="0"/>
                          <a:ea typeface="Tahoma" panose="020B0604030504040204" pitchFamily="34" charset="0"/>
                          <a:cs typeface="Tahoma" panose="020B0604030504040204" pitchFamily="34" charset="0"/>
                        </a:rPr>
                        <a:t>2a</a:t>
                      </a:r>
                    </a:p>
                    <a:p>
                      <a:pPr algn="ctr"/>
                      <a:endParaRPr lang="en-US" sz="2400" dirty="0">
                        <a:latin typeface="Tahoma" panose="020B0604030504040204" pitchFamily="34" charset="0"/>
                        <a:ea typeface="Tahoma" panose="020B0604030504040204" pitchFamily="34" charset="0"/>
                        <a:cs typeface="Tahoma" panose="020B0604030504040204" pitchFamily="34" charset="0"/>
                      </a:endParaRPr>
                    </a:p>
                    <a:p>
                      <a:pPr algn="ctr"/>
                      <a:r>
                        <a:rPr lang="en-US" sz="2400" dirty="0" smtClean="0">
                          <a:latin typeface="Tahoma" panose="020B0604030504040204" pitchFamily="34" charset="0"/>
                          <a:ea typeface="Tahoma" panose="020B0604030504040204" pitchFamily="34" charset="0"/>
                          <a:cs typeface="Tahoma" panose="020B0604030504040204" pitchFamily="34" charset="0"/>
                        </a:rPr>
                        <a:t>2b</a:t>
                      </a:r>
                      <a:endParaRPr lang="en-US" sz="2400" dirty="0">
                        <a:latin typeface="Tahoma" panose="020B0604030504040204" pitchFamily="34" charset="0"/>
                        <a:ea typeface="Tahoma" panose="020B0604030504040204" pitchFamily="34" charset="0"/>
                        <a:cs typeface="Tahom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2400" dirty="0" err="1" smtClean="0">
                          <a:latin typeface="Tahoma" panose="020B0604030504040204" pitchFamily="34" charset="0"/>
                          <a:ea typeface="Tahoma" panose="020B0604030504040204" pitchFamily="34" charset="0"/>
                          <a:cs typeface="Tahoma" panose="020B0604030504040204" pitchFamily="34" charset="0"/>
                        </a:rPr>
                        <a:t>Lá</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có</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mép</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lá</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nhẵn</a:t>
                      </a:r>
                      <a:endParaRPr lang="en-US" sz="2400" dirty="0">
                        <a:latin typeface="Tahoma" panose="020B0604030504040204" pitchFamily="34" charset="0"/>
                        <a:ea typeface="Tahoma" panose="020B0604030504040204" pitchFamily="34" charset="0"/>
                        <a:cs typeface="Tahom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3200" b="1" dirty="0" smtClean="0">
                          <a:latin typeface="Tahoma" panose="020B0604030504040204" pitchFamily="34" charset="0"/>
                          <a:ea typeface="Tahoma" panose="020B0604030504040204" pitchFamily="34" charset="0"/>
                          <a:cs typeface="Tahoma" panose="020B0604030504040204" pitchFamily="34" charset="0"/>
                        </a:rPr>
                        <a:t>?</a:t>
                      </a:r>
                      <a:endParaRPr lang="en-US" sz="3200" b="1" dirty="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746125">
                <a:tc vMerge="1">
                  <a:txBody>
                    <a:bodyPr/>
                    <a:lstStyle/>
                    <a:p>
                      <a:endParaRPr lang="vi-V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2400" dirty="0" err="1" smtClean="0">
                          <a:latin typeface="Tahoma" panose="020B0604030504040204" pitchFamily="34" charset="0"/>
                          <a:ea typeface="Tahoma" panose="020B0604030504040204" pitchFamily="34" charset="0"/>
                          <a:cs typeface="Tahoma" panose="020B0604030504040204" pitchFamily="34" charset="0"/>
                        </a:rPr>
                        <a:t>Lá</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có</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mép</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lá</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răng</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cưa</a:t>
                      </a:r>
                      <a:endParaRPr lang="en-US" sz="2400" dirty="0">
                        <a:latin typeface="Tahoma" panose="020B0604030504040204" pitchFamily="34" charset="0"/>
                        <a:ea typeface="Tahoma" panose="020B0604030504040204" pitchFamily="34" charset="0"/>
                        <a:cs typeface="Tahom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3200" b="1" dirty="0" smtClean="0">
                          <a:latin typeface="Tahoma" panose="020B0604030504040204" pitchFamily="34" charset="0"/>
                          <a:ea typeface="Tahoma" panose="020B0604030504040204" pitchFamily="34" charset="0"/>
                          <a:cs typeface="Tahoma" panose="020B060403050404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826135">
                <a:tc rowSpan="2">
                  <a:txBody>
                    <a:bodyPr/>
                    <a:lstStyle/>
                    <a:p>
                      <a:pPr algn="ctr"/>
                      <a:r>
                        <a:rPr lang="en-US" sz="2400" dirty="0" smtClean="0">
                          <a:latin typeface="Tahoma" panose="020B0604030504040204" pitchFamily="34" charset="0"/>
                          <a:ea typeface="Tahoma" panose="020B0604030504040204" pitchFamily="34" charset="0"/>
                          <a:cs typeface="Tahoma" panose="020B0604030504040204" pitchFamily="34" charset="0"/>
                        </a:rPr>
                        <a:t>3a</a:t>
                      </a:r>
                    </a:p>
                    <a:p>
                      <a:pPr algn="ctr"/>
                      <a:endParaRPr lang="en-US" sz="2400" dirty="0" smtClean="0">
                        <a:latin typeface="Tahoma" panose="020B0604030504040204" pitchFamily="34" charset="0"/>
                        <a:ea typeface="Tahoma" panose="020B0604030504040204" pitchFamily="34" charset="0"/>
                        <a:cs typeface="Tahoma" panose="020B0604030504040204" pitchFamily="34" charset="0"/>
                      </a:endParaRPr>
                    </a:p>
                    <a:p>
                      <a:pPr algn="ctr"/>
                      <a:endParaRPr lang="en-US" sz="2400" dirty="0">
                        <a:latin typeface="Tahoma" panose="020B0604030504040204" pitchFamily="34" charset="0"/>
                        <a:ea typeface="Tahoma" panose="020B0604030504040204" pitchFamily="34" charset="0"/>
                        <a:cs typeface="Tahoma" panose="020B0604030504040204" pitchFamily="34" charset="0"/>
                      </a:endParaRPr>
                    </a:p>
                    <a:p>
                      <a:pPr algn="ctr"/>
                      <a:r>
                        <a:rPr lang="en-US" sz="2400" dirty="0" smtClean="0">
                          <a:latin typeface="Tahoma" panose="020B0604030504040204" pitchFamily="34" charset="0"/>
                          <a:ea typeface="Tahoma" panose="020B0604030504040204" pitchFamily="34" charset="0"/>
                          <a:cs typeface="Tahoma" panose="020B0604030504040204" pitchFamily="34" charset="0"/>
                        </a:rPr>
                        <a:t>3b</a:t>
                      </a:r>
                      <a:endParaRPr lang="en-US" sz="2400" dirty="0">
                        <a:latin typeface="Tahoma" panose="020B0604030504040204" pitchFamily="34" charset="0"/>
                        <a:ea typeface="Tahoma" panose="020B0604030504040204" pitchFamily="34" charset="0"/>
                        <a:cs typeface="Tahom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2400" dirty="0" err="1" smtClean="0">
                          <a:latin typeface="Tahoma" panose="020B0604030504040204" pitchFamily="34" charset="0"/>
                          <a:ea typeface="Tahoma" panose="020B0604030504040204" pitchFamily="34" charset="0"/>
                          <a:cs typeface="Tahoma" panose="020B0604030504040204" pitchFamily="34" charset="0"/>
                        </a:rPr>
                        <a:t>Lá</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xẻ</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thành</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nhiều</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thùy</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các</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thùy</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xẻ</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sâu</a:t>
                      </a:r>
                      <a:endParaRPr lang="en-US" sz="2400" dirty="0">
                        <a:latin typeface="Tahoma" panose="020B0604030504040204" pitchFamily="34" charset="0"/>
                        <a:ea typeface="Tahoma" panose="020B0604030504040204" pitchFamily="34" charset="0"/>
                        <a:cs typeface="Tahom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3200" b="1" dirty="0" smtClean="0">
                          <a:latin typeface="Tahoma" panose="020B0604030504040204" pitchFamily="34" charset="0"/>
                          <a:ea typeface="Tahoma" panose="020B0604030504040204" pitchFamily="34" charset="0"/>
                          <a:cs typeface="Tahoma" panose="020B060403050404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1193165">
                <a:tc vMerge="1">
                  <a:txBody>
                    <a:bodyPr/>
                    <a:lstStyle/>
                    <a:p>
                      <a:endParaRPr lang="vi-V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2400" dirty="0" err="1" smtClean="0">
                          <a:latin typeface="Tahoma" panose="020B0604030504040204" pitchFamily="34" charset="0"/>
                          <a:ea typeface="Tahoma" panose="020B0604030504040204" pitchFamily="34" charset="0"/>
                          <a:cs typeface="Tahoma" panose="020B0604030504040204" pitchFamily="34" charset="0"/>
                        </a:rPr>
                        <a:t>Lá</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xẻ</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thành</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nhiều</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thùy</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là</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những</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lá</a:t>
                      </a:r>
                      <a:r>
                        <a:rPr lang="en-US" sz="2400" baseline="0" dirty="0" smtClean="0">
                          <a:latin typeface="Tahoma" panose="020B0604030504040204" pitchFamily="34" charset="0"/>
                          <a:ea typeface="Tahoma" panose="020B0604030504040204" pitchFamily="34" charset="0"/>
                          <a:cs typeface="Tahoma" panose="020B0604030504040204" pitchFamily="34" charset="0"/>
                        </a:rPr>
                        <a:t> con,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xếp</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dọc</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hai</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bên</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cuống</a:t>
                      </a:r>
                      <a:r>
                        <a:rPr lang="en-US" sz="2400" baseline="0" dirty="0" smtClean="0">
                          <a:latin typeface="Tahoma" panose="020B0604030504040204" pitchFamily="34" charset="0"/>
                          <a:ea typeface="Tahoma" panose="020B0604030504040204" pitchFamily="34" charset="0"/>
                          <a:cs typeface="Tahoma" panose="020B0604030504040204" pitchFamily="34" charset="0"/>
                        </a:rPr>
                        <a:t> </a:t>
                      </a:r>
                      <a:r>
                        <a:rPr lang="en-US" sz="2400" baseline="0" dirty="0" err="1" smtClean="0">
                          <a:latin typeface="Tahoma" panose="020B0604030504040204" pitchFamily="34" charset="0"/>
                          <a:ea typeface="Tahoma" panose="020B0604030504040204" pitchFamily="34" charset="0"/>
                          <a:cs typeface="Tahoma" panose="020B0604030504040204" pitchFamily="34" charset="0"/>
                        </a:rPr>
                        <a:t>lá</a:t>
                      </a:r>
                      <a:endParaRPr lang="en-US" sz="2400" dirty="0">
                        <a:latin typeface="Tahoma" panose="020B0604030504040204" pitchFamily="34" charset="0"/>
                        <a:ea typeface="Tahoma" panose="020B0604030504040204" pitchFamily="34" charset="0"/>
                        <a:cs typeface="Tahom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3200" b="1" dirty="0" smtClean="0">
                          <a:latin typeface="Tahoma" panose="020B0604030504040204" pitchFamily="34" charset="0"/>
                          <a:ea typeface="Tahoma" panose="020B0604030504040204" pitchFamily="34" charset="0"/>
                          <a:cs typeface="Tahoma" panose="020B060403050404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sp>
        <p:nvSpPr>
          <p:cNvPr id="8" name="TextBox 7"/>
          <p:cNvSpPr txBox="1"/>
          <p:nvPr/>
        </p:nvSpPr>
        <p:spPr>
          <a:xfrm>
            <a:off x="8448451" y="3393813"/>
            <a:ext cx="2702859" cy="461665"/>
          </a:xfrm>
          <a:prstGeom prst="rect">
            <a:avLst/>
          </a:prstGeom>
          <a:solidFill>
            <a:schemeClr val="bg1"/>
          </a:solidFill>
        </p:spPr>
        <p:txBody>
          <a:bodyPr wrap="square" rtlCol="0">
            <a:spAutoFit/>
          </a:bodyPr>
          <a:lstStyle/>
          <a:p>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Lá</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cây</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lục</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bình</a:t>
            </a:r>
            <a:endParaRPr lang="en-US" sz="2400" b="1"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
        <p:nvSpPr>
          <p:cNvPr id="9" name="TextBox 8"/>
          <p:cNvSpPr txBox="1"/>
          <p:nvPr/>
        </p:nvSpPr>
        <p:spPr>
          <a:xfrm>
            <a:off x="8448448" y="4187365"/>
            <a:ext cx="2702859" cy="461665"/>
          </a:xfrm>
          <a:prstGeom prst="rect">
            <a:avLst/>
          </a:prstGeom>
          <a:solidFill>
            <a:schemeClr val="bg1"/>
          </a:solidFill>
        </p:spPr>
        <p:txBody>
          <a:bodyPr wrap="square" rtlCol="0">
            <a:spAutoFit/>
          </a:bodyPr>
          <a:lstStyle/>
          <a:p>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Lá</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cây</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ô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rô</a:t>
            </a:r>
            <a:endParaRPr lang="en-US" sz="2400" b="1"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
        <p:nvSpPr>
          <p:cNvPr id="10" name="TextBox 9"/>
          <p:cNvSpPr txBox="1"/>
          <p:nvPr/>
        </p:nvSpPr>
        <p:spPr>
          <a:xfrm>
            <a:off x="8448449" y="4956949"/>
            <a:ext cx="2702859" cy="461665"/>
          </a:xfrm>
          <a:prstGeom prst="rect">
            <a:avLst/>
          </a:prstGeom>
          <a:solidFill>
            <a:schemeClr val="bg1"/>
          </a:solidFill>
        </p:spPr>
        <p:txBody>
          <a:bodyPr wrap="square" rtlCol="0">
            <a:spAutoFit/>
          </a:bodyPr>
          <a:lstStyle/>
          <a:p>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Lá</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cây</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sắn</a:t>
            </a:r>
            <a:endParaRPr lang="en-US" sz="2400" b="1"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pic>
        <p:nvPicPr>
          <p:cNvPr id="106" name="Picture 105"/>
          <p:cNvPicPr/>
          <p:nvPr/>
        </p:nvPicPr>
        <p:blipFill>
          <a:blip r:embed="rId2"/>
          <a:stretch>
            <a:fillRect/>
          </a:stretch>
        </p:blipFill>
        <p:spPr>
          <a:xfrm>
            <a:off x="11151235" y="3259455"/>
            <a:ext cx="940435" cy="671830"/>
          </a:xfrm>
          <a:prstGeom prst="rect">
            <a:avLst/>
          </a:prstGeom>
          <a:noFill/>
          <a:ln w="9525">
            <a:noFill/>
          </a:ln>
        </p:spPr>
      </p:pic>
      <p:sp>
        <p:nvSpPr>
          <p:cNvPr id="11" name="TextBox 10"/>
          <p:cNvSpPr txBox="1"/>
          <p:nvPr/>
        </p:nvSpPr>
        <p:spPr>
          <a:xfrm>
            <a:off x="8600215" y="5926313"/>
            <a:ext cx="2702859" cy="461665"/>
          </a:xfrm>
          <a:prstGeom prst="rect">
            <a:avLst/>
          </a:prstGeom>
          <a:solidFill>
            <a:schemeClr val="bg1"/>
          </a:solidFill>
        </p:spPr>
        <p:txBody>
          <a:bodyPr wrap="square" rtlCol="0">
            <a:spAutoFit/>
          </a:bodyPr>
          <a:lstStyle/>
          <a:p>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Lá</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cây</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hoa</a:t>
            </a:r>
            <a:r>
              <a:rPr lang="en-US" sz="24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rgbClr val="0070C0"/>
                </a:solidFill>
                <a:latin typeface="Tahoma" panose="020B0604030504040204" pitchFamily="34" charset="0"/>
                <a:ea typeface="Tahoma" panose="020B0604030504040204" pitchFamily="34" charset="0"/>
                <a:cs typeface="Tahoma" panose="020B0604030504040204" pitchFamily="34" charset="0"/>
              </a:rPr>
              <a:t>hồng</a:t>
            </a:r>
            <a:endParaRPr lang="en-US" sz="2400" b="1"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pic>
        <p:nvPicPr>
          <p:cNvPr id="108" name="Picture 107"/>
          <p:cNvPicPr/>
          <p:nvPr/>
        </p:nvPicPr>
        <p:blipFill>
          <a:blip r:embed="rId3"/>
          <a:stretch>
            <a:fillRect/>
          </a:stretch>
        </p:blipFill>
        <p:spPr>
          <a:xfrm>
            <a:off x="10472420" y="4173220"/>
            <a:ext cx="931545" cy="541655"/>
          </a:xfrm>
          <a:prstGeom prst="rect">
            <a:avLst/>
          </a:prstGeom>
          <a:noFill/>
          <a:ln w="9525">
            <a:noFill/>
          </a:ln>
        </p:spPr>
      </p:pic>
      <p:pic>
        <p:nvPicPr>
          <p:cNvPr id="107" name="Picture 106"/>
          <p:cNvPicPr/>
          <p:nvPr/>
        </p:nvPicPr>
        <p:blipFill>
          <a:blip r:embed="rId4"/>
          <a:stretch>
            <a:fillRect/>
          </a:stretch>
        </p:blipFill>
        <p:spPr>
          <a:xfrm>
            <a:off x="10577195" y="4874260"/>
            <a:ext cx="956945" cy="534035"/>
          </a:xfrm>
          <a:prstGeom prst="rect">
            <a:avLst/>
          </a:prstGeom>
          <a:noFill/>
          <a:ln w="9525">
            <a:noFill/>
          </a:ln>
        </p:spPr>
      </p:pic>
      <p:pic>
        <p:nvPicPr>
          <p:cNvPr id="109" name="Picture 108"/>
          <p:cNvPicPr/>
          <p:nvPr/>
        </p:nvPicPr>
        <p:blipFill>
          <a:blip r:embed="rId5"/>
          <a:stretch>
            <a:fillRect/>
          </a:stretch>
        </p:blipFill>
        <p:spPr>
          <a:xfrm>
            <a:off x="11182350" y="5753100"/>
            <a:ext cx="909320" cy="64770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2000" fill="hold">
                                          <p:stCondLst>
                                            <p:cond delay="0"/>
                                          </p:stCondLst>
                                        </p:cTn>
                                        <p:tgtEl>
                                          <p:spTgt spid="8"/>
                                        </p:tgtEl>
                                        <p:attrNameLst>
                                          <p:attrName>style.visibility</p:attrName>
                                        </p:attrNameLst>
                                      </p:cBhvr>
                                      <p:to>
                                        <p:strVal val="visible"/>
                                      </p:to>
                                    </p:set>
                                    <p:animEffect transition="in" filter="blinds(horizontal)">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6"/>
                                        </p:tgtEl>
                                        <p:attrNameLst>
                                          <p:attrName>style.visibility</p:attrName>
                                        </p:attrNameLst>
                                      </p:cBhvr>
                                      <p:to>
                                        <p:strVal val="visible"/>
                                      </p:to>
                                    </p:set>
                                    <p:animEffect transition="in" filter="blinds(horizontal)">
                                      <p:cBhvr>
                                        <p:cTn id="12" dur="500"/>
                                        <p:tgtEl>
                                          <p:spTgt spid="10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75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8"/>
                                        </p:tgtEl>
                                        <p:attrNameLst>
                                          <p:attrName>style.visibility</p:attrName>
                                        </p:attrNameLst>
                                      </p:cBhvr>
                                      <p:to>
                                        <p:strVal val="visible"/>
                                      </p:to>
                                    </p:set>
                                    <p:animEffect transition="in" filter="blinds(horizontal)">
                                      <p:cBhvr>
                                        <p:cTn id="22" dur="500"/>
                                        <p:tgtEl>
                                          <p:spTgt spid="10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75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7"/>
                                        </p:tgtEl>
                                        <p:attrNameLst>
                                          <p:attrName>style.visibility</p:attrName>
                                        </p:attrNameLst>
                                      </p:cBhvr>
                                      <p:to>
                                        <p:strVal val="visible"/>
                                      </p:to>
                                    </p:set>
                                    <p:animEffect transition="in" filter="blinds(horizontal)">
                                      <p:cBhvr>
                                        <p:cTn id="32" dur="500"/>
                                        <p:tgtEl>
                                          <p:spTgt spid="10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75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09"/>
                                        </p:tgtEl>
                                        <p:attrNameLst>
                                          <p:attrName>style.visibility</p:attrName>
                                        </p:attrNameLst>
                                      </p:cBhvr>
                                      <p:to>
                                        <p:strVal val="visible"/>
                                      </p:to>
                                    </p:set>
                                    <p:animEffect transition="in" filter="blinds(horizontal)">
                                      <p:cBhvr>
                                        <p:cTn id="4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 name="Picture 105"/>
          <p:cNvPicPr/>
          <p:nvPr/>
        </p:nvPicPr>
        <p:blipFill>
          <a:blip r:embed="rId2"/>
          <a:stretch>
            <a:fillRect/>
          </a:stretch>
        </p:blipFill>
        <p:spPr>
          <a:xfrm>
            <a:off x="1226185" y="4688840"/>
            <a:ext cx="1842135" cy="2063750"/>
          </a:xfrm>
          <a:prstGeom prst="rect">
            <a:avLst/>
          </a:prstGeom>
          <a:noFill/>
          <a:ln w="9525">
            <a:noFill/>
          </a:ln>
        </p:spPr>
      </p:pic>
      <p:sp>
        <p:nvSpPr>
          <p:cNvPr id="4" name="Rectangle 3"/>
          <p:cNvSpPr>
            <a:spLocks noChangeArrowheads="1"/>
          </p:cNvSpPr>
          <p:nvPr/>
        </p:nvSpPr>
        <p:spPr bwMode="auto">
          <a:xfrm>
            <a:off x="3022169" y="736870"/>
            <a:ext cx="6390772" cy="537707"/>
          </a:xfrm>
          <a:prstGeom prst="rect">
            <a:avLst/>
          </a:prstGeom>
          <a:solidFill>
            <a:srgbClr val="FFFFFF"/>
          </a:solidFill>
          <a:ln w="19050">
            <a:solidFill>
              <a:srgbClr val="002060"/>
            </a:solidFill>
            <a:miter lim="800000"/>
          </a:ln>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Cây</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bèo</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cây</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sắn</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cây</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hoa</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hồng</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cây</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ô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rô</a:t>
            </a:r>
            <a:endParaRPr kumimoji="0" lang="en-US" altLang="en-US" sz="2400" b="0" i="0" u="none" strike="noStrike" cap="none" normalizeH="0" baseline="0" dirty="0" smtClean="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9" name="Rectangle 8"/>
          <p:cNvSpPr>
            <a:spLocks noChangeArrowheads="1"/>
          </p:cNvSpPr>
          <p:nvPr/>
        </p:nvSpPr>
        <p:spPr bwMode="auto">
          <a:xfrm>
            <a:off x="1988671" y="1901643"/>
            <a:ext cx="3134078" cy="499427"/>
          </a:xfrm>
          <a:prstGeom prst="rect">
            <a:avLst/>
          </a:prstGeom>
          <a:solidFill>
            <a:srgbClr val="FFFFFF"/>
          </a:solidFill>
          <a:ln w="19050">
            <a:solidFill>
              <a:srgbClr val="002060"/>
            </a:solidFill>
            <a:miter lim="800000"/>
          </a:ln>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en-US" sz="2400" b="1" i="0" u="none" strike="noStrike" cap="none" normalizeH="0" baseline="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Lá không xẻ thùy</a:t>
            </a:r>
            <a:endParaRPr kumimoji="0" lang="en-US" altLang="en-US" sz="2400" b="0" i="0" u="none" strike="noStrike" cap="none" normalizeH="0" baseline="0" smtClean="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0" name="Rectangle 10"/>
          <p:cNvSpPr>
            <a:spLocks noChangeArrowheads="1"/>
          </p:cNvSpPr>
          <p:nvPr/>
        </p:nvSpPr>
        <p:spPr bwMode="auto">
          <a:xfrm>
            <a:off x="6875964" y="1895686"/>
            <a:ext cx="4097571" cy="499427"/>
          </a:xfrm>
          <a:prstGeom prst="rect">
            <a:avLst/>
          </a:prstGeom>
          <a:solidFill>
            <a:srgbClr val="FFFFFF"/>
          </a:solidFill>
          <a:ln w="19050">
            <a:solidFill>
              <a:srgbClr val="002060"/>
            </a:solidFill>
            <a:miter lim="800000"/>
          </a:ln>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Lá</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xẻ</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thùy</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hoặc</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có</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lá</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con</a:t>
            </a:r>
            <a:endParaRPr kumimoji="0" lang="en-US" altLang="en-US" sz="2400" b="0" i="0" u="none" strike="noStrike" cap="none" normalizeH="0" baseline="0" dirty="0" smtClean="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9" name="Rectangle 23"/>
          <p:cNvSpPr>
            <a:spLocks noChangeArrowheads="1"/>
          </p:cNvSpPr>
          <p:nvPr/>
        </p:nvSpPr>
        <p:spPr bwMode="auto">
          <a:xfrm>
            <a:off x="860425" y="3051810"/>
            <a:ext cx="2157095" cy="829945"/>
          </a:xfrm>
          <a:prstGeom prst="rect">
            <a:avLst/>
          </a:prstGeom>
          <a:solidFill>
            <a:srgbClr val="FFFFFF"/>
          </a:solidFill>
          <a:ln w="19050">
            <a:solidFill>
              <a:srgbClr val="002060"/>
            </a:solidFill>
            <a:miter lim="800000"/>
          </a:ln>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en-US" sz="2400" b="1" i="0" u="none" strike="noStrike" cap="none" normalizeH="0" baseline="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Mép lá nhẵn</a:t>
            </a:r>
            <a:endParaRPr kumimoji="0" lang="en-US" altLang="en-US" sz="2400" b="0" i="0" u="none" strike="noStrike" cap="none" normalizeH="0" baseline="0" smtClean="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20" name="Rectangle 24"/>
          <p:cNvSpPr>
            <a:spLocks noChangeArrowheads="1"/>
          </p:cNvSpPr>
          <p:nvPr/>
        </p:nvSpPr>
        <p:spPr bwMode="auto">
          <a:xfrm>
            <a:off x="6660494" y="2928040"/>
            <a:ext cx="1677201" cy="882074"/>
          </a:xfrm>
          <a:prstGeom prst="rect">
            <a:avLst/>
          </a:prstGeom>
          <a:solidFill>
            <a:srgbClr val="FFFFFF"/>
          </a:solidFill>
          <a:ln w="19050">
            <a:solidFill>
              <a:srgbClr val="002060"/>
            </a:solidFill>
            <a:miter lim="800000"/>
          </a:ln>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en-US" sz="2400" b="1" i="0" u="none" strike="noStrike" cap="none" normalizeH="0" baseline="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Các thùy xẻ sâu</a:t>
            </a:r>
            <a:endParaRPr kumimoji="0" lang="en-US" altLang="en-US" sz="2400" b="0" i="0" u="none" strike="noStrike" cap="none" normalizeH="0" baseline="0" smtClean="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21" name="Rectangle 25"/>
          <p:cNvSpPr>
            <a:spLocks noChangeArrowheads="1"/>
          </p:cNvSpPr>
          <p:nvPr/>
        </p:nvSpPr>
        <p:spPr bwMode="auto">
          <a:xfrm>
            <a:off x="3556807" y="3010118"/>
            <a:ext cx="2564605" cy="782685"/>
          </a:xfrm>
          <a:prstGeom prst="rect">
            <a:avLst/>
          </a:prstGeom>
          <a:solidFill>
            <a:srgbClr val="FFFFFF"/>
          </a:solidFill>
          <a:ln w="19050">
            <a:solidFill>
              <a:srgbClr val="002060"/>
            </a:solidFill>
            <a:miter lim="800000"/>
          </a:ln>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Mép</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lá</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có</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nhiều</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răng</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cưa</a:t>
            </a:r>
            <a:endParaRPr kumimoji="0" lang="en-US" altLang="en-US" sz="2400" b="0" i="0" u="none" strike="noStrike" cap="none" normalizeH="0" baseline="0" dirty="0" smtClean="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22" name="Rectangle 26"/>
          <p:cNvSpPr>
            <a:spLocks noChangeArrowheads="1"/>
          </p:cNvSpPr>
          <p:nvPr/>
        </p:nvSpPr>
        <p:spPr bwMode="auto">
          <a:xfrm>
            <a:off x="8604159" y="2911502"/>
            <a:ext cx="3358600" cy="882074"/>
          </a:xfrm>
          <a:prstGeom prst="rect">
            <a:avLst/>
          </a:prstGeom>
          <a:solidFill>
            <a:srgbClr val="FFFFFF"/>
          </a:solidFill>
          <a:ln w="19050">
            <a:solidFill>
              <a:srgbClr val="002060"/>
            </a:solidFill>
            <a:miter lim="800000"/>
          </a:ln>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Có</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nhiều</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lá</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con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xếp</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dọc</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2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bên</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cuống</a:t>
            </a:r>
            <a:r>
              <a:rPr kumimoji="0" lang="en-US" altLang="en-US" sz="2400" b="1" i="0" u="none" strike="noStrike" cap="none" normalizeH="0" baseline="0" dirty="0"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000000"/>
                </a:solidFill>
                <a:effectLst/>
                <a:latin typeface="Tahoma" panose="020B0604030504040204" pitchFamily="34" charset="0"/>
                <a:ea typeface="Tahoma" panose="020B0604030504040204" pitchFamily="34" charset="0"/>
                <a:cs typeface="Tahoma" panose="020B0604030504040204" pitchFamily="34" charset="0"/>
              </a:rPr>
              <a:t>lá</a:t>
            </a:r>
            <a:endParaRPr kumimoji="0" lang="en-US" altLang="en-US" sz="2400" b="0" i="0" u="none" strike="noStrike" cap="none" normalizeH="0" baseline="0" dirty="0" smtClean="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endParaRPr>
          </a:p>
        </p:txBody>
      </p:sp>
      <p:cxnSp>
        <p:nvCxnSpPr>
          <p:cNvPr id="23" name="Straight Arrow Connector 22"/>
          <p:cNvCxnSpPr/>
          <p:nvPr/>
        </p:nvCxnSpPr>
        <p:spPr>
          <a:xfrm flipH="1">
            <a:off x="2139315" y="3874770"/>
            <a:ext cx="7620" cy="3937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10497185" y="3810000"/>
            <a:ext cx="8255" cy="53403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7731125" y="3831590"/>
            <a:ext cx="8890" cy="50546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5068186" y="3831377"/>
            <a:ext cx="10318" cy="45861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32"/>
          <p:cNvSpPr>
            <a:spLocks noChangeArrowheads="1"/>
          </p:cNvSpPr>
          <p:nvPr/>
        </p:nvSpPr>
        <p:spPr bwMode="auto">
          <a:xfrm>
            <a:off x="667875" y="4316585"/>
            <a:ext cx="1152412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eaLnBrk="0" fontAlgn="base" hangingPunct="0">
              <a:spcBef>
                <a:spcPct val="0"/>
              </a:spcBef>
              <a:spcAft>
                <a:spcPct val="0"/>
              </a:spcAft>
              <a:tabLst>
                <a:tab pos="539750" algn="l"/>
              </a:tabLst>
              <a:defRPr>
                <a:solidFill>
                  <a:schemeClr val="tx1"/>
                </a:solidFill>
                <a:latin typeface="Arial" panose="020B0604020202020204" pitchFamily="34" charset="0"/>
              </a:defRPr>
            </a:lvl1pPr>
            <a:lvl2pPr eaLnBrk="0" fontAlgn="base" hangingPunct="0">
              <a:spcBef>
                <a:spcPct val="0"/>
              </a:spcBef>
              <a:spcAft>
                <a:spcPct val="0"/>
              </a:spcAft>
              <a:tabLst>
                <a:tab pos="539750" algn="l"/>
              </a:tabLst>
              <a:defRPr>
                <a:solidFill>
                  <a:schemeClr val="tx1"/>
                </a:solidFill>
                <a:latin typeface="Arial" panose="020B0604020202020204" pitchFamily="34" charset="0"/>
              </a:defRPr>
            </a:lvl2pPr>
            <a:lvl3pPr eaLnBrk="0" fontAlgn="base" hangingPunct="0">
              <a:spcBef>
                <a:spcPct val="0"/>
              </a:spcBef>
              <a:spcAft>
                <a:spcPct val="0"/>
              </a:spcAft>
              <a:tabLst>
                <a:tab pos="539750" algn="l"/>
              </a:tabLst>
              <a:defRPr>
                <a:solidFill>
                  <a:schemeClr val="tx1"/>
                </a:solidFill>
                <a:latin typeface="Arial" panose="020B0604020202020204" pitchFamily="34" charset="0"/>
              </a:defRPr>
            </a:lvl3pPr>
            <a:lvl4pPr eaLnBrk="0" fontAlgn="base" hangingPunct="0">
              <a:spcBef>
                <a:spcPct val="0"/>
              </a:spcBef>
              <a:spcAft>
                <a:spcPct val="0"/>
              </a:spcAft>
              <a:tabLst>
                <a:tab pos="539750" algn="l"/>
              </a:tabLst>
              <a:defRPr>
                <a:solidFill>
                  <a:schemeClr val="tx1"/>
                </a:solidFill>
                <a:latin typeface="Arial" panose="020B0604020202020204" pitchFamily="34" charset="0"/>
              </a:defRPr>
            </a:lvl4pPr>
            <a:lvl5pPr eaLnBrk="0" fontAlgn="base" hangingPunct="0">
              <a:spcBef>
                <a:spcPct val="0"/>
              </a:spcBef>
              <a:spcAft>
                <a:spcPct val="0"/>
              </a:spcAft>
              <a:tabLst>
                <a:tab pos="539750" algn="l"/>
              </a:tabLst>
              <a:defRPr>
                <a:solidFill>
                  <a:schemeClr val="tx1"/>
                </a:solidFill>
                <a:latin typeface="Arial" panose="020B0604020202020204" pitchFamily="34" charset="0"/>
              </a:defRPr>
            </a:lvl5pPr>
            <a:lvl6pPr eaLnBrk="0" fontAlgn="base" hangingPunct="0">
              <a:spcBef>
                <a:spcPct val="0"/>
              </a:spcBef>
              <a:spcAft>
                <a:spcPct val="0"/>
              </a:spcAft>
              <a:tabLst>
                <a:tab pos="539750" algn="l"/>
              </a:tabLst>
              <a:defRPr>
                <a:solidFill>
                  <a:schemeClr val="tx1"/>
                </a:solidFill>
                <a:latin typeface="Arial" panose="020B0604020202020204" pitchFamily="34" charset="0"/>
              </a:defRPr>
            </a:lvl6pPr>
            <a:lvl7pPr eaLnBrk="0" fontAlgn="base" hangingPunct="0">
              <a:spcBef>
                <a:spcPct val="0"/>
              </a:spcBef>
              <a:spcAft>
                <a:spcPct val="0"/>
              </a:spcAft>
              <a:tabLst>
                <a:tab pos="539750" algn="l"/>
              </a:tabLst>
              <a:defRPr>
                <a:solidFill>
                  <a:schemeClr val="tx1"/>
                </a:solidFill>
                <a:latin typeface="Arial" panose="020B0604020202020204" pitchFamily="34" charset="0"/>
              </a:defRPr>
            </a:lvl7pPr>
            <a:lvl8pPr eaLnBrk="0" fontAlgn="base" hangingPunct="0">
              <a:spcBef>
                <a:spcPct val="0"/>
              </a:spcBef>
              <a:spcAft>
                <a:spcPct val="0"/>
              </a:spcAft>
              <a:tabLst>
                <a:tab pos="539750" algn="l"/>
              </a:tabLst>
              <a:defRPr>
                <a:solidFill>
                  <a:schemeClr val="tx1"/>
                </a:solidFill>
                <a:latin typeface="Arial" panose="020B0604020202020204" pitchFamily="34" charset="0"/>
              </a:defRPr>
            </a:lvl8pPr>
            <a:lvl9pPr eaLnBrk="0" fontAlgn="base" hangingPunct="0">
              <a:spcBef>
                <a:spcPct val="0"/>
              </a:spcBef>
              <a:spcAft>
                <a:spcPct val="0"/>
              </a:spcAft>
              <a:tabLst>
                <a:tab pos="53975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539750" algn="l"/>
              </a:tabLst>
            </a:pPr>
            <a:r>
              <a:rPr kumimoji="0" lang="en-US" altLang="en-US" sz="2400" b="1" i="0" u="none" strike="noStrike" cap="none" normalizeH="0" baseline="0" dirty="0" smtClean="0">
                <a:ln>
                  <a:noFill/>
                </a:ln>
                <a:solidFill>
                  <a:srgbClr val="FF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FF0000"/>
                </a:solidFill>
                <a:effectLst/>
                <a:latin typeface="Tahoma" panose="020B0604030504040204" pitchFamily="34" charset="0"/>
                <a:ea typeface="Tahoma" panose="020B0604030504040204" pitchFamily="34" charset="0"/>
                <a:cs typeface="Tahoma" panose="020B0604030504040204" pitchFamily="34" charset="0"/>
              </a:rPr>
              <a:t>Cây</a:t>
            </a:r>
            <a:r>
              <a:rPr kumimoji="0" lang="en-US" altLang="en-US" sz="2400" b="1" i="0" u="none" strike="noStrike" cap="none" normalizeH="0" baseline="0" dirty="0" smtClean="0">
                <a:ln>
                  <a:noFill/>
                </a:ln>
                <a:solidFill>
                  <a:srgbClr val="FF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FF0000"/>
                </a:solidFill>
                <a:effectLst/>
                <a:latin typeface="Tahoma" panose="020B0604030504040204" pitchFamily="34" charset="0"/>
                <a:ea typeface="Tahoma" panose="020B0604030504040204" pitchFamily="34" charset="0"/>
                <a:cs typeface="Tahoma" panose="020B0604030504040204" pitchFamily="34" charset="0"/>
              </a:rPr>
              <a:t>bèo</a:t>
            </a:r>
            <a:r>
              <a:rPr kumimoji="0" lang="en-US" altLang="en-US" sz="2400" b="1" i="0" u="none" strike="noStrike" cap="none" normalizeH="0" baseline="0" dirty="0" smtClean="0">
                <a:ln>
                  <a:noFill/>
                </a:ln>
                <a:solidFill>
                  <a:srgbClr val="FF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FF0000"/>
                </a:solidFill>
                <a:effectLst/>
                <a:latin typeface="Tahoma" panose="020B0604030504040204" pitchFamily="34" charset="0"/>
                <a:ea typeface="Tahoma" panose="020B0604030504040204" pitchFamily="34" charset="0"/>
                <a:cs typeface="Tahoma" panose="020B0604030504040204" pitchFamily="34" charset="0"/>
              </a:rPr>
              <a:t>lục</a:t>
            </a:r>
            <a:r>
              <a:rPr kumimoji="0" lang="en-US" altLang="en-US" sz="2400" b="1" i="0" u="none" strike="noStrike" cap="none" normalizeH="0" baseline="0" dirty="0" smtClean="0">
                <a:ln>
                  <a:noFill/>
                </a:ln>
                <a:solidFill>
                  <a:srgbClr val="FF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FF0000"/>
                </a:solidFill>
                <a:effectLst/>
                <a:latin typeface="Tahoma" panose="020B0604030504040204" pitchFamily="34" charset="0"/>
                <a:ea typeface="Tahoma" panose="020B0604030504040204" pitchFamily="34" charset="0"/>
                <a:cs typeface="Tahoma" panose="020B0604030504040204" pitchFamily="34" charset="0"/>
              </a:rPr>
              <a:t>bình</a:t>
            </a:r>
            <a:r>
              <a:rPr kumimoji="0" lang="en-US" altLang="en-US" sz="2400" b="1" i="0" u="none" strike="noStrike" cap="none" normalizeH="0" baseline="0" dirty="0" smtClean="0">
                <a:ln>
                  <a:noFill/>
                </a:ln>
                <a:solidFill>
                  <a:srgbClr val="FF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FF0000"/>
                </a:solidFill>
                <a:effectLst/>
                <a:latin typeface="Tahoma" panose="020B0604030504040204" pitchFamily="34" charset="0"/>
                <a:ea typeface="Tahoma" panose="020B0604030504040204" pitchFamily="34" charset="0"/>
                <a:cs typeface="Tahoma" panose="020B0604030504040204" pitchFamily="34" charset="0"/>
              </a:rPr>
              <a:t>Cây</a:t>
            </a:r>
            <a:r>
              <a:rPr kumimoji="0" lang="en-US" altLang="en-US" sz="2400" b="1" i="0" u="none" strike="noStrike" cap="none" normalizeH="0" baseline="0" dirty="0" smtClean="0">
                <a:ln>
                  <a:noFill/>
                </a:ln>
                <a:solidFill>
                  <a:srgbClr val="FF0000"/>
                </a:solidFill>
                <a:effectLst/>
                <a:latin typeface="Tahoma" panose="020B0604030504040204" pitchFamily="34" charset="0"/>
                <a:ea typeface="Tahoma" panose="020B0604030504040204" pitchFamily="34" charset="0"/>
                <a:cs typeface="Tahoma" panose="020B0604030504040204" pitchFamily="34" charset="0"/>
              </a:rPr>
              <a:t> ô </a:t>
            </a:r>
            <a:r>
              <a:rPr kumimoji="0" lang="en-US" altLang="en-US" sz="2400" b="1" i="0" u="none" strike="noStrike" cap="none" normalizeH="0" baseline="0" dirty="0" err="1" smtClean="0">
                <a:ln>
                  <a:noFill/>
                </a:ln>
                <a:solidFill>
                  <a:srgbClr val="FF0000"/>
                </a:solidFill>
                <a:effectLst/>
                <a:latin typeface="Tahoma" panose="020B0604030504040204" pitchFamily="34" charset="0"/>
                <a:ea typeface="Tahoma" panose="020B0604030504040204" pitchFamily="34" charset="0"/>
                <a:cs typeface="Tahoma" panose="020B0604030504040204" pitchFamily="34" charset="0"/>
              </a:rPr>
              <a:t>rô</a:t>
            </a:r>
            <a:r>
              <a:rPr kumimoji="0" lang="en-US" altLang="en-US" sz="2400" b="1" i="0" u="none" strike="noStrike" cap="none" normalizeH="0" baseline="0" dirty="0" smtClean="0">
                <a:ln>
                  <a:noFill/>
                </a:ln>
                <a:solidFill>
                  <a:srgbClr val="FF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FF0000"/>
                </a:solidFill>
                <a:effectLst/>
                <a:latin typeface="Tahoma" panose="020B0604030504040204" pitchFamily="34" charset="0"/>
                <a:ea typeface="Tahoma" panose="020B0604030504040204" pitchFamily="34" charset="0"/>
                <a:cs typeface="Tahoma" panose="020B0604030504040204" pitchFamily="34" charset="0"/>
              </a:rPr>
              <a:t>Cây</a:t>
            </a:r>
            <a:r>
              <a:rPr kumimoji="0" lang="en-US" altLang="en-US" sz="2400" b="1" i="0" u="none" strike="noStrike" cap="none" normalizeH="0" baseline="0" dirty="0" smtClean="0">
                <a:ln>
                  <a:noFill/>
                </a:ln>
                <a:solidFill>
                  <a:srgbClr val="FF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FF0000"/>
                </a:solidFill>
                <a:effectLst/>
                <a:latin typeface="Tahoma" panose="020B0604030504040204" pitchFamily="34" charset="0"/>
                <a:ea typeface="Tahoma" panose="020B0604030504040204" pitchFamily="34" charset="0"/>
                <a:cs typeface="Tahoma" panose="020B0604030504040204" pitchFamily="34" charset="0"/>
              </a:rPr>
              <a:t>sắn</a:t>
            </a:r>
            <a:r>
              <a:rPr kumimoji="0" lang="en-US" altLang="en-US" sz="2400" b="1" i="0" u="none" strike="noStrike" cap="none" normalizeH="0" baseline="0" dirty="0" smtClean="0">
                <a:ln>
                  <a:noFill/>
                </a:ln>
                <a:solidFill>
                  <a:srgbClr val="FF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FF0000"/>
                </a:solidFill>
                <a:effectLst/>
                <a:latin typeface="Tahoma" panose="020B0604030504040204" pitchFamily="34" charset="0"/>
                <a:ea typeface="Tahoma" panose="020B0604030504040204" pitchFamily="34" charset="0"/>
                <a:cs typeface="Tahoma" panose="020B0604030504040204" pitchFamily="34" charset="0"/>
              </a:rPr>
              <a:t>Cây</a:t>
            </a:r>
            <a:r>
              <a:rPr kumimoji="0" lang="en-US" altLang="en-US" sz="2400" b="1" i="0" u="none" strike="noStrike" cap="none" normalizeH="0" baseline="0" dirty="0" smtClean="0">
                <a:ln>
                  <a:noFill/>
                </a:ln>
                <a:solidFill>
                  <a:srgbClr val="FF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FF0000"/>
                </a:solidFill>
                <a:effectLst/>
                <a:latin typeface="Tahoma" panose="020B0604030504040204" pitchFamily="34" charset="0"/>
                <a:ea typeface="Tahoma" panose="020B0604030504040204" pitchFamily="34" charset="0"/>
                <a:cs typeface="Tahoma" panose="020B0604030504040204" pitchFamily="34" charset="0"/>
              </a:rPr>
              <a:t>hoa</a:t>
            </a:r>
            <a:r>
              <a:rPr kumimoji="0" lang="en-US" altLang="en-US" sz="2400" b="1" i="0" u="none" strike="noStrike" cap="none" normalizeH="0" baseline="0" dirty="0" smtClean="0">
                <a:ln>
                  <a:noFill/>
                </a:ln>
                <a:solidFill>
                  <a:srgbClr val="FF0000"/>
                </a:solidFill>
                <a:effectLst/>
                <a:latin typeface="Tahoma" panose="020B0604030504040204" pitchFamily="34" charset="0"/>
                <a:ea typeface="Tahoma" panose="020B0604030504040204" pitchFamily="34" charset="0"/>
                <a:cs typeface="Tahoma" panose="020B0604030504040204" pitchFamily="34" charset="0"/>
              </a:rPr>
              <a:t> </a:t>
            </a:r>
            <a:r>
              <a:rPr kumimoji="0" lang="en-US" altLang="en-US" sz="2400" b="1" i="0" u="none" strike="noStrike" cap="none" normalizeH="0" baseline="0" dirty="0" err="1" smtClean="0">
                <a:ln>
                  <a:noFill/>
                </a:ln>
                <a:solidFill>
                  <a:srgbClr val="FF0000"/>
                </a:solidFill>
                <a:effectLst/>
                <a:latin typeface="Tahoma" panose="020B0604030504040204" pitchFamily="34" charset="0"/>
                <a:ea typeface="Tahoma" panose="020B0604030504040204" pitchFamily="34" charset="0"/>
                <a:cs typeface="Tahoma" panose="020B0604030504040204" pitchFamily="34" charset="0"/>
              </a:rPr>
              <a:t>hồng</a:t>
            </a:r>
            <a:endParaRPr kumimoji="0" lang="en-US" altLang="en-US" sz="2400" b="1" i="0" u="none" strike="noStrike" cap="none" normalizeH="0" baseline="0" dirty="0" smtClean="0">
              <a:ln>
                <a:noFill/>
              </a:ln>
              <a:solidFill>
                <a:srgbClr val="FF0000"/>
              </a:solidFill>
              <a:effectLst/>
              <a:latin typeface="Tahoma" panose="020B0604030504040204" pitchFamily="34" charset="0"/>
              <a:ea typeface="Tahoma" panose="020B0604030504040204" pitchFamily="34" charset="0"/>
              <a:cs typeface="Tahoma" panose="020B0604030504040204" pitchFamily="34" charset="0"/>
            </a:endParaRPr>
          </a:p>
        </p:txBody>
      </p:sp>
      <p:grpSp>
        <p:nvGrpSpPr>
          <p:cNvPr id="84" name="Group 83"/>
          <p:cNvGrpSpPr/>
          <p:nvPr/>
        </p:nvGrpSpPr>
        <p:grpSpPr>
          <a:xfrm>
            <a:off x="3556000" y="1274445"/>
            <a:ext cx="5514340" cy="621030"/>
            <a:chOff x="3539635" y="1956364"/>
            <a:chExt cx="5514655" cy="974758"/>
          </a:xfrm>
        </p:grpSpPr>
        <p:cxnSp>
          <p:nvCxnSpPr>
            <p:cNvPr id="6" name="Straight Connector 5"/>
            <p:cNvCxnSpPr/>
            <p:nvPr/>
          </p:nvCxnSpPr>
          <p:spPr>
            <a:xfrm>
              <a:off x="3539635" y="2438400"/>
              <a:ext cx="5514655" cy="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9041066" y="2423248"/>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3539635" y="2449088"/>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6200704" y="1956364"/>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83" name="TextBox 82"/>
          <p:cNvSpPr txBox="1"/>
          <p:nvPr/>
        </p:nvSpPr>
        <p:spPr>
          <a:xfrm>
            <a:off x="37465" y="39642"/>
            <a:ext cx="10071462" cy="461665"/>
          </a:xfrm>
          <a:prstGeom prst="rect">
            <a:avLst/>
          </a:prstGeom>
          <a:noFill/>
        </p:spPr>
        <p:txBody>
          <a:bodyPr wrap="square" rtlCol="0">
            <a:spAutoFit/>
          </a:bodyPr>
          <a:lstStyle/>
          <a:p>
            <a:r>
              <a:rPr lang="en-US" sz="24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I. SỬ DỤNG KHÓA LƯỠNG PHÂN TRONG PHÂN LOẠI SINH VẬT</a:t>
            </a:r>
            <a:endParaRPr lang="en-US" sz="2400" b="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grpSp>
        <p:nvGrpSpPr>
          <p:cNvPr id="85" name="Group 84"/>
          <p:cNvGrpSpPr/>
          <p:nvPr/>
        </p:nvGrpSpPr>
        <p:grpSpPr>
          <a:xfrm>
            <a:off x="2146935" y="2503170"/>
            <a:ext cx="2921000" cy="520700"/>
            <a:chOff x="3539635" y="1956364"/>
            <a:chExt cx="5514655" cy="974758"/>
          </a:xfrm>
        </p:grpSpPr>
        <p:cxnSp>
          <p:nvCxnSpPr>
            <p:cNvPr id="86" name="Straight Connector 85"/>
            <p:cNvCxnSpPr/>
            <p:nvPr/>
          </p:nvCxnSpPr>
          <p:spPr>
            <a:xfrm>
              <a:off x="3539635" y="2438400"/>
              <a:ext cx="5514655" cy="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9041066" y="2423248"/>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3539635" y="2449088"/>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6200704" y="1956364"/>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90" name="Group 89"/>
          <p:cNvGrpSpPr/>
          <p:nvPr/>
        </p:nvGrpSpPr>
        <p:grpSpPr>
          <a:xfrm>
            <a:off x="7740015" y="2390775"/>
            <a:ext cx="2757170" cy="537845"/>
            <a:chOff x="3539635" y="1956364"/>
            <a:chExt cx="5514655" cy="974758"/>
          </a:xfrm>
        </p:grpSpPr>
        <p:cxnSp>
          <p:nvCxnSpPr>
            <p:cNvPr id="91" name="Straight Connector 90"/>
            <p:cNvCxnSpPr/>
            <p:nvPr/>
          </p:nvCxnSpPr>
          <p:spPr>
            <a:xfrm>
              <a:off x="3539635" y="2438400"/>
              <a:ext cx="5514655" cy="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9041066" y="2423248"/>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3539635" y="2449088"/>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6200704" y="1956364"/>
              <a:ext cx="0" cy="4820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grpSp>
      <p:pic>
        <p:nvPicPr>
          <p:cNvPr id="108" name="Picture 107"/>
          <p:cNvPicPr/>
          <p:nvPr/>
        </p:nvPicPr>
        <p:blipFill>
          <a:blip r:embed="rId3"/>
          <a:stretch>
            <a:fillRect/>
          </a:stretch>
        </p:blipFill>
        <p:spPr>
          <a:xfrm>
            <a:off x="4279900" y="4993640"/>
            <a:ext cx="1842135" cy="1572895"/>
          </a:xfrm>
          <a:prstGeom prst="rect">
            <a:avLst/>
          </a:prstGeom>
          <a:noFill/>
          <a:ln w="9525">
            <a:noFill/>
          </a:ln>
        </p:spPr>
      </p:pic>
      <p:pic>
        <p:nvPicPr>
          <p:cNvPr id="107" name="Picture 106"/>
          <p:cNvPicPr/>
          <p:nvPr/>
        </p:nvPicPr>
        <p:blipFill>
          <a:blip r:embed="rId4"/>
          <a:stretch>
            <a:fillRect/>
          </a:stretch>
        </p:blipFill>
        <p:spPr>
          <a:xfrm>
            <a:off x="6921500" y="4966970"/>
            <a:ext cx="2148840" cy="1602740"/>
          </a:xfrm>
          <a:prstGeom prst="rect">
            <a:avLst/>
          </a:prstGeom>
          <a:noFill/>
          <a:ln w="9525">
            <a:noFill/>
          </a:ln>
        </p:spPr>
      </p:pic>
      <p:pic>
        <p:nvPicPr>
          <p:cNvPr id="109" name="Picture 108"/>
          <p:cNvPicPr/>
          <p:nvPr/>
        </p:nvPicPr>
        <p:blipFill>
          <a:blip r:embed="rId5"/>
          <a:stretch>
            <a:fillRect/>
          </a:stretch>
        </p:blipFill>
        <p:spPr>
          <a:xfrm>
            <a:off x="9869805" y="4993005"/>
            <a:ext cx="2126615" cy="164084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124</TotalTime>
  <Words>1701</Words>
  <Application>Microsoft Office PowerPoint</Application>
  <PresentationFormat>Widescreen</PresentationFormat>
  <Paragraphs>294</Paragraphs>
  <Slides>26</Slides>
  <Notes>2</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26</vt:i4>
      </vt:variant>
    </vt:vector>
  </HeadingPairs>
  <TitlesOfParts>
    <vt:vector size="35" baseType="lpstr">
      <vt:lpstr>宋体</vt:lpstr>
      <vt:lpstr>.VnTime</vt:lpstr>
      <vt:lpstr>Algerian</vt:lpstr>
      <vt:lpstr>Arial</vt:lpstr>
      <vt:lpstr>Calibri</vt:lpstr>
      <vt:lpstr>Calibri Light</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Các bước để xây dựng một khóa lưỡng phân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ThienIT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15:  KHÓA LƯỠNG PHÂN</dc:title>
  <dc:creator>Admin</dc:creator>
  <cp:lastModifiedBy>Administrator</cp:lastModifiedBy>
  <cp:revision>61</cp:revision>
  <dcterms:created xsi:type="dcterms:W3CDTF">2021-05-10T06:00:00Z</dcterms:created>
  <dcterms:modified xsi:type="dcterms:W3CDTF">2026-02-10T07:26:06Z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45257226423F4CF3BAEB9EA05F909ABE</vt:lpwstr>
  </property>
  <property fmtid="{D5CDD505-2E9C-101B-9397-08002B2CF9AE}" pid="3" name="KSOProductBuildVer">
    <vt:lpwstr>1033-11.2.0.10323</vt:lpwstr>
  </property>
</Properties>
</file>