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slideLayouts/slideLayout15.xml" ContentType="application/vnd.openxmlformats-officedocument.presentationml.slideLayout+xml"/>
  <Override PartName="/ppt/theme/theme5.xml" ContentType="application/vnd.openxmlformats-officedocument.theme+xml"/>
  <Override PartName="/ppt/slideLayouts/slideLayout16.xml" ContentType="application/vnd.openxmlformats-officedocument.presentationml.slideLayout+xml"/>
  <Override PartName="/ppt/theme/theme6.xml" ContentType="application/vnd.openxmlformats-officedocument.theme+xml"/>
  <Override PartName="/ppt/slideLayouts/slideLayout17.xml" ContentType="application/vnd.openxmlformats-officedocument.presentationml.slideLayout+xml"/>
  <Override PartName="/ppt/theme/theme7.xml" ContentType="application/vnd.openxmlformats-officedocument.theme+xml"/>
  <Override PartName="/ppt/slideLayouts/slideLayout18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62" r:id="rId3"/>
    <p:sldMasterId id="2147483664" r:id="rId4"/>
    <p:sldMasterId id="2147483666" r:id="rId5"/>
    <p:sldMasterId id="2147483668" r:id="rId6"/>
    <p:sldMasterId id="2147483670" r:id="rId7"/>
    <p:sldMasterId id="2147483672" r:id="rId8"/>
  </p:sldMasterIdLst>
  <p:notesMasterIdLst>
    <p:notesMasterId r:id="rId49"/>
  </p:notesMasterIdLst>
  <p:sldIdLst>
    <p:sldId id="281" r:id="rId9"/>
    <p:sldId id="296" r:id="rId10"/>
    <p:sldId id="261" r:id="rId11"/>
    <p:sldId id="297" r:id="rId12"/>
    <p:sldId id="282" r:id="rId13"/>
    <p:sldId id="298" r:id="rId14"/>
    <p:sldId id="299" r:id="rId15"/>
    <p:sldId id="300" r:id="rId16"/>
    <p:sldId id="301" r:id="rId17"/>
    <p:sldId id="302" r:id="rId18"/>
    <p:sldId id="259" r:id="rId19"/>
    <p:sldId id="258" r:id="rId20"/>
    <p:sldId id="283" r:id="rId21"/>
    <p:sldId id="284" r:id="rId22"/>
    <p:sldId id="257" r:id="rId23"/>
    <p:sldId id="286" r:id="rId24"/>
    <p:sldId id="285" r:id="rId25"/>
    <p:sldId id="262" r:id="rId26"/>
    <p:sldId id="303" r:id="rId27"/>
    <p:sldId id="287" r:id="rId28"/>
    <p:sldId id="263" r:id="rId29"/>
    <p:sldId id="288" r:id="rId30"/>
    <p:sldId id="289" r:id="rId31"/>
    <p:sldId id="290" r:id="rId32"/>
    <p:sldId id="291" r:id="rId33"/>
    <p:sldId id="269" r:id="rId34"/>
    <p:sldId id="292" r:id="rId35"/>
    <p:sldId id="293" r:id="rId36"/>
    <p:sldId id="294" r:id="rId37"/>
    <p:sldId id="271" r:id="rId38"/>
    <p:sldId id="304" r:id="rId39"/>
    <p:sldId id="305" r:id="rId40"/>
    <p:sldId id="295" r:id="rId41"/>
    <p:sldId id="279" r:id="rId42"/>
    <p:sldId id="306" r:id="rId43"/>
    <p:sldId id="307" r:id="rId44"/>
    <p:sldId id="308" r:id="rId45"/>
    <p:sldId id="309" r:id="rId46"/>
    <p:sldId id="310" r:id="rId47"/>
    <p:sldId id="280" r:id="rId48"/>
  </p:sldIdLst>
  <p:sldSz cx="10972800" cy="6858000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45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080" y="96"/>
      </p:cViewPr>
      <p:guideLst>
        <p:guide orient="horz" pos="2160"/>
        <p:guide pos="345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slide" Target="slides/slide31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slide" Target="slides/slide34.xml"/><Relationship Id="rId47" Type="http://schemas.openxmlformats.org/officeDocument/2006/relationships/slide" Target="slides/slide39.xml"/><Relationship Id="rId50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9" Type="http://schemas.openxmlformats.org/officeDocument/2006/relationships/slide" Target="slides/slide21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slide" Target="slides/slide32.xml"/><Relationship Id="rId45" Type="http://schemas.openxmlformats.org/officeDocument/2006/relationships/slide" Target="slides/slide37.xml"/><Relationship Id="rId53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4" Type="http://schemas.openxmlformats.org/officeDocument/2006/relationships/slide" Target="slides/slide36.xml"/><Relationship Id="rId52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slide" Target="slides/slide35.xml"/><Relationship Id="rId48" Type="http://schemas.openxmlformats.org/officeDocument/2006/relationships/slide" Target="slides/slide40.xml"/><Relationship Id="rId8" Type="http://schemas.openxmlformats.org/officeDocument/2006/relationships/slideMaster" Target="slideMasters/slideMaster8.xml"/><Relationship Id="rId51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46" Type="http://schemas.openxmlformats.org/officeDocument/2006/relationships/slide" Target="slides/slide38.xml"/><Relationship Id="rId20" Type="http://schemas.openxmlformats.org/officeDocument/2006/relationships/slide" Target="slides/slide12.xml"/><Relationship Id="rId41" Type="http://schemas.openxmlformats.org/officeDocument/2006/relationships/slide" Target="slides/slide3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49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70FB386-80F8-440A-8B2E-EE5D013F902B}" type="doc">
      <dgm:prSet loTypeId="urn:microsoft.com/office/officeart/2005/8/layout/list1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782AE585-5A68-4B79-9BE9-625BE1C3E60E}">
      <dgm:prSet phldrT="[Text]" custT="1"/>
      <dgm:spPr/>
      <dgm:t>
        <a:bodyPr/>
        <a:lstStyle/>
        <a:p>
          <a:r>
            <a:rPr lang="en-US" sz="3200" b="1" dirty="0" smtClean="0">
              <a:solidFill>
                <a:schemeClr val="tx1"/>
              </a:solidFill>
            </a:rPr>
            <a:t>I. SỰ ĐA DẠNG CỦA NẤM</a:t>
          </a:r>
          <a:endParaRPr lang="en-US" sz="3200" b="1" dirty="0">
            <a:solidFill>
              <a:schemeClr val="tx1"/>
            </a:solidFill>
          </a:endParaRPr>
        </a:p>
      </dgm:t>
    </dgm:pt>
    <dgm:pt modelId="{FA5863C7-BFDC-4098-B800-5B29C2C5482D}" type="parTrans" cxnId="{087D0192-F6FD-4F21-B15C-D9F63D3C1AF0}">
      <dgm:prSet/>
      <dgm:spPr/>
      <dgm:t>
        <a:bodyPr/>
        <a:lstStyle/>
        <a:p>
          <a:endParaRPr lang="en-US"/>
        </a:p>
      </dgm:t>
    </dgm:pt>
    <dgm:pt modelId="{C7F82993-77D5-49EF-B509-B2EDCDBEFE76}" type="sibTrans" cxnId="{087D0192-F6FD-4F21-B15C-D9F63D3C1AF0}">
      <dgm:prSet/>
      <dgm:spPr/>
      <dgm:t>
        <a:bodyPr/>
        <a:lstStyle/>
        <a:p>
          <a:endParaRPr lang="en-US"/>
        </a:p>
      </dgm:t>
    </dgm:pt>
    <dgm:pt modelId="{2D2AEC59-9663-43AE-B6A4-F9DA690FDE97}">
      <dgm:prSet phldrT="[Text]" custT="1"/>
      <dgm:spPr/>
      <dgm:t>
        <a:bodyPr/>
        <a:lstStyle/>
        <a:p>
          <a:r>
            <a:rPr lang="en-US" sz="3200" b="1" dirty="0" smtClean="0">
              <a:solidFill>
                <a:schemeClr val="tx1"/>
              </a:solidFill>
            </a:rPr>
            <a:t>II. VAI TRÒ VÀ TÁC HẠI CỦA NẤM</a:t>
          </a:r>
          <a:endParaRPr lang="en-US" sz="3200" b="1" dirty="0">
            <a:solidFill>
              <a:schemeClr val="tx1"/>
            </a:solidFill>
          </a:endParaRPr>
        </a:p>
      </dgm:t>
    </dgm:pt>
    <dgm:pt modelId="{6EEAB2C4-BC77-4A23-B796-0163851C9EA1}" type="parTrans" cxnId="{251C17A7-4B29-4485-AE57-F3A88AA7ED3E}">
      <dgm:prSet/>
      <dgm:spPr/>
      <dgm:t>
        <a:bodyPr/>
        <a:lstStyle/>
        <a:p>
          <a:endParaRPr lang="en-US"/>
        </a:p>
      </dgm:t>
    </dgm:pt>
    <dgm:pt modelId="{D3629971-426C-4270-838A-09DD8B738B4C}" type="sibTrans" cxnId="{251C17A7-4B29-4485-AE57-F3A88AA7ED3E}">
      <dgm:prSet/>
      <dgm:spPr/>
      <dgm:t>
        <a:bodyPr/>
        <a:lstStyle/>
        <a:p>
          <a:endParaRPr lang="en-US"/>
        </a:p>
      </dgm:t>
    </dgm:pt>
    <dgm:pt modelId="{32AB1B9D-07A8-40FC-AFF2-804D93CAA172}" type="pres">
      <dgm:prSet presAssocID="{370FB386-80F8-440A-8B2E-EE5D013F902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FB142F3-B3B4-4837-B0FE-0F638A11512B}" type="pres">
      <dgm:prSet presAssocID="{782AE585-5A68-4B79-9BE9-625BE1C3E60E}" presName="parentLin" presStyleCnt="0"/>
      <dgm:spPr/>
    </dgm:pt>
    <dgm:pt modelId="{A2907793-4364-4CED-8076-85442D9E3A06}" type="pres">
      <dgm:prSet presAssocID="{782AE585-5A68-4B79-9BE9-625BE1C3E60E}" presName="parentLeftMargin" presStyleLbl="node1" presStyleIdx="0" presStyleCnt="2"/>
      <dgm:spPr/>
      <dgm:t>
        <a:bodyPr/>
        <a:lstStyle/>
        <a:p>
          <a:endParaRPr lang="en-US"/>
        </a:p>
      </dgm:t>
    </dgm:pt>
    <dgm:pt modelId="{FE64D251-BEED-4B81-B44A-E2E0A0FB42A3}" type="pres">
      <dgm:prSet presAssocID="{782AE585-5A68-4B79-9BE9-625BE1C3E60E}" presName="parentText" presStyleLbl="node1" presStyleIdx="0" presStyleCnt="2" custScaleX="133752" custScaleY="5112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C190E34-DD93-4A37-9E02-80A3FEEF30B8}" type="pres">
      <dgm:prSet presAssocID="{782AE585-5A68-4B79-9BE9-625BE1C3E60E}" presName="negativeSpace" presStyleCnt="0"/>
      <dgm:spPr/>
    </dgm:pt>
    <dgm:pt modelId="{A7A667A2-4D0B-4A81-A64A-585501B50DD7}" type="pres">
      <dgm:prSet presAssocID="{782AE585-5A68-4B79-9BE9-625BE1C3E60E}" presName="childText" presStyleLbl="conFgAcc1" presStyleIdx="0" presStyleCnt="2" custScaleY="75736" custLinFactNeighborY="-25454">
        <dgm:presLayoutVars>
          <dgm:bulletEnabled val="1"/>
        </dgm:presLayoutVars>
      </dgm:prSet>
      <dgm:spPr/>
    </dgm:pt>
    <dgm:pt modelId="{F3272EFD-5B0F-468A-9732-13C99C2102C3}" type="pres">
      <dgm:prSet presAssocID="{C7F82993-77D5-49EF-B509-B2EDCDBEFE76}" presName="spaceBetweenRectangles" presStyleCnt="0"/>
      <dgm:spPr/>
    </dgm:pt>
    <dgm:pt modelId="{5DDF2BCE-FCB6-4B34-A404-68D147852BC5}" type="pres">
      <dgm:prSet presAssocID="{2D2AEC59-9663-43AE-B6A4-F9DA690FDE97}" presName="parentLin" presStyleCnt="0"/>
      <dgm:spPr/>
    </dgm:pt>
    <dgm:pt modelId="{86AA6E1C-DA1E-4CBD-B6C5-02DE83D08406}" type="pres">
      <dgm:prSet presAssocID="{2D2AEC59-9663-43AE-B6A4-F9DA690FDE97}" presName="parentLeftMargin" presStyleLbl="node1" presStyleIdx="0" presStyleCnt="2"/>
      <dgm:spPr/>
      <dgm:t>
        <a:bodyPr/>
        <a:lstStyle/>
        <a:p>
          <a:endParaRPr lang="en-US"/>
        </a:p>
      </dgm:t>
    </dgm:pt>
    <dgm:pt modelId="{1968CC19-8F0C-4841-93D5-A9A4D398E8CD}" type="pres">
      <dgm:prSet presAssocID="{2D2AEC59-9663-43AE-B6A4-F9DA690FDE97}" presName="parentText" presStyleLbl="node1" presStyleIdx="1" presStyleCnt="2" custScaleX="133752" custScaleY="5443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8F05139-A263-4150-81C2-F94D1030EDF7}" type="pres">
      <dgm:prSet presAssocID="{2D2AEC59-9663-43AE-B6A4-F9DA690FDE97}" presName="negativeSpace" presStyleCnt="0"/>
      <dgm:spPr/>
    </dgm:pt>
    <dgm:pt modelId="{122620D4-9702-40D2-B18F-27754A4EC27C}" type="pres">
      <dgm:prSet presAssocID="{2D2AEC59-9663-43AE-B6A4-F9DA690FDE97}" presName="childText" presStyleLbl="conFgAcc1" presStyleIdx="1" presStyleCnt="2" custScaleY="68440">
        <dgm:presLayoutVars>
          <dgm:bulletEnabled val="1"/>
        </dgm:presLayoutVars>
      </dgm:prSet>
      <dgm:spPr/>
    </dgm:pt>
  </dgm:ptLst>
  <dgm:cxnLst>
    <dgm:cxn modelId="{087D0192-F6FD-4F21-B15C-D9F63D3C1AF0}" srcId="{370FB386-80F8-440A-8B2E-EE5D013F902B}" destId="{782AE585-5A68-4B79-9BE9-625BE1C3E60E}" srcOrd="0" destOrd="0" parTransId="{FA5863C7-BFDC-4098-B800-5B29C2C5482D}" sibTransId="{C7F82993-77D5-49EF-B509-B2EDCDBEFE76}"/>
    <dgm:cxn modelId="{A2A3A1C6-2D05-4BD9-9965-DAA91C433740}" type="presOf" srcId="{370FB386-80F8-440A-8B2E-EE5D013F902B}" destId="{32AB1B9D-07A8-40FC-AFF2-804D93CAA172}" srcOrd="0" destOrd="0" presId="urn:microsoft.com/office/officeart/2005/8/layout/list1"/>
    <dgm:cxn modelId="{251C17A7-4B29-4485-AE57-F3A88AA7ED3E}" srcId="{370FB386-80F8-440A-8B2E-EE5D013F902B}" destId="{2D2AEC59-9663-43AE-B6A4-F9DA690FDE97}" srcOrd="1" destOrd="0" parTransId="{6EEAB2C4-BC77-4A23-B796-0163851C9EA1}" sibTransId="{D3629971-426C-4270-838A-09DD8B738B4C}"/>
    <dgm:cxn modelId="{81F7EA39-88C3-47EE-B3FC-0FBCF8D370DE}" type="presOf" srcId="{782AE585-5A68-4B79-9BE9-625BE1C3E60E}" destId="{A2907793-4364-4CED-8076-85442D9E3A06}" srcOrd="0" destOrd="0" presId="urn:microsoft.com/office/officeart/2005/8/layout/list1"/>
    <dgm:cxn modelId="{70025FEB-89C9-4806-8C49-0E312FFA4CA0}" type="presOf" srcId="{2D2AEC59-9663-43AE-B6A4-F9DA690FDE97}" destId="{86AA6E1C-DA1E-4CBD-B6C5-02DE83D08406}" srcOrd="0" destOrd="0" presId="urn:microsoft.com/office/officeart/2005/8/layout/list1"/>
    <dgm:cxn modelId="{7831C657-818B-4AF1-A109-5EE8C00154AA}" type="presOf" srcId="{782AE585-5A68-4B79-9BE9-625BE1C3E60E}" destId="{FE64D251-BEED-4B81-B44A-E2E0A0FB42A3}" srcOrd="1" destOrd="0" presId="urn:microsoft.com/office/officeart/2005/8/layout/list1"/>
    <dgm:cxn modelId="{9B24AA0A-C1E5-448A-828F-1F9F84D67445}" type="presOf" srcId="{2D2AEC59-9663-43AE-B6A4-F9DA690FDE97}" destId="{1968CC19-8F0C-4841-93D5-A9A4D398E8CD}" srcOrd="1" destOrd="0" presId="urn:microsoft.com/office/officeart/2005/8/layout/list1"/>
    <dgm:cxn modelId="{202A3F93-07D5-4167-9792-6A215E418943}" type="presParOf" srcId="{32AB1B9D-07A8-40FC-AFF2-804D93CAA172}" destId="{CFB142F3-B3B4-4837-B0FE-0F638A11512B}" srcOrd="0" destOrd="0" presId="urn:microsoft.com/office/officeart/2005/8/layout/list1"/>
    <dgm:cxn modelId="{12340AEC-1E61-4650-A917-CB8DE2664BE5}" type="presParOf" srcId="{CFB142F3-B3B4-4837-B0FE-0F638A11512B}" destId="{A2907793-4364-4CED-8076-85442D9E3A06}" srcOrd="0" destOrd="0" presId="urn:microsoft.com/office/officeart/2005/8/layout/list1"/>
    <dgm:cxn modelId="{11E06692-8B52-4166-A138-3F8AC2559AD3}" type="presParOf" srcId="{CFB142F3-B3B4-4837-B0FE-0F638A11512B}" destId="{FE64D251-BEED-4B81-B44A-E2E0A0FB42A3}" srcOrd="1" destOrd="0" presId="urn:microsoft.com/office/officeart/2005/8/layout/list1"/>
    <dgm:cxn modelId="{03BC194A-1CB7-49C9-8A50-CC58E8AEF881}" type="presParOf" srcId="{32AB1B9D-07A8-40FC-AFF2-804D93CAA172}" destId="{1C190E34-DD93-4A37-9E02-80A3FEEF30B8}" srcOrd="1" destOrd="0" presId="urn:microsoft.com/office/officeart/2005/8/layout/list1"/>
    <dgm:cxn modelId="{03BCAD6A-CB6C-44B4-A5F9-D9BECFEAA622}" type="presParOf" srcId="{32AB1B9D-07A8-40FC-AFF2-804D93CAA172}" destId="{A7A667A2-4D0B-4A81-A64A-585501B50DD7}" srcOrd="2" destOrd="0" presId="urn:microsoft.com/office/officeart/2005/8/layout/list1"/>
    <dgm:cxn modelId="{21F18060-3F0A-4739-BDA2-9888A5648ED7}" type="presParOf" srcId="{32AB1B9D-07A8-40FC-AFF2-804D93CAA172}" destId="{F3272EFD-5B0F-468A-9732-13C99C2102C3}" srcOrd="3" destOrd="0" presId="urn:microsoft.com/office/officeart/2005/8/layout/list1"/>
    <dgm:cxn modelId="{5D587725-24B2-4605-BF14-E6E0DBAFE15E}" type="presParOf" srcId="{32AB1B9D-07A8-40FC-AFF2-804D93CAA172}" destId="{5DDF2BCE-FCB6-4B34-A404-68D147852BC5}" srcOrd="4" destOrd="0" presId="urn:microsoft.com/office/officeart/2005/8/layout/list1"/>
    <dgm:cxn modelId="{7D023899-ABA2-4C89-9B8B-C17791EC9F32}" type="presParOf" srcId="{5DDF2BCE-FCB6-4B34-A404-68D147852BC5}" destId="{86AA6E1C-DA1E-4CBD-B6C5-02DE83D08406}" srcOrd="0" destOrd="0" presId="urn:microsoft.com/office/officeart/2005/8/layout/list1"/>
    <dgm:cxn modelId="{C18E678D-E296-4941-B8D1-EA1EBE656EEB}" type="presParOf" srcId="{5DDF2BCE-FCB6-4B34-A404-68D147852BC5}" destId="{1968CC19-8F0C-4841-93D5-A9A4D398E8CD}" srcOrd="1" destOrd="0" presId="urn:microsoft.com/office/officeart/2005/8/layout/list1"/>
    <dgm:cxn modelId="{4F06AAC7-9A4D-4D7D-BE76-71B520D991FD}" type="presParOf" srcId="{32AB1B9D-07A8-40FC-AFF2-804D93CAA172}" destId="{98F05139-A263-4150-81C2-F94D1030EDF7}" srcOrd="5" destOrd="0" presId="urn:microsoft.com/office/officeart/2005/8/layout/list1"/>
    <dgm:cxn modelId="{1D16FA42-8044-45C9-9020-CB11840B8565}" type="presParOf" srcId="{32AB1B9D-07A8-40FC-AFF2-804D93CAA172}" destId="{122620D4-9702-40D2-B18F-27754A4EC27C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7A667A2-4D0B-4A81-A64A-585501B50DD7}">
      <dsp:nvSpPr>
        <dsp:cNvPr id="0" name=""/>
        <dsp:cNvSpPr/>
      </dsp:nvSpPr>
      <dsp:spPr>
        <a:xfrm>
          <a:off x="0" y="694318"/>
          <a:ext cx="6934200" cy="124055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E64D251-BEED-4B81-B44A-E2E0A0FB42A3}">
      <dsp:nvSpPr>
        <dsp:cNvPr id="0" name=""/>
        <dsp:cNvSpPr/>
      </dsp:nvSpPr>
      <dsp:spPr>
        <a:xfrm>
          <a:off x="346710" y="761998"/>
          <a:ext cx="6492241" cy="98106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3467" tIns="0" rIns="183467" bIns="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 dirty="0" smtClean="0">
              <a:solidFill>
                <a:schemeClr val="tx1"/>
              </a:solidFill>
            </a:rPr>
            <a:t>I. SỰ ĐA DẠNG CỦA NẤM</a:t>
          </a:r>
          <a:endParaRPr lang="en-US" sz="3200" b="1" kern="1200" dirty="0">
            <a:solidFill>
              <a:schemeClr val="tx1"/>
            </a:solidFill>
          </a:endParaRPr>
        </a:p>
      </dsp:txBody>
      <dsp:txXfrm>
        <a:off x="394602" y="809890"/>
        <a:ext cx="6396457" cy="885279"/>
      </dsp:txXfrm>
    </dsp:sp>
    <dsp:sp modelId="{122620D4-9702-40D2-B18F-27754A4EC27C}">
      <dsp:nvSpPr>
        <dsp:cNvPr id="0" name=""/>
        <dsp:cNvSpPr/>
      </dsp:nvSpPr>
      <dsp:spPr>
        <a:xfrm>
          <a:off x="0" y="2460354"/>
          <a:ext cx="6934200" cy="112104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4681519"/>
              <a:satOff val="-5839"/>
              <a:lumOff val="137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968CC19-8F0C-4841-93D5-A9A4D398E8CD}">
      <dsp:nvSpPr>
        <dsp:cNvPr id="0" name=""/>
        <dsp:cNvSpPr/>
      </dsp:nvSpPr>
      <dsp:spPr>
        <a:xfrm>
          <a:off x="346710" y="2375217"/>
          <a:ext cx="6492241" cy="1044537"/>
        </a:xfrm>
        <a:prstGeom prst="roundRect">
          <a:avLst/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3467" tIns="0" rIns="183467" bIns="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 dirty="0" smtClean="0">
              <a:solidFill>
                <a:schemeClr val="tx1"/>
              </a:solidFill>
            </a:rPr>
            <a:t>II. VAI TRÒ VÀ TÁC HẠI CỦA NẤM</a:t>
          </a:r>
          <a:endParaRPr lang="en-US" sz="3200" b="1" kern="1200" dirty="0">
            <a:solidFill>
              <a:schemeClr val="tx1"/>
            </a:solidFill>
          </a:endParaRPr>
        </a:p>
      </dsp:txBody>
      <dsp:txXfrm>
        <a:off x="397700" y="2426207"/>
        <a:ext cx="6390261" cy="94255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62E49F-603E-42FB-9318-FCA309BDCF3C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514350"/>
            <a:ext cx="41148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539F78-E374-439B-AFC1-08DF28DA32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5234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539F78-E374-439B-AFC1-08DF28DA32F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019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2130427"/>
            <a:ext cx="932688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45920" y="3886200"/>
            <a:ext cx="768096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11C5D-493F-469C-B659-7A39724D5A96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2D51F-BFE3-412B-A05C-081892CD04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55679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11C5D-493F-469C-B659-7A39724D5A96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2D51F-BFE3-412B-A05C-081892CD04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22627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51570" y="274639"/>
            <a:ext cx="2714626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3886" y="274639"/>
            <a:ext cx="7964805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11C5D-493F-469C-B659-7A39724D5A96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2D51F-BFE3-412B-A05C-081892CD04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18764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1C7546-6631-08D6-DF01-9ED1FDEBA2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07C74BC-D953-AE85-12FD-8123AEEB56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8375A-D44B-4B7E-BDC6-F5403DA55F3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6/3/2026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59021CA-01E2-06C6-A654-70E9CE8BF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1CDD96E-59B9-9C8A-690D-75CE4B472A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55FF56-C154-4598-B8FD-52982B55CE0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41998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1C7546-6631-08D6-DF01-9ED1FDEBA2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07C74BC-D953-AE85-12FD-8123AEEB56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8375A-D44B-4B7E-BDC6-F5403DA55F3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6/3/2026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59021CA-01E2-06C6-A654-70E9CE8BF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1CDD96E-59B9-9C8A-690D-75CE4B472A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55FF56-C154-4598-B8FD-52982B55CE0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79499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1C7546-6631-08D6-DF01-9ED1FDEBA2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07C74BC-D953-AE85-12FD-8123AEEB56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8375A-D44B-4B7E-BDC6-F5403DA55F3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6/3/2026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59021CA-01E2-06C6-A654-70E9CE8BF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1CDD96E-59B9-9C8A-690D-75CE4B472A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55FF56-C154-4598-B8FD-52982B55CE0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39050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1C7546-6631-08D6-DF01-9ED1FDEBA2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07C74BC-D953-AE85-12FD-8123AEEB56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8375A-D44B-4B7E-BDC6-F5403DA55F3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6/3/2026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59021CA-01E2-06C6-A654-70E9CE8BF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1CDD96E-59B9-9C8A-690D-75CE4B472A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55FF56-C154-4598-B8FD-52982B55CE0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12295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1C7546-6631-08D6-DF01-9ED1FDEBA2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07C74BC-D953-AE85-12FD-8123AEEB56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8375A-D44B-4B7E-BDC6-F5403DA55F3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6/3/2026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59021CA-01E2-06C6-A654-70E9CE8BF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1CDD96E-59B9-9C8A-690D-75CE4B472A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55FF56-C154-4598-B8FD-52982B55CE0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78347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1C7546-6631-08D6-DF01-9ED1FDEBA2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07C74BC-D953-AE85-12FD-8123AEEB56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8375A-D44B-4B7E-BDC6-F5403DA55F3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6/3/2026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59021CA-01E2-06C6-A654-70E9CE8BF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1CDD96E-59B9-9C8A-690D-75CE4B472A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55FF56-C154-4598-B8FD-52982B55CE0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22857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1C7546-6631-08D6-DF01-9ED1FDEBA2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07C74BC-D953-AE85-12FD-8123AEEB56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8375A-D44B-4B7E-BDC6-F5403DA55F3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6/3/2026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59021CA-01E2-06C6-A654-70E9CE8BF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1CDD96E-59B9-9C8A-690D-75CE4B472A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55FF56-C154-4598-B8FD-52982B55CE0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36341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11C5D-493F-469C-B659-7A39724D5A96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2D51F-BFE3-412B-A05C-081892CD04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9284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775" y="4406902"/>
            <a:ext cx="932688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775" y="2906713"/>
            <a:ext cx="932688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11C5D-493F-469C-B659-7A39724D5A96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2D51F-BFE3-412B-A05C-081892CD04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0296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3886" y="1600202"/>
            <a:ext cx="5339714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26482" y="1600202"/>
            <a:ext cx="533971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11C5D-493F-469C-B659-7A39724D5A96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2D51F-BFE3-412B-A05C-081892CD04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12422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0" y="274638"/>
            <a:ext cx="987552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8640" y="1535113"/>
            <a:ext cx="484822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8640" y="2174875"/>
            <a:ext cx="484822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574031" y="1535113"/>
            <a:ext cx="4850131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74031" y="2174875"/>
            <a:ext cx="4850131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11C5D-493F-469C-B659-7A39724D5A96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2D51F-BFE3-412B-A05C-081892CD04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84099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11C5D-493F-469C-B659-7A39724D5A96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2D51F-BFE3-412B-A05C-081892CD04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82905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11C5D-493F-469C-B659-7A39724D5A96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2D51F-BFE3-412B-A05C-081892CD04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0914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1" y="273050"/>
            <a:ext cx="360997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90061" y="273052"/>
            <a:ext cx="61341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8641" y="1435102"/>
            <a:ext cx="360997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11C5D-493F-469C-B659-7A39724D5A96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2D51F-BFE3-412B-A05C-081892CD04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495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50746" y="4800600"/>
            <a:ext cx="658368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150746" y="612775"/>
            <a:ext cx="658368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50746" y="5367338"/>
            <a:ext cx="658368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11C5D-493F-469C-B659-7A39724D5A96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2D51F-BFE3-412B-A05C-081892CD04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249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5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6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7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8640" y="274638"/>
            <a:ext cx="98755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8640" y="1600202"/>
            <a:ext cx="987552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8640" y="6356352"/>
            <a:ext cx="25603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C11C5D-493F-469C-B659-7A39724D5A96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49040" y="6356352"/>
            <a:ext cx="34747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63840" y="6356352"/>
            <a:ext cx="25603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D2D51F-BFE3-412B-A05C-081892CD04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28524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8B42929-79EF-5EFF-8EDA-9C4C56CC02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4380" y="365126"/>
            <a:ext cx="946404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24C1F5-7965-360F-8282-A411567AE0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54380" y="1825625"/>
            <a:ext cx="946404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7CB785-010A-07A1-35D0-19E8E8E3F1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54380" y="6356351"/>
            <a:ext cx="24688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88375A-D44B-4B7E-BDC6-F5403DA55F3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6/3/2026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3A5BB6-37FC-8B37-DAEF-ECC9E0C715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34740" y="6356351"/>
            <a:ext cx="37033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1CF334-DF15-A373-AEB6-2386381AAC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749540" y="6356351"/>
            <a:ext cx="24688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55FF56-C154-4598-B8FD-52982B55CE0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7521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822960" rtl="0" eaLnBrk="1" latinLnBrk="0" hangingPunct="1">
        <a:lnSpc>
          <a:spcPct val="90000"/>
        </a:lnSpc>
        <a:spcBef>
          <a:spcPct val="0"/>
        </a:spcBef>
        <a:buNone/>
        <a:defRPr sz="39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05740" indent="-205740" algn="l" defTabSz="82296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1pPr>
      <a:lvl2pPr marL="61722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44018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4pPr>
      <a:lvl5pPr marL="185166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5pPr>
      <a:lvl6pPr marL="226314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67462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308610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49758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5pPr>
      <a:lvl6pPr marL="205740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28803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2918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8B42929-79EF-5EFF-8EDA-9C4C56CC02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4380" y="365126"/>
            <a:ext cx="946404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24C1F5-7965-360F-8282-A411567AE0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54380" y="1825625"/>
            <a:ext cx="946404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7CB785-010A-07A1-35D0-19E8E8E3F1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54380" y="6356351"/>
            <a:ext cx="24688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88375A-D44B-4B7E-BDC6-F5403DA55F3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6/3/2026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3A5BB6-37FC-8B37-DAEF-ECC9E0C715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34740" y="6356351"/>
            <a:ext cx="37033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1CF334-DF15-A373-AEB6-2386381AAC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749540" y="6356351"/>
            <a:ext cx="24688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55FF56-C154-4598-B8FD-52982B55CE0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4338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l" defTabSz="822960" rtl="0" eaLnBrk="1" latinLnBrk="0" hangingPunct="1">
        <a:lnSpc>
          <a:spcPct val="90000"/>
        </a:lnSpc>
        <a:spcBef>
          <a:spcPct val="0"/>
        </a:spcBef>
        <a:buNone/>
        <a:defRPr sz="39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05740" indent="-205740" algn="l" defTabSz="82296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1pPr>
      <a:lvl2pPr marL="61722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44018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4pPr>
      <a:lvl5pPr marL="185166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5pPr>
      <a:lvl6pPr marL="226314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67462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308610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49758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5pPr>
      <a:lvl6pPr marL="205740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28803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2918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8B42929-79EF-5EFF-8EDA-9C4C56CC02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4380" y="365126"/>
            <a:ext cx="946404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24C1F5-7965-360F-8282-A411567AE0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54380" y="1825625"/>
            <a:ext cx="946404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7CB785-010A-07A1-35D0-19E8E8E3F1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54380" y="6356351"/>
            <a:ext cx="24688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88375A-D44B-4B7E-BDC6-F5403DA55F3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6/3/2026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3A5BB6-37FC-8B37-DAEF-ECC9E0C715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34740" y="6356351"/>
            <a:ext cx="37033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1CF334-DF15-A373-AEB6-2386381AAC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749540" y="6356351"/>
            <a:ext cx="24688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55FF56-C154-4598-B8FD-52982B55CE0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3860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txStyles>
    <p:titleStyle>
      <a:lvl1pPr algn="l" defTabSz="822960" rtl="0" eaLnBrk="1" latinLnBrk="0" hangingPunct="1">
        <a:lnSpc>
          <a:spcPct val="90000"/>
        </a:lnSpc>
        <a:spcBef>
          <a:spcPct val="0"/>
        </a:spcBef>
        <a:buNone/>
        <a:defRPr sz="39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05740" indent="-205740" algn="l" defTabSz="82296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1pPr>
      <a:lvl2pPr marL="61722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44018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4pPr>
      <a:lvl5pPr marL="185166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5pPr>
      <a:lvl6pPr marL="226314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67462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308610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49758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5pPr>
      <a:lvl6pPr marL="205740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28803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2918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8B42929-79EF-5EFF-8EDA-9C4C56CC02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4380" y="365126"/>
            <a:ext cx="946404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24C1F5-7965-360F-8282-A411567AE0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54380" y="1825625"/>
            <a:ext cx="946404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7CB785-010A-07A1-35D0-19E8E8E3F1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54380" y="6356351"/>
            <a:ext cx="24688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88375A-D44B-4B7E-BDC6-F5403DA55F3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6/3/2026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3A5BB6-37FC-8B37-DAEF-ECC9E0C715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34740" y="6356351"/>
            <a:ext cx="37033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1CF334-DF15-A373-AEB6-2386381AAC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749540" y="6356351"/>
            <a:ext cx="24688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55FF56-C154-4598-B8FD-52982B55CE0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3692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822960" rtl="0" eaLnBrk="1" latinLnBrk="0" hangingPunct="1">
        <a:lnSpc>
          <a:spcPct val="90000"/>
        </a:lnSpc>
        <a:spcBef>
          <a:spcPct val="0"/>
        </a:spcBef>
        <a:buNone/>
        <a:defRPr sz="39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05740" indent="-205740" algn="l" defTabSz="82296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1pPr>
      <a:lvl2pPr marL="61722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44018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4pPr>
      <a:lvl5pPr marL="185166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5pPr>
      <a:lvl6pPr marL="226314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67462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308610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49758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5pPr>
      <a:lvl6pPr marL="205740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28803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2918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8B42929-79EF-5EFF-8EDA-9C4C56CC02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4380" y="365126"/>
            <a:ext cx="946404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24C1F5-7965-360F-8282-A411567AE0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54380" y="1825625"/>
            <a:ext cx="946404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7CB785-010A-07A1-35D0-19E8E8E3F1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54380" y="6356351"/>
            <a:ext cx="24688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88375A-D44B-4B7E-BDC6-F5403DA55F3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6/3/2026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3A5BB6-37FC-8B37-DAEF-ECC9E0C715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34740" y="6356351"/>
            <a:ext cx="37033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1CF334-DF15-A373-AEB6-2386381AAC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749540" y="6356351"/>
            <a:ext cx="24688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55FF56-C154-4598-B8FD-52982B55CE0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7486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p:txStyles>
    <p:titleStyle>
      <a:lvl1pPr algn="l" defTabSz="822960" rtl="0" eaLnBrk="1" latinLnBrk="0" hangingPunct="1">
        <a:lnSpc>
          <a:spcPct val="90000"/>
        </a:lnSpc>
        <a:spcBef>
          <a:spcPct val="0"/>
        </a:spcBef>
        <a:buNone/>
        <a:defRPr sz="39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05740" indent="-205740" algn="l" defTabSz="82296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1pPr>
      <a:lvl2pPr marL="61722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44018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4pPr>
      <a:lvl5pPr marL="185166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5pPr>
      <a:lvl6pPr marL="226314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67462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308610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49758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5pPr>
      <a:lvl6pPr marL="205740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28803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2918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8B42929-79EF-5EFF-8EDA-9C4C56CC02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4380" y="365126"/>
            <a:ext cx="946404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24C1F5-7965-360F-8282-A411567AE0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54380" y="1825625"/>
            <a:ext cx="946404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7CB785-010A-07A1-35D0-19E8E8E3F1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54380" y="6356351"/>
            <a:ext cx="24688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88375A-D44B-4B7E-BDC6-F5403DA55F3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6/3/2026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3A5BB6-37FC-8B37-DAEF-ECC9E0C715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34740" y="6356351"/>
            <a:ext cx="37033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1CF334-DF15-A373-AEB6-2386381AAC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749540" y="6356351"/>
            <a:ext cx="24688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55FF56-C154-4598-B8FD-52982B55CE0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32058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</p:sldLayoutIdLst>
  <p:txStyles>
    <p:titleStyle>
      <a:lvl1pPr algn="l" defTabSz="822960" rtl="0" eaLnBrk="1" latinLnBrk="0" hangingPunct="1">
        <a:lnSpc>
          <a:spcPct val="90000"/>
        </a:lnSpc>
        <a:spcBef>
          <a:spcPct val="0"/>
        </a:spcBef>
        <a:buNone/>
        <a:defRPr sz="39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05740" indent="-205740" algn="l" defTabSz="82296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1pPr>
      <a:lvl2pPr marL="61722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44018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4pPr>
      <a:lvl5pPr marL="185166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5pPr>
      <a:lvl6pPr marL="226314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67462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308610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49758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5pPr>
      <a:lvl6pPr marL="205740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28803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2918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8B42929-79EF-5EFF-8EDA-9C4C56CC02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4380" y="365126"/>
            <a:ext cx="946404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24C1F5-7965-360F-8282-A411567AE0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54380" y="1825625"/>
            <a:ext cx="946404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7CB785-010A-07A1-35D0-19E8E8E3F1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54380" y="6356351"/>
            <a:ext cx="24688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88375A-D44B-4B7E-BDC6-F5403DA55F3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6/3/2026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3A5BB6-37FC-8B37-DAEF-ECC9E0C715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34740" y="6356351"/>
            <a:ext cx="37033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1CF334-DF15-A373-AEB6-2386381AAC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749540" y="6356351"/>
            <a:ext cx="24688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55FF56-C154-4598-B8FD-52982B55CE0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56073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822960" rtl="0" eaLnBrk="1" latinLnBrk="0" hangingPunct="1">
        <a:lnSpc>
          <a:spcPct val="90000"/>
        </a:lnSpc>
        <a:spcBef>
          <a:spcPct val="0"/>
        </a:spcBef>
        <a:buNone/>
        <a:defRPr sz="39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05740" indent="-205740" algn="l" defTabSz="82296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1pPr>
      <a:lvl2pPr marL="61722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44018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4pPr>
      <a:lvl5pPr marL="185166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5pPr>
      <a:lvl6pPr marL="226314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67462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308610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49758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5pPr>
      <a:lvl6pPr marL="205740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28803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2918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2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9.png"/><Relationship Id="rId4" Type="http://schemas.openxmlformats.org/officeDocument/2006/relationships/image" Target="../media/image5.png"/><Relationship Id="rId9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10.jpeg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20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t5iXh5VCOSI&amp;ab_channel=VTVNews" TargetMode="External"/><Relationship Id="rId7" Type="http://schemas.openxmlformats.org/officeDocument/2006/relationships/image" Target="../media/image3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.png"/><Relationship Id="rId4" Type="http://schemas.openxmlformats.org/officeDocument/2006/relationships/hyperlink" Target="https://coccoc.com/search?query=%C4%83n%20ph%E1%BA%A3i%20n%E1%BA%A5m%20%C4%91%E1%BB%99c,%203%20ng%C6%B0%E1%BB%9Di%20th%C6%B0%C6%A1ng%20vong&amp;tbm=vid" TargetMode="Externa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coccoc.com/search?query=d%E1%BA%A5u%20hi%E1%BB%87u%20nh%E1%BA%ADn%20bi%E1%BA%BFt%20n%E1%BA%A5m%20%C4%91%E1%BB%99c&amp;tbm=vid" TargetMode="Externa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4" descr="D:\THCS\3097100_Camera.Tinhte_Mushroom_by_Daniel_Nimmervoll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99644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ounded Rectangle 4"/>
          <p:cNvSpPr/>
          <p:nvPr/>
        </p:nvSpPr>
        <p:spPr>
          <a:xfrm>
            <a:off x="76200" y="1905000"/>
            <a:ext cx="4724400" cy="152400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smtClean="0"/>
              <a:t>BÀI 18: </a:t>
            </a:r>
          </a:p>
          <a:p>
            <a:pPr algn="ctr"/>
            <a:r>
              <a:rPr lang="en-US" sz="4800" b="1" smtClean="0">
                <a:solidFill>
                  <a:srgbClr val="FF0000"/>
                </a:solidFill>
              </a:rPr>
              <a:t>ĐA </a:t>
            </a:r>
            <a:r>
              <a:rPr lang="en-US" sz="4800" b="1" dirty="0" smtClean="0">
                <a:solidFill>
                  <a:srgbClr val="FF0000"/>
                </a:solidFill>
              </a:rPr>
              <a:t>DẠNG NẤM</a:t>
            </a:r>
            <a:endParaRPr lang="en-US" sz="4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1690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972800" cy="6858000"/>
          </a:xfrm>
          <a:prstGeom prst="rect">
            <a:avLst/>
          </a:prstGeom>
        </p:spPr>
      </p:pic>
      <p:pic>
        <p:nvPicPr>
          <p:cNvPr id="5" name="Picture 6" descr="D:\THCS\720x400_9eabb3a6-7a10-4ab6-8c98-ffd13fc3fe5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1100" y="1219198"/>
            <a:ext cx="8839202" cy="4419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1045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28" y="0"/>
            <a:ext cx="10938272" cy="6858000"/>
          </a:xfrm>
        </p:spPr>
      </p:pic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1490411199"/>
              </p:ext>
            </p:extLst>
          </p:nvPr>
        </p:nvGraphicFramePr>
        <p:xfrm>
          <a:off x="2667000" y="1828800"/>
          <a:ext cx="6934200" cy="4343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257800" y="1143000"/>
            <a:ext cx="3276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NỘI DUNG</a:t>
            </a:r>
            <a:endParaRPr lang="en-US" sz="3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681625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972800" cy="6858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581400" y="848380"/>
            <a:ext cx="40061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PHIẾU HỌC TẬP SỐ 1 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9600" y="1337608"/>
            <a:ext cx="102108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+ </a:t>
            </a:r>
            <a:r>
              <a:rPr lang="en-US" sz="2400" b="1" dirty="0" err="1">
                <a:solidFill>
                  <a:srgbClr val="0070C0"/>
                </a:solidFill>
              </a:rPr>
              <a:t>Nhắc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lại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đặc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điểm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chung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của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giới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nấm</a:t>
            </a:r>
            <a:r>
              <a:rPr lang="en-US" sz="2400" b="1" dirty="0">
                <a:solidFill>
                  <a:srgbClr val="0070C0"/>
                </a:solidFill>
              </a:rPr>
              <a:t>? </a:t>
            </a:r>
          </a:p>
          <a:p>
            <a:r>
              <a:rPr lang="en-US" sz="2400" b="1" dirty="0">
                <a:solidFill>
                  <a:srgbClr val="0070C0"/>
                </a:solidFill>
              </a:rPr>
              <a:t>+ </a:t>
            </a:r>
            <a:r>
              <a:rPr lang="en-US" sz="2400" b="1" dirty="0" err="1">
                <a:solidFill>
                  <a:srgbClr val="0070C0"/>
                </a:solidFill>
              </a:rPr>
              <a:t>Kể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tên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các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loại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nấm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mà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em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biết</a:t>
            </a:r>
            <a:r>
              <a:rPr lang="en-US" sz="2400" b="1" dirty="0">
                <a:solidFill>
                  <a:srgbClr val="0070C0"/>
                </a:solidFill>
              </a:rPr>
              <a:t>? </a:t>
            </a:r>
            <a:r>
              <a:rPr lang="en-US" sz="2400" b="1" dirty="0" err="1">
                <a:solidFill>
                  <a:srgbClr val="0070C0"/>
                </a:solidFill>
              </a:rPr>
              <a:t>Chúng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có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hình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dạng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như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thế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nào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và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môi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trường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sống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của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chúng</a:t>
            </a:r>
            <a:r>
              <a:rPr lang="en-US" sz="2400" b="1" dirty="0">
                <a:solidFill>
                  <a:srgbClr val="0070C0"/>
                </a:solidFill>
              </a:rPr>
              <a:t>?</a:t>
            </a:r>
          </a:p>
          <a:p>
            <a:r>
              <a:rPr lang="en-US" sz="2400" b="1" dirty="0">
                <a:solidFill>
                  <a:srgbClr val="0070C0"/>
                </a:solidFill>
              </a:rPr>
              <a:t>+ </a:t>
            </a:r>
            <a:r>
              <a:rPr lang="en-US" sz="2400" b="1" dirty="0" err="1">
                <a:solidFill>
                  <a:srgbClr val="0070C0"/>
                </a:solidFill>
              </a:rPr>
              <a:t>Quan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sát</a:t>
            </a:r>
            <a:r>
              <a:rPr lang="en-US" sz="2400" b="1" dirty="0">
                <a:solidFill>
                  <a:srgbClr val="0070C0"/>
                </a:solidFill>
              </a:rPr>
              <a:t> 3 </a:t>
            </a:r>
            <a:r>
              <a:rPr lang="en-US" sz="2400" b="1" dirty="0" err="1">
                <a:solidFill>
                  <a:srgbClr val="0070C0"/>
                </a:solidFill>
              </a:rPr>
              <a:t>đại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diện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nấm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dưới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đây</a:t>
            </a:r>
            <a:r>
              <a:rPr lang="en-US" sz="2400" b="1" dirty="0">
                <a:solidFill>
                  <a:srgbClr val="0070C0"/>
                </a:solidFill>
              </a:rPr>
              <a:t>, </a:t>
            </a:r>
            <a:r>
              <a:rPr lang="en-US" sz="2400" b="1" dirty="0" err="1">
                <a:solidFill>
                  <a:srgbClr val="0070C0"/>
                </a:solidFill>
              </a:rPr>
              <a:t>hãy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lập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bảng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để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phân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loại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các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nhóm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nấm</a:t>
            </a:r>
            <a:r>
              <a:rPr lang="en-US" sz="2400" b="1" dirty="0">
                <a:solidFill>
                  <a:srgbClr val="0070C0"/>
                </a:solidFill>
              </a:rPr>
              <a:t> (</a:t>
            </a:r>
            <a:r>
              <a:rPr lang="en-US" sz="2400" b="1" dirty="0" err="1">
                <a:solidFill>
                  <a:srgbClr val="0070C0"/>
                </a:solidFill>
              </a:rPr>
              <a:t>tên</a:t>
            </a:r>
            <a:r>
              <a:rPr lang="en-US" sz="2400" b="1" dirty="0">
                <a:solidFill>
                  <a:srgbClr val="0070C0"/>
                </a:solidFill>
              </a:rPr>
              <a:t>, </a:t>
            </a:r>
            <a:r>
              <a:rPr lang="en-US" sz="2400" b="1" dirty="0" err="1">
                <a:solidFill>
                  <a:srgbClr val="0070C0"/>
                </a:solidFill>
              </a:rPr>
              <a:t>đặc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điểm</a:t>
            </a:r>
            <a:r>
              <a:rPr lang="en-US" sz="2400" b="1" dirty="0">
                <a:solidFill>
                  <a:srgbClr val="0070C0"/>
                </a:solidFill>
              </a:rPr>
              <a:t>, </a:t>
            </a:r>
            <a:r>
              <a:rPr lang="en-US" sz="2400" b="1" dirty="0" err="1">
                <a:solidFill>
                  <a:srgbClr val="0070C0"/>
                </a:solidFill>
              </a:rPr>
              <a:t>ví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dụ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đại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diện</a:t>
            </a:r>
            <a:r>
              <a:rPr lang="en-US" sz="2400" b="1" dirty="0">
                <a:solidFill>
                  <a:srgbClr val="0070C0"/>
                </a:solidFill>
              </a:rPr>
              <a:t>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819400" y="76200"/>
            <a:ext cx="5867400" cy="59718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3200" b="1" dirty="0" smtClean="0">
                <a:solidFill>
                  <a:schemeClr val="tx1"/>
                </a:solidFill>
              </a:rPr>
              <a:t>I. SỰ ĐA DẠNG NẤM</a:t>
            </a:r>
            <a:endParaRPr lang="en-US" sz="3200" b="1" dirty="0">
              <a:solidFill>
                <a:schemeClr val="tx1"/>
              </a:solidFill>
            </a:endParaRPr>
          </a:p>
        </p:txBody>
      </p:sp>
      <p:pic>
        <p:nvPicPr>
          <p:cNvPr id="9" name="Picture 8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3657600"/>
            <a:ext cx="6705600" cy="250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4909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972800" cy="6858000"/>
          </a:xfr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00" y="1038164"/>
            <a:ext cx="2763366" cy="1976027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6" name="Rectangle 15"/>
          <p:cNvSpPr/>
          <p:nvPr/>
        </p:nvSpPr>
        <p:spPr>
          <a:xfrm>
            <a:off x="32290" y="3041085"/>
            <a:ext cx="2792025" cy="6463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Nấm hương mọc 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trên 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thân cây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53787" y="1038164"/>
            <a:ext cx="2661231" cy="1976027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8" name="Rectangle 17"/>
          <p:cNvSpPr/>
          <p:nvPr/>
        </p:nvSpPr>
        <p:spPr>
          <a:xfrm>
            <a:off x="2819400" y="3014191"/>
            <a:ext cx="2864831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Nấm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mèo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mọc trên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thân cây 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82000" y="1022706"/>
            <a:ext cx="2590800" cy="199148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73655" y="1038164"/>
            <a:ext cx="2632145" cy="1976027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21" name="TextBox 20"/>
          <p:cNvSpPr txBox="1"/>
          <p:nvPr/>
        </p:nvSpPr>
        <p:spPr>
          <a:xfrm>
            <a:off x="5867401" y="3048000"/>
            <a:ext cx="207824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Nấm kim châm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060155" y="3059668"/>
            <a:ext cx="97212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Nấm sò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280" y="3963578"/>
            <a:ext cx="2774184" cy="1912898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24" name="TextBox 23"/>
          <p:cNvSpPr txBox="1"/>
          <p:nvPr/>
        </p:nvSpPr>
        <p:spPr>
          <a:xfrm>
            <a:off x="762000" y="5943600"/>
            <a:ext cx="99237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Nấm mỡ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839566" y="3963578"/>
            <a:ext cx="2775452" cy="1912898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2959374" y="5924490"/>
            <a:ext cx="2374626" cy="400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Nấm linh chi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673655" y="3980747"/>
            <a:ext cx="2708345" cy="1895729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5684230" y="5995049"/>
            <a:ext cx="2697769" cy="400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Đông trùng hạ thảo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501021" y="3963578"/>
            <a:ext cx="2471779" cy="1912898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30" name="TextBox 29"/>
          <p:cNvSpPr txBox="1"/>
          <p:nvPr/>
        </p:nvSpPr>
        <p:spPr>
          <a:xfrm>
            <a:off x="8774910" y="6031468"/>
            <a:ext cx="174069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Nấm rơm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Rounded Rectangle 31"/>
          <p:cNvSpPr/>
          <p:nvPr/>
        </p:nvSpPr>
        <p:spPr>
          <a:xfrm>
            <a:off x="2819400" y="76200"/>
            <a:ext cx="5867400" cy="59718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3200" b="1" dirty="0" smtClean="0">
                <a:solidFill>
                  <a:schemeClr val="tx1"/>
                </a:solidFill>
              </a:rPr>
              <a:t>I. SỰ ĐA DẠNG NẤM</a:t>
            </a:r>
            <a:endParaRPr lang="en-US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0192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972800" cy="685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5562600"/>
            <a:ext cx="1981200" cy="78360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4155" y="1316725"/>
            <a:ext cx="2490714" cy="256173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34869" y="1316725"/>
            <a:ext cx="3842601" cy="2561734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244155" y="4172181"/>
            <a:ext cx="633331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latin typeface="Arial" pitchFamily="34" charset="0"/>
                <a:cs typeface="Arial" pitchFamily="34" charset="0"/>
              </a:rPr>
              <a:t>Saccharomyces cerevisiae</a:t>
            </a:r>
            <a:r>
              <a:rPr lang="vi-VN" sz="2400" dirty="0">
                <a:latin typeface="Arial" pitchFamily="34" charset="0"/>
                <a:cs typeface="Arial" pitchFamily="34" charset="0"/>
              </a:rPr>
              <a:t> lên men làm </a:t>
            </a: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vi-VN" sz="2400" dirty="0" smtClean="0">
                <a:latin typeface="Arial" pitchFamily="34" charset="0"/>
                <a:cs typeface="Arial" pitchFamily="34" charset="0"/>
              </a:rPr>
              <a:t>bánh </a:t>
            </a:r>
            <a:r>
              <a:rPr lang="vi-VN" sz="2400" dirty="0">
                <a:latin typeface="Arial" pitchFamily="34" charset="0"/>
                <a:cs typeface="Arial" pitchFamily="34" charset="0"/>
              </a:rPr>
              <a:t>mì, rượu, và bia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81800" y="1316725"/>
            <a:ext cx="3810000" cy="256173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331429" y="4191000"/>
            <a:ext cx="32945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Arial" pitchFamily="34" charset="0"/>
                <a:cs typeface="Arial" pitchFamily="34" charset="0"/>
              </a:rPr>
              <a:t>Bột bánh mì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trước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algn="ctr"/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và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sau khi ủ men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2819400" y="76200"/>
            <a:ext cx="5867400" cy="59718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3200" b="1" dirty="0" smtClean="0">
                <a:solidFill>
                  <a:schemeClr val="tx1"/>
                </a:solidFill>
              </a:rPr>
              <a:t>I. SỰ ĐA DẠNG NẤM</a:t>
            </a:r>
            <a:endParaRPr lang="en-US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7038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972800" cy="6858000"/>
          </a:xfrm>
        </p:spPr>
      </p:pic>
      <p:pic>
        <p:nvPicPr>
          <p:cNvPr id="15" name="Picture 4" descr="D:\THCS\d5554fc0abb173bf03b7457cdde9cbb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8472" y="3733800"/>
            <a:ext cx="4548352" cy="2545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5" descr="D:\THCS\nguyen-nhan-tuong-nha-bi-am-moc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3733799"/>
            <a:ext cx="3608965" cy="2545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6" descr="D:\THCS\720x400_9eabb3a6-7a10-4ab6-8c98-ffd13fc3fe5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1100" y="1219199"/>
            <a:ext cx="45720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6"/>
          <a:srcRect l="39166" r="5559"/>
          <a:stretch/>
        </p:blipFill>
        <p:spPr>
          <a:xfrm>
            <a:off x="6553200" y="1104900"/>
            <a:ext cx="3608965" cy="2400299"/>
          </a:xfrm>
          <a:prstGeom prst="rect">
            <a:avLst/>
          </a:prstGeom>
        </p:spPr>
      </p:pic>
      <p:sp>
        <p:nvSpPr>
          <p:cNvPr id="9" name="Rounded Rectangle 8"/>
          <p:cNvSpPr/>
          <p:nvPr/>
        </p:nvSpPr>
        <p:spPr>
          <a:xfrm>
            <a:off x="2819400" y="76200"/>
            <a:ext cx="5867400" cy="59718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3200" b="1" dirty="0" smtClean="0">
                <a:solidFill>
                  <a:schemeClr val="tx1"/>
                </a:solidFill>
              </a:rPr>
              <a:t>I. SỰ ĐA DẠNG NẤM</a:t>
            </a:r>
            <a:endParaRPr lang="en-US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1395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9728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85800" y="1536918"/>
            <a:ext cx="97536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/>
              <a:t>- </a:t>
            </a:r>
            <a:r>
              <a:rPr lang="en-US" sz="2800" dirty="0" err="1"/>
              <a:t>Tất</a:t>
            </a:r>
            <a:r>
              <a:rPr lang="en-US" sz="2800" dirty="0"/>
              <a:t> </a:t>
            </a:r>
            <a:r>
              <a:rPr lang="en-US" sz="2800" dirty="0" err="1"/>
              <a:t>cả</a:t>
            </a:r>
            <a:r>
              <a:rPr lang="en-US" sz="2800" dirty="0"/>
              <a:t> </a:t>
            </a:r>
            <a:r>
              <a:rPr lang="en-US" sz="2800" dirty="0" err="1"/>
              <a:t>các</a:t>
            </a:r>
            <a:r>
              <a:rPr lang="en-US" sz="2800" dirty="0"/>
              <a:t> </a:t>
            </a:r>
            <a:r>
              <a:rPr lang="en-US" sz="2800" dirty="0" err="1"/>
              <a:t>loài</a:t>
            </a:r>
            <a:r>
              <a:rPr lang="en-US" sz="2800" dirty="0"/>
              <a:t> </a:t>
            </a:r>
            <a:r>
              <a:rPr lang="en-US" sz="2800" dirty="0" err="1"/>
              <a:t>nấm</a:t>
            </a:r>
            <a:r>
              <a:rPr lang="en-US" sz="2800" dirty="0"/>
              <a:t> </a:t>
            </a:r>
            <a:r>
              <a:rPr lang="en-US" sz="2800" dirty="0" err="1"/>
              <a:t>được</a:t>
            </a:r>
            <a:r>
              <a:rPr lang="en-US" sz="2800" dirty="0"/>
              <a:t> </a:t>
            </a:r>
            <a:r>
              <a:rPr lang="en-US" sz="2800" dirty="0" err="1"/>
              <a:t>xếp</a:t>
            </a:r>
            <a:r>
              <a:rPr lang="en-US" sz="2800" dirty="0"/>
              <a:t> </a:t>
            </a:r>
            <a:r>
              <a:rPr lang="en-US" sz="2800" dirty="0" err="1"/>
              <a:t>vào</a:t>
            </a:r>
            <a:r>
              <a:rPr lang="en-US" sz="2800" dirty="0"/>
              <a:t> </a:t>
            </a:r>
            <a:r>
              <a:rPr lang="en-US" sz="2800" dirty="0" err="1"/>
              <a:t>giới</a:t>
            </a:r>
            <a:r>
              <a:rPr lang="en-US" sz="2800" dirty="0"/>
              <a:t> </a:t>
            </a:r>
            <a:r>
              <a:rPr lang="en-US" sz="2800" dirty="0" err="1"/>
              <a:t>Nấm</a:t>
            </a:r>
            <a:r>
              <a:rPr lang="en-US" sz="2800" dirty="0"/>
              <a:t>: </a:t>
            </a:r>
            <a:r>
              <a:rPr lang="en-US" sz="2800" dirty="0" err="1"/>
              <a:t>là</a:t>
            </a:r>
            <a:r>
              <a:rPr lang="en-US" sz="2800" dirty="0"/>
              <a:t> </a:t>
            </a:r>
            <a:r>
              <a:rPr lang="en-US" sz="2800" dirty="0" err="1"/>
              <a:t>những</a:t>
            </a:r>
            <a:r>
              <a:rPr lang="en-US" sz="2800" dirty="0"/>
              <a:t> </a:t>
            </a:r>
            <a:r>
              <a:rPr lang="en-US" sz="2800" dirty="0" err="1"/>
              <a:t>sinh</a:t>
            </a:r>
            <a:r>
              <a:rPr lang="en-US" sz="2800" dirty="0"/>
              <a:t> </a:t>
            </a:r>
            <a:r>
              <a:rPr lang="en-US" sz="2800" dirty="0" err="1"/>
              <a:t>vật</a:t>
            </a:r>
            <a:r>
              <a:rPr lang="en-US" sz="2800" dirty="0"/>
              <a:t> </a:t>
            </a:r>
            <a:r>
              <a:rPr lang="en-US" sz="2800" dirty="0" err="1"/>
              <a:t>nhân</a:t>
            </a:r>
            <a:r>
              <a:rPr lang="en-US" sz="2800" dirty="0"/>
              <a:t> </a:t>
            </a:r>
            <a:r>
              <a:rPr lang="en-US" sz="2800" dirty="0" err="1"/>
              <a:t>thức</a:t>
            </a:r>
            <a:r>
              <a:rPr lang="en-US" sz="2800" dirty="0"/>
              <a:t>, </a:t>
            </a:r>
            <a:r>
              <a:rPr lang="en-US" sz="2800" dirty="0" err="1"/>
              <a:t>đơn</a:t>
            </a:r>
            <a:r>
              <a:rPr lang="en-US" sz="2800" dirty="0"/>
              <a:t> </a:t>
            </a:r>
            <a:r>
              <a:rPr lang="en-US" sz="2800" dirty="0" err="1"/>
              <a:t>bào</a:t>
            </a:r>
            <a:r>
              <a:rPr lang="en-US" sz="2800" dirty="0"/>
              <a:t> </a:t>
            </a:r>
            <a:r>
              <a:rPr lang="en-US" sz="2800" dirty="0" err="1"/>
              <a:t>hoặc</a:t>
            </a:r>
            <a:r>
              <a:rPr lang="en-US" sz="2800" dirty="0"/>
              <a:t> </a:t>
            </a:r>
            <a:r>
              <a:rPr lang="en-US" sz="2800" dirty="0" err="1"/>
              <a:t>đa</a:t>
            </a:r>
            <a:r>
              <a:rPr lang="en-US" sz="2800" dirty="0"/>
              <a:t> </a:t>
            </a:r>
            <a:r>
              <a:rPr lang="en-US" sz="2800" dirty="0" err="1"/>
              <a:t>bào</a:t>
            </a:r>
            <a:r>
              <a:rPr lang="en-US" sz="2800" dirty="0"/>
              <a:t>, </a:t>
            </a:r>
            <a:r>
              <a:rPr lang="en-US" sz="2800" dirty="0" err="1"/>
              <a:t>sống</a:t>
            </a:r>
            <a:r>
              <a:rPr lang="en-US" sz="2800" dirty="0"/>
              <a:t> </a:t>
            </a:r>
            <a:r>
              <a:rPr lang="en-US" sz="2800" dirty="0" err="1"/>
              <a:t>dị</a:t>
            </a:r>
            <a:r>
              <a:rPr lang="en-US" sz="2800" dirty="0"/>
              <a:t> </a:t>
            </a:r>
            <a:r>
              <a:rPr lang="en-US" sz="2800" dirty="0" err="1"/>
              <a:t>dưỡng</a:t>
            </a:r>
            <a:r>
              <a:rPr lang="en-US" sz="2800" dirty="0"/>
              <a:t>.</a:t>
            </a:r>
          </a:p>
          <a:p>
            <a:r>
              <a:rPr lang="en-US" sz="2800" dirty="0"/>
              <a:t>- </a:t>
            </a:r>
            <a:r>
              <a:rPr lang="en-US" sz="2800" dirty="0" err="1"/>
              <a:t>Một</a:t>
            </a:r>
            <a:r>
              <a:rPr lang="en-US" sz="2800" dirty="0"/>
              <a:t> </a:t>
            </a:r>
            <a:r>
              <a:rPr lang="en-US" sz="2800" dirty="0" err="1"/>
              <a:t>số</a:t>
            </a:r>
            <a:r>
              <a:rPr lang="en-US" sz="2800" dirty="0"/>
              <a:t> </a:t>
            </a:r>
            <a:r>
              <a:rPr lang="en-US" sz="2800" dirty="0" err="1"/>
              <a:t>lọai</a:t>
            </a:r>
            <a:r>
              <a:rPr lang="en-US" sz="2800" dirty="0"/>
              <a:t> </a:t>
            </a:r>
            <a:r>
              <a:rPr lang="en-US" sz="2800" dirty="0" err="1"/>
              <a:t>nấm</a:t>
            </a:r>
            <a:r>
              <a:rPr lang="en-US" sz="2800" dirty="0"/>
              <a:t>: </a:t>
            </a:r>
            <a:r>
              <a:rPr lang="en-US" sz="2800" dirty="0" err="1"/>
              <a:t>nấm</a:t>
            </a:r>
            <a:r>
              <a:rPr lang="en-US" sz="2800" dirty="0"/>
              <a:t> </a:t>
            </a:r>
            <a:r>
              <a:rPr lang="en-US" sz="2800" dirty="0" err="1"/>
              <a:t>kim</a:t>
            </a:r>
            <a:r>
              <a:rPr lang="en-US" sz="2800" dirty="0"/>
              <a:t> </a:t>
            </a:r>
            <a:r>
              <a:rPr lang="en-US" sz="2800" dirty="0" err="1"/>
              <a:t>châm</a:t>
            </a:r>
            <a:r>
              <a:rPr lang="en-US" sz="2800" dirty="0"/>
              <a:t>, </a:t>
            </a:r>
            <a:r>
              <a:rPr lang="en-US" sz="2800" dirty="0" err="1"/>
              <a:t>nấm</a:t>
            </a:r>
            <a:r>
              <a:rPr lang="en-US" sz="2800" dirty="0"/>
              <a:t> </a:t>
            </a:r>
            <a:r>
              <a:rPr lang="en-US" sz="2800" dirty="0" err="1"/>
              <a:t>mốc</a:t>
            </a:r>
            <a:r>
              <a:rPr lang="en-US" sz="2800" dirty="0"/>
              <a:t>, </a:t>
            </a:r>
            <a:r>
              <a:rPr lang="en-US" sz="2800" dirty="0" err="1"/>
              <a:t>nấm</a:t>
            </a:r>
            <a:r>
              <a:rPr lang="en-US" sz="2800" dirty="0"/>
              <a:t> </a:t>
            </a:r>
            <a:r>
              <a:rPr lang="en-US" sz="2800" dirty="0" err="1"/>
              <a:t>linh</a:t>
            </a:r>
            <a:r>
              <a:rPr lang="en-US" sz="2800" dirty="0"/>
              <a:t> chi, </a:t>
            </a:r>
            <a:r>
              <a:rPr lang="en-US" sz="2800" dirty="0" err="1"/>
              <a:t>nấm</a:t>
            </a:r>
            <a:r>
              <a:rPr lang="en-US" sz="2800" dirty="0"/>
              <a:t> men, </a:t>
            </a:r>
            <a:r>
              <a:rPr lang="en-US" sz="2800" dirty="0" err="1"/>
              <a:t>nấm</a:t>
            </a:r>
            <a:r>
              <a:rPr lang="en-US" sz="2800" dirty="0"/>
              <a:t> </a:t>
            </a:r>
            <a:r>
              <a:rPr lang="en-US" sz="2800" dirty="0" err="1"/>
              <a:t>rơm</a:t>
            </a:r>
            <a:r>
              <a:rPr lang="en-US" sz="2800" dirty="0"/>
              <a:t>, </a:t>
            </a:r>
            <a:r>
              <a:rPr lang="en-US" sz="2800" dirty="0" err="1"/>
              <a:t>nấm</a:t>
            </a:r>
            <a:r>
              <a:rPr lang="en-US" sz="2800" dirty="0"/>
              <a:t> </a:t>
            </a:r>
            <a:r>
              <a:rPr lang="en-US" sz="2800" dirty="0" err="1"/>
              <a:t>đùi</a:t>
            </a:r>
            <a:r>
              <a:rPr lang="en-US" sz="2800" dirty="0"/>
              <a:t> </a:t>
            </a:r>
            <a:r>
              <a:rPr lang="en-US" sz="2800" dirty="0" err="1"/>
              <a:t>gà</a:t>
            </a:r>
            <a:r>
              <a:rPr lang="en-US" sz="2800" dirty="0"/>
              <a:t>, </a:t>
            </a:r>
            <a:r>
              <a:rPr lang="en-US" sz="2800" dirty="0" err="1"/>
              <a:t>nấm</a:t>
            </a:r>
            <a:r>
              <a:rPr lang="en-US" sz="2800" dirty="0"/>
              <a:t> </a:t>
            </a:r>
            <a:r>
              <a:rPr lang="en-US" sz="2800" dirty="0" err="1"/>
              <a:t>mèo</a:t>
            </a:r>
            <a:r>
              <a:rPr lang="en-US" sz="2800" dirty="0"/>
              <a:t> (</a:t>
            </a:r>
            <a:r>
              <a:rPr lang="en-US" sz="2800" dirty="0" err="1"/>
              <a:t>mộc</a:t>
            </a:r>
            <a:r>
              <a:rPr lang="en-US" sz="2800" dirty="0"/>
              <a:t> </a:t>
            </a:r>
            <a:r>
              <a:rPr lang="en-US" sz="2800" dirty="0" err="1"/>
              <a:t>nhĩ</a:t>
            </a:r>
            <a:r>
              <a:rPr lang="en-US" sz="2800" dirty="0"/>
              <a:t>), </a:t>
            </a:r>
            <a:r>
              <a:rPr lang="en-US" sz="2800" dirty="0" smtClean="0"/>
              <a:t>…</a:t>
            </a:r>
            <a:endParaRPr lang="en-US" sz="2800" dirty="0"/>
          </a:p>
        </p:txBody>
      </p:sp>
      <p:sp>
        <p:nvSpPr>
          <p:cNvPr id="7" name="Rounded Rectangle 6"/>
          <p:cNvSpPr/>
          <p:nvPr/>
        </p:nvSpPr>
        <p:spPr>
          <a:xfrm>
            <a:off x="2819400" y="76200"/>
            <a:ext cx="5867400" cy="59718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3200" b="1" dirty="0" smtClean="0">
                <a:solidFill>
                  <a:schemeClr val="tx1"/>
                </a:solidFill>
              </a:rPr>
              <a:t>I. SỰ ĐA DẠNG NẤM</a:t>
            </a:r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914400" y="984390"/>
            <a:ext cx="73289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buClr>
                <a:srgbClr val="000000"/>
              </a:buClr>
              <a:buFont typeface="Arial"/>
              <a:buNone/>
              <a:defRPr/>
            </a:pPr>
            <a:r>
              <a:rPr lang="en-US" sz="4000" b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</a:t>
            </a:r>
          </a:p>
        </p:txBody>
      </p:sp>
    </p:spTree>
    <p:extLst>
      <p:ext uri="{BB962C8B-B14F-4D97-AF65-F5344CB8AC3E}">
        <p14:creationId xmlns:p14="http://schemas.microsoft.com/office/powerpoint/2010/main" val="748743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972800" cy="6858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914401"/>
            <a:ext cx="9310790" cy="5334000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2819400" y="76200"/>
            <a:ext cx="5867400" cy="59718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3200" b="1" dirty="0" smtClean="0">
                <a:solidFill>
                  <a:schemeClr val="tx1"/>
                </a:solidFill>
              </a:rPr>
              <a:t>I. SỰ ĐA DẠNG NẤM</a:t>
            </a:r>
            <a:endParaRPr lang="en-US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7388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9728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85800" y="1384518"/>
            <a:ext cx="97536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/>
              <a:t>- </a:t>
            </a:r>
            <a:r>
              <a:rPr lang="en-US" sz="2800" dirty="0" err="1"/>
              <a:t>Nấm</a:t>
            </a:r>
            <a:r>
              <a:rPr lang="en-US" sz="2800" dirty="0"/>
              <a:t> </a:t>
            </a:r>
            <a:r>
              <a:rPr lang="en-US" sz="2800" dirty="0" err="1"/>
              <a:t>sống</a:t>
            </a:r>
            <a:r>
              <a:rPr lang="en-US" sz="2800" dirty="0"/>
              <a:t> ở </a:t>
            </a:r>
            <a:r>
              <a:rPr lang="en-US" sz="2800" dirty="0" err="1"/>
              <a:t>nhiều</a:t>
            </a:r>
            <a:r>
              <a:rPr lang="en-US" sz="2800" dirty="0"/>
              <a:t> </a:t>
            </a:r>
            <a:r>
              <a:rPr lang="en-US" sz="2800" dirty="0" err="1"/>
              <a:t>môi</a:t>
            </a:r>
            <a:r>
              <a:rPr lang="en-US" sz="2800" dirty="0"/>
              <a:t> </a:t>
            </a:r>
            <a:r>
              <a:rPr lang="en-US" sz="2800" dirty="0" err="1"/>
              <a:t>trường</a:t>
            </a:r>
            <a:r>
              <a:rPr lang="en-US" sz="2800" dirty="0"/>
              <a:t> </a:t>
            </a:r>
            <a:r>
              <a:rPr lang="en-US" sz="2800" dirty="0" err="1"/>
              <a:t>khác</a:t>
            </a:r>
            <a:r>
              <a:rPr lang="en-US" sz="2800" dirty="0"/>
              <a:t> </a:t>
            </a:r>
            <a:r>
              <a:rPr lang="en-US" sz="2800" dirty="0" err="1"/>
              <a:t>nhau</a:t>
            </a:r>
            <a:r>
              <a:rPr lang="en-US" sz="2800" dirty="0"/>
              <a:t>: </a:t>
            </a:r>
            <a:r>
              <a:rPr lang="en-US" sz="2800" dirty="0" err="1"/>
              <a:t>trong</a:t>
            </a:r>
            <a:r>
              <a:rPr lang="en-US" sz="2800" dirty="0"/>
              <a:t> </a:t>
            </a:r>
            <a:r>
              <a:rPr lang="en-US" sz="2800" dirty="0" err="1"/>
              <a:t>không</a:t>
            </a:r>
            <a:r>
              <a:rPr lang="en-US" sz="2800" dirty="0"/>
              <a:t> </a:t>
            </a:r>
            <a:r>
              <a:rPr lang="en-US" sz="2800" dirty="0" err="1"/>
              <a:t>khí</a:t>
            </a:r>
            <a:r>
              <a:rPr lang="en-US" sz="2800" dirty="0"/>
              <a:t>, </a:t>
            </a:r>
            <a:r>
              <a:rPr lang="en-US" sz="2800" dirty="0" err="1"/>
              <a:t>trong</a:t>
            </a:r>
            <a:r>
              <a:rPr lang="en-US" sz="2800" dirty="0"/>
              <a:t> </a:t>
            </a:r>
            <a:r>
              <a:rPr lang="en-US" sz="2800" dirty="0" err="1"/>
              <a:t>nước</a:t>
            </a:r>
            <a:r>
              <a:rPr lang="en-US" sz="2800" dirty="0"/>
              <a:t>, </a:t>
            </a:r>
            <a:r>
              <a:rPr lang="en-US" sz="2800" dirty="0" err="1"/>
              <a:t>trong</a:t>
            </a:r>
            <a:r>
              <a:rPr lang="en-US" sz="2800" dirty="0"/>
              <a:t> </a:t>
            </a:r>
            <a:r>
              <a:rPr lang="en-US" sz="2800" dirty="0" err="1"/>
              <a:t>đất</a:t>
            </a:r>
            <a:r>
              <a:rPr lang="en-US" sz="2800" dirty="0"/>
              <a:t>, </a:t>
            </a:r>
            <a:r>
              <a:rPr lang="en-US" sz="2800" dirty="0" err="1"/>
              <a:t>trong</a:t>
            </a:r>
            <a:r>
              <a:rPr lang="en-US" sz="2800" dirty="0"/>
              <a:t> </a:t>
            </a:r>
            <a:r>
              <a:rPr lang="en-US" sz="2800" dirty="0" err="1"/>
              <a:t>cơ</a:t>
            </a:r>
            <a:r>
              <a:rPr lang="en-US" sz="2800" dirty="0"/>
              <a:t> </a:t>
            </a:r>
            <a:r>
              <a:rPr lang="en-US" sz="2800" dirty="0" err="1"/>
              <a:t>thể</a:t>
            </a:r>
            <a:r>
              <a:rPr lang="en-US" sz="2800" dirty="0"/>
              <a:t> </a:t>
            </a:r>
            <a:r>
              <a:rPr lang="en-US" sz="2800" dirty="0" err="1"/>
              <a:t>người</a:t>
            </a:r>
            <a:r>
              <a:rPr lang="en-US" sz="2800" dirty="0"/>
              <a:t> </a:t>
            </a:r>
            <a:r>
              <a:rPr lang="en-US" sz="2800" dirty="0" err="1"/>
              <a:t>và</a:t>
            </a:r>
            <a:r>
              <a:rPr lang="en-US" sz="2800" dirty="0"/>
              <a:t> </a:t>
            </a:r>
            <a:r>
              <a:rPr lang="en-US" sz="2800" dirty="0" err="1"/>
              <a:t>các</a:t>
            </a:r>
            <a:r>
              <a:rPr lang="en-US" sz="2800" dirty="0"/>
              <a:t> </a:t>
            </a:r>
            <a:r>
              <a:rPr lang="en-US" sz="2800" dirty="0" err="1"/>
              <a:t>sinh</a:t>
            </a:r>
            <a:r>
              <a:rPr lang="en-US" sz="2800" dirty="0"/>
              <a:t> </a:t>
            </a:r>
            <a:r>
              <a:rPr lang="en-US" sz="2800" dirty="0" err="1"/>
              <a:t>vật</a:t>
            </a:r>
            <a:r>
              <a:rPr lang="en-US" sz="2800" dirty="0"/>
              <a:t> </a:t>
            </a:r>
            <a:r>
              <a:rPr lang="en-US" sz="2800" dirty="0" err="1"/>
              <a:t>sống</a:t>
            </a:r>
            <a:r>
              <a:rPr lang="en-US" sz="2800" dirty="0"/>
              <a:t> </a:t>
            </a:r>
            <a:r>
              <a:rPr lang="en-US" sz="2800" dirty="0" err="1"/>
              <a:t>khác</a:t>
            </a:r>
            <a:r>
              <a:rPr lang="en-US" sz="2800" dirty="0"/>
              <a:t>.</a:t>
            </a:r>
          </a:p>
          <a:p>
            <a:r>
              <a:rPr lang="en-US" sz="2800" dirty="0"/>
              <a:t>- </a:t>
            </a:r>
            <a:r>
              <a:rPr lang="en-US" sz="2800" dirty="0" err="1"/>
              <a:t>Nấm</a:t>
            </a:r>
            <a:r>
              <a:rPr lang="en-US" sz="2800" dirty="0"/>
              <a:t> </a:t>
            </a:r>
            <a:r>
              <a:rPr lang="en-US" sz="2800" dirty="0" err="1"/>
              <a:t>chủ</a:t>
            </a:r>
            <a:r>
              <a:rPr lang="en-US" sz="2800" dirty="0"/>
              <a:t> </a:t>
            </a:r>
            <a:r>
              <a:rPr lang="en-US" sz="2800" dirty="0" err="1"/>
              <a:t>yếu</a:t>
            </a:r>
            <a:r>
              <a:rPr lang="en-US" sz="2800" dirty="0"/>
              <a:t> ở </a:t>
            </a:r>
            <a:r>
              <a:rPr lang="en-US" sz="2800" dirty="0" err="1"/>
              <a:t>những</a:t>
            </a:r>
            <a:r>
              <a:rPr lang="en-US" sz="2800" dirty="0"/>
              <a:t> </a:t>
            </a:r>
            <a:r>
              <a:rPr lang="en-US" sz="2800" dirty="0" err="1"/>
              <a:t>nơi</a:t>
            </a:r>
            <a:r>
              <a:rPr lang="en-US" sz="2800" dirty="0"/>
              <a:t> </a:t>
            </a:r>
            <a:r>
              <a:rPr lang="en-US" sz="2800" dirty="0" err="1"/>
              <a:t>nóng</a:t>
            </a:r>
            <a:r>
              <a:rPr lang="en-US" sz="2800" dirty="0"/>
              <a:t> </a:t>
            </a:r>
            <a:r>
              <a:rPr lang="en-US" sz="2800" dirty="0" err="1"/>
              <a:t>ẩm</a:t>
            </a:r>
            <a:r>
              <a:rPr lang="en-US" sz="2800" dirty="0"/>
              <a:t>, </a:t>
            </a:r>
            <a:r>
              <a:rPr lang="en-US" sz="2800" dirty="0" err="1"/>
              <a:t>giàu</a:t>
            </a:r>
            <a:r>
              <a:rPr lang="en-US" sz="2800" dirty="0"/>
              <a:t> </a:t>
            </a:r>
            <a:r>
              <a:rPr lang="en-US" sz="2800" dirty="0" err="1"/>
              <a:t>dinh</a:t>
            </a:r>
            <a:r>
              <a:rPr lang="en-US" sz="2800" dirty="0"/>
              <a:t> </a:t>
            </a:r>
            <a:r>
              <a:rPr lang="en-US" sz="2800" dirty="0" err="1"/>
              <a:t>dưỡng</a:t>
            </a:r>
            <a:r>
              <a:rPr lang="en-US" sz="2800" dirty="0"/>
              <a:t>, </a:t>
            </a:r>
            <a:r>
              <a:rPr lang="en-US" sz="2800" dirty="0" err="1"/>
              <a:t>một</a:t>
            </a:r>
            <a:r>
              <a:rPr lang="en-US" sz="2800" dirty="0"/>
              <a:t> </a:t>
            </a:r>
            <a:r>
              <a:rPr lang="en-US" sz="2800" dirty="0" err="1"/>
              <a:t>số</a:t>
            </a:r>
            <a:r>
              <a:rPr lang="en-US" sz="2800" dirty="0"/>
              <a:t> </a:t>
            </a:r>
            <a:r>
              <a:rPr lang="en-US" sz="2800" dirty="0" err="1"/>
              <a:t>sống</a:t>
            </a:r>
            <a:r>
              <a:rPr lang="en-US" sz="2800" dirty="0"/>
              <a:t> </a:t>
            </a:r>
            <a:r>
              <a:rPr lang="en-US" sz="2800" dirty="0" err="1"/>
              <a:t>được</a:t>
            </a:r>
            <a:r>
              <a:rPr lang="en-US" sz="2800" dirty="0"/>
              <a:t> ở </a:t>
            </a:r>
            <a:r>
              <a:rPr lang="en-US" sz="2800" dirty="0" err="1"/>
              <a:t>điều</a:t>
            </a:r>
            <a:r>
              <a:rPr lang="en-US" sz="2800" dirty="0"/>
              <a:t> </a:t>
            </a:r>
            <a:r>
              <a:rPr lang="en-US" sz="2800" dirty="0" err="1"/>
              <a:t>kiện</a:t>
            </a:r>
            <a:r>
              <a:rPr lang="en-US" sz="2800" dirty="0"/>
              <a:t> </a:t>
            </a:r>
            <a:r>
              <a:rPr lang="en-US" sz="2800" dirty="0" err="1"/>
              <a:t>khắc</a:t>
            </a:r>
            <a:r>
              <a:rPr lang="en-US" sz="2800" dirty="0"/>
              <a:t> </a:t>
            </a:r>
            <a:r>
              <a:rPr lang="en-US" sz="2800" dirty="0" err="1"/>
              <a:t>nghiệt</a:t>
            </a:r>
            <a:r>
              <a:rPr lang="en-US" sz="2800" dirty="0"/>
              <a:t>.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2819400" y="76200"/>
            <a:ext cx="5867400" cy="59718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3200" b="1" dirty="0" smtClean="0">
                <a:solidFill>
                  <a:schemeClr val="tx1"/>
                </a:solidFill>
              </a:rPr>
              <a:t>I. SỰ ĐA DẠNG NẤM</a:t>
            </a:r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1043253" y="652683"/>
            <a:ext cx="73289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buClr>
                <a:srgbClr val="000000"/>
              </a:buClr>
              <a:buFont typeface="Arial"/>
              <a:buNone/>
              <a:defRPr/>
            </a:pPr>
            <a:r>
              <a:rPr lang="en-US" sz="4000" b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</a:t>
            </a:r>
          </a:p>
        </p:txBody>
      </p:sp>
    </p:spTree>
    <p:extLst>
      <p:ext uri="{BB962C8B-B14F-4D97-AF65-F5344CB8AC3E}">
        <p14:creationId xmlns:p14="http://schemas.microsoft.com/office/powerpoint/2010/main" val="3427681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</p:nvPr>
        </p:nvGraphicFramePr>
        <p:xfrm>
          <a:off x="2570480" y="2837910"/>
          <a:ext cx="5831840" cy="205054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566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28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617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605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1300">
                          <a:effectLst/>
                        </a:rPr>
                        <a:t>Tên nhóm nấm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1300">
                          <a:effectLst/>
                        </a:rPr>
                        <a:t>Nấm túi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1300">
                          <a:effectLst/>
                        </a:rPr>
                        <a:t>Nấm đảm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1300">
                          <a:effectLst/>
                        </a:rPr>
                        <a:t>Nấm tiếp hợp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1300">
                          <a:effectLst/>
                        </a:rPr>
                        <a:t>Đặc điểm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1300">
                          <a:effectLst/>
                        </a:rPr>
                        <a:t>Thể quả dạng túi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1300">
                          <a:effectLst/>
                        </a:rPr>
                        <a:t>Thể quả dạng hình mũ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1300">
                          <a:effectLst/>
                        </a:rPr>
                        <a:t>Sợi nấm phân nhánh, màu nâu, xám, trắng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1300">
                          <a:effectLst/>
                        </a:rPr>
                        <a:t>Đại diện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1300">
                          <a:effectLst/>
                        </a:rPr>
                        <a:t>Nấm bụng dê, nấm cục …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1300">
                          <a:effectLst/>
                        </a:rPr>
                        <a:t>Nấm hương, nấm rơm, nấm sò…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1300" dirty="0" err="1">
                          <a:effectLst/>
                        </a:rPr>
                        <a:t>Nấm</a:t>
                      </a:r>
                      <a:r>
                        <a:rPr lang="en-US" sz="1300" dirty="0">
                          <a:effectLst/>
                        </a:rPr>
                        <a:t> </a:t>
                      </a:r>
                      <a:r>
                        <a:rPr lang="en-US" sz="1300" dirty="0" err="1">
                          <a:effectLst/>
                        </a:rPr>
                        <a:t>mốc</a:t>
                      </a:r>
                      <a:r>
                        <a:rPr lang="en-US" sz="1300" dirty="0">
                          <a:effectLst/>
                        </a:rPr>
                        <a:t>…</a:t>
                      </a: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4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200" y="15922"/>
            <a:ext cx="10972800" cy="68580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09600" y="1143000"/>
            <a:ext cx="42306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rgbClr val="0070C0"/>
                </a:solidFill>
              </a:rPr>
              <a:t>- </a:t>
            </a:r>
            <a:r>
              <a:rPr lang="en-US" sz="2400" dirty="0" err="1">
                <a:solidFill>
                  <a:srgbClr val="0070C0"/>
                </a:solidFill>
              </a:rPr>
              <a:t>Nấm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được</a:t>
            </a:r>
            <a:r>
              <a:rPr lang="en-US" sz="2400" dirty="0">
                <a:solidFill>
                  <a:srgbClr val="0070C0"/>
                </a:solidFill>
              </a:rPr>
              <a:t> chia </a:t>
            </a:r>
            <a:r>
              <a:rPr lang="en-US" sz="2400" dirty="0" err="1">
                <a:solidFill>
                  <a:srgbClr val="0070C0"/>
                </a:solidFill>
              </a:rPr>
              <a:t>thành</a:t>
            </a:r>
            <a:r>
              <a:rPr lang="en-US" sz="2400" dirty="0">
                <a:solidFill>
                  <a:srgbClr val="0070C0"/>
                </a:solidFill>
              </a:rPr>
              <a:t> 3 </a:t>
            </a:r>
            <a:r>
              <a:rPr lang="en-US" sz="2400" dirty="0" err="1">
                <a:solidFill>
                  <a:srgbClr val="0070C0"/>
                </a:solidFill>
              </a:rPr>
              <a:t>nhóm</a:t>
            </a:r>
            <a:r>
              <a:rPr lang="en-US" sz="2400" dirty="0">
                <a:solidFill>
                  <a:srgbClr val="0070C0"/>
                </a:solidFill>
              </a:rPr>
              <a:t>: 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597866"/>
              </p:ext>
            </p:extLst>
          </p:nvPr>
        </p:nvGraphicFramePr>
        <p:xfrm>
          <a:off x="609600" y="1905000"/>
          <a:ext cx="9906000" cy="29443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743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738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2400" dirty="0" err="1">
                          <a:solidFill>
                            <a:schemeClr val="tx1"/>
                          </a:solidFill>
                          <a:effectLst/>
                        </a:rPr>
                        <a:t>Tên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effectLst/>
                        </a:rPr>
                        <a:t>nhóm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effectLst/>
                        </a:rPr>
                        <a:t>nấm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2400" dirty="0" err="1">
                          <a:solidFill>
                            <a:schemeClr val="tx1"/>
                          </a:solidFill>
                          <a:effectLst/>
                        </a:rPr>
                        <a:t>Nấm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effectLst/>
                        </a:rPr>
                        <a:t>túi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2400">
                          <a:solidFill>
                            <a:schemeClr val="tx1"/>
                          </a:solidFill>
                          <a:effectLst/>
                        </a:rPr>
                        <a:t>Nấm đảm</a:t>
                      </a:r>
                      <a:endParaRPr lang="en-US" sz="2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2400">
                          <a:solidFill>
                            <a:schemeClr val="tx1"/>
                          </a:solidFill>
                          <a:effectLst/>
                        </a:rPr>
                        <a:t>Nấm tiếp hợp</a:t>
                      </a:r>
                      <a:endParaRPr lang="en-US" sz="2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2400">
                          <a:solidFill>
                            <a:schemeClr val="tx1"/>
                          </a:solidFill>
                          <a:effectLst/>
                        </a:rPr>
                        <a:t>Đặc điểm</a:t>
                      </a:r>
                      <a:endParaRPr lang="en-US" sz="2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2400" dirty="0" err="1">
                          <a:solidFill>
                            <a:schemeClr val="tx1"/>
                          </a:solidFill>
                          <a:effectLst/>
                        </a:rPr>
                        <a:t>Thể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effectLst/>
                        </a:rPr>
                        <a:t>quả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effectLst/>
                        </a:rPr>
                        <a:t>dạng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effectLst/>
                        </a:rPr>
                        <a:t>túi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2400" dirty="0" err="1">
                          <a:solidFill>
                            <a:schemeClr val="tx1"/>
                          </a:solidFill>
                          <a:effectLst/>
                        </a:rPr>
                        <a:t>Thể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effectLst/>
                        </a:rPr>
                        <a:t>quả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effectLst/>
                        </a:rPr>
                        <a:t>dạng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effectLst/>
                        </a:rPr>
                        <a:t>hình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effectLst/>
                        </a:rPr>
                        <a:t>mũ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2400" dirty="0" err="1">
                          <a:solidFill>
                            <a:schemeClr val="tx1"/>
                          </a:solidFill>
                          <a:effectLst/>
                        </a:rPr>
                        <a:t>Sợi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effectLst/>
                        </a:rPr>
                        <a:t>nấm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effectLst/>
                        </a:rPr>
                        <a:t>phân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effectLst/>
                        </a:rPr>
                        <a:t>nhánh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,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effectLst/>
                        </a:rPr>
                        <a:t>màu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effectLst/>
                        </a:rPr>
                        <a:t>nâu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,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effectLst/>
                        </a:rPr>
                        <a:t>xám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,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effectLst/>
                        </a:rPr>
                        <a:t>trắng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2400">
                          <a:solidFill>
                            <a:schemeClr val="tx1"/>
                          </a:solidFill>
                          <a:effectLst/>
                        </a:rPr>
                        <a:t>Đại diện</a:t>
                      </a:r>
                      <a:endParaRPr lang="en-US" sz="2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2400">
                          <a:solidFill>
                            <a:schemeClr val="tx1"/>
                          </a:solidFill>
                          <a:effectLst/>
                        </a:rPr>
                        <a:t>Nấm bụng dê, nấm cục …</a:t>
                      </a:r>
                      <a:endParaRPr lang="en-US" sz="2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2400">
                          <a:solidFill>
                            <a:schemeClr val="tx1"/>
                          </a:solidFill>
                          <a:effectLst/>
                        </a:rPr>
                        <a:t>Nấm hương, nấm rơm, nấm sò…</a:t>
                      </a:r>
                      <a:endParaRPr lang="en-US" sz="2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2400" dirty="0" err="1">
                          <a:solidFill>
                            <a:schemeClr val="tx1"/>
                          </a:solidFill>
                          <a:effectLst/>
                        </a:rPr>
                        <a:t>Nấm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effectLst/>
                        </a:rPr>
                        <a:t>mốc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…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0" name="Rounded Rectangle 9"/>
          <p:cNvSpPr/>
          <p:nvPr/>
        </p:nvSpPr>
        <p:spPr>
          <a:xfrm>
            <a:off x="2819400" y="76200"/>
            <a:ext cx="5867400" cy="59718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3200" b="1" dirty="0" smtClean="0">
                <a:solidFill>
                  <a:schemeClr val="tx1"/>
                </a:solidFill>
              </a:rPr>
              <a:t>I. SỰ ĐA DẠNG NẤM</a:t>
            </a:r>
            <a:endParaRPr lang="en-US" sz="3200" b="1" dirty="0">
              <a:solidFill>
                <a:schemeClr val="tx1"/>
              </a:solidFill>
            </a:endParaRPr>
          </a:p>
        </p:txBody>
      </p:sp>
      <p:pic>
        <p:nvPicPr>
          <p:cNvPr id="11" name="Picture 10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0" y="4953000"/>
            <a:ext cx="7620000" cy="1676400"/>
          </a:xfrm>
          <a:prstGeom prst="rect">
            <a:avLst/>
          </a:prstGeom>
        </p:spPr>
      </p:pic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715593" y="554251"/>
            <a:ext cx="73289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buClr>
                <a:srgbClr val="000000"/>
              </a:buClr>
              <a:buFont typeface="Arial"/>
              <a:buNone/>
              <a:defRPr/>
            </a:pPr>
            <a:r>
              <a:rPr lang="en-US" sz="4000" b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</a:t>
            </a:r>
          </a:p>
        </p:txBody>
      </p:sp>
    </p:spTree>
    <p:extLst>
      <p:ext uri="{BB962C8B-B14F-4D97-AF65-F5344CB8AC3E}">
        <p14:creationId xmlns:p14="http://schemas.microsoft.com/office/powerpoint/2010/main" val="4218009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28600"/>
            <a:ext cx="109728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62000" y="1184703"/>
            <a:ext cx="89154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ọi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loài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nấm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endParaRPr lang="en-US" sz="2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5237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972800" cy="6858000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2895600" y="152400"/>
            <a:ext cx="5867400" cy="59718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3200" b="1" dirty="0" smtClean="0">
                <a:solidFill>
                  <a:schemeClr val="tx1"/>
                </a:solidFill>
              </a:rPr>
              <a:t>I. ĐA DẠNG NẤM</a:t>
            </a:r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85800" y="4330005"/>
            <a:ext cx="97536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/>
              <a:t>- </a:t>
            </a:r>
            <a:r>
              <a:rPr lang="en-US" sz="2800" dirty="0" err="1" smtClean="0"/>
              <a:t>Nấm</a:t>
            </a:r>
            <a:r>
              <a:rPr lang="en-US" sz="2800" dirty="0" smtClean="0"/>
              <a:t> </a:t>
            </a:r>
            <a:r>
              <a:rPr lang="en-US" sz="2800" dirty="0" err="1"/>
              <a:t>được</a:t>
            </a:r>
            <a:r>
              <a:rPr lang="en-US" sz="2800" dirty="0"/>
              <a:t> chia </a:t>
            </a:r>
            <a:r>
              <a:rPr lang="en-US" sz="2800" dirty="0" err="1"/>
              <a:t>thành</a:t>
            </a:r>
            <a:r>
              <a:rPr lang="en-US" sz="2800" dirty="0"/>
              <a:t> 3 </a:t>
            </a:r>
            <a:r>
              <a:rPr lang="en-US" sz="2800" dirty="0" err="1"/>
              <a:t>nhóm</a:t>
            </a:r>
            <a:r>
              <a:rPr lang="en-US" sz="2800" dirty="0"/>
              <a:t>: </a:t>
            </a:r>
            <a:r>
              <a:rPr lang="en-US" sz="2800" dirty="0" err="1"/>
              <a:t>nấm</a:t>
            </a:r>
            <a:r>
              <a:rPr lang="en-US" sz="2800" dirty="0"/>
              <a:t> </a:t>
            </a:r>
            <a:r>
              <a:rPr lang="en-US" sz="2800" dirty="0" err="1"/>
              <a:t>túi</a:t>
            </a:r>
            <a:r>
              <a:rPr lang="en-US" sz="2800" dirty="0"/>
              <a:t>, </a:t>
            </a:r>
            <a:r>
              <a:rPr lang="en-US" sz="2800" dirty="0" err="1"/>
              <a:t>nấm</a:t>
            </a:r>
            <a:r>
              <a:rPr lang="en-US" sz="2800" dirty="0"/>
              <a:t> </a:t>
            </a:r>
            <a:r>
              <a:rPr lang="en-US" sz="2800" dirty="0" err="1"/>
              <a:t>đảm</a:t>
            </a:r>
            <a:r>
              <a:rPr lang="en-US" sz="2800" dirty="0"/>
              <a:t>, </a:t>
            </a:r>
            <a:r>
              <a:rPr lang="en-US" sz="2800" dirty="0" err="1"/>
              <a:t>nấm</a:t>
            </a:r>
            <a:r>
              <a:rPr lang="en-US" sz="2800" dirty="0"/>
              <a:t> </a:t>
            </a:r>
            <a:r>
              <a:rPr lang="en-US" sz="2800" dirty="0" err="1"/>
              <a:t>tiếp</a:t>
            </a:r>
            <a:r>
              <a:rPr lang="en-US" sz="2800" dirty="0"/>
              <a:t> </a:t>
            </a:r>
            <a:r>
              <a:rPr lang="en-US" sz="2800" dirty="0" err="1"/>
              <a:t>hợp</a:t>
            </a:r>
            <a:r>
              <a:rPr lang="en-US" sz="2800" dirty="0"/>
              <a:t>.</a:t>
            </a:r>
          </a:p>
          <a:p>
            <a:r>
              <a:rPr lang="en-US" sz="2800" dirty="0"/>
              <a:t>=&gt; </a:t>
            </a:r>
            <a:r>
              <a:rPr lang="en-US" sz="2800" dirty="0" err="1"/>
              <a:t>Nấm</a:t>
            </a:r>
            <a:r>
              <a:rPr lang="en-US" sz="2800" dirty="0"/>
              <a:t> </a:t>
            </a:r>
            <a:r>
              <a:rPr lang="en-US" sz="2800" dirty="0" err="1"/>
              <a:t>đa</a:t>
            </a:r>
            <a:r>
              <a:rPr lang="en-US" sz="2800" dirty="0"/>
              <a:t> </a:t>
            </a:r>
            <a:r>
              <a:rPr lang="en-US" sz="2800" dirty="0" err="1"/>
              <a:t>dạng</a:t>
            </a:r>
            <a:r>
              <a:rPr lang="en-US" sz="2800" dirty="0"/>
              <a:t> </a:t>
            </a:r>
            <a:r>
              <a:rPr lang="en-US" sz="2800" dirty="0" err="1"/>
              <a:t>về</a:t>
            </a:r>
            <a:r>
              <a:rPr lang="en-US" sz="2800" dirty="0"/>
              <a:t> </a:t>
            </a:r>
            <a:r>
              <a:rPr lang="en-US" sz="2800" dirty="0" err="1"/>
              <a:t>đặc</a:t>
            </a:r>
            <a:r>
              <a:rPr lang="en-US" sz="2800" dirty="0"/>
              <a:t> </a:t>
            </a:r>
            <a:r>
              <a:rPr lang="en-US" sz="2800" dirty="0" err="1"/>
              <a:t>điểm</a:t>
            </a:r>
            <a:r>
              <a:rPr lang="en-US" sz="2800" dirty="0"/>
              <a:t> </a:t>
            </a:r>
            <a:r>
              <a:rPr lang="en-US" sz="2800" dirty="0" err="1"/>
              <a:t>hình</a:t>
            </a:r>
            <a:r>
              <a:rPr lang="en-US" sz="2800" dirty="0"/>
              <a:t> </a:t>
            </a:r>
            <a:r>
              <a:rPr lang="en-US" sz="2800" dirty="0" err="1"/>
              <a:t>thái</a:t>
            </a:r>
            <a:r>
              <a:rPr lang="en-US" sz="2800" dirty="0"/>
              <a:t> </a:t>
            </a:r>
            <a:r>
              <a:rPr lang="en-US" sz="2800" dirty="0" err="1"/>
              <a:t>và</a:t>
            </a:r>
            <a:r>
              <a:rPr lang="en-US" sz="2800" dirty="0"/>
              <a:t> </a:t>
            </a:r>
            <a:r>
              <a:rPr lang="en-US" sz="2800" dirty="0" err="1"/>
              <a:t>môi</a:t>
            </a:r>
            <a:r>
              <a:rPr lang="en-US" sz="2800" dirty="0"/>
              <a:t> </a:t>
            </a:r>
            <a:r>
              <a:rPr lang="en-US" sz="2800" dirty="0" err="1"/>
              <a:t>trường</a:t>
            </a:r>
            <a:r>
              <a:rPr lang="en-US" sz="2800" dirty="0"/>
              <a:t> </a:t>
            </a:r>
            <a:r>
              <a:rPr lang="en-US" sz="2800" dirty="0" err="1"/>
              <a:t>sống</a:t>
            </a:r>
            <a:r>
              <a:rPr lang="en-US" sz="2800" dirty="0"/>
              <a:t>.</a:t>
            </a:r>
          </a:p>
        </p:txBody>
      </p:sp>
      <p:pic>
        <p:nvPicPr>
          <p:cNvPr id="8" name="Picture 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614" y="1524000"/>
            <a:ext cx="6705600" cy="250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483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972800" cy="6858000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2819400" y="152400"/>
            <a:ext cx="5867400" cy="59718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3200" b="1" dirty="0" smtClean="0">
                <a:solidFill>
                  <a:schemeClr val="tx1"/>
                </a:solidFill>
              </a:rPr>
              <a:t>II. VAI TRÒ VÀ TÁC HẠI CỦA NẤM</a:t>
            </a:r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969172" y="990600"/>
            <a:ext cx="54646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PHIẾU HỌC TẬP SỐ 2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1229508"/>
              </p:ext>
            </p:extLst>
          </p:nvPr>
        </p:nvGraphicFramePr>
        <p:xfrm>
          <a:off x="685800" y="2306121"/>
          <a:ext cx="9601200" cy="25237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140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60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0031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2400" dirty="0" err="1">
                          <a:solidFill>
                            <a:schemeClr val="tx1"/>
                          </a:solidFill>
                          <a:effectLst/>
                        </a:rPr>
                        <a:t>Vai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effectLst/>
                        </a:rPr>
                        <a:t>trò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effectLst/>
                        </a:rPr>
                        <a:t>của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effectLst/>
                        </a:rPr>
                        <a:t>nấm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effectLst/>
                        </a:rPr>
                        <a:t>đối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effectLst/>
                        </a:rPr>
                        <a:t>với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 con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effectLst/>
                        </a:rPr>
                        <a:t>người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2400" dirty="0" err="1">
                          <a:solidFill>
                            <a:schemeClr val="tx1"/>
                          </a:solidFill>
                          <a:effectLst/>
                        </a:rPr>
                        <a:t>Tên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effectLst/>
                        </a:rPr>
                        <a:t>các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effectLst/>
                        </a:rPr>
                        <a:t>loại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effectLst/>
                        </a:rPr>
                        <a:t>nấm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0031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2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2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0031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2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2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0031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2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2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0031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2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2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2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2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0031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…..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</a:rPr>
                        <a:t>…..</a:t>
                      </a: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762000" y="4960203"/>
            <a:ext cx="9372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0070C0"/>
                </a:solidFill>
              </a:rPr>
              <a:t>b. </a:t>
            </a:r>
            <a:r>
              <a:rPr lang="en-US" sz="2400" b="1" dirty="0" err="1" smtClean="0">
                <a:solidFill>
                  <a:srgbClr val="0070C0"/>
                </a:solidFill>
              </a:rPr>
              <a:t>Kể</a:t>
            </a:r>
            <a:r>
              <a:rPr lang="en-US" sz="2400" b="1" dirty="0" smtClean="0">
                <a:solidFill>
                  <a:srgbClr val="0070C0"/>
                </a:solidFill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</a:rPr>
              <a:t>tên</a:t>
            </a:r>
            <a:r>
              <a:rPr lang="en-US" sz="2400" b="1" dirty="0" smtClean="0">
                <a:solidFill>
                  <a:srgbClr val="0070C0"/>
                </a:solidFill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</a:rPr>
              <a:t>những</a:t>
            </a:r>
            <a:r>
              <a:rPr lang="en-US" sz="2400" b="1" dirty="0" smtClean="0">
                <a:solidFill>
                  <a:srgbClr val="0070C0"/>
                </a:solidFill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</a:rPr>
              <a:t>tác</a:t>
            </a:r>
            <a:r>
              <a:rPr lang="en-US" sz="2400" b="1" dirty="0" smtClean="0">
                <a:solidFill>
                  <a:srgbClr val="0070C0"/>
                </a:solidFill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</a:rPr>
              <a:t>hại</a:t>
            </a:r>
            <a:r>
              <a:rPr lang="en-US" sz="2400" b="1" dirty="0" smtClean="0">
                <a:solidFill>
                  <a:srgbClr val="0070C0"/>
                </a:solidFill>
              </a:rPr>
              <a:t> do </a:t>
            </a:r>
            <a:r>
              <a:rPr lang="en-US" sz="2400" b="1" dirty="0" err="1" smtClean="0">
                <a:solidFill>
                  <a:srgbClr val="0070C0"/>
                </a:solidFill>
              </a:rPr>
              <a:t>nấm</a:t>
            </a:r>
            <a:r>
              <a:rPr lang="en-US" sz="2400" b="1" dirty="0" smtClean="0">
                <a:solidFill>
                  <a:srgbClr val="0070C0"/>
                </a:solidFill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</a:rPr>
              <a:t>gây</a:t>
            </a:r>
            <a:r>
              <a:rPr lang="en-US" sz="2400" b="1" dirty="0" smtClean="0">
                <a:solidFill>
                  <a:srgbClr val="0070C0"/>
                </a:solidFill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</a:rPr>
              <a:t>ra</a:t>
            </a:r>
            <a:r>
              <a:rPr lang="en-US" sz="2400" b="1" dirty="0" smtClean="0">
                <a:solidFill>
                  <a:srgbClr val="0070C0"/>
                </a:solidFill>
              </a:rPr>
              <a:t>? </a:t>
            </a:r>
            <a:r>
              <a:rPr lang="en-US" sz="2400" b="1" dirty="0" err="1" smtClean="0">
                <a:solidFill>
                  <a:srgbClr val="0070C0"/>
                </a:solidFill>
              </a:rPr>
              <a:t>Đề</a:t>
            </a:r>
            <a:r>
              <a:rPr lang="en-US" sz="2400" b="1" dirty="0" smtClean="0">
                <a:solidFill>
                  <a:srgbClr val="0070C0"/>
                </a:solidFill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</a:rPr>
              <a:t>xuất</a:t>
            </a:r>
            <a:r>
              <a:rPr lang="en-US" sz="2400" b="1" dirty="0" smtClean="0">
                <a:solidFill>
                  <a:srgbClr val="0070C0"/>
                </a:solidFill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</a:rPr>
              <a:t>một</a:t>
            </a:r>
            <a:r>
              <a:rPr lang="en-US" sz="2400" b="1" dirty="0" smtClean="0">
                <a:solidFill>
                  <a:srgbClr val="0070C0"/>
                </a:solidFill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</a:rPr>
              <a:t>số</a:t>
            </a:r>
            <a:r>
              <a:rPr lang="en-US" sz="2400" b="1" dirty="0" smtClean="0">
                <a:solidFill>
                  <a:srgbClr val="0070C0"/>
                </a:solidFill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</a:rPr>
              <a:t>biện</a:t>
            </a:r>
            <a:r>
              <a:rPr lang="en-US" sz="2400" b="1" dirty="0" smtClean="0">
                <a:solidFill>
                  <a:srgbClr val="0070C0"/>
                </a:solidFill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</a:rPr>
              <a:t>pháp</a:t>
            </a:r>
            <a:r>
              <a:rPr lang="en-US" sz="2400" b="1" dirty="0" smtClean="0">
                <a:solidFill>
                  <a:srgbClr val="0070C0"/>
                </a:solidFill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</a:rPr>
              <a:t>phòng</a:t>
            </a:r>
            <a:r>
              <a:rPr lang="en-US" sz="2400" b="1" dirty="0" smtClean="0">
                <a:solidFill>
                  <a:srgbClr val="0070C0"/>
                </a:solidFill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</a:rPr>
              <a:t>tránh</a:t>
            </a:r>
            <a:r>
              <a:rPr lang="en-US" sz="2400" b="1" dirty="0" smtClean="0">
                <a:solidFill>
                  <a:srgbClr val="0070C0"/>
                </a:solidFill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</a:rPr>
              <a:t>các</a:t>
            </a:r>
            <a:r>
              <a:rPr lang="en-US" sz="2400" b="1" dirty="0" smtClean="0">
                <a:solidFill>
                  <a:srgbClr val="0070C0"/>
                </a:solidFill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</a:rPr>
              <a:t>bệnh</a:t>
            </a:r>
            <a:r>
              <a:rPr lang="en-US" sz="2400" b="1" dirty="0" smtClean="0">
                <a:solidFill>
                  <a:srgbClr val="0070C0"/>
                </a:solidFill>
              </a:rPr>
              <a:t> do </a:t>
            </a:r>
            <a:r>
              <a:rPr lang="en-US" sz="2400" b="1" dirty="0" err="1" smtClean="0">
                <a:solidFill>
                  <a:srgbClr val="0070C0"/>
                </a:solidFill>
              </a:rPr>
              <a:t>nấm</a:t>
            </a:r>
            <a:r>
              <a:rPr lang="en-US" sz="2400" b="1" dirty="0" smtClean="0">
                <a:solidFill>
                  <a:srgbClr val="0070C0"/>
                </a:solidFill>
              </a:rPr>
              <a:t>?</a:t>
            </a:r>
            <a:endParaRPr lang="en-US" sz="2400" b="1" dirty="0">
              <a:solidFill>
                <a:srgbClr val="0070C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38200" y="1828800"/>
            <a:ext cx="32800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a. </a:t>
            </a:r>
            <a:r>
              <a:rPr lang="en-US" sz="2400" b="1" dirty="0" err="1">
                <a:solidFill>
                  <a:srgbClr val="0070C0"/>
                </a:solidFill>
              </a:rPr>
              <a:t>Hoàn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thành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bảng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sau</a:t>
            </a:r>
            <a:r>
              <a:rPr lang="en-US" sz="2400" b="1" dirty="0">
                <a:solidFill>
                  <a:srgbClr val="0070C0"/>
                </a:solidFill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261229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Arrow 3"/>
          <p:cNvSpPr/>
          <p:nvPr/>
        </p:nvSpPr>
        <p:spPr>
          <a:xfrm>
            <a:off x="3039035" y="1745070"/>
            <a:ext cx="914400" cy="21820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Arrow 4"/>
          <p:cNvSpPr/>
          <p:nvPr/>
        </p:nvSpPr>
        <p:spPr>
          <a:xfrm>
            <a:off x="6248400" y="1447800"/>
            <a:ext cx="914400" cy="21820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877260" y="36175"/>
            <a:ext cx="2259106" cy="2949841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316506" y="1268017"/>
            <a:ext cx="1506070" cy="95410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Phủ đầy nấm sợi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4188759" y="326726"/>
            <a:ext cx="1506070" cy="83684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ngày</a:t>
            </a:r>
            <a:endParaRPr lang="en-US" sz="24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7354456" y="83999"/>
            <a:ext cx="3081533" cy="2520984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97320" y="1295400"/>
            <a:ext cx="2404783" cy="83099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khuẩn và động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vật nguyên sinh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7947311" y="449836"/>
            <a:ext cx="1506070" cy="83684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ngày</a:t>
            </a:r>
            <a:endParaRPr lang="en-US" sz="24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8762569" y="2670697"/>
            <a:ext cx="2310046" cy="2260648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9055452" y="3857322"/>
            <a:ext cx="1761564" cy="46166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Nấm men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9055452" y="2925886"/>
            <a:ext cx="1658569" cy="83684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ngày</a:t>
            </a:r>
            <a:endParaRPr lang="en-US" sz="24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4745735" y="2987606"/>
            <a:ext cx="3954611" cy="2793074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5169245" y="3814322"/>
            <a:ext cx="3212756" cy="156966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hân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huỷ các chất bền vững như: xenlulozơ, hemixenlulozơ, lignin, chitin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...</a:t>
            </a:r>
            <a:endParaRPr lang="vi-V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6038751" y="2987606"/>
            <a:ext cx="1658569" cy="83684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tháng</a:t>
            </a:r>
            <a:endParaRPr lang="en-US" sz="24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-296976" y="433"/>
            <a:ext cx="3811165" cy="3240773"/>
          </a:xfrm>
          <a:prstGeom prst="ellipse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364" y="290568"/>
            <a:ext cx="2110910" cy="1897393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755253" y="2189485"/>
            <a:ext cx="1706706" cy="83099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Xác thực vật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Oval 22"/>
          <p:cNvSpPr/>
          <p:nvPr/>
        </p:nvSpPr>
        <p:spPr>
          <a:xfrm>
            <a:off x="37551" y="3651441"/>
            <a:ext cx="4309249" cy="2129239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6906" y="3789955"/>
            <a:ext cx="2705100" cy="1685925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1593483" y="5257800"/>
            <a:ext cx="1411941" cy="46166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Mùn 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Right Arrow 25"/>
          <p:cNvSpPr/>
          <p:nvPr/>
        </p:nvSpPr>
        <p:spPr>
          <a:xfrm rot="10800000" flipV="1">
            <a:off x="4078980" y="4648200"/>
            <a:ext cx="914400" cy="22006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Arrow 6"/>
          <p:cNvSpPr/>
          <p:nvPr/>
        </p:nvSpPr>
        <p:spPr>
          <a:xfrm rot="9476885" flipV="1">
            <a:off x="8445500" y="4297080"/>
            <a:ext cx="599098" cy="1745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Arrow 5"/>
          <p:cNvSpPr/>
          <p:nvPr/>
        </p:nvSpPr>
        <p:spPr>
          <a:xfrm rot="3703194">
            <a:off x="9670633" y="2443104"/>
            <a:ext cx="504977" cy="1348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37551" y="5950803"/>
            <a:ext cx="1077946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- </a:t>
            </a:r>
            <a:r>
              <a:rPr lang="en-US" sz="2400" b="1" dirty="0" err="1">
                <a:solidFill>
                  <a:srgbClr val="FF0000"/>
                </a:solidFill>
              </a:rPr>
              <a:t>Trong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tự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nhiên</a:t>
            </a:r>
            <a:r>
              <a:rPr lang="en-US" sz="2400" b="1" dirty="0">
                <a:solidFill>
                  <a:srgbClr val="FF0000"/>
                </a:solidFill>
              </a:rPr>
              <a:t>: </a:t>
            </a:r>
            <a:r>
              <a:rPr lang="en-US" sz="2400" b="1" dirty="0" err="1">
                <a:solidFill>
                  <a:srgbClr val="FF0000"/>
                </a:solidFill>
              </a:rPr>
              <a:t>tham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gia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vào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quá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trình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phân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hủy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chất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thải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và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xác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động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vật</a:t>
            </a:r>
            <a:r>
              <a:rPr lang="en-US" sz="2400" b="1" dirty="0">
                <a:solidFill>
                  <a:srgbClr val="FF0000"/>
                </a:solidFill>
              </a:rPr>
              <a:t>, </a:t>
            </a:r>
            <a:r>
              <a:rPr lang="en-US" sz="2400" b="1" dirty="0" err="1">
                <a:solidFill>
                  <a:srgbClr val="FF0000"/>
                </a:solidFill>
              </a:rPr>
              <a:t>thực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vật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thành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các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chất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đơn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giản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cung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cấp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cho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cây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xanh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và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làm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sạch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môi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</a:rPr>
              <a:t>trường</a:t>
            </a:r>
            <a:r>
              <a:rPr lang="en-US" sz="2400" b="1" dirty="0">
                <a:solidFill>
                  <a:srgbClr val="FF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18913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8640" y="1790145"/>
            <a:ext cx="9875520" cy="4525963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56803"/>
            <a:ext cx="3564026" cy="2380769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5" name="Rectangle 4"/>
          <p:cNvSpPr/>
          <p:nvPr/>
        </p:nvSpPr>
        <p:spPr>
          <a:xfrm>
            <a:off x="32290" y="3168240"/>
            <a:ext cx="3106941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vi-VN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Nấm hương mọc trên thân cây</a:t>
            </a:r>
            <a:endParaRPr lang="en-US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3800" y="1156802"/>
            <a:ext cx="3692758" cy="2380769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7" name="Rectangle 6"/>
          <p:cNvSpPr/>
          <p:nvPr/>
        </p:nvSpPr>
        <p:spPr>
          <a:xfrm>
            <a:off x="3962400" y="3141346"/>
            <a:ext cx="2788751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Nấm 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mèo 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mọc trên 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thân cây </a:t>
            </a:r>
            <a:endParaRPr lang="en-US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3890267"/>
            <a:ext cx="3592288" cy="2815333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20000" y="1156803"/>
            <a:ext cx="3171277" cy="238077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7848600" y="3168240"/>
            <a:ext cx="1619794" cy="369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Nấm kim châm</a:t>
            </a:r>
            <a:endParaRPr lang="en-US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338253" y="6303359"/>
            <a:ext cx="125403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Nấm sò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33801" y="3857861"/>
            <a:ext cx="3692757" cy="2847739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3" name="TextBox 12"/>
          <p:cNvSpPr txBox="1"/>
          <p:nvPr/>
        </p:nvSpPr>
        <p:spPr>
          <a:xfrm>
            <a:off x="4545876" y="6316422"/>
            <a:ext cx="128016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Nấm mỡ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20001" y="3856883"/>
            <a:ext cx="3352800" cy="2815333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5" name="TextBox 14"/>
          <p:cNvSpPr txBox="1"/>
          <p:nvPr/>
        </p:nvSpPr>
        <p:spPr>
          <a:xfrm>
            <a:off x="8203478" y="6303359"/>
            <a:ext cx="1593669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Nấm rơm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33399" y="36493"/>
            <a:ext cx="982980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err="1" smtClean="0">
                <a:solidFill>
                  <a:srgbClr val="FF0000"/>
                </a:solidFill>
              </a:rPr>
              <a:t>Dùng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làm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thực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phẩm</a:t>
            </a:r>
            <a:r>
              <a:rPr lang="en-US" sz="2800" b="1" dirty="0">
                <a:solidFill>
                  <a:srgbClr val="FF0000"/>
                </a:solidFill>
              </a:rPr>
              <a:t>: </a:t>
            </a:r>
            <a:r>
              <a:rPr lang="en-US" sz="2800" b="1" dirty="0" err="1">
                <a:solidFill>
                  <a:srgbClr val="FF0000"/>
                </a:solidFill>
              </a:rPr>
              <a:t>nấm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kim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châm</a:t>
            </a:r>
            <a:r>
              <a:rPr lang="en-US" sz="2800" b="1" dirty="0">
                <a:solidFill>
                  <a:srgbClr val="FF0000"/>
                </a:solidFill>
              </a:rPr>
              <a:t>, </a:t>
            </a:r>
            <a:r>
              <a:rPr lang="en-US" sz="2800" b="1" dirty="0" err="1">
                <a:solidFill>
                  <a:srgbClr val="FF0000"/>
                </a:solidFill>
              </a:rPr>
              <a:t>mộc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nhĩ</a:t>
            </a:r>
            <a:r>
              <a:rPr lang="en-US" sz="2800" b="1" dirty="0">
                <a:solidFill>
                  <a:srgbClr val="FF0000"/>
                </a:solidFill>
              </a:rPr>
              <a:t>, </a:t>
            </a:r>
            <a:r>
              <a:rPr lang="en-US" sz="2800" b="1" dirty="0" err="1">
                <a:solidFill>
                  <a:srgbClr val="FF0000"/>
                </a:solidFill>
              </a:rPr>
              <a:t>nấm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hương</a:t>
            </a:r>
            <a:r>
              <a:rPr lang="en-US" sz="2800" b="1" dirty="0">
                <a:solidFill>
                  <a:srgbClr val="FF0000"/>
                </a:solidFill>
              </a:rPr>
              <a:t>, </a:t>
            </a:r>
            <a:endParaRPr lang="en-US" sz="2800" b="1" dirty="0" smtClean="0">
              <a:solidFill>
                <a:srgbClr val="FF0000"/>
              </a:solidFill>
            </a:endParaRPr>
          </a:p>
          <a:p>
            <a:r>
              <a:rPr lang="en-US" sz="2800" b="1" dirty="0" err="1" smtClean="0">
                <a:solidFill>
                  <a:srgbClr val="FF0000"/>
                </a:solidFill>
              </a:rPr>
              <a:t>nấm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đùi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gà</a:t>
            </a:r>
            <a:r>
              <a:rPr lang="en-US" sz="2800" b="1" dirty="0">
                <a:solidFill>
                  <a:srgbClr val="FF0000"/>
                </a:solidFill>
              </a:rPr>
              <a:t>, </a:t>
            </a:r>
            <a:r>
              <a:rPr lang="en-US" sz="2800" b="1" dirty="0" smtClean="0">
                <a:solidFill>
                  <a:srgbClr val="FF0000"/>
                </a:solidFill>
              </a:rPr>
              <a:t>…</a:t>
            </a:r>
            <a:endParaRPr 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024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922" y="1362635"/>
            <a:ext cx="4273878" cy="287627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776" y="1362635"/>
            <a:ext cx="4225424" cy="278088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6873" y="4238905"/>
            <a:ext cx="4254327" cy="242753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60832" y="3743407"/>
            <a:ext cx="2011548" cy="400110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Nấm linh chi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391400" y="1371600"/>
            <a:ext cx="2205318" cy="400110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Nấm phục linh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485560" y="6266330"/>
            <a:ext cx="1653988" cy="400110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Nấm vân chi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" y="4310751"/>
            <a:ext cx="4267200" cy="235568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09607" y="4607256"/>
            <a:ext cx="762041" cy="1323439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Đông trùng hạ thảo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152400" y="228600"/>
            <a:ext cx="10820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+ </a:t>
            </a:r>
            <a:r>
              <a:rPr lang="en-US" sz="2800" dirty="0" err="1">
                <a:solidFill>
                  <a:srgbClr val="FF0000"/>
                </a:solidFill>
              </a:rPr>
              <a:t>Dùng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làm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thuốc</a:t>
            </a:r>
            <a:r>
              <a:rPr lang="en-US" sz="2800" dirty="0">
                <a:solidFill>
                  <a:srgbClr val="FF0000"/>
                </a:solidFill>
              </a:rPr>
              <a:t>: </a:t>
            </a:r>
            <a:r>
              <a:rPr lang="en-US" sz="2800" dirty="0" err="1">
                <a:solidFill>
                  <a:srgbClr val="FF0000"/>
                </a:solidFill>
              </a:rPr>
              <a:t>nấm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linh</a:t>
            </a:r>
            <a:r>
              <a:rPr lang="en-US" sz="2800" dirty="0">
                <a:solidFill>
                  <a:srgbClr val="FF0000"/>
                </a:solidFill>
              </a:rPr>
              <a:t> chi, </a:t>
            </a:r>
            <a:r>
              <a:rPr lang="en-US" sz="2800" dirty="0" err="1">
                <a:solidFill>
                  <a:srgbClr val="FF0000"/>
                </a:solidFill>
              </a:rPr>
              <a:t>đông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trùng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hạ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thảo</a:t>
            </a:r>
            <a:r>
              <a:rPr lang="en-US" sz="2800" dirty="0">
                <a:solidFill>
                  <a:srgbClr val="FF0000"/>
                </a:solidFill>
              </a:rPr>
              <a:t>, …</a:t>
            </a:r>
          </a:p>
        </p:txBody>
      </p:sp>
    </p:spTree>
    <p:extLst>
      <p:ext uri="{BB962C8B-B14F-4D97-AF65-F5344CB8AC3E}">
        <p14:creationId xmlns:p14="http://schemas.microsoft.com/office/powerpoint/2010/main" val="3925848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0600" y="5562600"/>
            <a:ext cx="1981200" cy="78360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155" y="1316725"/>
            <a:ext cx="2490714" cy="256173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34869" y="1316725"/>
            <a:ext cx="3842601" cy="2561734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244155" y="4172181"/>
            <a:ext cx="633331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latin typeface="Arial" pitchFamily="34" charset="0"/>
                <a:cs typeface="Arial" pitchFamily="34" charset="0"/>
              </a:rPr>
              <a:t>Saccharomyces cerevisiae</a:t>
            </a:r>
            <a:r>
              <a:rPr lang="vi-VN" sz="2400" dirty="0">
                <a:latin typeface="Arial" pitchFamily="34" charset="0"/>
                <a:cs typeface="Arial" pitchFamily="34" charset="0"/>
              </a:rPr>
              <a:t> lên men làm </a:t>
            </a: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vi-VN" sz="2400" dirty="0" smtClean="0">
                <a:latin typeface="Arial" pitchFamily="34" charset="0"/>
                <a:cs typeface="Arial" pitchFamily="34" charset="0"/>
              </a:rPr>
              <a:t>bánh </a:t>
            </a:r>
            <a:r>
              <a:rPr lang="vi-VN" sz="2400" dirty="0">
                <a:latin typeface="Arial" pitchFamily="34" charset="0"/>
                <a:cs typeface="Arial" pitchFamily="34" charset="0"/>
              </a:rPr>
              <a:t>mì, rượu, và bia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81800" y="1316725"/>
            <a:ext cx="3810000" cy="256173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331429" y="4191000"/>
            <a:ext cx="32945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Arial" pitchFamily="34" charset="0"/>
                <a:cs typeface="Arial" pitchFamily="34" charset="0"/>
              </a:rPr>
              <a:t>Bột bánh mì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trước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algn="ctr"/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và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sau khi ủ men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52400" y="228600"/>
            <a:ext cx="10820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Dùng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trong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công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nghiệp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chế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biến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thực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phẩm</a:t>
            </a:r>
            <a:r>
              <a:rPr lang="en-US" sz="2800" dirty="0">
                <a:solidFill>
                  <a:srgbClr val="FF0000"/>
                </a:solidFill>
              </a:rPr>
              <a:t>: </a:t>
            </a:r>
            <a:r>
              <a:rPr lang="en-US" sz="2800" dirty="0" err="1">
                <a:solidFill>
                  <a:srgbClr val="FF0000"/>
                </a:solidFill>
              </a:rPr>
              <a:t>nấm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mem</a:t>
            </a:r>
            <a:r>
              <a:rPr lang="en-US" sz="2800" dirty="0">
                <a:solidFill>
                  <a:srgbClr val="FF0000"/>
                </a:solidFill>
              </a:rPr>
              <a:t>, </a:t>
            </a:r>
            <a:r>
              <a:rPr lang="en-US" sz="2800" dirty="0" err="1">
                <a:solidFill>
                  <a:srgbClr val="FF0000"/>
                </a:solidFill>
              </a:rPr>
              <a:t>nấm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mốc</a:t>
            </a:r>
            <a:r>
              <a:rPr lang="en-US" sz="2800" dirty="0">
                <a:solidFill>
                  <a:srgbClr val="FF0000"/>
                </a:solidFill>
              </a:rPr>
              <a:t>, </a:t>
            </a:r>
            <a:r>
              <a:rPr lang="en-US" sz="2800" dirty="0" smtClean="0">
                <a:solidFill>
                  <a:srgbClr val="FF0000"/>
                </a:solidFill>
              </a:rPr>
              <a:t>…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3136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972800" cy="6858000"/>
          </a:xfrm>
          <a:prstGeom prst="rect">
            <a:avLst/>
          </a:prstGeom>
        </p:spPr>
      </p:pic>
      <p:pic>
        <p:nvPicPr>
          <p:cNvPr id="8" name="Picture 11" descr="30077908_lang-ben17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990601"/>
            <a:ext cx="2617914" cy="2819398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2" descr="HacLao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3400" y="1073703"/>
            <a:ext cx="2716304" cy="2660097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2400" y="990600"/>
            <a:ext cx="5151176" cy="2819399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838200" y="4306669"/>
            <a:ext cx="92964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- Ở </a:t>
            </a:r>
            <a:r>
              <a:rPr lang="en-US" sz="2800" dirty="0" err="1">
                <a:solidFill>
                  <a:srgbClr val="FF0000"/>
                </a:solidFill>
              </a:rPr>
              <a:t>người</a:t>
            </a:r>
            <a:r>
              <a:rPr lang="en-US" sz="2800" dirty="0">
                <a:solidFill>
                  <a:srgbClr val="FF0000"/>
                </a:solidFill>
              </a:rPr>
              <a:t>: </a:t>
            </a:r>
            <a:r>
              <a:rPr lang="en-US" sz="2800" dirty="0" err="1">
                <a:solidFill>
                  <a:srgbClr val="FF0000"/>
                </a:solidFill>
              </a:rPr>
              <a:t>nấm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gây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ra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các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bệnh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như</a:t>
            </a:r>
            <a:r>
              <a:rPr lang="en-US" sz="2800" dirty="0">
                <a:solidFill>
                  <a:srgbClr val="FF0000"/>
                </a:solidFill>
              </a:rPr>
              <a:t>: </a:t>
            </a:r>
            <a:r>
              <a:rPr lang="en-US" sz="2800" dirty="0" err="1">
                <a:solidFill>
                  <a:srgbClr val="FF0000"/>
                </a:solidFill>
              </a:rPr>
              <a:t>nấm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lưỡi</a:t>
            </a:r>
            <a:r>
              <a:rPr lang="en-US" sz="2800" dirty="0">
                <a:solidFill>
                  <a:srgbClr val="FF0000"/>
                </a:solidFill>
              </a:rPr>
              <a:t>, </a:t>
            </a:r>
            <a:r>
              <a:rPr lang="en-US" sz="2800" dirty="0" err="1">
                <a:solidFill>
                  <a:srgbClr val="FF0000"/>
                </a:solidFill>
              </a:rPr>
              <a:t>lang</a:t>
            </a:r>
            <a:r>
              <a:rPr lang="en-US" sz="2800" dirty="0">
                <a:solidFill>
                  <a:srgbClr val="FF0000"/>
                </a:solidFill>
              </a:rPr>
              <a:t> ben, </a:t>
            </a:r>
            <a:r>
              <a:rPr lang="en-US" sz="2800" dirty="0" err="1">
                <a:solidFill>
                  <a:srgbClr val="FF0000"/>
                </a:solidFill>
              </a:rPr>
              <a:t>hắc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lào</a:t>
            </a:r>
            <a:r>
              <a:rPr lang="en-US" sz="2800" dirty="0">
                <a:solidFill>
                  <a:srgbClr val="FF0000"/>
                </a:solidFill>
              </a:rPr>
              <a:t>, </a:t>
            </a:r>
            <a:r>
              <a:rPr lang="en-US" sz="2800" dirty="0" err="1">
                <a:solidFill>
                  <a:srgbClr val="FF0000"/>
                </a:solidFill>
              </a:rPr>
              <a:t>nấm</a:t>
            </a:r>
            <a:r>
              <a:rPr lang="en-US" sz="2800" dirty="0">
                <a:solidFill>
                  <a:srgbClr val="FF0000"/>
                </a:solidFill>
              </a:rPr>
              <a:t> da </a:t>
            </a:r>
            <a:r>
              <a:rPr lang="en-US" sz="2800" dirty="0" err="1">
                <a:solidFill>
                  <a:srgbClr val="FF0000"/>
                </a:solidFill>
              </a:rPr>
              <a:t>đầu</a:t>
            </a:r>
            <a:r>
              <a:rPr lang="en-US" sz="2800" dirty="0">
                <a:solidFill>
                  <a:srgbClr val="FF0000"/>
                </a:solidFill>
              </a:rPr>
              <a:t>, …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2819400" y="152400"/>
            <a:ext cx="5867400" cy="59718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3200" b="1" dirty="0" smtClean="0">
                <a:solidFill>
                  <a:schemeClr val="tx1"/>
                </a:solidFill>
              </a:rPr>
              <a:t>II. VAI TRÒ VÀ TÁC HẠI CỦA NẤM</a:t>
            </a:r>
            <a:endParaRPr lang="en-US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6609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972800" cy="685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1794" y="1295400"/>
            <a:ext cx="2794983" cy="249626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/>
          <a:srcRect l="49691"/>
          <a:stretch/>
        </p:blipFill>
        <p:spPr>
          <a:xfrm>
            <a:off x="3886200" y="1295400"/>
            <a:ext cx="2514600" cy="249626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53200" y="1295400"/>
            <a:ext cx="3301360" cy="2472297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143000" y="4608493"/>
            <a:ext cx="89916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- Ở </a:t>
            </a:r>
            <a:r>
              <a:rPr lang="en-US" sz="2800" dirty="0" err="1">
                <a:solidFill>
                  <a:srgbClr val="FF0000"/>
                </a:solidFill>
              </a:rPr>
              <a:t>thực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vật</a:t>
            </a:r>
            <a:r>
              <a:rPr lang="en-US" sz="2800" dirty="0">
                <a:solidFill>
                  <a:srgbClr val="FF0000"/>
                </a:solidFill>
              </a:rPr>
              <a:t>: </a:t>
            </a:r>
            <a:r>
              <a:rPr lang="en-US" sz="2800" dirty="0" err="1">
                <a:solidFill>
                  <a:srgbClr val="FF0000"/>
                </a:solidFill>
              </a:rPr>
              <a:t>mốc</a:t>
            </a:r>
            <a:r>
              <a:rPr lang="en-US" sz="2800" dirty="0">
                <a:solidFill>
                  <a:srgbClr val="FF0000"/>
                </a:solidFill>
              </a:rPr>
              <a:t> cam ở </a:t>
            </a:r>
            <a:r>
              <a:rPr lang="en-US" sz="2800" dirty="0" err="1">
                <a:solidFill>
                  <a:srgbClr val="FF0000"/>
                </a:solidFill>
              </a:rPr>
              <a:t>thực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vật</a:t>
            </a:r>
            <a:r>
              <a:rPr lang="en-US" sz="2800" dirty="0">
                <a:solidFill>
                  <a:srgbClr val="FF0000"/>
                </a:solidFill>
              </a:rPr>
              <a:t>, </a:t>
            </a:r>
            <a:r>
              <a:rPr lang="en-US" sz="2800" dirty="0" err="1">
                <a:solidFill>
                  <a:srgbClr val="FF0000"/>
                </a:solidFill>
              </a:rPr>
              <a:t>nấm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khiến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cây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chết</a:t>
            </a:r>
            <a:r>
              <a:rPr lang="en-US" sz="2800" dirty="0">
                <a:solidFill>
                  <a:srgbClr val="FF0000"/>
                </a:solidFill>
              </a:rPr>
              <a:t> non, </a:t>
            </a:r>
            <a:r>
              <a:rPr lang="en-US" sz="2800" dirty="0" err="1">
                <a:solidFill>
                  <a:srgbClr val="FF0000"/>
                </a:solidFill>
              </a:rPr>
              <a:t>thối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rễ</a:t>
            </a:r>
            <a:r>
              <a:rPr lang="en-US" sz="2800" dirty="0">
                <a:solidFill>
                  <a:srgbClr val="FF0000"/>
                </a:solidFill>
              </a:rPr>
              <a:t>, </a:t>
            </a:r>
            <a:r>
              <a:rPr lang="en-US" sz="2800" dirty="0" err="1">
                <a:solidFill>
                  <a:srgbClr val="FF0000"/>
                </a:solidFill>
              </a:rPr>
              <a:t>nấm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gây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hỏng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lá</a:t>
            </a:r>
            <a:r>
              <a:rPr lang="en-US" sz="2800" dirty="0">
                <a:solidFill>
                  <a:srgbClr val="FF0000"/>
                </a:solidFill>
              </a:rPr>
              <a:t>, </a:t>
            </a:r>
            <a:r>
              <a:rPr lang="en-US" sz="2800" dirty="0" err="1">
                <a:solidFill>
                  <a:srgbClr val="FF0000"/>
                </a:solidFill>
              </a:rPr>
              <a:t>thân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cây</a:t>
            </a:r>
            <a:r>
              <a:rPr lang="en-US" sz="2800" dirty="0">
                <a:solidFill>
                  <a:srgbClr val="FF0000"/>
                </a:solidFill>
              </a:rPr>
              <a:t>…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2819400" y="152400"/>
            <a:ext cx="5867400" cy="59718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3200" b="1" dirty="0" smtClean="0">
                <a:solidFill>
                  <a:schemeClr val="tx1"/>
                </a:solidFill>
              </a:rPr>
              <a:t>II. VAI TRÒ VÀ TÁC HẠI CỦA NẤM</a:t>
            </a:r>
            <a:endParaRPr lang="en-US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892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972800" cy="685800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1066800"/>
            <a:ext cx="5715000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838200" y="5257800"/>
            <a:ext cx="9677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- Ở </a:t>
            </a:r>
            <a:r>
              <a:rPr lang="en-US" sz="2800" dirty="0" err="1">
                <a:solidFill>
                  <a:srgbClr val="FF0000"/>
                </a:solidFill>
              </a:rPr>
              <a:t>động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vật</a:t>
            </a:r>
            <a:r>
              <a:rPr lang="en-US" sz="2800" dirty="0">
                <a:solidFill>
                  <a:srgbClr val="FF0000"/>
                </a:solidFill>
              </a:rPr>
              <a:t>: </a:t>
            </a:r>
            <a:r>
              <a:rPr lang="en-US" sz="2800" dirty="0" err="1">
                <a:solidFill>
                  <a:srgbClr val="FF0000"/>
                </a:solidFill>
              </a:rPr>
              <a:t>bệnh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nấm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trên</a:t>
            </a:r>
            <a:r>
              <a:rPr lang="en-US" sz="2800" dirty="0">
                <a:solidFill>
                  <a:srgbClr val="FF0000"/>
                </a:solidFill>
              </a:rPr>
              <a:t> da </a:t>
            </a:r>
            <a:r>
              <a:rPr lang="en-US" sz="2800" dirty="0" err="1">
                <a:solidFill>
                  <a:srgbClr val="FF0000"/>
                </a:solidFill>
              </a:rPr>
              <a:t>động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vật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gây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lở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loét</a:t>
            </a:r>
            <a:r>
              <a:rPr lang="en-US" sz="2800" dirty="0">
                <a:solidFill>
                  <a:srgbClr val="FF0000"/>
                </a:solidFill>
              </a:rPr>
              <a:t>, </a:t>
            </a:r>
            <a:r>
              <a:rPr lang="en-US" sz="2800" dirty="0" err="1">
                <a:solidFill>
                  <a:srgbClr val="FF0000"/>
                </a:solidFill>
              </a:rPr>
              <a:t>rụng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lông</a:t>
            </a:r>
            <a:r>
              <a:rPr lang="en-US" sz="2800" dirty="0">
                <a:solidFill>
                  <a:srgbClr val="FF0000"/>
                </a:solidFill>
              </a:rPr>
              <a:t>, …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2819400" y="152400"/>
            <a:ext cx="5867400" cy="59718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3200" b="1" dirty="0" smtClean="0">
                <a:solidFill>
                  <a:schemeClr val="tx1"/>
                </a:solidFill>
              </a:rPr>
              <a:t>II. VAI TRÒ VÀ TÁC HẠI CỦA NẤM</a:t>
            </a:r>
            <a:endParaRPr lang="en-US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9934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972800" cy="6858000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1905000" y="152400"/>
            <a:ext cx="7467600" cy="59718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3200" b="1" dirty="0" smtClean="0">
                <a:solidFill>
                  <a:schemeClr val="tx1"/>
                </a:solidFill>
              </a:rPr>
              <a:t>III. MỘT SỐ BỆNH DO NẤM</a:t>
            </a:r>
            <a:endParaRPr lang="en-US" sz="3200" b="1" dirty="0">
              <a:solidFill>
                <a:schemeClr val="tx1"/>
              </a:solidFill>
            </a:endParaRPr>
          </a:p>
        </p:txBody>
      </p:sp>
      <p:pic>
        <p:nvPicPr>
          <p:cNvPr id="6" name="Picture 4" descr="D:\THCS\d5554fc0abb173bf03b7457cdde9cbb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172" y="3200401"/>
            <a:ext cx="4548352" cy="198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D:\THCS\nguyen-nhan-tuong-nha-bi-am-moc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3124200"/>
            <a:ext cx="4648200" cy="2057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D:\THCS\720x400_9eabb3a6-7a10-4ab6-8c98-ffd13fc3fe5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884907"/>
            <a:ext cx="4572000" cy="1934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13"/>
          <p:cNvSpPr/>
          <p:nvPr/>
        </p:nvSpPr>
        <p:spPr>
          <a:xfrm>
            <a:off x="5486400" y="1143000"/>
            <a:ext cx="48006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>
                <a:solidFill>
                  <a:srgbClr val="FF0000"/>
                </a:solidFill>
              </a:rPr>
              <a:t>- </a:t>
            </a:r>
            <a:r>
              <a:rPr lang="en-US" sz="2400" dirty="0" err="1">
                <a:solidFill>
                  <a:srgbClr val="FF0000"/>
                </a:solidFill>
              </a:rPr>
              <a:t>Nấm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còn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làm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hỏng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thức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ăn</a:t>
            </a:r>
            <a:r>
              <a:rPr lang="en-US" sz="2400" dirty="0">
                <a:solidFill>
                  <a:srgbClr val="FF0000"/>
                </a:solidFill>
              </a:rPr>
              <a:t>, </a:t>
            </a:r>
            <a:r>
              <a:rPr lang="en-US" sz="2400" dirty="0" err="1">
                <a:solidFill>
                  <a:srgbClr val="FF0000"/>
                </a:solidFill>
              </a:rPr>
              <a:t>đồ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uống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làm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ảnh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hưởng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đến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sức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khỏe</a:t>
            </a:r>
            <a:r>
              <a:rPr lang="en-US" sz="2400" dirty="0">
                <a:solidFill>
                  <a:srgbClr val="FF0000"/>
                </a:solidFill>
              </a:rPr>
              <a:t> con </a:t>
            </a:r>
            <a:r>
              <a:rPr lang="en-US" sz="2400" dirty="0" err="1">
                <a:solidFill>
                  <a:srgbClr val="FF0000"/>
                </a:solidFill>
              </a:rPr>
              <a:t>người</a:t>
            </a:r>
            <a:r>
              <a:rPr lang="en-US" sz="2400" dirty="0">
                <a:solidFill>
                  <a:srgbClr val="FF0000"/>
                </a:solidFill>
              </a:rPr>
              <a:t>, </a:t>
            </a:r>
            <a:r>
              <a:rPr lang="en-US" sz="2400" dirty="0" err="1">
                <a:solidFill>
                  <a:srgbClr val="FF0000"/>
                </a:solidFill>
              </a:rPr>
              <a:t>tăng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nguy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cơ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gây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ung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thư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và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còn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gây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hư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hỏng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quần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áo</a:t>
            </a:r>
            <a:r>
              <a:rPr lang="en-US" sz="2400" dirty="0">
                <a:solidFill>
                  <a:srgbClr val="FF0000"/>
                </a:solidFill>
              </a:rPr>
              <a:t>, </a:t>
            </a:r>
            <a:r>
              <a:rPr lang="en-US" sz="2400" dirty="0" err="1">
                <a:solidFill>
                  <a:srgbClr val="FF0000"/>
                </a:solidFill>
              </a:rPr>
              <a:t>đồ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đạc</a:t>
            </a:r>
            <a:r>
              <a:rPr lang="en-US" sz="2400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15" name="Rectangle 14"/>
          <p:cNvSpPr/>
          <p:nvPr/>
        </p:nvSpPr>
        <p:spPr>
          <a:xfrm>
            <a:off x="685800" y="5410200"/>
            <a:ext cx="9601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0070C0"/>
                </a:solidFill>
              </a:rPr>
              <a:t>=&gt; </a:t>
            </a:r>
            <a:r>
              <a:rPr lang="en-US" sz="2400" b="1" dirty="0" err="1">
                <a:solidFill>
                  <a:srgbClr val="0070C0"/>
                </a:solidFill>
              </a:rPr>
              <a:t>Biện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pháp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phòng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tránh</a:t>
            </a:r>
            <a:r>
              <a:rPr lang="en-US" sz="2400" b="1" dirty="0">
                <a:solidFill>
                  <a:srgbClr val="0070C0"/>
                </a:solidFill>
              </a:rPr>
              <a:t>: </a:t>
            </a:r>
            <a:r>
              <a:rPr lang="en-US" sz="2400" b="1" dirty="0" err="1">
                <a:solidFill>
                  <a:srgbClr val="0070C0"/>
                </a:solidFill>
              </a:rPr>
              <a:t>giữ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gìn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vệ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sinh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sạch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sẽ</a:t>
            </a:r>
            <a:r>
              <a:rPr lang="en-US" sz="2400" b="1" dirty="0">
                <a:solidFill>
                  <a:srgbClr val="0070C0"/>
                </a:solidFill>
              </a:rPr>
              <a:t>, </a:t>
            </a:r>
            <a:r>
              <a:rPr lang="en-US" sz="2400" b="1" dirty="0" err="1">
                <a:solidFill>
                  <a:srgbClr val="0070C0"/>
                </a:solidFill>
              </a:rPr>
              <a:t>đồ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đạc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quần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áo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khô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ráo</a:t>
            </a:r>
            <a:r>
              <a:rPr lang="en-US" sz="2400" b="1" dirty="0">
                <a:solidFill>
                  <a:srgbClr val="0070C0"/>
                </a:solidFill>
              </a:rPr>
              <a:t>, </a:t>
            </a:r>
            <a:r>
              <a:rPr lang="en-US" sz="2400" b="1" dirty="0" err="1">
                <a:solidFill>
                  <a:srgbClr val="0070C0"/>
                </a:solidFill>
              </a:rPr>
              <a:t>sử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dụng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các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loại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thuốc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kháng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nấm</a:t>
            </a:r>
            <a:r>
              <a:rPr lang="en-US" sz="2400" b="1" dirty="0">
                <a:solidFill>
                  <a:srgbClr val="0070C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94539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693682"/>
            <a:ext cx="9677400" cy="5429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718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972800" cy="6858000"/>
          </a:xfrm>
          <a:prstGeom prst="rect">
            <a:avLst/>
          </a:prstGeom>
        </p:spPr>
      </p:pic>
      <p:sp>
        <p:nvSpPr>
          <p:cNvPr id="6" name="Explosion 1 5"/>
          <p:cNvSpPr/>
          <p:nvPr/>
        </p:nvSpPr>
        <p:spPr>
          <a:xfrm>
            <a:off x="838200" y="-28903"/>
            <a:ext cx="6096000" cy="5181600"/>
          </a:xfrm>
          <a:prstGeom prst="irregularSeal1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>
                <a:solidFill>
                  <a:schemeClr val="bg1"/>
                </a:solidFill>
              </a:rPr>
              <a:t>NẤM ĐỘC</a:t>
            </a:r>
            <a:endParaRPr lang="en-US" sz="4800" b="1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57200" y="5029200"/>
            <a:ext cx="679625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u="sng" dirty="0" smtClean="0">
                <a:hlinkClick r:id="rId3"/>
              </a:rPr>
              <a:t>(</a:t>
            </a:r>
            <a:r>
              <a:rPr lang="en-US" dirty="0"/>
              <a:t>“</a:t>
            </a:r>
            <a:r>
              <a:rPr lang="en-US" dirty="0" err="1"/>
              <a:t>ăn</a:t>
            </a:r>
            <a:r>
              <a:rPr lang="en-US" dirty="0"/>
              <a:t> </a:t>
            </a:r>
            <a:r>
              <a:rPr lang="en-US" dirty="0" err="1"/>
              <a:t>phải</a:t>
            </a:r>
            <a:r>
              <a:rPr lang="en-US" dirty="0"/>
              <a:t> </a:t>
            </a:r>
            <a:r>
              <a:rPr lang="en-US" dirty="0" err="1"/>
              <a:t>nấm</a:t>
            </a:r>
            <a:r>
              <a:rPr lang="en-US" dirty="0"/>
              <a:t> </a:t>
            </a:r>
            <a:r>
              <a:rPr lang="en-US" dirty="0" err="1"/>
              <a:t>độc</a:t>
            </a:r>
            <a:r>
              <a:rPr lang="en-US" dirty="0"/>
              <a:t>, 3 </a:t>
            </a:r>
            <a:r>
              <a:rPr lang="en-US" dirty="0" err="1"/>
              <a:t>người</a:t>
            </a:r>
            <a:r>
              <a:rPr lang="en-US" dirty="0"/>
              <a:t> </a:t>
            </a:r>
            <a:r>
              <a:rPr lang="en-US" dirty="0" err="1"/>
              <a:t>thương</a:t>
            </a:r>
            <a:r>
              <a:rPr lang="en-US" dirty="0"/>
              <a:t> </a:t>
            </a:r>
            <a:r>
              <a:rPr lang="en-US" dirty="0" err="1"/>
              <a:t>vong</a:t>
            </a:r>
            <a:r>
              <a:rPr lang="en-US" dirty="0"/>
              <a:t>” </a:t>
            </a:r>
            <a:r>
              <a:rPr lang="en-US" u="sng" dirty="0" smtClean="0">
                <a:hlinkClick r:id="rId3"/>
              </a:rPr>
              <a:t> – </a:t>
            </a:r>
            <a:r>
              <a:rPr lang="en-US" u="sng" dirty="0" err="1" smtClean="0">
                <a:hlinkClick r:id="rId3"/>
              </a:rPr>
              <a:t>youtube</a:t>
            </a:r>
            <a:r>
              <a:rPr lang="en-US" u="sng" dirty="0" smtClean="0">
                <a:hlinkClick r:id="rId3"/>
              </a:rPr>
              <a:t>)</a:t>
            </a:r>
          </a:p>
          <a:p>
            <a:r>
              <a:rPr lang="vi-VN" u="sng" dirty="0">
                <a:hlinkClick r:id="rId4"/>
              </a:rPr>
              <a:t>https://coccoc.com/search?query=%C4%83n%20ph%E1%BA%A3i%20n%E1%BA%A5m%20%C4%91%E1%BB%99c%2C%203%20ng%C6%B0%E1%BB%9Di%20th%C6%B0%C6%A1ng%20vong&amp;tbm=vid</a:t>
            </a:r>
            <a:r>
              <a:rPr lang="en-US" u="sng" dirty="0" smtClean="0"/>
              <a:t>)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19294" y="543906"/>
            <a:ext cx="2504090" cy="187806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53455" y="2517749"/>
            <a:ext cx="2469930" cy="153135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53455" y="4157528"/>
            <a:ext cx="2469929" cy="209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836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916E3765-C4F0-D466-0AE4-D8CD8581FF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558FCEE-7758-E8F4-8521-ADEC59007174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10972800" cy="617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117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335D4FAA-7DAD-69FB-892D-1FBDCA109D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E5AADF7-9BAF-0B1D-5F9B-B2A34FAF06A1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10972800" cy="617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0357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972800" cy="6858000"/>
          </a:xfrm>
          <a:prstGeom prst="rect">
            <a:avLst/>
          </a:prstGeom>
        </p:spPr>
      </p:pic>
      <p:sp>
        <p:nvSpPr>
          <p:cNvPr id="5" name="Explosion 1 4"/>
          <p:cNvSpPr/>
          <p:nvPr/>
        </p:nvSpPr>
        <p:spPr>
          <a:xfrm>
            <a:off x="304800" y="-28904"/>
            <a:ext cx="6629400" cy="5439103"/>
          </a:xfrm>
          <a:prstGeom prst="irregularSeal1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>
                <a:solidFill>
                  <a:schemeClr val="bg1"/>
                </a:solidFill>
              </a:rPr>
              <a:t>DẤU HIỆU NHẬN BIẾT NẤM ĐỘC</a:t>
            </a:r>
            <a:endParaRPr lang="en-US" sz="4800" b="1" dirty="0">
              <a:solidFill>
                <a:schemeClr val="bg1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9294" y="543906"/>
            <a:ext cx="2504090" cy="187806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53455" y="2517749"/>
            <a:ext cx="2469930" cy="153135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53455" y="4157528"/>
            <a:ext cx="2469929" cy="2092381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762000" y="5152072"/>
            <a:ext cx="645729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dirty="0" err="1"/>
              <a:t>dấu</a:t>
            </a:r>
            <a:r>
              <a:rPr lang="en-US" dirty="0"/>
              <a:t> </a:t>
            </a:r>
            <a:r>
              <a:rPr lang="en-US" dirty="0" err="1"/>
              <a:t>hiệu</a:t>
            </a:r>
            <a:r>
              <a:rPr lang="en-US" dirty="0"/>
              <a:t> </a:t>
            </a:r>
            <a:r>
              <a:rPr lang="en-US" dirty="0" err="1"/>
              <a:t>nhận</a:t>
            </a:r>
            <a:r>
              <a:rPr lang="en-US" dirty="0"/>
              <a:t> </a:t>
            </a:r>
            <a:r>
              <a:rPr lang="en-US" dirty="0" err="1"/>
              <a:t>biết</a:t>
            </a:r>
            <a:r>
              <a:rPr lang="en-US" dirty="0"/>
              <a:t> </a:t>
            </a:r>
            <a:r>
              <a:rPr lang="en-US" dirty="0" err="1"/>
              <a:t>nấm</a:t>
            </a:r>
            <a:r>
              <a:rPr lang="en-US" dirty="0"/>
              <a:t> </a:t>
            </a:r>
            <a:r>
              <a:rPr lang="en-US" dirty="0" err="1"/>
              <a:t>độc</a:t>
            </a:r>
            <a:r>
              <a:rPr lang="en-US" dirty="0"/>
              <a:t> (</a:t>
            </a:r>
            <a:r>
              <a:rPr lang="vi-VN" u="sng" dirty="0">
                <a:hlinkClick r:id="rId6"/>
              </a:rPr>
              <a:t>https://coccoc.com/search?query=d%E1%BA%A5u%20hi%E1%BB%87u%20nh%E1%BA%ADn%20bi%E1%BA%BFt%20n%E1%BA%A5m%20%C4%91%E1%BB%99c&amp;tbm=vid</a:t>
            </a:r>
            <a:r>
              <a:rPr lang="en-US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690512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9728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524000" y="1447800"/>
            <a:ext cx="8763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/>
              <a:t>HS </a:t>
            </a:r>
            <a:r>
              <a:rPr lang="en-US" sz="2800" dirty="0" err="1"/>
              <a:t>thực</a:t>
            </a:r>
            <a:r>
              <a:rPr lang="en-US" sz="2800" dirty="0"/>
              <a:t> </a:t>
            </a:r>
            <a:r>
              <a:rPr lang="en-US" sz="2800" dirty="0" err="1"/>
              <a:t>hiện</a:t>
            </a:r>
            <a:r>
              <a:rPr lang="en-US" sz="2800" dirty="0"/>
              <a:t> </a:t>
            </a:r>
            <a:r>
              <a:rPr lang="en-US" sz="2800" dirty="0" err="1"/>
              <a:t>cá</a:t>
            </a:r>
            <a:r>
              <a:rPr lang="en-US" sz="2800" dirty="0"/>
              <a:t> </a:t>
            </a:r>
            <a:r>
              <a:rPr lang="en-US" sz="2800" dirty="0" err="1"/>
              <a:t>nhân</a:t>
            </a:r>
            <a:r>
              <a:rPr lang="en-US" sz="2800" dirty="0"/>
              <a:t> </a:t>
            </a:r>
            <a:r>
              <a:rPr lang="en-US" sz="2800" dirty="0" err="1" smtClean="0"/>
              <a:t>tóm</a:t>
            </a:r>
            <a:r>
              <a:rPr lang="en-US" sz="2800" dirty="0" smtClean="0"/>
              <a:t> </a:t>
            </a:r>
            <a:r>
              <a:rPr lang="en-US" sz="2800" dirty="0" err="1"/>
              <a:t>tắt</a:t>
            </a:r>
            <a:r>
              <a:rPr lang="en-US" sz="2800" dirty="0"/>
              <a:t> </a:t>
            </a:r>
            <a:r>
              <a:rPr lang="en-US" sz="2800" dirty="0" err="1"/>
              <a:t>nội</a:t>
            </a:r>
            <a:r>
              <a:rPr lang="en-US" sz="2800" dirty="0"/>
              <a:t> dung </a:t>
            </a:r>
            <a:r>
              <a:rPr lang="en-US" sz="2800" dirty="0" err="1"/>
              <a:t>bài</a:t>
            </a:r>
            <a:r>
              <a:rPr lang="en-US" sz="2800" dirty="0"/>
              <a:t> </a:t>
            </a:r>
            <a:r>
              <a:rPr lang="en-US" sz="2800" dirty="0" err="1"/>
              <a:t>học</a:t>
            </a:r>
            <a:r>
              <a:rPr lang="en-US" sz="2800" dirty="0"/>
              <a:t> </a:t>
            </a:r>
            <a:r>
              <a:rPr lang="en-US" sz="2800" dirty="0" err="1"/>
              <a:t>dưới</a:t>
            </a:r>
            <a:r>
              <a:rPr lang="en-US" sz="2800" dirty="0"/>
              <a:t> </a:t>
            </a:r>
            <a:r>
              <a:rPr lang="en-US" sz="2800" dirty="0" err="1"/>
              <a:t>dạng</a:t>
            </a:r>
            <a:r>
              <a:rPr lang="en-US" sz="2800" dirty="0"/>
              <a:t> </a:t>
            </a:r>
            <a:r>
              <a:rPr lang="en-US" sz="2800" dirty="0" err="1"/>
              <a:t>sơ</a:t>
            </a:r>
            <a:r>
              <a:rPr lang="en-US" sz="2800" dirty="0"/>
              <a:t> </a:t>
            </a:r>
            <a:r>
              <a:rPr lang="en-US" sz="2800" dirty="0" err="1"/>
              <a:t>đồ</a:t>
            </a:r>
            <a:r>
              <a:rPr lang="en-US" sz="2800" dirty="0"/>
              <a:t> </a:t>
            </a:r>
            <a:r>
              <a:rPr lang="en-US" sz="2800" dirty="0" err="1"/>
              <a:t>tư</a:t>
            </a:r>
            <a:r>
              <a:rPr lang="en-US" sz="2800" dirty="0"/>
              <a:t> </a:t>
            </a:r>
            <a:r>
              <a:rPr lang="en-US" sz="2800" dirty="0" err="1"/>
              <a:t>duy</a:t>
            </a:r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3581400" y="609600"/>
            <a:ext cx="2667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/>
              <a:t>CỦNG CỐ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3019744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319AFAE9-8E53-382E-FAC8-3AEFC5C5D2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53CE7BC-2699-3F4D-0D00-4191015FD9B8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10972800" cy="617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4716594"/>
      </p:ext>
    </p:extLst>
  </p:cSld>
  <p:clrMapOvr>
    <a:masterClrMapping/>
  </p:clrMapOvr>
  <p:transition spd="slow">
    <p:random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90AEEFB2-9BEB-885C-B72E-06598F1A1B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24F29C7-EA08-FCFA-6210-C998879E53B9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10972800" cy="617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628102"/>
      </p:ext>
    </p:extLst>
  </p:cSld>
  <p:clrMapOvr>
    <a:masterClrMapping/>
  </p:clrMapOvr>
  <p:transition spd="slow">
    <p:random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2EA91CC6-AA39-5786-410D-37C8C53BE1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7526488-E1BD-83A7-3ECA-DE11EA6D5A0D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10972800" cy="617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2529357"/>
      </p:ext>
    </p:extLst>
  </p:cSld>
  <p:clrMapOvr>
    <a:masterClrMapping/>
  </p:clrMapOvr>
  <p:transition spd="slow">
    <p:random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CD3D090E-D2D4-81B1-22B5-3AC1EEAE1E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B32C359-64B8-60D3-8093-AB44B64B81D1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10972800" cy="617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702091"/>
      </p:ext>
    </p:extLst>
  </p:cSld>
  <p:clrMapOvr>
    <a:masterClrMapping/>
  </p:clrMapOvr>
  <p:transition spd="slow">
    <p:random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8DCB4310-856A-0864-F125-6416AB363B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0AB5130-9F75-7962-E945-EA53B8756A1B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10972800" cy="617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779285"/>
      </p:ext>
    </p:extLst>
  </p:cSld>
  <p:clrMapOvr>
    <a:masterClrMapping/>
  </p:clrMapOvr>
  <p:transition spd="slow"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5" y="0"/>
            <a:ext cx="109728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000" y="898213"/>
            <a:ext cx="8763000" cy="5061574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190223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9728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600200" y="762000"/>
            <a:ext cx="885857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 smtClean="0">
                <a:solidFill>
                  <a:srgbClr val="0070C0"/>
                </a:solidFill>
              </a:rPr>
              <a:t> </a:t>
            </a:r>
            <a:r>
              <a:rPr lang="en-US" sz="4000" dirty="0" err="1">
                <a:solidFill>
                  <a:srgbClr val="0070C0"/>
                </a:solidFill>
              </a:rPr>
              <a:t>Thực</a:t>
            </a:r>
            <a:r>
              <a:rPr lang="en-US" sz="4000" dirty="0">
                <a:solidFill>
                  <a:srgbClr val="0070C0"/>
                </a:solidFill>
              </a:rPr>
              <a:t> </a:t>
            </a:r>
            <a:r>
              <a:rPr lang="en-US" sz="4000" dirty="0" err="1">
                <a:solidFill>
                  <a:srgbClr val="0070C0"/>
                </a:solidFill>
              </a:rPr>
              <a:t>hành</a:t>
            </a:r>
            <a:r>
              <a:rPr lang="en-US" sz="4000" dirty="0">
                <a:solidFill>
                  <a:srgbClr val="0070C0"/>
                </a:solidFill>
              </a:rPr>
              <a:t> </a:t>
            </a:r>
            <a:r>
              <a:rPr lang="en-US" sz="4000" dirty="0" err="1">
                <a:solidFill>
                  <a:srgbClr val="0070C0"/>
                </a:solidFill>
              </a:rPr>
              <a:t>quan</a:t>
            </a:r>
            <a:r>
              <a:rPr lang="en-US" sz="4000" dirty="0">
                <a:solidFill>
                  <a:srgbClr val="0070C0"/>
                </a:solidFill>
              </a:rPr>
              <a:t> </a:t>
            </a:r>
            <a:r>
              <a:rPr lang="en-US" sz="4000" dirty="0" err="1">
                <a:solidFill>
                  <a:srgbClr val="0070C0"/>
                </a:solidFill>
              </a:rPr>
              <a:t>sát</a:t>
            </a:r>
            <a:r>
              <a:rPr lang="en-US" sz="4000" dirty="0">
                <a:solidFill>
                  <a:srgbClr val="0070C0"/>
                </a:solidFill>
              </a:rPr>
              <a:t> </a:t>
            </a:r>
            <a:r>
              <a:rPr lang="en-US" sz="4000" dirty="0" err="1">
                <a:solidFill>
                  <a:srgbClr val="0070C0"/>
                </a:solidFill>
              </a:rPr>
              <a:t>sự</a:t>
            </a:r>
            <a:r>
              <a:rPr lang="en-US" sz="4000" dirty="0">
                <a:solidFill>
                  <a:srgbClr val="0070C0"/>
                </a:solidFill>
              </a:rPr>
              <a:t> </a:t>
            </a:r>
            <a:r>
              <a:rPr lang="en-US" sz="4000" dirty="0" err="1">
                <a:solidFill>
                  <a:srgbClr val="0070C0"/>
                </a:solidFill>
              </a:rPr>
              <a:t>hình</a:t>
            </a:r>
            <a:r>
              <a:rPr lang="en-US" sz="4000" dirty="0">
                <a:solidFill>
                  <a:srgbClr val="0070C0"/>
                </a:solidFill>
              </a:rPr>
              <a:t> </a:t>
            </a:r>
            <a:r>
              <a:rPr lang="en-US" sz="4000" dirty="0" err="1">
                <a:solidFill>
                  <a:srgbClr val="0070C0"/>
                </a:solidFill>
              </a:rPr>
              <a:t>thành</a:t>
            </a:r>
            <a:r>
              <a:rPr lang="en-US" sz="4000" dirty="0">
                <a:solidFill>
                  <a:srgbClr val="0070C0"/>
                </a:solidFill>
              </a:rPr>
              <a:t> </a:t>
            </a:r>
            <a:r>
              <a:rPr lang="en-US" sz="4000" dirty="0" err="1">
                <a:solidFill>
                  <a:srgbClr val="0070C0"/>
                </a:solidFill>
              </a:rPr>
              <a:t>nấm</a:t>
            </a:r>
            <a:r>
              <a:rPr lang="en-US" sz="4000" dirty="0" smtClean="0">
                <a:solidFill>
                  <a:srgbClr val="0070C0"/>
                </a:solidFill>
              </a:rPr>
              <a:t>.</a:t>
            </a:r>
            <a:endParaRPr lang="en-US" sz="4000" dirty="0">
              <a:solidFill>
                <a:srgbClr val="0070C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6713" y="1828800"/>
            <a:ext cx="5719374" cy="4578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744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972800" cy="68580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9200" y="685800"/>
            <a:ext cx="8451578" cy="5522032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360499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9728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5400" y="457200"/>
            <a:ext cx="8382000" cy="5777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9105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9728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7800" y="580520"/>
            <a:ext cx="7772400" cy="5606142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355769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9728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533400"/>
            <a:ext cx="7924800" cy="5884351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4210587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9728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6395" y="457200"/>
            <a:ext cx="7960009" cy="5571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526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686</TotalTime>
  <Words>954</Words>
  <Application>Microsoft Office PowerPoint</Application>
  <PresentationFormat>Custom</PresentationFormat>
  <Paragraphs>129</Paragraphs>
  <Slides>40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8</vt:i4>
      </vt:variant>
      <vt:variant>
        <vt:lpstr>Slide Titles</vt:lpstr>
      </vt:variant>
      <vt:variant>
        <vt:i4>40</vt:i4>
      </vt:variant>
    </vt:vector>
  </HeadingPairs>
  <TitlesOfParts>
    <vt:vector size="53" baseType="lpstr">
      <vt:lpstr>Arial</vt:lpstr>
      <vt:lpstr>Calibri</vt:lpstr>
      <vt:lpstr>Calibri Light</vt:lpstr>
      <vt:lpstr>Times New Roman</vt:lpstr>
      <vt:lpstr>Wingdings</vt:lpstr>
      <vt:lpstr>Office Theme</vt:lpstr>
      <vt:lpstr>1_Office Theme</vt:lpstr>
      <vt:lpstr>2_Office Theme</vt:lpstr>
      <vt:lpstr>3_Office Theme</vt:lpstr>
      <vt:lpstr>4_Office Theme</vt:lpstr>
      <vt:lpstr>5_Office Theme</vt:lpstr>
      <vt:lpstr>6_Office Theme</vt:lpstr>
      <vt:lpstr>7_Office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Hao-PC</dc:creator>
  <cp:lastModifiedBy>Administrator</cp:lastModifiedBy>
  <cp:revision>42</cp:revision>
  <dcterms:created xsi:type="dcterms:W3CDTF">2021-05-03T08:20:30Z</dcterms:created>
  <dcterms:modified xsi:type="dcterms:W3CDTF">2026-03-06T07:51:44Z</dcterms:modified>
</cp:coreProperties>
</file>