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65" r:id="rId3"/>
    <p:sldId id="266" r:id="rId4"/>
    <p:sldId id="282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9" r:id="rId17"/>
    <p:sldId id="281" r:id="rId18"/>
    <p:sldId id="280" r:id="rId19"/>
    <p:sldId id="290" r:id="rId20"/>
    <p:sldId id="291" r:id="rId21"/>
    <p:sldId id="292" r:id="rId22"/>
    <p:sldId id="29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68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6AD97-6318-7E95-5DB3-644116B106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E7E5A6-2E2C-465F-5DAC-F23AFDF3A8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DD8C81-0429-6B3C-8126-7E024A7AE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36086-6164-46A6-BA6F-1F6B6B64CA20}" type="datetimeFigureOut">
              <a:rPr lang="en-US" smtClean="0"/>
              <a:t>23/3/2026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732338-8246-5C2A-C491-60C36D73C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115FF-51DC-45FD-9AD3-4108247D2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40BA-94BF-4573-931B-FC588E02F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50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E0B59-C417-4C7C-E83C-6514D81FD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7A7496-6812-9810-A66F-143E418BCA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B3048-2935-2365-D764-674BFF905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36086-6164-46A6-BA6F-1F6B6B64CA20}" type="datetimeFigureOut">
              <a:rPr lang="en-US" smtClean="0"/>
              <a:t>23/3/2026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8BE674-EC5A-6FC1-5763-E7AD23589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DAD148-1E98-BFD8-36E5-D6D4F6A89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40BA-94BF-4573-931B-FC588E02F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80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F0F235-7E46-B395-0503-5F426F527B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121A1E-DE3A-49BD-3AA9-836852E4A0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58F55-6EC5-CA42-9992-19665DC64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36086-6164-46A6-BA6F-1F6B6B64CA20}" type="datetimeFigureOut">
              <a:rPr lang="en-US" smtClean="0"/>
              <a:t>23/3/2026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522731-C7F9-A445-63EB-5106DBA73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0BCF88-BF5B-2B80-F114-DC7CA8E14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40BA-94BF-4573-931B-FC588E02F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BECBD-7AF6-0BE9-DAF0-D77D2C5B9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3F7B52-C4A6-A41A-0EAB-1F0591C5A4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F39BC8-F079-941A-3CB6-08C24BEEA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36086-6164-46A6-BA6F-1F6B6B64CA20}" type="datetimeFigureOut">
              <a:rPr lang="en-US" smtClean="0"/>
              <a:t>23/3/2026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500CE0-C9B2-FFA5-86B2-C7C33613F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DB7138-A133-D0C5-06D6-0EFA17573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40BA-94BF-4573-931B-FC588E02F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192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19E92-234C-5DA5-C7F5-15AB91570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C1F631-46D8-1EC4-6BC9-07A68B27B3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5A5B3-8345-ABA1-A8BC-373DF27F4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36086-6164-46A6-BA6F-1F6B6B64CA20}" type="datetimeFigureOut">
              <a:rPr lang="en-US" smtClean="0"/>
              <a:t>23/3/2026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3965F-DD6A-D766-A911-3D438D133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298E2-2265-6DAE-77F1-F61B7AAE2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40BA-94BF-4573-931B-FC588E02F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716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A0E95-BBAA-E72A-4732-754799598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F3443E-42D5-7B28-D71D-8E2F97D54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A9B691-9079-DECB-7C82-B66AF41F57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31E487-D28B-C059-11AA-C018CC0C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36086-6164-46A6-BA6F-1F6B6B64CA20}" type="datetimeFigureOut">
              <a:rPr lang="en-US" smtClean="0"/>
              <a:t>23/3/2026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4ACF5-10D7-F63E-D14F-81EE6466B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8B176C-2962-FEF4-A08E-798100576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40BA-94BF-4573-931B-FC588E02F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102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B4C22-F07B-897A-6C71-E47D5D4A7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784308-FB2F-A289-AE5D-96A2BD4656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8090F1-CB4E-AC06-8CE4-0C45574E57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DA88AC-A210-5C19-677E-AE17569888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4CD3EA-6ACB-161D-54EB-F2BEBBFD57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DBC675-384C-0EF1-C017-E9235D8AD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36086-6164-46A6-BA6F-1F6B6B64CA20}" type="datetimeFigureOut">
              <a:rPr lang="en-US" smtClean="0"/>
              <a:t>23/3/2026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EB8FF9-B26B-B9B6-B46E-82B272BFC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E4ADE9-9231-E855-0A0C-84D945438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40BA-94BF-4573-931B-FC588E02F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1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B74EA-C261-050B-66E2-B1679D409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CD7A13-A3E7-B287-7949-2D587F2EB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36086-6164-46A6-BA6F-1F6B6B64CA20}" type="datetimeFigureOut">
              <a:rPr lang="en-US" smtClean="0"/>
              <a:t>23/3/2026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E36A28-F4B1-C7EC-59E7-3BDE123C9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36E4BB-546E-1887-D2A9-BB5C5901F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40BA-94BF-4573-931B-FC588E02F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802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076E2F-D557-97B1-1B2B-5B5F7B78D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36086-6164-46A6-BA6F-1F6B6B64CA20}" type="datetimeFigureOut">
              <a:rPr lang="en-US" smtClean="0"/>
              <a:t>23/3/2026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9F4302-77B2-99C9-AE7E-C6AC45919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8008A3-157B-9F26-F55D-A306D430D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40BA-94BF-4573-931B-FC588E02F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554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30A66-9C59-682C-33F1-75BBF9D22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6210F1-9DD7-9EF3-5DA4-235E8B717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D592BC-6891-9F85-9BC1-23583377F1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88EC23-C705-4D4F-8F9E-D21342DE9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36086-6164-46A6-BA6F-1F6B6B64CA20}" type="datetimeFigureOut">
              <a:rPr lang="en-US" smtClean="0"/>
              <a:t>23/3/2026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F739BE-DD73-1032-BDF3-1A3464C19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757BDB-702F-044C-FE0E-4095DB3EF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40BA-94BF-4573-931B-FC588E02F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00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7C9F1-DDDD-5AF1-3EF8-DBBD6DAC9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729AF2-D9EB-6735-F0E8-4DE20BE988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08F1B9-C95F-B49F-C066-07C291136D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D2FD5E-164C-1B2C-C085-7E967985B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36086-6164-46A6-BA6F-1F6B6B64CA20}" type="datetimeFigureOut">
              <a:rPr lang="en-US" smtClean="0"/>
              <a:t>23/3/2026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3C7FC7-9537-7E43-74EE-718ADEBD2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9EDA21-9FD3-74B8-6FFB-D3CE4E674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40BA-94BF-4573-931B-FC588E02F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448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6BDEDA6-453E-2504-35DA-E4D97CDB1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9F2C9-E2BE-7657-979C-3BD9CB5AFC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804B66-0AF3-F58B-D9A1-C213D616CF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36086-6164-46A6-BA6F-1F6B6B64CA20}" type="datetimeFigureOut">
              <a:rPr lang="en-US" smtClean="0"/>
              <a:t>23/3/2026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263EA9-03BF-F343-9168-05F3396AFB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CF64E-88EE-232C-5CE4-74E142863C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340BA-94BF-4573-931B-FC588E02F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928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4179F-9E35-3C81-6F11-8FFB2B0A7D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15218" y="1"/>
            <a:ext cx="7307855" cy="782198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THCS HỒI XUÂN</a:t>
            </a:r>
            <a:endParaRPr lang="en-US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AE66C2-51E3-2615-7882-458F64557E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30" t="27392" r="44337" b="12486"/>
          <a:stretch/>
        </p:blipFill>
        <p:spPr>
          <a:xfrm>
            <a:off x="0" y="0"/>
            <a:ext cx="4917782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E901C5-93BB-CBB2-5265-BE78515E7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110" y="683046"/>
            <a:ext cx="7274218" cy="5337673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AAB78AE-AF47-30AE-C903-11D0F4C373A2}"/>
              </a:ext>
            </a:extLst>
          </p:cNvPr>
          <p:cNvSpPr txBox="1">
            <a:spLocks/>
          </p:cNvSpPr>
          <p:nvPr/>
        </p:nvSpPr>
        <p:spPr>
          <a:xfrm>
            <a:off x="5038968" y="6070293"/>
            <a:ext cx="7307855" cy="6720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GIÁO VIÊN: BÙI CÔNG HƯNG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9492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2350EC-8213-5EEE-D38A-5B2C4DB71AE0}"/>
              </a:ext>
            </a:extLst>
          </p:cNvPr>
          <p:cNvSpPr txBox="1"/>
          <p:nvPr/>
        </p:nvSpPr>
        <p:spPr>
          <a:xfrm>
            <a:off x="0" y="1331701"/>
            <a:ext cx="88259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nhiễm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endParaRPr lang="en-US" sz="3200" b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4E5AE4-8B18-1638-AFD4-CF6B5664F3C3}"/>
              </a:ext>
            </a:extLst>
          </p:cNvPr>
          <p:cNvSpPr txBox="1"/>
          <p:nvPr/>
        </p:nvSpPr>
        <p:spPr>
          <a:xfrm>
            <a:off x="182217" y="2013852"/>
            <a:ext cx="1152939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2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Thực vật giúp hấp thu bớt lượng khí thải độc hại và các loại bụi trong không khí</a:t>
            </a:r>
            <a:r>
              <a:rPr lang="en-US" sz="32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261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2350EC-8213-5EEE-D38A-5B2C4DB71AE0}"/>
              </a:ext>
            </a:extLst>
          </p:cNvPr>
          <p:cNvSpPr txBox="1"/>
          <p:nvPr/>
        </p:nvSpPr>
        <p:spPr>
          <a:xfrm>
            <a:off x="0" y="1331701"/>
            <a:ext cx="88259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nhiễm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endParaRPr lang="en-US" sz="3200" b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581E9C-1BD3-14A8-3717-46AFB4FCB5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2" t="29235" r="9269" b="41167"/>
          <a:stretch/>
        </p:blipFill>
        <p:spPr>
          <a:xfrm>
            <a:off x="0" y="1836724"/>
            <a:ext cx="9312966" cy="18983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0193A9-E7D9-6EB1-03A5-54574E12F6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t="29855" r="9765" b="20092"/>
          <a:stretch/>
        </p:blipFill>
        <p:spPr>
          <a:xfrm>
            <a:off x="168965" y="3429000"/>
            <a:ext cx="9213575" cy="321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21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2350EC-8213-5EEE-D38A-5B2C4DB71AE0}"/>
              </a:ext>
            </a:extLst>
          </p:cNvPr>
          <p:cNvSpPr txBox="1"/>
          <p:nvPr/>
        </p:nvSpPr>
        <p:spPr>
          <a:xfrm>
            <a:off x="-1" y="1331701"/>
            <a:ext cx="97105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2800" b="1" dirty="0">
                <a:solidFill>
                  <a:srgbClr val="0070C0"/>
                </a:solidFill>
                <a:effectLst/>
                <a:latin typeface="+mj-lt"/>
              </a:rPr>
              <a:t>3. Thực vật góp phần chống xói mòn đất và bảo vệ nguồn nước</a:t>
            </a:r>
            <a:endParaRPr lang="en-US" sz="2800" b="0" dirty="0">
              <a:solidFill>
                <a:srgbClr val="0070C0"/>
              </a:solidFill>
              <a:effectLst/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6448334-FC24-D2A3-B07E-7C277CCF62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5" t="31189" r="17603" b="2271"/>
          <a:stretch/>
        </p:blipFill>
        <p:spPr>
          <a:xfrm>
            <a:off x="1441173" y="1854921"/>
            <a:ext cx="8437520" cy="48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252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2350EC-8213-5EEE-D38A-5B2C4DB71AE0}"/>
              </a:ext>
            </a:extLst>
          </p:cNvPr>
          <p:cNvSpPr txBox="1"/>
          <p:nvPr/>
        </p:nvSpPr>
        <p:spPr>
          <a:xfrm>
            <a:off x="-1" y="1331701"/>
            <a:ext cx="119170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3200" b="1" dirty="0">
                <a:solidFill>
                  <a:srgbClr val="0070C0"/>
                </a:solidFill>
                <a:effectLst/>
                <a:latin typeface="+mj-lt"/>
              </a:rPr>
              <a:t>3. Thực vật góp phần chống xói mòn đất và bảo vệ nguồn nước</a:t>
            </a:r>
            <a:endParaRPr lang="en-US" sz="3200" b="0" dirty="0">
              <a:solidFill>
                <a:srgbClr val="0070C0"/>
              </a:solidFill>
              <a:effectLst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D62028-9FAB-7F83-581B-08434B04DD98}"/>
              </a:ext>
            </a:extLst>
          </p:cNvPr>
          <p:cNvSpPr txBox="1"/>
          <p:nvPr/>
        </p:nvSpPr>
        <p:spPr>
          <a:xfrm>
            <a:off x="0" y="2242549"/>
            <a:ext cx="99490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200" b="0" i="0" dirty="0">
                <a:solidFill>
                  <a:srgbClr val="000000"/>
                </a:solidFill>
                <a:effectLst/>
                <a:latin typeface="+mj-lt"/>
              </a:rPr>
              <a:t>- </a:t>
            </a:r>
            <a:r>
              <a:rPr lang="en-US" sz="3200" dirty="0">
                <a:solidFill>
                  <a:srgbClr val="000000"/>
                </a:solidFill>
                <a:latin typeface="+mj-lt"/>
              </a:rPr>
              <a:t>T</a:t>
            </a:r>
            <a:r>
              <a:rPr lang="vi-VN" sz="3200" b="0" i="0" dirty="0">
                <a:solidFill>
                  <a:srgbClr val="000000"/>
                </a:solidFill>
                <a:effectLst/>
                <a:latin typeface="+mj-lt"/>
              </a:rPr>
              <a:t>hực vật giúp giữ đất, giữ nước, hạn chế tốc độ dòng chảy</a:t>
            </a:r>
            <a:endParaRPr lang="en-US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3547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2350EC-8213-5EEE-D38A-5B2C4DB71AE0}"/>
              </a:ext>
            </a:extLst>
          </p:cNvPr>
          <p:cNvSpPr txBox="1"/>
          <p:nvPr/>
        </p:nvSpPr>
        <p:spPr>
          <a:xfrm>
            <a:off x="-1" y="1331701"/>
            <a:ext cx="88557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Vai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sz="3200" b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7FCDE0-E575-E025-AB4B-696877C60D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71" t="32149" r="30309" b="3511"/>
          <a:stretch/>
        </p:blipFill>
        <p:spPr>
          <a:xfrm>
            <a:off x="6708912" y="1916476"/>
            <a:ext cx="5029201" cy="47564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59185BC-CAAA-F472-1CA9-356836F1883E}"/>
              </a:ext>
            </a:extLst>
          </p:cNvPr>
          <p:cNvSpPr txBox="1"/>
          <p:nvPr/>
        </p:nvSpPr>
        <p:spPr>
          <a:xfrm>
            <a:off x="168965" y="2214506"/>
            <a:ext cx="607280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200" b="0" i="0" dirty="0">
                <a:solidFill>
                  <a:srgbClr val="000000"/>
                </a:solidFill>
                <a:effectLst/>
                <a:latin typeface="+mj-lt"/>
              </a:rPr>
              <a:t>- Thực vật là nguồn cung cấp thức ăn và nơi trú ngụ, sinh sản cho các loài động vật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en-US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796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2350EC-8213-5EEE-D38A-5B2C4DB71AE0}"/>
              </a:ext>
            </a:extLst>
          </p:cNvPr>
          <p:cNvSpPr txBox="1"/>
          <p:nvPr/>
        </p:nvSpPr>
        <p:spPr>
          <a:xfrm>
            <a:off x="-1" y="1331701"/>
            <a:ext cx="88557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Vai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sz="3200" b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74B3B1-020E-5F04-9FD4-8BB9BA64D3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3" t="30474" r="12818" b="17300"/>
          <a:stretch/>
        </p:blipFill>
        <p:spPr>
          <a:xfrm>
            <a:off x="1967947" y="1836963"/>
            <a:ext cx="8448262" cy="334963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DC81A35-1696-95C9-DB13-AB2A1444DF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21656"/>
              </p:ext>
            </p:extLst>
          </p:nvPr>
        </p:nvGraphicFramePr>
        <p:xfrm>
          <a:off x="2096053" y="5186593"/>
          <a:ext cx="815119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5747">
                  <a:extLst>
                    <a:ext uri="{9D8B030D-6E8A-4147-A177-3AD203B41FA5}">
                      <a16:colId xmlns:a16="http://schemas.microsoft.com/office/drawing/2014/main" val="4036344055"/>
                    </a:ext>
                  </a:extLst>
                </a:gridCol>
                <a:gridCol w="1977887">
                  <a:extLst>
                    <a:ext uri="{9D8B030D-6E8A-4147-A177-3AD203B41FA5}">
                      <a16:colId xmlns:a16="http://schemas.microsoft.com/office/drawing/2014/main" val="3294875788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055274511"/>
                    </a:ext>
                  </a:extLst>
                </a:gridCol>
                <a:gridCol w="2048566">
                  <a:extLst>
                    <a:ext uri="{9D8B030D-6E8A-4147-A177-3AD203B41FA5}">
                      <a16:colId xmlns:a16="http://schemas.microsoft.com/office/drawing/2014/main" val="1090692216"/>
                    </a:ext>
                  </a:extLst>
                </a:gridCol>
                <a:gridCol w="1648790">
                  <a:extLst>
                    <a:ext uri="{9D8B030D-6E8A-4147-A177-3AD203B41FA5}">
                      <a16:colId xmlns:a16="http://schemas.microsoft.com/office/drawing/2014/main" val="13577476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8382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226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19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3387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20927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9E0858-F853-1D23-CBF1-C26DFC2B8F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6" t="30785" r="21151" b="2115"/>
          <a:stretch/>
        </p:blipFill>
        <p:spPr>
          <a:xfrm>
            <a:off x="109329" y="1277178"/>
            <a:ext cx="8197235" cy="558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6829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84940E-B701-645F-F67F-EC1BA4DEB2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0" t="28770" r="14467" b="43492"/>
          <a:stretch/>
        </p:blipFill>
        <p:spPr>
          <a:xfrm>
            <a:off x="119269" y="1093303"/>
            <a:ext cx="9276487" cy="20474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E0AEDE2-4A02-A6A9-FEF3-9C4A048474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5" t="29545" r="15375" b="40082"/>
          <a:stretch/>
        </p:blipFill>
        <p:spPr>
          <a:xfrm>
            <a:off x="278295" y="3429000"/>
            <a:ext cx="9109925" cy="2226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1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1BB12E-F625-EA26-14CE-7533B6C0A98F}"/>
              </a:ext>
            </a:extLst>
          </p:cNvPr>
          <p:cNvSpPr txBox="1"/>
          <p:nvPr/>
        </p:nvSpPr>
        <p:spPr>
          <a:xfrm>
            <a:off x="0" y="1221721"/>
            <a:ext cx="61026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endParaRPr lang="en-US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3716C4-C13B-08E3-134E-DF993C1401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1" t="30320" r="28658" b="39258"/>
          <a:stretch/>
        </p:blipFill>
        <p:spPr>
          <a:xfrm>
            <a:off x="120411" y="1755226"/>
            <a:ext cx="6533893" cy="33416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7BDA9BB-061F-6761-1BBD-00B21889C9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1" t="60064" r="40170" b="721"/>
          <a:stretch/>
        </p:blipFill>
        <p:spPr>
          <a:xfrm>
            <a:off x="6344477" y="1650124"/>
            <a:ext cx="5727112" cy="437230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001EFBF-63D9-EBC6-F03C-9FC80FEDD159}"/>
              </a:ext>
            </a:extLst>
          </p:cNvPr>
          <p:cNvSpPr txBox="1"/>
          <p:nvPr/>
        </p:nvSpPr>
        <p:spPr>
          <a:xfrm>
            <a:off x="164395" y="5552117"/>
            <a:ext cx="618008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0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28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8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28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8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8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8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06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>
            <a:extLst>
              <a:ext uri="{FF2B5EF4-FFF2-40B4-BE49-F238E27FC236}">
                <a16:creationId xmlns:a16="http://schemas.microsoft.com/office/drawing/2014/main" id="{CDD73D79-AC3C-481F-83A4-F7A1CACEE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837"/>
            <a:ext cx="10515600" cy="1325563"/>
          </a:xfrm>
        </p:spPr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995A7729-8C93-42AF-8000-751459B1E3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639" y="989352"/>
            <a:ext cx="11071761" cy="550545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1.Chọn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phương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án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đúng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nhất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</a:p>
          <a:p>
            <a:pPr marL="342900" lvl="0" indent="-342900" algn="just">
              <a:lnSpc>
                <a:spcPct val="100000"/>
              </a:lnSpc>
              <a:buFont typeface="+mj-lt"/>
              <a:buAutoNum type="arabicPeriod"/>
            </a:pP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Ở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những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vùng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bờ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biển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người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ta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thường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trồng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cây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phía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ngoài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đê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nhằm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mục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đích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gì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0000"/>
              </a:lnSpc>
              <a:buFont typeface="+mj-lt"/>
              <a:buAutoNum type="alphaLcPeriod"/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Chống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gió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bão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0000"/>
              </a:lnSpc>
              <a:buFont typeface="+mj-lt"/>
              <a:buAutoNum type="alphaLcPeriod"/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Chống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xói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mòn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đất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0000"/>
              </a:lnSpc>
              <a:buFont typeface="+mj-lt"/>
              <a:buAutoNum type="alphaLcPeriod"/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Chống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rửa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trôi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đất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0000"/>
              </a:lnSpc>
              <a:buFont typeface="+mj-lt"/>
              <a:buAutoNum type="alphaLcPeriod"/>
            </a:pP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D.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tất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cả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phương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án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trên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00000"/>
              </a:lnSpc>
              <a:buNone/>
            </a:pP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2.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Bộ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phận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nào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thực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vật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đóng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vai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trò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quan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trọng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việc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giữ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nước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0000"/>
              </a:lnSpc>
              <a:buFont typeface="+mj-lt"/>
              <a:buAutoNum type="alphaLcPeriod"/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Rễ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0000"/>
              </a:lnSpc>
              <a:buFont typeface="+mj-lt"/>
              <a:buAutoNum type="alphaLcPeriod"/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Thân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0000"/>
              </a:lnSpc>
              <a:buFont typeface="+mj-lt"/>
              <a:buAutoNum type="alphaLcPeriod"/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Lá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0000"/>
              </a:lnSpc>
              <a:buFont typeface="+mj-lt"/>
              <a:buAutoNum type="alphaLcPeriod"/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Hoa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defRPr/>
            </a:pPr>
            <a:endParaRPr lang="en-US" sz="2400" dirty="0"/>
          </a:p>
          <a:p>
            <a:pPr>
              <a:lnSpc>
                <a:spcPct val="100000"/>
              </a:lnSpc>
              <a:defRPr/>
            </a:pPr>
            <a:endParaRPr lang="en-US" sz="2400" dirty="0"/>
          </a:p>
          <a:p>
            <a:pPr marL="0" indent="0" algn="just">
              <a:lnSpc>
                <a:spcPct val="100000"/>
              </a:lnSpc>
              <a:buNone/>
              <a:defRPr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7209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58E054-57F4-BB8A-1BBA-155F8B96EF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7" t="32179" r="5227" b="47831"/>
          <a:stretch/>
        </p:blipFill>
        <p:spPr>
          <a:xfrm>
            <a:off x="1073426" y="2285999"/>
            <a:ext cx="10416210" cy="128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87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>
            <a:extLst>
              <a:ext uri="{FF2B5EF4-FFF2-40B4-BE49-F238E27FC236}">
                <a16:creationId xmlns:a16="http://schemas.microsoft.com/office/drawing/2014/main" id="{44BE3676-23D9-40E9-AA33-8FCF3BCAA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734" y="3503307"/>
            <a:ext cx="459613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alt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 Cho </a:t>
            </a:r>
            <a:r>
              <a:rPr lang="en-US" alt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</a:t>
            </a:r>
            <a:r>
              <a:rPr lang="en-US" alt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alt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alt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altLang="en-US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2400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04" name="Picture 6" descr="Screenshot (24)">
            <a:extLst>
              <a:ext uri="{FF2B5EF4-FFF2-40B4-BE49-F238E27FC236}">
                <a16:creationId xmlns:a16="http://schemas.microsoft.com/office/drawing/2014/main" id="{3DF2B4FA-9011-4E12-94E5-312FEB9A6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124" y="4139891"/>
            <a:ext cx="786679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5" name="Rectangle 3">
            <a:extLst>
              <a:ext uri="{FF2B5EF4-FFF2-40B4-BE49-F238E27FC236}">
                <a16:creationId xmlns:a16="http://schemas.microsoft.com/office/drawing/2014/main" id="{1BDB602D-DC86-4DFA-8E91-2C79BED50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95" y="5167155"/>
            <a:ext cx="1174552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a.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Lựa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chọn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sinh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vật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phù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hợp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sơ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đồ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trên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b.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Từ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sơ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đồ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trên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biết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vai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trò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thực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ea typeface="Calibri" panose="020F0502020204030204" pitchFamily="34" charset="0"/>
                <a:cs typeface="Arial" panose="020B0604020202020204" pitchFamily="34" charset="0"/>
              </a:rPr>
              <a:t>vật</a:t>
            </a:r>
            <a:r>
              <a:rPr lang="en-US" altLang="en-US" sz="3200" dirty="0"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  <a:endParaRPr lang="en-US" altLang="en-US" sz="3200" dirty="0"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2CC689-D546-457C-B546-C0252331B62E}"/>
              </a:ext>
            </a:extLst>
          </p:cNvPr>
          <p:cNvSpPr txBox="1"/>
          <p:nvPr/>
        </p:nvSpPr>
        <p:spPr>
          <a:xfrm>
            <a:off x="496456" y="491788"/>
            <a:ext cx="10972799" cy="3034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3.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Nguồn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nước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dưới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đây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đóng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vai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trò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chủ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yếu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đời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sống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hoạt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con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người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lphaLcPeriod"/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Nguồn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nước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ngầm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lphaLcPeriod"/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Nguồn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nước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tầng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mặt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lphaLcPeriod"/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Nước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biển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lphaLcPeriod"/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Nước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bốc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hơi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319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B7EEF6CF-68F9-48CC-A60E-40588EF35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VẬN DỤNG</a:t>
            </a:r>
          </a:p>
        </p:txBody>
      </p:sp>
      <p:sp>
        <p:nvSpPr>
          <p:cNvPr id="52227" name="Rectangle 2">
            <a:extLst>
              <a:ext uri="{FF2B5EF4-FFF2-40B4-BE49-F238E27FC236}">
                <a16:creationId xmlns:a16="http://schemas.microsoft.com/office/drawing/2014/main" id="{882D93C7-BB07-4B1C-AE9D-40D06ADE8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57" y="1417638"/>
            <a:ext cx="11901486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i="1" dirty="0">
                <a:solidFill>
                  <a:srgbClr val="003366"/>
                </a:solidFill>
              </a:rPr>
              <a:t>GV y</a:t>
            </a:r>
            <a:r>
              <a:rPr lang="vi-VN" altLang="en-US" sz="3200" i="1" dirty="0">
                <a:solidFill>
                  <a:srgbClr val="003366"/>
                </a:solidFill>
              </a:rPr>
              <a:t>êu cầu học sinh lựa chọn loài thực vật </a:t>
            </a:r>
            <a:r>
              <a:rPr lang="en-US" altLang="en-US" sz="3200" i="1" dirty="0" err="1">
                <a:solidFill>
                  <a:srgbClr val="003366"/>
                </a:solidFill>
              </a:rPr>
              <a:t>có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ích</a:t>
            </a:r>
            <a:r>
              <a:rPr lang="en-US" altLang="en-US" sz="3200" i="1" dirty="0">
                <a:solidFill>
                  <a:srgbClr val="003366"/>
                </a:solidFill>
              </a:rPr>
              <a:t> (</a:t>
            </a:r>
            <a:r>
              <a:rPr lang="en-US" altLang="en-US" sz="3200" i="1" dirty="0" err="1">
                <a:solidFill>
                  <a:srgbClr val="003366"/>
                </a:solidFill>
              </a:rPr>
              <a:t>cây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rau</a:t>
            </a:r>
            <a:r>
              <a:rPr lang="en-US" altLang="en-US" sz="3200" i="1" dirty="0">
                <a:solidFill>
                  <a:srgbClr val="003366"/>
                </a:solidFill>
              </a:rPr>
              <a:t>, </a:t>
            </a:r>
            <a:r>
              <a:rPr lang="en-US" altLang="en-US" sz="3200" i="1" dirty="0" err="1">
                <a:solidFill>
                  <a:srgbClr val="003366"/>
                </a:solidFill>
              </a:rPr>
              <a:t>cây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gia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vị</a:t>
            </a:r>
            <a:r>
              <a:rPr lang="en-US" altLang="en-US" sz="3200" i="1" dirty="0">
                <a:solidFill>
                  <a:srgbClr val="003366"/>
                </a:solidFill>
              </a:rPr>
              <a:t>, </a:t>
            </a:r>
            <a:r>
              <a:rPr lang="en-US" altLang="en-US" sz="3200" i="1" dirty="0" err="1">
                <a:solidFill>
                  <a:srgbClr val="003366"/>
                </a:solidFill>
              </a:rPr>
              <a:t>cây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hoa</a:t>
            </a:r>
            <a:r>
              <a:rPr lang="en-US" altLang="en-US" sz="3200" i="1" dirty="0">
                <a:solidFill>
                  <a:srgbClr val="003366"/>
                </a:solidFill>
              </a:rPr>
              <a:t>...</a:t>
            </a:r>
            <a:r>
              <a:rPr lang="en-US" altLang="en-US" sz="3200" i="1" dirty="0" err="1">
                <a:solidFill>
                  <a:srgbClr val="003366"/>
                </a:solidFill>
              </a:rPr>
              <a:t>trong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hộp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xốp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hoặc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thủy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canh</a:t>
            </a:r>
            <a:r>
              <a:rPr lang="en-US" altLang="en-US" sz="3200" i="1" dirty="0">
                <a:solidFill>
                  <a:srgbClr val="003366"/>
                </a:solidFill>
              </a:rPr>
              <a:t>....)</a:t>
            </a:r>
            <a:r>
              <a:rPr lang="vi-VN" altLang="en-US" sz="3200" i="1" dirty="0">
                <a:solidFill>
                  <a:srgbClr val="003366"/>
                </a:solidFill>
              </a:rPr>
              <a:t>, </a:t>
            </a:r>
            <a:r>
              <a:rPr lang="en-US" altLang="en-US" sz="3200" i="1" dirty="0" err="1">
                <a:solidFill>
                  <a:srgbClr val="003366"/>
                </a:solidFill>
              </a:rPr>
              <a:t>sử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dụng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dụng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cụ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để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trồng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và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chăm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sóc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cây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tại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nhà</a:t>
            </a:r>
            <a:r>
              <a:rPr lang="en-US" altLang="en-US" sz="3200" i="1" dirty="0">
                <a:solidFill>
                  <a:srgbClr val="003366"/>
                </a:solidFill>
              </a:rPr>
              <a:t> (</a:t>
            </a:r>
            <a:r>
              <a:rPr lang="en-US" altLang="en-US" sz="3200" i="1" dirty="0" err="1">
                <a:solidFill>
                  <a:srgbClr val="003366"/>
                </a:solidFill>
              </a:rPr>
              <a:t>Nộp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báo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cáo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sau</a:t>
            </a:r>
            <a:r>
              <a:rPr lang="en-US" altLang="en-US" sz="3200" i="1" dirty="0">
                <a:solidFill>
                  <a:srgbClr val="003366"/>
                </a:solidFill>
              </a:rPr>
              <a:t> 1-2 </a:t>
            </a:r>
            <a:r>
              <a:rPr lang="en-US" altLang="en-US" sz="3200" i="1" dirty="0" err="1">
                <a:solidFill>
                  <a:srgbClr val="003366"/>
                </a:solidFill>
              </a:rPr>
              <a:t>tuần</a:t>
            </a:r>
            <a:r>
              <a:rPr lang="en-US" altLang="en-US" sz="3200" i="1" dirty="0">
                <a:solidFill>
                  <a:srgbClr val="003366"/>
                </a:solidFill>
              </a:rPr>
              <a:t>).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i="1" dirty="0">
              <a:solidFill>
                <a:srgbClr val="003366"/>
              </a:solidFill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en-US" sz="3200" i="1" dirty="0">
                <a:solidFill>
                  <a:srgbClr val="003366"/>
                </a:solidFill>
              </a:rPr>
              <a:t>Giao </a:t>
            </a:r>
            <a:r>
              <a:rPr lang="en-US" altLang="en-US" sz="3200" i="1" dirty="0" err="1">
                <a:solidFill>
                  <a:srgbClr val="003366"/>
                </a:solidFill>
              </a:rPr>
              <a:t>về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nhà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vi-VN" altLang="en-US" sz="3200" i="1" dirty="0">
                <a:solidFill>
                  <a:srgbClr val="003366"/>
                </a:solidFill>
              </a:rPr>
              <a:t>cho </a:t>
            </a:r>
            <a:r>
              <a:rPr lang="en-US" altLang="en-US" sz="3200" i="1" dirty="0" err="1">
                <a:solidFill>
                  <a:srgbClr val="003366"/>
                </a:solidFill>
              </a:rPr>
              <a:t>các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nhóm</a:t>
            </a:r>
            <a:r>
              <a:rPr lang="en-US" altLang="en-US" sz="3200" i="1" dirty="0">
                <a:solidFill>
                  <a:srgbClr val="003366"/>
                </a:solidFill>
              </a:rPr>
              <a:t> (06 </a:t>
            </a:r>
            <a:r>
              <a:rPr lang="vi-VN" altLang="en-US" sz="3200" i="1" dirty="0">
                <a:solidFill>
                  <a:srgbClr val="003366"/>
                </a:solidFill>
              </a:rPr>
              <a:t>học sinh</a:t>
            </a:r>
            <a:r>
              <a:rPr lang="en-US" altLang="en-US" sz="3200" i="1" dirty="0">
                <a:solidFill>
                  <a:srgbClr val="003366"/>
                </a:solidFill>
              </a:rPr>
              <a:t>)</a:t>
            </a:r>
            <a:r>
              <a:rPr lang="vi-VN" altLang="en-US" sz="3200" i="1" dirty="0">
                <a:solidFill>
                  <a:srgbClr val="003366"/>
                </a:solidFill>
              </a:rPr>
              <a:t> thực hiện ngoài giờ lên lớp. </a:t>
            </a:r>
            <a:r>
              <a:rPr lang="en-US" altLang="en-US" sz="3200" i="1" dirty="0" err="1">
                <a:solidFill>
                  <a:srgbClr val="003366"/>
                </a:solidFill>
              </a:rPr>
              <a:t>Nộp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báo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cáo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sau</a:t>
            </a:r>
            <a:r>
              <a:rPr lang="en-US" altLang="en-US" sz="3200" i="1" dirty="0">
                <a:solidFill>
                  <a:srgbClr val="003366"/>
                </a:solidFill>
              </a:rPr>
              <a:t> 1-2 </a:t>
            </a:r>
            <a:r>
              <a:rPr lang="en-US" altLang="en-US" sz="3200" i="1" dirty="0" err="1">
                <a:solidFill>
                  <a:srgbClr val="003366"/>
                </a:solidFill>
              </a:rPr>
              <a:t>tuần</a:t>
            </a:r>
            <a:r>
              <a:rPr lang="vi-VN" altLang="en-US" sz="3200" i="1" dirty="0">
                <a:solidFill>
                  <a:srgbClr val="003366"/>
                </a:solidFill>
              </a:rPr>
              <a:t>. Tổ chức cho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các</a:t>
            </a:r>
            <a:r>
              <a:rPr lang="vi-VN" altLang="en-US" sz="3200" i="1" dirty="0">
                <a:solidFill>
                  <a:srgbClr val="003366"/>
                </a:solidFill>
              </a:rPr>
              <a:t> nhóm HS  báo cáo, trao đổi, chia sẻ </a:t>
            </a:r>
            <a:r>
              <a:rPr lang="en-US" altLang="en-US" sz="3200" i="1" dirty="0" err="1">
                <a:solidFill>
                  <a:srgbClr val="003366"/>
                </a:solidFill>
              </a:rPr>
              <a:t>trước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lớp</a:t>
            </a:r>
            <a:r>
              <a:rPr lang="en-US" altLang="en-US" sz="3200" i="1" dirty="0">
                <a:solidFill>
                  <a:srgbClr val="003366"/>
                </a:solidFill>
              </a:rPr>
              <a:t>. HS </a:t>
            </a:r>
            <a:r>
              <a:rPr lang="en-US" altLang="en-US" sz="3200" i="1" dirty="0" err="1">
                <a:solidFill>
                  <a:srgbClr val="003366"/>
                </a:solidFill>
              </a:rPr>
              <a:t>nhóm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khác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và</a:t>
            </a:r>
            <a:r>
              <a:rPr lang="en-US" altLang="en-US" sz="3200" i="1" dirty="0">
                <a:solidFill>
                  <a:srgbClr val="003366"/>
                </a:solidFill>
              </a:rPr>
              <a:t> GV </a:t>
            </a:r>
            <a:r>
              <a:rPr lang="en-US" altLang="en-US" sz="3200" i="1" dirty="0" err="1">
                <a:solidFill>
                  <a:srgbClr val="003366"/>
                </a:solidFill>
              </a:rPr>
              <a:t>tham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gia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vi-VN" altLang="en-US" sz="3200" i="1" dirty="0">
                <a:solidFill>
                  <a:srgbClr val="003366"/>
                </a:solidFill>
              </a:rPr>
              <a:t>đánh giá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theo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tiêu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chí</a:t>
            </a:r>
            <a:r>
              <a:rPr lang="en-US" altLang="en-US" sz="3200" i="1" dirty="0">
                <a:solidFill>
                  <a:srgbClr val="003366"/>
                </a:solidFill>
              </a:rPr>
              <a:t> GV </a:t>
            </a:r>
            <a:r>
              <a:rPr lang="en-US" altLang="en-US" sz="3200" i="1" dirty="0" err="1">
                <a:solidFill>
                  <a:srgbClr val="003366"/>
                </a:solidFill>
              </a:rPr>
              <a:t>cùng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các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nhóm</a:t>
            </a:r>
            <a:r>
              <a:rPr lang="en-US" altLang="en-US" sz="3200" i="1" dirty="0">
                <a:solidFill>
                  <a:srgbClr val="003366"/>
                </a:solidFill>
              </a:rPr>
              <a:t> HS </a:t>
            </a:r>
            <a:r>
              <a:rPr lang="en-US" altLang="en-US" sz="3200" i="1" dirty="0" err="1">
                <a:solidFill>
                  <a:srgbClr val="003366"/>
                </a:solidFill>
              </a:rPr>
              <a:t>đã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thống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nhất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trước</a:t>
            </a:r>
            <a:r>
              <a:rPr lang="en-US" altLang="en-US" sz="3200" i="1" dirty="0">
                <a:solidFill>
                  <a:srgbClr val="003366"/>
                </a:solidFill>
              </a:rPr>
              <a:t> </a:t>
            </a:r>
            <a:r>
              <a:rPr lang="en-US" altLang="en-US" sz="3200" i="1" dirty="0" err="1">
                <a:solidFill>
                  <a:srgbClr val="003366"/>
                </a:solidFill>
              </a:rPr>
              <a:t>đó</a:t>
            </a:r>
            <a:r>
              <a:rPr lang="en-US" altLang="en-US" sz="3200" i="1" dirty="0">
                <a:solidFill>
                  <a:srgbClr val="003366"/>
                </a:solidFill>
              </a:rPr>
              <a:t>.</a:t>
            </a:r>
            <a:endParaRPr lang="en-US" altLang="en-US" sz="3200" dirty="0">
              <a:solidFill>
                <a:srgbClr val="003366"/>
              </a:solidFill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solidFill>
                <a:srgbClr val="003366"/>
              </a:solidFill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solidFill>
                <a:srgbClr val="002060"/>
              </a:solidFill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22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Kết quả hình ảnh cho thank you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6" y="685800"/>
            <a:ext cx="8575563" cy="555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170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E10D01-FB8C-B774-22D0-9BF20FCE486E}"/>
              </a:ext>
            </a:extLst>
          </p:cNvPr>
          <p:cNvSpPr txBox="1"/>
          <p:nvPr/>
        </p:nvSpPr>
        <p:spPr>
          <a:xfrm>
            <a:off x="-1" y="1241603"/>
            <a:ext cx="88756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200" b="1" i="0" dirty="0">
                <a:solidFill>
                  <a:srgbClr val="0070C0"/>
                </a:solidFill>
                <a:effectLst/>
                <a:latin typeface="+mj-lt"/>
              </a:rPr>
              <a:t>I. Vai trò của thực vật với đời sống con người</a:t>
            </a:r>
            <a:endParaRPr lang="en-US" sz="3200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026" name="Picture 2" descr="Lý thuyết Khoa học tự nhiên 6 Bài 20: Vai trò của thực vật trong đời sống và trong tự nhiên">
            <a:extLst>
              <a:ext uri="{FF2B5EF4-FFF2-40B4-BE49-F238E27FC236}">
                <a16:creationId xmlns:a16="http://schemas.microsoft.com/office/drawing/2014/main" id="{C3CA2A18-9B0E-4649-4A72-269F8EC38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48" y="1826378"/>
            <a:ext cx="6047226" cy="5003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DA4252-9CC0-2D6A-7523-BACACE562D0A}"/>
              </a:ext>
            </a:extLst>
          </p:cNvPr>
          <p:cNvSpPr txBox="1"/>
          <p:nvPr/>
        </p:nvSpPr>
        <p:spPr>
          <a:xfrm>
            <a:off x="7277719" y="2140429"/>
            <a:ext cx="433843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rgbClr val="FF0000"/>
                </a:solidFill>
                <a:effectLst/>
                <a:latin typeface="+mj-lt"/>
              </a:rPr>
              <a:t>       Cho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+mj-lt"/>
              </a:rPr>
              <a:t>biết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+mj-lt"/>
              </a:rPr>
              <a:t>vai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+mj-lt"/>
              </a:rPr>
              <a:t>trò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+mj-lt"/>
              </a:rPr>
              <a:t>của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+mj-lt"/>
              </a:rPr>
              <a:t>thực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+mj-lt"/>
              </a:rPr>
              <a:t>vật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+mj-lt"/>
              </a:rPr>
              <a:t>đối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+mj-lt"/>
              </a:rPr>
              <a:t>với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+mj-lt"/>
              </a:rPr>
              <a:t>đời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+mj-lt"/>
              </a:rPr>
              <a:t>sống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+mj-lt"/>
              </a:rPr>
              <a:t> con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+mj-lt"/>
              </a:rPr>
              <a:t>người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+mj-lt"/>
              </a:rPr>
              <a:t>?</a:t>
            </a:r>
            <a:endParaRPr lang="en-US" sz="3200" i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422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E10D01-FB8C-B774-22D0-9BF20FCE486E}"/>
              </a:ext>
            </a:extLst>
          </p:cNvPr>
          <p:cNvSpPr txBox="1"/>
          <p:nvPr/>
        </p:nvSpPr>
        <p:spPr>
          <a:xfrm>
            <a:off x="-1" y="1241603"/>
            <a:ext cx="88756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200" b="1" i="0" dirty="0">
                <a:solidFill>
                  <a:srgbClr val="0070C0"/>
                </a:solidFill>
                <a:effectLst/>
                <a:latin typeface="+mj-lt"/>
              </a:rPr>
              <a:t>I. Vai trò của thực vật với đời sống con người</a:t>
            </a:r>
            <a:endParaRPr lang="en-US" sz="3200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87AC11-1763-237A-24F8-9F3F2F579F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3" t="33884" r="22800" b="4130"/>
          <a:stretch/>
        </p:blipFill>
        <p:spPr>
          <a:xfrm>
            <a:off x="1967949" y="1826378"/>
            <a:ext cx="7717782" cy="500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905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E10D01-FB8C-B774-22D0-9BF20FCE486E}"/>
              </a:ext>
            </a:extLst>
          </p:cNvPr>
          <p:cNvSpPr txBox="1"/>
          <p:nvPr/>
        </p:nvSpPr>
        <p:spPr>
          <a:xfrm>
            <a:off x="-1" y="1042823"/>
            <a:ext cx="88756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200" b="1" i="0" dirty="0">
                <a:solidFill>
                  <a:srgbClr val="0070C0"/>
                </a:solidFill>
                <a:effectLst/>
                <a:latin typeface="+mj-lt"/>
              </a:rPr>
              <a:t>I. Vai trò của thực vật với đời sống con người</a:t>
            </a:r>
            <a:endParaRPr lang="en-US" sz="3200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87AC11-1763-237A-24F8-9F3F2F579F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3" t="33884" r="22800" b="4130"/>
          <a:stretch/>
        </p:blipFill>
        <p:spPr>
          <a:xfrm>
            <a:off x="1967949" y="1558025"/>
            <a:ext cx="7717782" cy="4415396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10A0859-9522-0889-597E-6B8EE3613A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690930"/>
              </p:ext>
            </p:extLst>
          </p:nvPr>
        </p:nvGraphicFramePr>
        <p:xfrm>
          <a:off x="2172250" y="3820693"/>
          <a:ext cx="734943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889">
                  <a:extLst>
                    <a:ext uri="{9D8B030D-6E8A-4147-A177-3AD203B41FA5}">
                      <a16:colId xmlns:a16="http://schemas.microsoft.com/office/drawing/2014/main" val="2164282044"/>
                    </a:ext>
                  </a:extLst>
                </a:gridCol>
                <a:gridCol w="874644">
                  <a:extLst>
                    <a:ext uri="{9D8B030D-6E8A-4147-A177-3AD203B41FA5}">
                      <a16:colId xmlns:a16="http://schemas.microsoft.com/office/drawing/2014/main" val="3940229307"/>
                    </a:ext>
                  </a:extLst>
                </a:gridCol>
                <a:gridCol w="805069">
                  <a:extLst>
                    <a:ext uri="{9D8B030D-6E8A-4147-A177-3AD203B41FA5}">
                      <a16:colId xmlns:a16="http://schemas.microsoft.com/office/drawing/2014/main" val="693082975"/>
                    </a:ext>
                  </a:extLst>
                </a:gridCol>
                <a:gridCol w="834887">
                  <a:extLst>
                    <a:ext uri="{9D8B030D-6E8A-4147-A177-3AD203B41FA5}">
                      <a16:colId xmlns:a16="http://schemas.microsoft.com/office/drawing/2014/main" val="2086442251"/>
                    </a:ext>
                  </a:extLst>
                </a:gridCol>
                <a:gridCol w="815009">
                  <a:extLst>
                    <a:ext uri="{9D8B030D-6E8A-4147-A177-3AD203B41FA5}">
                      <a16:colId xmlns:a16="http://schemas.microsoft.com/office/drawing/2014/main" val="971982268"/>
                    </a:ext>
                  </a:extLst>
                </a:gridCol>
                <a:gridCol w="834887">
                  <a:extLst>
                    <a:ext uri="{9D8B030D-6E8A-4147-A177-3AD203B41FA5}">
                      <a16:colId xmlns:a16="http://schemas.microsoft.com/office/drawing/2014/main" val="107180056"/>
                    </a:ext>
                  </a:extLst>
                </a:gridCol>
                <a:gridCol w="815008">
                  <a:extLst>
                    <a:ext uri="{9D8B030D-6E8A-4147-A177-3AD203B41FA5}">
                      <a16:colId xmlns:a16="http://schemas.microsoft.com/office/drawing/2014/main" val="3421972354"/>
                    </a:ext>
                  </a:extLst>
                </a:gridCol>
                <a:gridCol w="815009">
                  <a:extLst>
                    <a:ext uri="{9D8B030D-6E8A-4147-A177-3AD203B41FA5}">
                      <a16:colId xmlns:a16="http://schemas.microsoft.com/office/drawing/2014/main" val="183210137"/>
                    </a:ext>
                  </a:extLst>
                </a:gridCol>
                <a:gridCol w="974036">
                  <a:extLst>
                    <a:ext uri="{9D8B030D-6E8A-4147-A177-3AD203B41FA5}">
                      <a16:colId xmlns:a16="http://schemas.microsoft.com/office/drawing/2014/main" val="4250043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2795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84665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6335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6482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4263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6490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2350EC-8213-5EEE-D38A-5B2C4DB71AE0}"/>
              </a:ext>
            </a:extLst>
          </p:cNvPr>
          <p:cNvSpPr txBox="1"/>
          <p:nvPr/>
        </p:nvSpPr>
        <p:spPr>
          <a:xfrm>
            <a:off x="0" y="1331701"/>
            <a:ext cx="882594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II. Vai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200" b="0" i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endParaRPr lang="en-US" sz="3200" b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Lý thuyết Khoa học tự nhiên 6 Bài 20: Vai trò của thực vật trong đời sống và trong tự nhiên">
            <a:extLst>
              <a:ext uri="{FF2B5EF4-FFF2-40B4-BE49-F238E27FC236}">
                <a16:creationId xmlns:a16="http://schemas.microsoft.com/office/drawing/2014/main" id="{B25E1A82-4C0A-308C-03D5-D6D7477720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51" y="2458614"/>
            <a:ext cx="6058566" cy="423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46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2350EC-8213-5EEE-D38A-5B2C4DB71AE0}"/>
              </a:ext>
            </a:extLst>
          </p:cNvPr>
          <p:cNvSpPr txBox="1"/>
          <p:nvPr/>
        </p:nvSpPr>
        <p:spPr>
          <a:xfrm>
            <a:off x="0" y="1331701"/>
            <a:ext cx="882594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II. Vai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200" b="0" i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endParaRPr lang="en-US" sz="3200" b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9756BB-F01A-E001-4E0F-24795A5144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2" t="32024" r="9269" b="15133"/>
          <a:stretch/>
        </p:blipFill>
        <p:spPr>
          <a:xfrm>
            <a:off x="588140" y="2453141"/>
            <a:ext cx="11015720" cy="3991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59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2350EC-8213-5EEE-D38A-5B2C4DB71AE0}"/>
              </a:ext>
            </a:extLst>
          </p:cNvPr>
          <p:cNvSpPr txBox="1"/>
          <p:nvPr/>
        </p:nvSpPr>
        <p:spPr>
          <a:xfrm>
            <a:off x="0" y="1331701"/>
            <a:ext cx="882594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II. Vai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200" b="0" i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endParaRPr lang="en-US" sz="3200" b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C9AE74-3684-A1FE-0229-643B94A30B3F}"/>
              </a:ext>
            </a:extLst>
          </p:cNvPr>
          <p:cNvSpPr txBox="1"/>
          <p:nvPr/>
        </p:nvSpPr>
        <p:spPr>
          <a:xfrm>
            <a:off x="69573" y="2505670"/>
            <a:ext cx="1212242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600" b="0" i="0" dirty="0">
                <a:solidFill>
                  <a:srgbClr val="000000"/>
                </a:solidFill>
                <a:effectLst/>
                <a:latin typeface="+mj-lt"/>
              </a:rPr>
              <a:t>- Thực vật quang hợp giúp hấp thu bớt lượng carbon dioxide và giải phóng oxygen làm cân bằng hàm lượng các chất khí trong môi trường.</a:t>
            </a:r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27322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B5C0-B6AF-5506-47C4-42C32B06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95"/>
            <a:ext cx="12192000" cy="935902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20. VAI TRÒ CỦA THỰC VẬT TRONG ĐỜI SỐNG </a:t>
            </a:r>
            <a:b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TRONG TỰ NHIÊN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2350EC-8213-5EEE-D38A-5B2C4DB71AE0}"/>
              </a:ext>
            </a:extLst>
          </p:cNvPr>
          <p:cNvSpPr txBox="1"/>
          <p:nvPr/>
        </p:nvSpPr>
        <p:spPr>
          <a:xfrm>
            <a:off x="0" y="1142860"/>
            <a:ext cx="88259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nhiễm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endParaRPr lang="en-US" sz="3200" b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DDEE13-ACE4-E3D2-D07F-18E6840038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2" t="32149" r="11992" b="17300"/>
          <a:stretch/>
        </p:blipFill>
        <p:spPr>
          <a:xfrm>
            <a:off x="69574" y="1767249"/>
            <a:ext cx="11932497" cy="3947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51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</TotalTime>
  <Words>742</Words>
  <Application>Microsoft Office PowerPoint</Application>
  <PresentationFormat>Widescreen</PresentationFormat>
  <Paragraphs>77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Office Theme</vt:lpstr>
      <vt:lpstr>TRƯỜNG THCS HỒI XUÂN</vt:lpstr>
      <vt:lpstr>BÀI 20. VAI TRÒ CỦA THỰC VẬT TRONG ĐỜI SỐNG  VÀ TRONG TỰ NHIÊN</vt:lpstr>
      <vt:lpstr>BÀI 20. VAI TRÒ CỦA THỰC VẬT TRONG ĐỜI SỐNG  VÀ TRONG TỰ NHIÊN</vt:lpstr>
      <vt:lpstr>BÀI 20. VAI TRÒ CỦA THỰC VẬT TRONG ĐỜI SỐNG  VÀ TRONG TỰ NHIÊN</vt:lpstr>
      <vt:lpstr>BÀI 20. VAI TRÒ CỦA THỰC VẬT TRONG ĐỜI SỐNG  VÀ TRONG TỰ NHIÊN</vt:lpstr>
      <vt:lpstr>BÀI 20. VAI TRÒ CỦA THỰC VẬT TRONG ĐỜI SỐNG  VÀ TRONG TỰ NHIÊN</vt:lpstr>
      <vt:lpstr>BÀI 20. VAI TRÒ CỦA THỰC VẬT TRONG ĐỜI SỐNG  VÀ TRONG TỰ NHIÊN</vt:lpstr>
      <vt:lpstr>BÀI 20. VAI TRÒ CỦA THỰC VẬT TRONG ĐỜI SỐNG  VÀ TRONG TỰ NHIÊN</vt:lpstr>
      <vt:lpstr>BÀI 20. VAI TRÒ CỦA THỰC VẬT TRONG ĐỜI SỐNG  VÀ TRONG TỰ NHIÊN</vt:lpstr>
      <vt:lpstr>BÀI 20. VAI TRÒ CỦA THỰC VẬT TRONG ĐỜI SỐNG  VÀ TRONG TỰ NHIÊN</vt:lpstr>
      <vt:lpstr>BÀI 20. VAI TRÒ CỦA THỰC VẬT TRONG ĐỜI SỐNG  VÀ TRONG TỰ NHIÊN</vt:lpstr>
      <vt:lpstr>BÀI 20. VAI TRÒ CỦA THỰC VẬT TRONG ĐỜI SỐNG  VÀ TRONG TỰ NHIÊN</vt:lpstr>
      <vt:lpstr>BÀI 20. VAI TRÒ CỦA THỰC VẬT TRONG ĐỜI SỐNG  VÀ TRONG TỰ NHIÊN</vt:lpstr>
      <vt:lpstr>BÀI 20. VAI TRÒ CỦA THỰC VẬT TRONG ĐỜI SỐNG  VÀ TRONG TỰ NHIÊN</vt:lpstr>
      <vt:lpstr>BÀI 20. VAI TRÒ CỦA THỰC VẬT TRONG ĐỜI SỐNG  VÀ TRONG TỰ NHIÊN</vt:lpstr>
      <vt:lpstr>BÀI 20. VAI TRÒ CỦA THỰC VẬT TRONG ĐỜI SỐNG  VÀ TRONG TỰ NHIÊN</vt:lpstr>
      <vt:lpstr>BÀI 20. VAI TRÒ CỦA THỰC VẬT TRONG ĐỜI SỐNG  VÀ TRONG TỰ NHIÊN</vt:lpstr>
      <vt:lpstr>BÀI 20. VAI TRÒ CỦA THỰC VẬT TRONG ĐỜI SỐNG  VÀ TRONG TỰ NHIÊN</vt:lpstr>
      <vt:lpstr>LUYỆN TẬP</vt:lpstr>
      <vt:lpstr>PowerPoint Presentation</vt:lpstr>
      <vt:lpstr>VẬN DỤNG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Hưng Bùi</dc:creator>
  <cp:lastModifiedBy>Administrator</cp:lastModifiedBy>
  <cp:revision>90</cp:revision>
  <dcterms:created xsi:type="dcterms:W3CDTF">2023-12-19T04:34:43Z</dcterms:created>
  <dcterms:modified xsi:type="dcterms:W3CDTF">2026-03-23T08:44:06Z</dcterms:modified>
</cp:coreProperties>
</file>