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301" r:id="rId3"/>
    <p:sldId id="256" r:id="rId4"/>
    <p:sldId id="325" r:id="rId5"/>
    <p:sldId id="326" r:id="rId6"/>
    <p:sldId id="305" r:id="rId7"/>
    <p:sldId id="313" r:id="rId8"/>
    <p:sldId id="327" r:id="rId9"/>
    <p:sldId id="315" r:id="rId10"/>
    <p:sldId id="314" r:id="rId11"/>
    <p:sldId id="328" r:id="rId12"/>
    <p:sldId id="316" r:id="rId13"/>
    <p:sldId id="329" r:id="rId14"/>
    <p:sldId id="330" r:id="rId15"/>
    <p:sldId id="332" r:id="rId16"/>
    <p:sldId id="333" r:id="rId17"/>
    <p:sldId id="257" r:id="rId18"/>
    <p:sldId id="306" r:id="rId19"/>
    <p:sldId id="334" r:id="rId20"/>
    <p:sldId id="335" r:id="rId21"/>
    <p:sldId id="308" r:id="rId22"/>
    <p:sldId id="336" r:id="rId23"/>
    <p:sldId id="318" r:id="rId24"/>
    <p:sldId id="310" r:id="rId25"/>
    <p:sldId id="29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78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60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263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33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573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824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128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85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85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25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88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D34DA-C134-4414-8727-F546AE325925}" type="datetimeFigureOut">
              <a:rPr lang="en-US" smtClean="0"/>
              <a:t>4/5/2026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B229B-FB2E-4008-BFE0-F6F570074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41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9335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3914" y="2669309"/>
            <a:ext cx="11602523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 :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TIẾNG VIỆT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 PHÁT TRIỂN CỦA NGÔN NGỮ: </a:t>
            </a:r>
            <a:endParaRPr lang="vi-VN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NGỮ MỚI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VÀ NGHĨA MỚI</a:t>
            </a:r>
          </a:p>
          <a:p>
            <a:pPr algn="ctr">
              <a:lnSpc>
                <a:spcPct val="150000"/>
              </a:lnSpc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86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299D3-24B7-9583-F6E2-F806A8AF3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dybug on a flower&#10;&#10;Description automatically generated">
            <a:extLst>
              <a:ext uri="{FF2B5EF4-FFF2-40B4-BE49-F238E27FC236}">
                <a16:creationId xmlns:a16="http://schemas.microsoft.com/office/drawing/2014/main" id="{8D71157C-42D0-F6B8-AA3D-17E70F756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4872"/>
            <a:ext cx="4411980" cy="28531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F28C23-5022-47A5-3813-602BBF406AEE}"/>
              </a:ext>
            </a:extLst>
          </p:cNvPr>
          <p:cNvSpPr txBox="1"/>
          <p:nvPr/>
        </p:nvSpPr>
        <p:spPr>
          <a:xfrm>
            <a:off x="4605251" y="179702"/>
            <a:ext cx="3239885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vi-V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Tạo nghĩa mới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7E6DCC0-314E-1091-8859-EE4E1F658E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042827"/>
              </p:ext>
            </p:extLst>
          </p:nvPr>
        </p:nvGraphicFramePr>
        <p:xfrm>
          <a:off x="1371600" y="1359239"/>
          <a:ext cx="10144645" cy="4416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8897">
                  <a:extLst>
                    <a:ext uri="{9D8B030D-6E8A-4147-A177-3AD203B41FA5}">
                      <a16:colId xmlns:a16="http://schemas.microsoft.com/office/drawing/2014/main" val="3291062974"/>
                    </a:ext>
                  </a:extLst>
                </a:gridCol>
                <a:gridCol w="8015748">
                  <a:extLst>
                    <a:ext uri="{9D8B030D-6E8A-4147-A177-3AD203B41FA5}">
                      <a16:colId xmlns:a16="http://schemas.microsoft.com/office/drawing/2014/main" val="3672684366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nghĩa mới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2551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Ví dụ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tabLst>
                          <a:tab pos="14605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Ở</a:t>
                      </a: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từ chuột: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tabLst>
                          <a:tab pos="14605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N</a:t>
                      </a: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ghĩa gốc (chỉ một loài thú nhỏ) 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tabLst>
                          <a:tab pos="14605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N</a:t>
                      </a: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ghĩa mới: chỉ một bộ phận điều khiển máy tính. 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586619"/>
                  </a:ext>
                </a:extLst>
              </a:tr>
              <a:tr h="10394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nghĩa mới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vi-VN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mới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cạnh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thị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mới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nảy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gọi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vi-VN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mới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ẩn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hoán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3606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323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19A37-52DE-4496-38CB-4F836F6E3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3AC307-8C3F-FA1D-C166-D7805219E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81" y="203144"/>
            <a:ext cx="11009745" cy="6335768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B09FC2D-9219-5F9E-A258-1E331E7320CA}"/>
              </a:ext>
            </a:extLst>
          </p:cNvPr>
          <p:cNvSpPr/>
          <p:nvPr/>
        </p:nvSpPr>
        <p:spPr>
          <a:xfrm>
            <a:off x="3304310" y="2567709"/>
            <a:ext cx="5496790" cy="205970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</a:t>
            </a:r>
          </a:p>
          <a:p>
            <a:pPr algn="ctr"/>
            <a:endParaRPr 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</a:t>
            </a:r>
          </a:p>
        </p:txBody>
      </p:sp>
    </p:spTree>
    <p:extLst>
      <p:ext uri="{BB962C8B-B14F-4D97-AF65-F5344CB8AC3E}">
        <p14:creationId xmlns:p14="http://schemas.microsoft.com/office/powerpoint/2010/main" val="209028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1E340-C7E3-5DC7-2CFC-9131D3B44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dybug on a flower&#10;&#10;Description automatically generated">
            <a:extLst>
              <a:ext uri="{FF2B5EF4-FFF2-40B4-BE49-F238E27FC236}">
                <a16:creationId xmlns:a16="http://schemas.microsoft.com/office/drawing/2014/main" id="{FCA86A9D-83AD-66AC-CAFC-CF26525D0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4872"/>
            <a:ext cx="4411980" cy="28531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6CF5FD-6564-1111-E482-189072C19F99}"/>
              </a:ext>
            </a:extLst>
          </p:cNvPr>
          <p:cNvSpPr txBox="1"/>
          <p:nvPr/>
        </p:nvSpPr>
        <p:spPr>
          <a:xfrm>
            <a:off x="480060" y="112651"/>
            <a:ext cx="117119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</a:t>
            </a:r>
            <a:endParaRPr lang="vi-VN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Xác định các nhóm từ ngữ mới</a:t>
            </a:r>
            <a:endParaRPr lang="vi-VN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33899E-5E42-B034-AF4D-1147D772D1D1}"/>
              </a:ext>
            </a:extLst>
          </p:cNvPr>
          <p:cNvSpPr txBox="1"/>
          <p:nvPr/>
        </p:nvSpPr>
        <p:spPr>
          <a:xfrm>
            <a:off x="293369" y="1217122"/>
            <a:ext cx="3125240" cy="32465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cặp đôi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91: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68509EB-9714-6273-9441-A5D211C323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676348"/>
              </p:ext>
            </p:extLst>
          </p:nvPr>
        </p:nvGraphicFramePr>
        <p:xfrm>
          <a:off x="3990109" y="1217122"/>
          <a:ext cx="7908522" cy="469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53425">
                  <a:extLst>
                    <a:ext uri="{9D8B030D-6E8A-4147-A177-3AD203B41FA5}">
                      <a16:colId xmlns:a16="http://schemas.microsoft.com/office/drawing/2014/main" val="3349984218"/>
                    </a:ext>
                  </a:extLst>
                </a:gridCol>
                <a:gridCol w="3955097">
                  <a:extLst>
                    <a:ext uri="{9D8B030D-6E8A-4147-A177-3AD203B41FA5}">
                      <a16:colId xmlns:a16="http://schemas.microsoft.com/office/drawing/2014/main" val="10452092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Đặc điểm cấu tạo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8777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 cà chua, tên lửa, đường sá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Tạo từ theo phương thức láy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1613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hoả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xe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ben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Tạo từ theo phương thức vay mượn tiếng Pháp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34339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c. nằng nặng, nhè nhẹ, bối rối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Tạo từ theo phương thức vay mượn tiếng Hán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91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d. lô cốt, bê tông, xi mông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Tạo từ theo phương thức ghép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5145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e. cường quốc, hải quân, siêu thị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47329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2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0FB26-8024-94F4-A36C-2AF5D64AE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dybug on a flower&#10;&#10;Description automatically generated">
            <a:extLst>
              <a:ext uri="{FF2B5EF4-FFF2-40B4-BE49-F238E27FC236}">
                <a16:creationId xmlns:a16="http://schemas.microsoft.com/office/drawing/2014/main" id="{6A797485-6898-4DE8-80BB-84680949D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4872"/>
            <a:ext cx="4411980" cy="28531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F62D91-F7DC-7B86-EAF0-A3FFE3262364}"/>
              </a:ext>
            </a:extLst>
          </p:cNvPr>
          <p:cNvSpPr txBox="1"/>
          <p:nvPr/>
        </p:nvSpPr>
        <p:spPr>
          <a:xfrm>
            <a:off x="480060" y="112651"/>
            <a:ext cx="117119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</a:t>
            </a:r>
            <a:endParaRPr lang="vi-VN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Xác định các nhóm từ ngữ mới</a:t>
            </a:r>
            <a:endParaRPr lang="vi-VN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65D1EE-7567-E635-C7C4-26F5ADE24B41}"/>
              </a:ext>
            </a:extLst>
          </p:cNvPr>
          <p:cNvSpPr txBox="1"/>
          <p:nvPr/>
        </p:nvSpPr>
        <p:spPr>
          <a:xfrm>
            <a:off x="1286740" y="1643149"/>
            <a:ext cx="3125240" cy="32465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cặp đôi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91: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6AF019-0901-4B2D-5C27-D87FA8831DD1}"/>
              </a:ext>
            </a:extLst>
          </p:cNvPr>
          <p:cNvSpPr txBox="1"/>
          <p:nvPr/>
        </p:nvSpPr>
        <p:spPr>
          <a:xfrm>
            <a:off x="5048249" y="1528796"/>
            <a:ext cx="6135830" cy="365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480" marR="30480" algn="just">
              <a:lnSpc>
                <a:spcPct val="115000"/>
              </a:lnSpc>
              <a:spcAft>
                <a:spcPts val="1200"/>
              </a:spcAft>
            </a:pPr>
            <a:r>
              <a:rPr lang="vi-VN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1, trang 91: Xếp các từ ở bên A vào nhóm phù hợp nêu ở bên B: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tabLst>
                <a:tab pos="1386840" algn="l"/>
              </a:tabLst>
            </a:pPr>
            <a:r>
              <a:rPr lang="vi-VN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Đáp án: a) – 4; 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tabLst>
                <a:tab pos="1386840" algn="l"/>
              </a:tabLst>
            </a:pPr>
            <a:r>
              <a:rPr lang="vi-VN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b) - 5;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tabLst>
                <a:tab pos="1386840" algn="l"/>
              </a:tabLst>
            </a:pPr>
            <a:r>
              <a:rPr lang="vi-VN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c) - 1;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tabLst>
                <a:tab pos="1386840" algn="l"/>
              </a:tabLst>
            </a:pPr>
            <a:r>
              <a:rPr lang="vi-VN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d) – 2;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e) – 3;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247303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24EA3-5106-C4D7-32E1-D18645129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dybug on a flower&#10;&#10;Description automatically generated">
            <a:extLst>
              <a:ext uri="{FF2B5EF4-FFF2-40B4-BE49-F238E27FC236}">
                <a16:creationId xmlns:a16="http://schemas.microsoft.com/office/drawing/2014/main" id="{A17070B5-A1C7-FCC0-B8E4-8477CAFFD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4872"/>
            <a:ext cx="4411980" cy="28531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FFF846-FEA1-E4CD-F72C-9D346C254DF3}"/>
              </a:ext>
            </a:extLst>
          </p:cNvPr>
          <p:cNvSpPr txBox="1"/>
          <p:nvPr/>
        </p:nvSpPr>
        <p:spPr>
          <a:xfrm>
            <a:off x="480060" y="112651"/>
            <a:ext cx="4411980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386840" algn="l"/>
              </a:tabLst>
            </a:pPr>
            <a:r>
              <a:rPr lang="vi-VN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Xác định nghĩa của từ</a:t>
            </a:r>
            <a:endParaRPr lang="vi-VN" sz="28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7FE33C-D9D8-4C9F-24D7-90D2B0B47D77}"/>
              </a:ext>
            </a:extLst>
          </p:cNvPr>
          <p:cNvSpPr txBox="1"/>
          <p:nvPr/>
        </p:nvSpPr>
        <p:spPr>
          <a:xfrm>
            <a:off x="817764" y="1162285"/>
            <a:ext cx="3736571" cy="40167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 dõi SGK trang 91- 92. hoàn thành bài tập 2 (GV chiếu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Nhóm 1: câu a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Nhóm 2: câu b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tabLst>
                <a:tab pos="1386840" algn="l"/>
              </a:tabLst>
            </a:pPr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Nhóm 3: câu c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9B3B1B-4F03-B09C-363B-B8E92191C542}"/>
              </a:ext>
            </a:extLst>
          </p:cNvPr>
          <p:cNvSpPr txBox="1"/>
          <p:nvPr/>
        </p:nvSpPr>
        <p:spPr>
          <a:xfrm>
            <a:off x="5372099" y="1159628"/>
            <a:ext cx="6094268" cy="4538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1386840" algn="l"/>
              </a:tabLst>
            </a:pPr>
            <a:r>
              <a:rPr lang="en-US" sz="2800" b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91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1386840" algn="l"/>
              </a:tabLs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tabLst>
                <a:tab pos="1386840" algn="l"/>
              </a:tabLst>
            </a:pP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ẩn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hoán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102468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FBDD8-1339-57EA-9B20-538B431F3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dybug on a flower&#10;&#10;Description automatically generated">
            <a:extLst>
              <a:ext uri="{FF2B5EF4-FFF2-40B4-BE49-F238E27FC236}">
                <a16:creationId xmlns:a16="http://schemas.microsoft.com/office/drawing/2014/main" id="{BACBB8C1-757F-C39E-5E18-2CF618AF5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4872"/>
            <a:ext cx="4411980" cy="28531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14D091-C172-2C9F-67FD-BFFE1F9CE0A8}"/>
              </a:ext>
            </a:extLst>
          </p:cNvPr>
          <p:cNvSpPr txBox="1"/>
          <p:nvPr/>
        </p:nvSpPr>
        <p:spPr>
          <a:xfrm>
            <a:off x="480060" y="112651"/>
            <a:ext cx="7943850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386840" algn="l"/>
              </a:tabLst>
            </a:pP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Xác định nghĩa của từ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7C39E0-0DA2-A4C6-C812-1247D073149D}"/>
              </a:ext>
            </a:extLst>
          </p:cNvPr>
          <p:cNvSpPr txBox="1"/>
          <p:nvPr/>
        </p:nvSpPr>
        <p:spPr>
          <a:xfrm>
            <a:off x="480060" y="1202212"/>
            <a:ext cx="5507182" cy="48320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đã cho: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Ở câu a,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ngọt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chỉ tính chất của lời nói (âm thanh) êm tai, dễ nghe, dễ làm siêu lòng người. </a:t>
            </a:r>
          </a:p>
          <a:p>
            <a:pPr algn="just"/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Ở câu b,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chỉ bộ phận dưới cùng của một đồ dùng, có tác dụng đỡ cho các bộ phận khác.</a:t>
            </a:r>
          </a:p>
          <a:p>
            <a:pPr algn="just"/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Ở câu c,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chỉ năm (đơn vị thời gian).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C7125B-8B7E-AAC8-21BE-A492127B2D79}"/>
              </a:ext>
            </a:extLst>
          </p:cNvPr>
          <p:cNvSpPr txBox="1"/>
          <p:nvPr/>
        </p:nvSpPr>
        <p:spPr>
          <a:xfrm>
            <a:off x="6619009" y="1202212"/>
            <a:ext cx="5299364" cy="39703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Xác định phương thức hình thành các nghĩa: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nghĩa được hình thành theo phương thức ẩn dụ: nghĩa của từ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ngọt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(ở câu a) và nghĩa của từ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(ở câu b).</a:t>
            </a:r>
          </a:p>
          <a:p>
            <a:pPr algn="just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nghĩa được hình thành theo phương thức hoán dụ: nghĩa của từ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(ở câu c).</a:t>
            </a:r>
          </a:p>
        </p:txBody>
      </p:sp>
    </p:spTree>
    <p:extLst>
      <p:ext uri="{BB962C8B-B14F-4D97-AF65-F5344CB8AC3E}">
        <p14:creationId xmlns:p14="http://schemas.microsoft.com/office/powerpoint/2010/main" val="249041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125622-3351-F90A-92A1-B320A9573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ladybug on a flower&#10;&#10;Description automatically generated">
            <a:extLst>
              <a:ext uri="{FF2B5EF4-FFF2-40B4-BE49-F238E27FC236}">
                <a16:creationId xmlns:a16="http://schemas.microsoft.com/office/drawing/2014/main" id="{B85AC879-A576-D9F0-9A3F-E7855E616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05" b="1"/>
          <a:stretch/>
        </p:blipFill>
        <p:spPr>
          <a:xfrm>
            <a:off x="1" y="10"/>
            <a:ext cx="5532119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C25CDB-C532-4CE2-9844-C62442C228FE}"/>
              </a:ext>
            </a:extLst>
          </p:cNvPr>
          <p:cNvSpPr txBox="1"/>
          <p:nvPr/>
        </p:nvSpPr>
        <p:spPr>
          <a:xfrm>
            <a:off x="5340928" y="365125"/>
            <a:ext cx="6012872" cy="1235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Phân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tích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sự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khác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nhau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về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nghĩa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của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các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yếu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tố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Hán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Việt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lang="en-US" sz="3400" dirty="0">
              <a:solidFill>
                <a:srgbClr val="FF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CF3292-7481-2D6A-CF4C-2CCEC3437F86}"/>
              </a:ext>
            </a:extLst>
          </p:cNvPr>
          <p:cNvSpPr txBox="1"/>
          <p:nvPr/>
        </p:nvSpPr>
        <p:spPr>
          <a:xfrm>
            <a:off x="4629150" y="2060128"/>
            <a:ext cx="6651913" cy="3742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indent="-228600" algn="just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SGK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92.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713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927" y="0"/>
            <a:ext cx="399010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1E7262A-3470-ABFB-2A2C-6BEA04EBF7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971001"/>
              </p:ext>
            </p:extLst>
          </p:nvPr>
        </p:nvGraphicFramePr>
        <p:xfrm>
          <a:off x="290945" y="183862"/>
          <a:ext cx="11772899" cy="6400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9291">
                  <a:extLst>
                    <a:ext uri="{9D8B030D-6E8A-4147-A177-3AD203B41FA5}">
                      <a16:colId xmlns:a16="http://schemas.microsoft.com/office/drawing/2014/main" val="178395501"/>
                    </a:ext>
                  </a:extLst>
                </a:gridCol>
                <a:gridCol w="5386791">
                  <a:extLst>
                    <a:ext uri="{9D8B030D-6E8A-4147-A177-3AD203B41FA5}">
                      <a16:colId xmlns:a16="http://schemas.microsoft.com/office/drawing/2014/main" val="1610665854"/>
                    </a:ext>
                  </a:extLst>
                </a:gridCol>
                <a:gridCol w="3636817">
                  <a:extLst>
                    <a:ext uri="{9D8B030D-6E8A-4147-A177-3AD203B41FA5}">
                      <a16:colId xmlns:a16="http://schemas.microsoft.com/office/drawing/2014/main" val="2073772457"/>
                    </a:ext>
                  </a:extLst>
                </a:gridCol>
              </a:tblGrid>
              <a:tr h="54281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PHT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03: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3,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92</a:t>
                      </a:r>
                      <a:r>
                        <a:rPr lang="vi-VN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dưới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224240"/>
                  </a:ext>
                </a:extLst>
              </a:tr>
              <a:tr h="3221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 tố Hán Việt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chứa yếu tố Hán Việt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 khác biệt về nghĩa 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6330574"/>
                  </a:ext>
                </a:extLst>
              </a:tr>
              <a:tr h="54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đồng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 âm, đồng bào, đồng ca / đồng dao, mục đồng, thần đồng.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…………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9039"/>
                  </a:ext>
                </a:extLst>
              </a:tr>
              <a:tr h="7634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giai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giai nhân, giai phẩm, giai thoại / giai cấp, giai đoạn, giai tầng / giai lão, bách niên giai lão.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8259140"/>
                  </a:ext>
                </a:extLst>
              </a:tr>
              <a:tr h="98414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minh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minh châu, minh quân, minh tinh / chứng minh, thuyết minh, minh oan / đồng minh, liên minh.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……….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585464"/>
                  </a:ext>
                </a:extLst>
              </a:tr>
              <a:tr h="54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tân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lễ tân, tân khách, tiếp tân / tân binh, tân dược, tân thời.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422016"/>
                  </a:ext>
                </a:extLst>
              </a:tr>
              <a:tr h="65314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vị 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 vị, hoán vị, kế vị / vị </a:t>
                      </a: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</a:t>
                      </a: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ốc, vị tha / vị lai, vị tất, vị thành niên.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tabLst>
                          <a:tab pos="1386840" algn="l"/>
                        </a:tabLst>
                      </a:pPr>
                      <a:r>
                        <a:rPr lang="vi-VN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211" marR="33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956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05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845" y="0"/>
            <a:ext cx="38711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86501" y="421843"/>
            <a:ext cx="3990109" cy="31085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đồng: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đồng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có nghĩa là cùng, như nhau.</a:t>
            </a:r>
          </a:p>
          <a:p>
            <a:pPr algn="just"/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dao,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có nghĩa là trẻ em, chưa thành niên.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39B5E7-9B50-68A8-0202-B46507AC6D46}"/>
              </a:ext>
            </a:extLst>
          </p:cNvPr>
          <p:cNvSpPr txBox="1"/>
          <p:nvPr/>
        </p:nvSpPr>
        <p:spPr>
          <a:xfrm>
            <a:off x="3032588" y="212721"/>
            <a:ext cx="19462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 ý:</a:t>
            </a:r>
            <a:endParaRPr lang="vi-VN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6FF6E2-75C7-D6C5-A274-4892A0CDD44D}"/>
              </a:ext>
            </a:extLst>
          </p:cNvPr>
          <p:cNvSpPr txBox="1"/>
          <p:nvPr/>
        </p:nvSpPr>
        <p:spPr>
          <a:xfrm>
            <a:off x="919139" y="2584766"/>
            <a:ext cx="4622225" cy="3828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giai: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giai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có nghĩa là tốt, đẹp.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 nghĩa là bậc.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bách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giai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có nghĩa là đều, cùng.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 descr="A ladybug on a flower&#10;&#10;Description automatically generated">
            <a:extLst>
              <a:ext uri="{FF2B5EF4-FFF2-40B4-BE49-F238E27FC236}">
                <a16:creationId xmlns:a16="http://schemas.microsoft.com/office/drawing/2014/main" id="{9A3E147C-C291-9E63-514C-0408FDD3C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7196" y="-247196"/>
            <a:ext cx="2358736" cy="285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3E9C8-DA76-42A2-E965-77C690428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BA7401-442A-50DC-8586-11E4896B2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73" y="2354580"/>
            <a:ext cx="3744537" cy="43741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35F43C4-6FAC-C0DC-D45F-00069C247901}"/>
              </a:ext>
            </a:extLst>
          </p:cNvPr>
          <p:cNvSpPr txBox="1"/>
          <p:nvPr/>
        </p:nvSpPr>
        <p:spPr>
          <a:xfrm>
            <a:off x="582930" y="257462"/>
            <a:ext cx="11046575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minh: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có nghĩa là sáng.</a:t>
            </a:r>
          </a:p>
          <a:p>
            <a:pPr algn="just"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có nghĩa là rõ ràng.</a:t>
            </a:r>
          </a:p>
          <a:p>
            <a:pPr algn="just"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nghĩa là liên kết.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E55B33-B5F4-AF04-84F5-D572EBB7CEFE}"/>
              </a:ext>
            </a:extLst>
          </p:cNvPr>
          <p:cNvSpPr txBox="1"/>
          <p:nvPr/>
        </p:nvSpPr>
        <p:spPr>
          <a:xfrm>
            <a:off x="4274820" y="4126648"/>
            <a:ext cx="7554191" cy="1744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tân: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b="1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tân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 nghĩa là khách.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dược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tân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có nghĩa là mới.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157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81" y="203144"/>
            <a:ext cx="11009745" cy="6335768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3823855" y="2567709"/>
            <a:ext cx="4645890" cy="205970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533D2B-ECA6-35DD-99D7-B8ECFB0ED0E4}"/>
              </a:ext>
            </a:extLst>
          </p:cNvPr>
          <p:cNvSpPr txBox="1"/>
          <p:nvPr/>
        </p:nvSpPr>
        <p:spPr>
          <a:xfrm>
            <a:off x="3193184" y="2568863"/>
            <a:ext cx="60942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</a:t>
            </a:r>
          </a:p>
        </p:txBody>
      </p:sp>
    </p:spTree>
    <p:extLst>
      <p:ext uri="{BB962C8B-B14F-4D97-AF65-F5344CB8AC3E}">
        <p14:creationId xmlns:p14="http://schemas.microsoft.com/office/powerpoint/2010/main" val="262990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686C7-CFFD-8C23-5586-C51A66871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7279FBC-5EF0-254F-48AC-758C9640A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5462154" cy="67286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EA3AE3-C701-A86B-4AA0-6BC318434C3F}"/>
              </a:ext>
            </a:extLst>
          </p:cNvPr>
          <p:cNvSpPr txBox="1"/>
          <p:nvPr/>
        </p:nvSpPr>
        <p:spPr>
          <a:xfrm>
            <a:off x="217170" y="1094749"/>
            <a:ext cx="5878830" cy="3892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vị: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hoán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vị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nghĩa là chỗ.</a:t>
            </a:r>
          </a:p>
          <a:p>
            <a:pPr algn="just"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ốc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vị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nghĩa là vì.</a:t>
            </a:r>
          </a:p>
          <a:p>
            <a:pPr algn="just"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vị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nghĩa là chưa.</a:t>
            </a:r>
          </a:p>
        </p:txBody>
      </p:sp>
    </p:spTree>
    <p:extLst>
      <p:ext uri="{BB962C8B-B14F-4D97-AF65-F5344CB8AC3E}">
        <p14:creationId xmlns:p14="http://schemas.microsoft.com/office/powerpoint/2010/main" val="703030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81" y="203144"/>
            <a:ext cx="11009745" cy="6335768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3823855" y="2567709"/>
            <a:ext cx="4645890" cy="205970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4</a:t>
            </a:r>
          </a:p>
          <a:p>
            <a:pPr algn="ctr"/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 </a:t>
            </a:r>
          </a:p>
        </p:txBody>
      </p:sp>
    </p:spTree>
    <p:extLst>
      <p:ext uri="{BB962C8B-B14F-4D97-AF65-F5344CB8AC3E}">
        <p14:creationId xmlns:p14="http://schemas.microsoft.com/office/powerpoint/2010/main" val="167107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67A31F-9A59-8BDE-C198-37B510CEB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C6FC40CB-82B2-2FCF-60C2-1D2C6A3CC7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ladybug on a flower&#10;&#10;Description automatically generated">
            <a:extLst>
              <a:ext uri="{FF2B5EF4-FFF2-40B4-BE49-F238E27FC236}">
                <a16:creationId xmlns:a16="http://schemas.microsoft.com/office/drawing/2014/main" id="{187781B4-0AA5-A73E-4179-B137C8E50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05" b="1"/>
          <a:stretch/>
        </p:blipFill>
        <p:spPr>
          <a:xfrm>
            <a:off x="1" y="4291444"/>
            <a:ext cx="4104408" cy="256655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3D2FE3A-105F-203D-E286-266D366387E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B7647D-02E2-B803-7C76-5198807D523D}"/>
              </a:ext>
            </a:extLst>
          </p:cNvPr>
          <p:cNvSpPr txBox="1"/>
          <p:nvPr/>
        </p:nvSpPr>
        <p:spPr>
          <a:xfrm>
            <a:off x="695816" y="28723"/>
            <a:ext cx="10797318" cy="6899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HS làm việc theo nhóm thực hiện bài tập số 04. Tr9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82854B-1890-A46B-307E-6F3E0A33C54F}"/>
              </a:ext>
            </a:extLst>
          </p:cNvPr>
          <p:cNvSpPr txBox="1"/>
          <p:nvPr/>
        </p:nvSpPr>
        <p:spPr>
          <a:xfrm>
            <a:off x="6838305" y="1479461"/>
            <a:ext cx="4654829" cy="3742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Yêu cầu: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2ACB49-D1E4-D9A1-BBCC-B88F53B6B5FF}"/>
              </a:ext>
            </a:extLst>
          </p:cNvPr>
          <p:cNvSpPr txBox="1"/>
          <p:nvPr/>
        </p:nvSpPr>
        <p:spPr>
          <a:xfrm>
            <a:off x="1567580" y="1079720"/>
            <a:ext cx="60942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Kĩ thuật Think – Pair – Share</a:t>
            </a:r>
            <a:endParaRPr lang="vi-VN" sz="2800" dirty="0"/>
          </a:p>
        </p:txBody>
      </p:sp>
      <p:pic>
        <p:nvPicPr>
          <p:cNvPr id="6" name="Picture 5" descr="(Ảnh: Let's Discover the Doors of Knowledge - WordPress.com)">
            <a:extLst>
              <a:ext uri="{FF2B5EF4-FFF2-40B4-BE49-F238E27FC236}">
                <a16:creationId xmlns:a16="http://schemas.microsoft.com/office/drawing/2014/main" id="{AB00D57B-4A9B-DF0E-1CA0-F00CAD7E13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618" y="1617522"/>
            <a:ext cx="4654829" cy="38273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670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3B34D-77A0-1FB2-49E8-DDB0FAEF5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EE1985-AB64-E16D-AA69-6E057B66A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927" y="0"/>
            <a:ext cx="399010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7657004-6AC2-3DC8-3C42-C5D79FCAAFA7}"/>
              </a:ext>
            </a:extLst>
          </p:cNvPr>
          <p:cNvSpPr txBox="1"/>
          <p:nvPr/>
        </p:nvSpPr>
        <p:spPr>
          <a:xfrm>
            <a:off x="376438" y="2758032"/>
            <a:ext cx="9487651" cy="1953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tái sinh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sinh lại một lần nữa (theo thuyết luận hồi), sống lại hay làm sống lại (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tái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hai lần hoặc lần thứ hai, lại một lần nữa;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sống, tạo ra, làm nảy nở).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CFEB0C-0125-83CD-3D5F-E1F695798A86}"/>
              </a:ext>
            </a:extLst>
          </p:cNvPr>
          <p:cNvSpPr txBox="1"/>
          <p:nvPr/>
        </p:nvSpPr>
        <p:spPr>
          <a:xfrm>
            <a:off x="498764" y="325956"/>
            <a:ext cx="8956963" cy="2239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b="1" dirty="0">
                <a:solidFill>
                  <a:srgbClr val="1F4E7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Gợi ý: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những câu đã cho: 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tái sinh, việt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vị.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 ra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9233BF-5C0B-4EED-CADD-000D09C7109B}"/>
              </a:ext>
            </a:extLst>
          </p:cNvPr>
          <p:cNvSpPr txBox="1"/>
          <p:nvPr/>
        </p:nvSpPr>
        <p:spPr>
          <a:xfrm>
            <a:off x="593609" y="5248587"/>
            <a:ext cx="4488872" cy="1043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 vị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lỗi vị trí của cầu thủ bóng đá (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vượt; 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chỗ).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2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603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4360" y="2588375"/>
            <a:ext cx="10435590" cy="26001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HỌC TẬP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Hoàn thành các bài 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Chuẩn bị bài thực hành đọc hiểu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Đình công và nổi dậy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(Vi Huyền Đắc)</a:t>
            </a:r>
          </a:p>
        </p:txBody>
      </p:sp>
    </p:spTree>
    <p:extLst>
      <p:ext uri="{BB962C8B-B14F-4D97-AF65-F5344CB8AC3E}">
        <p14:creationId xmlns:p14="http://schemas.microsoft.com/office/powerpoint/2010/main" val="2858862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127"/>
            <a:ext cx="12192000" cy="67055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84218" y="2641600"/>
            <a:ext cx="86082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 BIỆT CÁC EM!</a:t>
            </a:r>
          </a:p>
        </p:txBody>
      </p:sp>
    </p:spTree>
    <p:extLst>
      <p:ext uri="{BB962C8B-B14F-4D97-AF65-F5344CB8AC3E}">
        <p14:creationId xmlns:p14="http://schemas.microsoft.com/office/powerpoint/2010/main" val="559624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0F0E6E-5961-1336-6750-8A26CACB4629}"/>
              </a:ext>
            </a:extLst>
          </p:cNvPr>
          <p:cNvSpPr txBox="1"/>
          <p:nvPr/>
        </p:nvSpPr>
        <p:spPr>
          <a:xfrm>
            <a:off x="640080" y="325369"/>
            <a:ext cx="5002184" cy="154232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/>
          <a:p>
            <a:pPr algn="ctr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Trò</a:t>
            </a:r>
            <a:r>
              <a:rPr lang="en-US" sz="5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chơi</a:t>
            </a:r>
            <a:r>
              <a:rPr lang="en-US" sz="5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ĐOÁN Ý ĐỒNG ĐỘI</a:t>
            </a: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365C4D-4CA5-4B34-6C95-A8ABF70484D2}"/>
              </a:ext>
            </a:extLst>
          </p:cNvPr>
          <p:cNvSpPr txBox="1"/>
          <p:nvPr/>
        </p:nvSpPr>
        <p:spPr>
          <a:xfrm>
            <a:off x="640080" y="2872899"/>
            <a:ext cx="7029450" cy="3320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  <a:tabLst>
                <a:tab pos="90170" algn="l"/>
                <a:tab pos="180340" algn="l"/>
                <a:tab pos="270510" algn="l"/>
              </a:tabLs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hia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02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bốc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gói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gói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  <a:tabLst>
                <a:tab pos="90170" algn="l"/>
                <a:tab pos="180340" algn="l"/>
                <a:tab pos="270510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ý: Trong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813B7F-3306-45E7-7968-D0178B1559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6531"/>
          <a:stretch/>
        </p:blipFill>
        <p:spPr>
          <a:xfrm>
            <a:off x="7557992" y="548640"/>
            <a:ext cx="4634008" cy="621792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1712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B72FD0-9AFF-8872-75CF-F1FA9A223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38A3216-1CED-BB7B-FD99-BF5B7EAFF2E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C2F1B4-26AB-425D-9D20-59545CBFADC8}"/>
              </a:ext>
            </a:extLst>
          </p:cNvPr>
          <p:cNvSpPr txBox="1"/>
          <p:nvPr/>
        </p:nvSpPr>
        <p:spPr>
          <a:xfrm>
            <a:off x="640080" y="325369"/>
            <a:ext cx="5002184" cy="154232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/>
          <a:p>
            <a:pPr algn="ctr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Trò</a:t>
            </a:r>
            <a:r>
              <a:rPr lang="en-US" sz="5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chơi</a:t>
            </a:r>
            <a:r>
              <a:rPr lang="en-US" sz="5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ĐOÁN Ý ĐỒNG ĐỘI</a:t>
            </a: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721D94C9-7686-9000-73CE-E52377F801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F1E478-6A1D-F482-78FC-774960212CB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6531"/>
          <a:stretch/>
        </p:blipFill>
        <p:spPr>
          <a:xfrm>
            <a:off x="7119766" y="955548"/>
            <a:ext cx="5069186" cy="5884164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3F1BAF7-784F-E4E4-F781-CF8893F6C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130551"/>
              </p:ext>
            </p:extLst>
          </p:nvPr>
        </p:nvGraphicFramePr>
        <p:xfrm>
          <a:off x="436418" y="2875788"/>
          <a:ext cx="5908132" cy="3062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56548">
                  <a:extLst>
                    <a:ext uri="{9D8B030D-6E8A-4147-A177-3AD203B41FA5}">
                      <a16:colId xmlns:a16="http://schemas.microsoft.com/office/drawing/2014/main" val="2675620211"/>
                    </a:ext>
                  </a:extLst>
                </a:gridCol>
                <a:gridCol w="2751584">
                  <a:extLst>
                    <a:ext uri="{9D8B030D-6E8A-4147-A177-3AD203B41FA5}">
                      <a16:colId xmlns:a16="http://schemas.microsoft.com/office/drawing/2014/main" val="1559622516"/>
                    </a:ext>
                  </a:extLst>
                </a:gridCol>
              </a:tblGrid>
              <a:tr h="765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tabLst>
                          <a:tab pos="90170" algn="l"/>
                          <a:tab pos="180340" algn="l"/>
                          <a:tab pos="270510" algn="l"/>
                        </a:tabLst>
                      </a:pPr>
                      <a:r>
                        <a:rPr lang="en-US" sz="28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Gói từ thứ nhất</a:t>
                      </a:r>
                      <a:endParaRPr lang="vi-VN" sz="2800" b="1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tabLst>
                          <a:tab pos="90170" algn="l"/>
                          <a:tab pos="180340" algn="l"/>
                          <a:tab pos="270510" algn="l"/>
                        </a:tabLst>
                      </a:pPr>
                      <a:r>
                        <a:rPr lang="en-US" sz="28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Gói từ thứ hai</a:t>
                      </a:r>
                      <a:endParaRPr lang="vi-VN" sz="2800" b="1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5288989"/>
                  </a:ext>
                </a:extLst>
              </a:tr>
              <a:tr h="765602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buFont typeface="+mj-lt"/>
                        <a:buAutoNum type="arabicPeriod"/>
                        <a:tabLst>
                          <a:tab pos="90170" algn="l"/>
                          <a:tab pos="180340" algn="l"/>
                          <a:tab pos="270510" algn="l"/>
                        </a:tabLst>
                      </a:pPr>
                      <a:r>
                        <a:rPr lang="en-US" sz="28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Thuốc lá điện tử</a:t>
                      </a:r>
                      <a:endParaRPr lang="vi-VN" sz="2800" b="1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buFont typeface="+mj-lt"/>
                        <a:buAutoNum type="arabicPeriod"/>
                        <a:tabLst>
                          <a:tab pos="90170" algn="l"/>
                          <a:tab pos="180340" algn="l"/>
                          <a:tab pos="270510" algn="l"/>
                        </a:tabLst>
                      </a:pPr>
                      <a:r>
                        <a:rPr lang="en-US" sz="28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Cờ</a:t>
                      </a: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bạc</a:t>
                      </a: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onine</a:t>
                      </a:r>
                      <a:endParaRPr lang="vi-VN" sz="2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5133181"/>
                  </a:ext>
                </a:extLst>
              </a:tr>
              <a:tr h="765602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buFont typeface="+mj-lt"/>
                        <a:buAutoNum type="arabicPeriod"/>
                        <a:tabLst>
                          <a:tab pos="90170" algn="l"/>
                          <a:tab pos="180340" algn="l"/>
                          <a:tab pos="270510" algn="l"/>
                        </a:tabLst>
                      </a:pPr>
                      <a:r>
                        <a:rPr lang="en-US" sz="28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Ngân hàng</a:t>
                      </a:r>
                      <a:endParaRPr lang="vi-VN" sz="2800" b="1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85800" indent="-251460" algn="l">
                        <a:lnSpc>
                          <a:spcPct val="115000"/>
                        </a:lnSpc>
                        <a:tabLst>
                          <a:tab pos="90170" algn="l"/>
                          <a:tab pos="180340" algn="l"/>
                          <a:tab pos="270510" algn="l"/>
                        </a:tabLst>
                      </a:pP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8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endParaRPr lang="vi-VN" sz="2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563782"/>
                  </a:ext>
                </a:extLst>
              </a:tr>
              <a:tr h="765602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buFont typeface="+mj-lt"/>
                        <a:buAutoNum type="arabicPeriod"/>
                        <a:tabLst>
                          <a:tab pos="90170" algn="l"/>
                          <a:tab pos="180340" algn="l"/>
                          <a:tab pos="270510" algn="l"/>
                        </a:tabLst>
                      </a:pPr>
                      <a:r>
                        <a:rPr lang="en-US" sz="28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Đu trend</a:t>
                      </a:r>
                      <a:endParaRPr lang="vi-VN" sz="2800" b="1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tabLst>
                          <a:tab pos="90170" algn="l"/>
                          <a:tab pos="180340" algn="l"/>
                          <a:tab pos="270510" algn="l"/>
                        </a:tabLst>
                      </a:pP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3. </a:t>
                      </a:r>
                      <a:r>
                        <a:rPr lang="en-US" sz="28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Sốt</a:t>
                      </a: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endParaRPr lang="vi-VN" sz="2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9909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359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9787AE-E0F4-8EBF-A99F-1027AF614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A966690-381B-15FB-9F0D-B522997901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84F2C6-F8B2-E177-EDEA-E82645643D8E}"/>
              </a:ext>
            </a:extLst>
          </p:cNvPr>
          <p:cNvSpPr txBox="1"/>
          <p:nvPr/>
        </p:nvSpPr>
        <p:spPr>
          <a:xfrm>
            <a:off x="2217420" y="45345"/>
            <a:ext cx="5002184" cy="64347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6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C1A2E2C3-BC6D-925E-C1B0-9A187032688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F6A3B6A-8249-3E57-F6B8-C909F6A709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6531"/>
          <a:stretch/>
        </p:blipFill>
        <p:spPr>
          <a:xfrm>
            <a:off x="9429750" y="2960370"/>
            <a:ext cx="2760727" cy="389763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24F9FE-A9E6-5309-1216-091C216C961E}"/>
              </a:ext>
            </a:extLst>
          </p:cNvPr>
          <p:cNvSpPr txBox="1"/>
          <p:nvPr/>
        </p:nvSpPr>
        <p:spPr>
          <a:xfrm>
            <a:off x="244704" y="632537"/>
            <a:ext cx="11208155" cy="1953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en-US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nghĩa gốc chỉ tình trạng nhiệt độ cơ thể tăng cao. Hiện nay, từ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kết hợp với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sốt giá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chỉ sự tăng giá trong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34E759-EC4C-7853-633D-FC02FB8460E6}"/>
              </a:ext>
            </a:extLst>
          </p:cNvPr>
          <p:cNvSpPr txBox="1"/>
          <p:nvPr/>
        </p:nvSpPr>
        <p:spPr>
          <a:xfrm>
            <a:off x="439014" y="2878275"/>
            <a:ext cx="8853576" cy="3246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Đu trend</a:t>
            </a:r>
            <a:r>
              <a:rPr lang="vi-V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Từ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đu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có nghĩa gốc là di chuyển thân thể lơ lửng trong khoảng không chỉ với điểm tựa ở bàn tay. Từ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trend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tiếng Anh, nghĩa là xu hướng. </a:t>
            </a:r>
            <a:r>
              <a:rPr lang="vi-VN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Đu trend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là sự kết hợp một từ tiếng Việt và một từ tiếng Anh, chỉ hiện tượng hưởng ứng nhiệt tình theo trào lưu hay một xu hướng đang thịnh hành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32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81" y="203144"/>
            <a:ext cx="11009745" cy="6335768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3304310" y="2567709"/>
            <a:ext cx="5496790" cy="205970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THÀNH KIẾN THỨC MỚI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60E5C2-51E6-4ABF-9E09-417FE0F2AE8F}"/>
              </a:ext>
            </a:extLst>
          </p:cNvPr>
          <p:cNvSpPr txBox="1"/>
          <p:nvPr/>
        </p:nvSpPr>
        <p:spPr>
          <a:xfrm>
            <a:off x="2910319" y="1768824"/>
            <a:ext cx="60942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2</a:t>
            </a:r>
          </a:p>
        </p:txBody>
      </p:sp>
    </p:spTree>
    <p:extLst>
      <p:ext uri="{BB962C8B-B14F-4D97-AF65-F5344CB8AC3E}">
        <p14:creationId xmlns:p14="http://schemas.microsoft.com/office/powerpoint/2010/main" val="129068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dybug on a flower&#10;&#10;Description automatically generated">
            <a:extLst>
              <a:ext uri="{FF2B5EF4-FFF2-40B4-BE49-F238E27FC236}">
                <a16:creationId xmlns:a16="http://schemas.microsoft.com/office/drawing/2014/main" id="{96AB644C-CD3A-2CCC-FBA8-51BDE9497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4872"/>
            <a:ext cx="4411980" cy="28531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5CA155-0590-8553-0EB3-791B6FCA4E2B}"/>
              </a:ext>
            </a:extLst>
          </p:cNvPr>
          <p:cNvSpPr txBox="1"/>
          <p:nvPr/>
        </p:nvSpPr>
        <p:spPr>
          <a:xfrm>
            <a:off x="1051560" y="116807"/>
            <a:ext cx="10657955" cy="130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THỨC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 SỰ PHÁT TRIỂN CỦA NGÔN NGỮ</a:t>
            </a:r>
            <a:endParaRPr lang="vi-V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ngữ mới</a:t>
            </a:r>
            <a:endParaRPr lang="vi-V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FC1D6B-3040-67C5-0B67-E205E243DD52}"/>
              </a:ext>
            </a:extLst>
          </p:cNvPr>
          <p:cNvSpPr txBox="1"/>
          <p:nvPr/>
        </p:nvSpPr>
        <p:spPr>
          <a:xfrm>
            <a:off x="940508" y="1681575"/>
            <a:ext cx="3471472" cy="32465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1,2: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cách phát triển ngôn ngữ bằng cách tạo từ mới- thực hiện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01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212561D-679F-CF69-D109-E53EFD9BBA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723418"/>
              </p:ext>
            </p:extLst>
          </p:nvPr>
        </p:nvGraphicFramePr>
        <p:xfrm>
          <a:off x="4836766" y="1681575"/>
          <a:ext cx="6961288" cy="3494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6511">
                  <a:extLst>
                    <a:ext uri="{9D8B030D-6E8A-4147-A177-3AD203B41FA5}">
                      <a16:colId xmlns:a16="http://schemas.microsoft.com/office/drawing/2014/main" val="1759249150"/>
                    </a:ext>
                  </a:extLst>
                </a:gridCol>
                <a:gridCol w="3814777">
                  <a:extLst>
                    <a:ext uri="{9D8B030D-6E8A-4147-A177-3AD203B41FA5}">
                      <a16:colId xmlns:a16="http://schemas.microsoft.com/office/drawing/2014/main" val="2701739819"/>
                    </a:ext>
                  </a:extLst>
                </a:gridCol>
              </a:tblGrid>
              <a:tr h="118140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Phiếu học tập số 01 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từ ngữ mới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9557847"/>
                  </a:ext>
                </a:extLst>
              </a:tr>
              <a:tr h="11814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 cách tạo từ mới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Kiến thức về cách tọ từ ngữ mới/ ví dụ minh họa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325358"/>
                  </a:ext>
                </a:extLst>
              </a:tr>
              <a:tr h="5660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 1:.....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vi-VN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41170"/>
                  </a:ext>
                </a:extLst>
              </a:tr>
              <a:tr h="5660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 2:.........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89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93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94BDD-4556-DDC6-7022-491BBC58C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dybug on a flower&#10;&#10;Description automatically generated">
            <a:extLst>
              <a:ext uri="{FF2B5EF4-FFF2-40B4-BE49-F238E27FC236}">
                <a16:creationId xmlns:a16="http://schemas.microsoft.com/office/drawing/2014/main" id="{0E836A0E-4EF7-BE09-43C9-210DE7677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4872"/>
            <a:ext cx="4411980" cy="28531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7BC917-B29C-DA39-DE55-C2EF3748B2D5}"/>
              </a:ext>
            </a:extLst>
          </p:cNvPr>
          <p:cNvSpPr txBox="1"/>
          <p:nvPr/>
        </p:nvSpPr>
        <p:spPr>
          <a:xfrm>
            <a:off x="2080260" y="299687"/>
            <a:ext cx="9983585" cy="130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THỨC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 SỰ PHÁT TRIỂN CỦA NGÔN NGỮ</a:t>
            </a:r>
            <a:endParaRPr lang="vi-V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ngữ mới</a:t>
            </a:r>
            <a:endParaRPr lang="vi-V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88DC49-A3F8-6C04-2C39-02F4319DBF2D}"/>
              </a:ext>
            </a:extLst>
          </p:cNvPr>
          <p:cNvSpPr txBox="1"/>
          <p:nvPr/>
        </p:nvSpPr>
        <p:spPr>
          <a:xfrm>
            <a:off x="940508" y="1681575"/>
            <a:ext cx="3471472" cy="32465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cách phát triển ngôn ngữ bằng tạo nghĩa mới- thực hiện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02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E3A464E-104A-DA66-09F6-7312D0899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235058"/>
              </p:ext>
            </p:extLst>
          </p:nvPr>
        </p:nvGraphicFramePr>
        <p:xfrm>
          <a:off x="4738255" y="1891711"/>
          <a:ext cx="6513237" cy="3036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4215">
                  <a:extLst>
                    <a:ext uri="{9D8B030D-6E8A-4147-A177-3AD203B41FA5}">
                      <a16:colId xmlns:a16="http://schemas.microsoft.com/office/drawing/2014/main" val="2839722030"/>
                    </a:ext>
                  </a:extLst>
                </a:gridCol>
                <a:gridCol w="4249022">
                  <a:extLst>
                    <a:ext uri="{9D8B030D-6E8A-4147-A177-3AD203B41FA5}">
                      <a16:colId xmlns:a16="http://schemas.microsoft.com/office/drawing/2014/main" val="2780591652"/>
                    </a:ext>
                  </a:extLst>
                </a:gridCol>
              </a:tblGrid>
              <a:tr h="122479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Phiếu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vi-VN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nghĩa mới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138589"/>
                  </a:ext>
                </a:extLst>
              </a:tr>
              <a:tr h="586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 dụ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934836"/>
                  </a:ext>
                </a:extLst>
              </a:tr>
              <a:tr h="12247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vi-VN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Kiến thức về tạo nghĩa mới</a:t>
                      </a:r>
                      <a:endParaRPr lang="vi-VN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vi-VN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vi-VN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</a:t>
                      </a:r>
                      <a:endParaRPr lang="vi-VN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524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85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E6C3E-6968-C7CF-5A4B-327FEDDC7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adybug on a flower&#10;&#10;Description automatically generated">
            <a:extLst>
              <a:ext uri="{FF2B5EF4-FFF2-40B4-BE49-F238E27FC236}">
                <a16:creationId xmlns:a16="http://schemas.microsoft.com/office/drawing/2014/main" id="{11A4F30D-06A4-8458-CF67-15944F878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790411" y="0"/>
            <a:ext cx="4411980" cy="28531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3A8975-0EF8-EE65-CD37-5BE79CDB82B9}"/>
              </a:ext>
            </a:extLst>
          </p:cNvPr>
          <p:cNvSpPr txBox="1"/>
          <p:nvPr/>
        </p:nvSpPr>
        <p:spPr>
          <a:xfrm>
            <a:off x="324197" y="0"/>
            <a:ext cx="2668385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vi-VN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 ngữ mới</a:t>
            </a:r>
            <a:endParaRPr lang="vi-VN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E2431E8-A998-D9FA-7DAF-D05DC5AB31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591513"/>
              </p:ext>
            </p:extLst>
          </p:nvPr>
        </p:nvGraphicFramePr>
        <p:xfrm>
          <a:off x="176645" y="543174"/>
          <a:ext cx="11845637" cy="6172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7791">
                  <a:extLst>
                    <a:ext uri="{9D8B030D-6E8A-4147-A177-3AD203B41FA5}">
                      <a16:colId xmlns:a16="http://schemas.microsoft.com/office/drawing/2014/main" val="2877589538"/>
                    </a:ext>
                  </a:extLst>
                </a:gridCol>
                <a:gridCol w="9777846">
                  <a:extLst>
                    <a:ext uri="{9D8B030D-6E8A-4147-A177-3AD203B41FA5}">
                      <a16:colId xmlns:a16="http://schemas.microsoft.com/office/drawing/2014/main" val="19650370"/>
                    </a:ext>
                  </a:extLst>
                </a:gridCol>
              </a:tblGrid>
              <a:tr h="15585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146050" algn="l"/>
                        </a:tabLst>
                      </a:pPr>
                      <a:r>
                        <a:rPr lang="vi-VN" sz="27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từ ngữ mới</a:t>
                      </a:r>
                      <a:endParaRPr lang="vi-VN" sz="2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06" marR="510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584636"/>
                  </a:ext>
                </a:extLst>
              </a:tr>
              <a:tr h="32530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vi-VN" sz="27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từ mới</a:t>
                      </a:r>
                      <a:endParaRPr lang="vi-VN" sz="27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06" marR="510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vi-VN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Kiến thức về cách tạo từ ngữ mới/ ví dụ minh họa</a:t>
                      </a:r>
                      <a:endParaRPr lang="vi-VN" sz="2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06" marR="510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34386"/>
                  </a:ext>
                </a:extLst>
              </a:tr>
              <a:tr h="11725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vi-VN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từ ngữ mới trên cơ sở từ đã có</a:t>
                      </a:r>
                      <a:endParaRPr lang="vi-VN" sz="2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06" marR="510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vi-VN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Tạo từ ngữ mới bằng hai phương thức: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vi-VN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Phương thức láy:  Ví dụ: mỏng-&gt; mỏng manh.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vi-VN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Phương thức ghép: Ví dụ: bàn + phím = bàn phím.</a:t>
                      </a:r>
                    </a:p>
                  </a:txBody>
                  <a:tcPr marL="51006" marR="510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9175382"/>
                  </a:ext>
                </a:extLst>
              </a:tr>
              <a:tr h="26976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vi-VN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Mượn từ </a:t>
                      </a:r>
                      <a:endParaRPr lang="vi-VN" sz="2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06" marR="510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vi-VN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Mượn từ: tù ngữ vay mượn từ ngôn ngữ nước ngoài.</a:t>
                      </a: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vi-VN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mượn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gốc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 acid, hydro,… </a:t>
                      </a:r>
                      <a:endParaRPr lang="vi-VN" sz="2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vi-VN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biến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phù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 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bifteck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=&gt; 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bít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tết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 cocktail =&gt; 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cốc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tai,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cốc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;… </a:t>
                      </a:r>
                      <a:endParaRPr lang="vi-VN" sz="2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vi-VN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ết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cấu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mới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(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 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biên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tiền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); </a:t>
                      </a:r>
                      <a:endParaRPr lang="vi-VN" sz="2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vi-VN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ết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vay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mượn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 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lính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thuỷ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xe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7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tuổi</a:t>
                      </a:r>
                      <a:r>
                        <a:rPr lang="en-US" sz="27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teen).</a:t>
                      </a:r>
                      <a:endParaRPr lang="vi-VN" sz="27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06" marR="510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3746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592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1630</Words>
  <Application>Microsoft Office PowerPoint</Application>
  <PresentationFormat>Widescreen</PresentationFormat>
  <Paragraphs>173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60</cp:revision>
  <dcterms:created xsi:type="dcterms:W3CDTF">2023-08-31T00:30:07Z</dcterms:created>
  <dcterms:modified xsi:type="dcterms:W3CDTF">2026-04-05T15:39:43Z</dcterms:modified>
</cp:coreProperties>
</file>