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8"/>
  </p:notesMasterIdLst>
  <p:sldIdLst>
    <p:sldId id="358" r:id="rId2"/>
    <p:sldId id="359" r:id="rId3"/>
    <p:sldId id="395" r:id="rId4"/>
    <p:sldId id="378" r:id="rId5"/>
    <p:sldId id="332" r:id="rId6"/>
    <p:sldId id="396" r:id="rId7"/>
    <p:sldId id="382" r:id="rId8"/>
    <p:sldId id="343" r:id="rId9"/>
    <p:sldId id="389" r:id="rId10"/>
    <p:sldId id="385" r:id="rId11"/>
    <p:sldId id="346" r:id="rId12"/>
    <p:sldId id="368" r:id="rId13"/>
    <p:sldId id="394" r:id="rId14"/>
    <p:sldId id="393" r:id="rId15"/>
    <p:sldId id="390" r:id="rId16"/>
    <p:sldId id="372" r:id="rId1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FFE36D"/>
    <a:srgbClr val="FFCC66"/>
    <a:srgbClr val="FFF1B3"/>
    <a:srgbClr val="CC00CC"/>
    <a:srgbClr val="C8FFFF"/>
    <a:srgbClr val="FF9900"/>
    <a:srgbClr val="FF7043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356" autoAdjust="0"/>
  </p:normalViewPr>
  <p:slideViewPr>
    <p:cSldViewPr>
      <p:cViewPr varScale="1">
        <p:scale>
          <a:sx n="54" d="100"/>
          <a:sy n="54" d="100"/>
        </p:scale>
        <p:origin x="677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3/12/2022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4800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362201"/>
            <a:ext cx="3600000" cy="34476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0" y="762000"/>
            <a:ext cx="53142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 NHẠC 6</a:t>
            </a:r>
          </a:p>
        </p:txBody>
      </p:sp>
    </p:spTree>
    <p:extLst>
      <p:ext uri="{BB962C8B-B14F-4D97-AF65-F5344CB8AC3E}">
        <p14:creationId xmlns:p14="http://schemas.microsoft.com/office/powerpoint/2010/main" val="3464924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-3.33333E-6 -0.01898 -3.33333E-6 -0.03703 0.00018 -0.03703 C 0.00035 -0.03703 0.00052 -0.01898 0.00052 -3.33333E-6 C 0.00052 0.02107 0.0007 0.0419 0.00087 0.0419 C 0.00105 0.0419 0.00105 0.02107 0.00122 -3.33333E-6 C 0.00122 -0.01898 0.00139 -0.03703 0.00157 -0.03703 C 0.00174 -0.03703 0.00174 -0.01898 0.00191 -3.33333E-6 C 0.00191 0.02107 0.00191 0.0419 0.00209 0.0419 C 0.00226 0.0419 0.00261 -3.33333E-6 0.00261 0.00023 C 0.00261 -0.01898 0.00261 -0.03703 0.00278 -0.03703 C 0.00295 -0.03703 0.00313 -0.01898 0.00313 -3.33333E-6 C 0.00313 0.02107 0.0033 0.0419 0.00348 0.0419 C 0.00365 0.0419 0.00365 0.02107 0.00382 -3.33333E-6 C 0.00382 -0.01898 0.004 -0.03703 0.00417 -0.03703 C 0.00434 -0.03703 0.00434 -0.01898 0.00452 -3.33333E-6 C 0.00452 0.02107 0.00452 0.0419 0.00469 0.0419 C 0.00486 0.0419 0.00504 0.02107 0.00521 -3.33333E-6 " pathEditMode="relative" rAng="0" ptsTypes="A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381000"/>
            <a:ext cx="29718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BÈ ĐỆM HỢP ÂM</a:t>
            </a:r>
            <a:endParaRPr lang="vi-VN" sz="2400" b="1">
              <a:solidFill>
                <a:srgbClr val="0000FF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5E767EA-1C33-4143-864D-14A9AC59AF25}"/>
              </a:ext>
            </a:extLst>
          </p:cNvPr>
          <p:cNvGrpSpPr/>
          <p:nvPr/>
        </p:nvGrpSpPr>
        <p:grpSpPr>
          <a:xfrm>
            <a:off x="457200" y="4726979"/>
            <a:ext cx="3048000" cy="1089253"/>
            <a:chOff x="8915400" y="906799"/>
            <a:chExt cx="3048000" cy="108925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1F0244B-76B1-4A53-BF73-05433D8CDF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26" r="39347" b="50000"/>
            <a:stretch/>
          </p:blipFill>
          <p:spPr>
            <a:xfrm>
              <a:off x="8915400" y="906799"/>
              <a:ext cx="3048000" cy="1089253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C57B059-5994-4830-9CD7-E088E5C0B173}"/>
                </a:ext>
              </a:extLst>
            </p:cNvPr>
            <p:cNvGrpSpPr/>
            <p:nvPr/>
          </p:nvGrpSpPr>
          <p:grpSpPr>
            <a:xfrm>
              <a:off x="9720471" y="1524000"/>
              <a:ext cx="1184431" cy="378957"/>
              <a:chOff x="9720471" y="1524000"/>
              <a:chExt cx="1184431" cy="378957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4E5D6C6-AA7E-464A-802B-E1BBAB13E6A8}"/>
                  </a:ext>
                </a:extLst>
              </p:cNvPr>
              <p:cNvSpPr txBox="1"/>
              <p:nvPr/>
            </p:nvSpPr>
            <p:spPr>
              <a:xfrm>
                <a:off x="10166289" y="1524000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3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204250A-8019-4CC1-A942-D33692FA2484}"/>
                  </a:ext>
                </a:extLst>
              </p:cNvPr>
              <p:cNvSpPr txBox="1"/>
              <p:nvPr/>
            </p:nvSpPr>
            <p:spPr>
              <a:xfrm>
                <a:off x="10588092" y="1525394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5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2120CCF-7357-4757-B207-83E44FBD8A48}"/>
                  </a:ext>
                </a:extLst>
              </p:cNvPr>
              <p:cNvSpPr txBox="1"/>
              <p:nvPr/>
            </p:nvSpPr>
            <p:spPr>
              <a:xfrm>
                <a:off x="9720471" y="1533625"/>
                <a:ext cx="27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1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DC7A6B5-0CF5-4829-BAB5-356B07383484}"/>
              </a:ext>
            </a:extLst>
          </p:cNvPr>
          <p:cNvGrpSpPr/>
          <p:nvPr/>
        </p:nvGrpSpPr>
        <p:grpSpPr>
          <a:xfrm>
            <a:off x="8686800" y="4701947"/>
            <a:ext cx="3048000" cy="1089253"/>
            <a:chOff x="8915400" y="906799"/>
            <a:chExt cx="3048000" cy="1089253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235DED3-EF7F-4747-9F21-D3C20BECAC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26" r="39347" b="50000"/>
            <a:stretch/>
          </p:blipFill>
          <p:spPr>
            <a:xfrm>
              <a:off x="8915400" y="906799"/>
              <a:ext cx="3048000" cy="1089253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4EB021F-0766-4650-82A3-C74615C3BBE5}"/>
                </a:ext>
              </a:extLst>
            </p:cNvPr>
            <p:cNvGrpSpPr/>
            <p:nvPr/>
          </p:nvGrpSpPr>
          <p:grpSpPr>
            <a:xfrm>
              <a:off x="10593437" y="1524000"/>
              <a:ext cx="1184431" cy="378957"/>
              <a:chOff x="10593437" y="1524000"/>
              <a:chExt cx="1184431" cy="378957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50E65F2-2C3B-4876-BD95-FDD4666A93C2}"/>
                  </a:ext>
                </a:extLst>
              </p:cNvPr>
              <p:cNvSpPr txBox="1"/>
              <p:nvPr/>
            </p:nvSpPr>
            <p:spPr>
              <a:xfrm>
                <a:off x="11039255" y="1524000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3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5AB4BCB-8A7D-488D-8432-5E8EC01ABEB1}"/>
                  </a:ext>
                </a:extLst>
              </p:cNvPr>
              <p:cNvSpPr txBox="1"/>
              <p:nvPr/>
            </p:nvSpPr>
            <p:spPr>
              <a:xfrm>
                <a:off x="11461058" y="1525394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5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5CE1772-E58F-447E-AF20-2F310FBC9CD6}"/>
                  </a:ext>
                </a:extLst>
              </p:cNvPr>
              <p:cNvSpPr txBox="1"/>
              <p:nvPr/>
            </p:nvSpPr>
            <p:spPr>
              <a:xfrm>
                <a:off x="10593437" y="1533625"/>
                <a:ext cx="27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1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273726-1C3E-4C96-A235-5598D4A1C77C}"/>
              </a:ext>
            </a:extLst>
          </p:cNvPr>
          <p:cNvGrpSpPr/>
          <p:nvPr/>
        </p:nvGrpSpPr>
        <p:grpSpPr>
          <a:xfrm>
            <a:off x="4648200" y="4724400"/>
            <a:ext cx="3048000" cy="1089253"/>
            <a:chOff x="8915400" y="906799"/>
            <a:chExt cx="3048000" cy="1089253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2D4357F-FF8D-4EFD-AABD-0A5E5A4E6D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26" r="39347" b="50000"/>
            <a:stretch/>
          </p:blipFill>
          <p:spPr>
            <a:xfrm>
              <a:off x="8915400" y="906799"/>
              <a:ext cx="3048000" cy="1089253"/>
            </a:xfrm>
            <a:prstGeom prst="rect">
              <a:avLst/>
            </a:prstGeom>
          </p:spPr>
        </p:pic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169F0607-112C-4380-AC2F-DE540CB9E162}"/>
                </a:ext>
              </a:extLst>
            </p:cNvPr>
            <p:cNvGrpSpPr/>
            <p:nvPr/>
          </p:nvGrpSpPr>
          <p:grpSpPr>
            <a:xfrm>
              <a:off x="10373139" y="1524000"/>
              <a:ext cx="1184431" cy="378957"/>
              <a:chOff x="10373139" y="1524000"/>
              <a:chExt cx="1184431" cy="378957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5D72912-22CC-4717-8325-01F564D3F13E}"/>
                  </a:ext>
                </a:extLst>
              </p:cNvPr>
              <p:cNvSpPr txBox="1"/>
              <p:nvPr/>
            </p:nvSpPr>
            <p:spPr>
              <a:xfrm>
                <a:off x="10818957" y="1524000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3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EE655FE-415A-48C4-AC2E-B4DE78F61753}"/>
                  </a:ext>
                </a:extLst>
              </p:cNvPr>
              <p:cNvSpPr txBox="1"/>
              <p:nvPr/>
            </p:nvSpPr>
            <p:spPr>
              <a:xfrm>
                <a:off x="11240760" y="1525394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5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CAA029F-C1AF-490A-8FC4-C0C2941DA168}"/>
                  </a:ext>
                </a:extLst>
              </p:cNvPr>
              <p:cNvSpPr txBox="1"/>
              <p:nvPr/>
            </p:nvSpPr>
            <p:spPr>
              <a:xfrm>
                <a:off x="10373139" y="1533625"/>
                <a:ext cx="27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1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D8E5A8CA-7DF9-448C-B06B-B09367A7D0F5}"/>
              </a:ext>
            </a:extLst>
          </p:cNvPr>
          <p:cNvSpPr txBox="1"/>
          <p:nvPr/>
        </p:nvSpPr>
        <p:spPr>
          <a:xfrm>
            <a:off x="9982200" y="5715000"/>
            <a:ext cx="438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B050"/>
                </a:solidFill>
              </a:rPr>
              <a:t>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DF80BC-D513-4046-90E3-0D6B9312431C}"/>
              </a:ext>
            </a:extLst>
          </p:cNvPr>
          <p:cNvSpPr txBox="1"/>
          <p:nvPr/>
        </p:nvSpPr>
        <p:spPr>
          <a:xfrm>
            <a:off x="1752600" y="5725180"/>
            <a:ext cx="438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B050"/>
                </a:solidFill>
              </a:rPr>
              <a:t>C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18AF1B-64DD-4AF6-8B1A-26C954D41B36}"/>
              </a:ext>
            </a:extLst>
          </p:cNvPr>
          <p:cNvSpPr txBox="1"/>
          <p:nvPr/>
        </p:nvSpPr>
        <p:spPr>
          <a:xfrm>
            <a:off x="5943600" y="5725180"/>
            <a:ext cx="438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B050"/>
                </a:solidFill>
              </a:rPr>
              <a:t>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6BC652-D56C-45CE-8B64-39B9A49074A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712" t="37778" r="33591" b="47037"/>
          <a:stretch/>
        </p:blipFill>
        <p:spPr>
          <a:xfrm>
            <a:off x="1148953" y="1335626"/>
            <a:ext cx="9820107" cy="1562081"/>
          </a:xfrm>
          <a:prstGeom prst="rect">
            <a:avLst/>
          </a:prstGeom>
        </p:spPr>
      </p:pic>
      <p:pic>
        <p:nvPicPr>
          <p:cNvPr id="5" name="Be Ken Phim hop am">
            <a:hlinkClick r:id="" action="ppaction://media"/>
            <a:extLst>
              <a:ext uri="{FF2B5EF4-FFF2-40B4-BE49-F238E27FC236}">
                <a16:creationId xmlns:a16="http://schemas.microsoft.com/office/drawing/2014/main" id="{A4BD5D48-5D5E-4E94-AD48-0411F04B1B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349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D7 Hoa Tau BQ2">
            <a:hlinkClick r:id="" action="ppaction://media"/>
            <a:extLst>
              <a:ext uri="{FF2B5EF4-FFF2-40B4-BE49-F238E27FC236}">
                <a16:creationId xmlns:a16="http://schemas.microsoft.com/office/drawing/2014/main" id="{41C105E0-072B-4BB4-8CA4-61CEE43778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698" r="3698"/>
          <a:stretch/>
        </p:blipFill>
        <p:spPr>
          <a:xfrm>
            <a:off x="717331" y="233362"/>
            <a:ext cx="10712669" cy="6472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46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0972800" cy="842656"/>
          </a:xfrm>
        </p:spPr>
        <p:txBody>
          <a:bodyPr/>
          <a:lstStyle/>
          <a:p>
            <a:r>
              <a:rPr lang="en-US" sz="3600" b="1">
                <a:solidFill>
                  <a:srgbClr val="C00000"/>
                </a:solidFill>
                <a:cs typeface="Times New Roman" panose="02020603050405020304" pitchFamily="18" charset="0"/>
              </a:rPr>
              <a:t>2. </a:t>
            </a:r>
            <a:r>
              <a:rPr lang="en-US" sz="3600" b="1">
                <a:solidFill>
                  <a:srgbClr val="C00000"/>
                </a:solidFill>
              </a:rPr>
              <a:t>Ôn tập bài tập tiết tấu 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4" name="CD7 AmHinh TietTau BQ2">
            <a:hlinkClick r:id="" action="ppaction://media"/>
            <a:extLst>
              <a:ext uri="{FF2B5EF4-FFF2-40B4-BE49-F238E27FC236}">
                <a16:creationId xmlns:a16="http://schemas.microsoft.com/office/drawing/2014/main" id="{72A10608-7095-4E96-A23A-092CCDD8DC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0129" t="575" r="10129" b="1724"/>
          <a:stretch/>
        </p:blipFill>
        <p:spPr>
          <a:xfrm>
            <a:off x="1828800" y="842656"/>
            <a:ext cx="8534400" cy="585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8343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00A6A7-FC3B-43D9-AAB5-3800C4DCBA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152400"/>
            <a:ext cx="6512243" cy="560356"/>
          </a:xfrm>
          <a:prstGeom prst="rect">
            <a:avLst/>
          </a:prstGeom>
        </p:spPr>
      </p:pic>
      <p:pic>
        <p:nvPicPr>
          <p:cNvPr id="2" name="CD7 GoDem UocMoXanh BQ2 1 lan">
            <a:hlinkClick r:id="" action="ppaction://media"/>
            <a:extLst>
              <a:ext uri="{FF2B5EF4-FFF2-40B4-BE49-F238E27FC236}">
                <a16:creationId xmlns:a16="http://schemas.microsoft.com/office/drawing/2014/main" id="{F80C0CDD-23AF-4907-B1B1-6BF715D6D0B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3600" y="722362"/>
            <a:ext cx="10464800" cy="598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72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838200"/>
          </a:xfrm>
        </p:spPr>
        <p:txBody>
          <a:bodyPr/>
          <a:lstStyle/>
          <a:p>
            <a:r>
              <a:rPr lang="en-US" sz="3600" b="1">
                <a:solidFill>
                  <a:srgbClr val="0000FF"/>
                </a:solidFill>
                <a:cs typeface="Times New Roman" panose="02020603050405020304" pitchFamily="18" charset="0"/>
              </a:rPr>
              <a:t>III. </a:t>
            </a:r>
            <a:r>
              <a:rPr lang="en-US" sz="3600" b="1">
                <a:solidFill>
                  <a:srgbClr val="0000FF"/>
                </a:solidFill>
              </a:rPr>
              <a:t>Ôn tập bài hát </a:t>
            </a:r>
            <a:r>
              <a:rPr lang="en-US" sz="3600" b="1" i="1">
                <a:solidFill>
                  <a:srgbClr val="0000FF"/>
                </a:solidFill>
              </a:rPr>
              <a:t>Ước mơ xanh</a:t>
            </a:r>
            <a:endParaRPr lang="en-US" sz="3600" dirty="0">
              <a:solidFill>
                <a:srgbClr val="0000FF"/>
              </a:solidFill>
            </a:endParaRPr>
          </a:p>
        </p:txBody>
      </p:sp>
      <p:pic>
        <p:nvPicPr>
          <p:cNvPr id="3" name="CD7 Karaoke UocMoXanh">
            <a:hlinkClick r:id="" action="ppaction://media"/>
            <a:extLst>
              <a:ext uri="{FF2B5EF4-FFF2-40B4-BE49-F238E27FC236}">
                <a16:creationId xmlns:a16="http://schemas.microsoft.com/office/drawing/2014/main" id="{09240A2F-4017-4C7E-A0CA-BE152B39D7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22400" y="1219200"/>
            <a:ext cx="93472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80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BD9AF3-0B43-48E6-939F-7FF7CE1EB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70" y="457200"/>
            <a:ext cx="10386060" cy="610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042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4" r="21353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0" y="2255837"/>
            <a:ext cx="8229600" cy="34591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>
                <a:solidFill>
                  <a:srgbClr val="0000FF"/>
                </a:solidFill>
              </a:rPr>
              <a:t>Ôn tập các nội dung đã học ở Chủ đề 7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581400"/>
            <a:ext cx="2672071" cy="308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480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362200" y="533400"/>
            <a:ext cx="7315200" cy="1470025"/>
          </a:xfrm>
          <a:solidFill>
            <a:schemeClr val="lt1">
              <a:alpha val="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err="1">
                <a:solidFill>
                  <a:srgbClr val="0000FF"/>
                </a:solidFill>
              </a:rPr>
              <a:t>Chủ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err="1">
                <a:solidFill>
                  <a:srgbClr val="0000FF"/>
                </a:solidFill>
              </a:rPr>
              <a:t>đề</a:t>
            </a:r>
            <a:r>
              <a:rPr lang="en-US" b="1">
                <a:solidFill>
                  <a:srgbClr val="0000FF"/>
                </a:solidFill>
              </a:rPr>
              <a:t> </a:t>
            </a:r>
            <a:r>
              <a:rPr lang="en-US" b="1" dirty="0">
                <a:solidFill>
                  <a:srgbClr val="0000FF"/>
                </a:solidFill>
              </a:rPr>
              <a:t>7</a:t>
            </a:r>
            <a:r>
              <a:rPr lang="en-US" b="1">
                <a:solidFill>
                  <a:srgbClr val="0000FF"/>
                </a:solidFill>
              </a:rPr>
              <a:t/>
            </a:r>
            <a:br>
              <a:rPr lang="en-US" b="1">
                <a:solidFill>
                  <a:srgbClr val="0000FF"/>
                </a:solidFill>
              </a:rPr>
            </a:br>
            <a:r>
              <a:rPr lang="en-US" b="1">
                <a:solidFill>
                  <a:srgbClr val="C00000"/>
                </a:solidFill>
              </a:rPr>
              <a:t>HOÀ BÌNH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575"/>
            <a:ext cx="1727200" cy="1930400"/>
          </a:xfrm>
          <a:prstGeom prst="rect">
            <a:avLst/>
          </a:prstGeom>
        </p:spPr>
      </p:pic>
      <p:sp>
        <p:nvSpPr>
          <p:cNvPr id="6" name="Subtitle 6"/>
          <p:cNvSpPr>
            <a:spLocks noGrp="1"/>
          </p:cNvSpPr>
          <p:nvPr>
            <p:ph type="subTitle" idx="1"/>
          </p:nvPr>
        </p:nvSpPr>
        <p:spPr>
          <a:xfrm>
            <a:off x="1879600" y="2514600"/>
            <a:ext cx="8788400" cy="3733800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vi-VN" sz="40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4</a:t>
            </a:r>
          </a:p>
          <a:p>
            <a:pPr algn="just"/>
            <a:r>
              <a:rPr lang="en-US" sz="36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60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-</a:t>
            </a:r>
            <a:r>
              <a:rPr lang="en-US" sz="36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600" b="1">
                <a:solidFill>
                  <a:srgbClr val="C00000"/>
                </a:solidFill>
                <a:latin typeface="+mj-lt"/>
              </a:rPr>
              <a:t>Ôn </a:t>
            </a:r>
            <a:r>
              <a:rPr lang="en-US" sz="3600" b="1" dirty="0" err="1">
                <a:solidFill>
                  <a:srgbClr val="C00000"/>
                </a:solidFill>
                <a:latin typeface="+mj-lt"/>
              </a:rPr>
              <a:t>tập</a:t>
            </a:r>
            <a:r>
              <a:rPr lang="en-US" sz="36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i="1" dirty="0" err="1">
                <a:solidFill>
                  <a:srgbClr val="C00000"/>
                </a:solidFill>
                <a:latin typeface="+mj-lt"/>
              </a:rPr>
              <a:t>Bài</a:t>
            </a:r>
            <a:r>
              <a:rPr lang="en-US" sz="3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i="1" dirty="0" err="1">
                <a:solidFill>
                  <a:srgbClr val="C00000"/>
                </a:solidFill>
                <a:latin typeface="+mj-lt"/>
              </a:rPr>
              <a:t>đọc</a:t>
            </a:r>
            <a:r>
              <a:rPr lang="en-US" sz="3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i="1" dirty="0" err="1">
                <a:solidFill>
                  <a:srgbClr val="C00000"/>
                </a:solidFill>
                <a:latin typeface="+mj-lt"/>
              </a:rPr>
              <a:t>nhạc</a:t>
            </a:r>
            <a:r>
              <a:rPr lang="en-US" sz="3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b="1" i="1" err="1">
                <a:solidFill>
                  <a:srgbClr val="C00000"/>
                </a:solidFill>
                <a:latin typeface="+mj-lt"/>
              </a:rPr>
              <a:t>số</a:t>
            </a:r>
            <a:r>
              <a:rPr lang="en-US" sz="3600" b="1" i="1">
                <a:solidFill>
                  <a:srgbClr val="C00000"/>
                </a:solidFill>
                <a:latin typeface="+mj-lt"/>
              </a:rPr>
              <a:t> 7</a:t>
            </a:r>
            <a:endParaRPr lang="en-US" sz="3600" b="1" i="1" dirty="0">
              <a:solidFill>
                <a:srgbClr val="C00000"/>
              </a:solidFill>
              <a:latin typeface="+mj-lt"/>
            </a:endParaRPr>
          </a:p>
          <a:p>
            <a:pPr algn="just"/>
            <a:r>
              <a:rPr lang="en-US" sz="3600" b="1">
                <a:solidFill>
                  <a:srgbClr val="C00000"/>
                </a:solidFill>
                <a:latin typeface="+mj-lt"/>
              </a:rPr>
              <a:t> -</a:t>
            </a:r>
            <a:r>
              <a:rPr lang="en-US" sz="3600" b="1">
                <a:solidFill>
                  <a:srgbClr val="0000FF"/>
                </a:solidFill>
                <a:latin typeface="+mj-lt"/>
              </a:rPr>
              <a:t> </a:t>
            </a:r>
            <a:r>
              <a:rPr lang="en-US" sz="3600" b="1">
                <a:solidFill>
                  <a:srgbClr val="C00000"/>
                </a:solidFill>
                <a:latin typeface="+mj-lt"/>
              </a:rPr>
              <a:t>Ôn tập bài hoà tấu và bài tập tiết tấu</a:t>
            </a:r>
            <a:endParaRPr lang="en-US" sz="3600" b="1" dirty="0">
              <a:solidFill>
                <a:srgbClr val="C00000"/>
              </a:solidFill>
              <a:latin typeface="+mj-lt"/>
            </a:endParaRPr>
          </a:p>
          <a:p>
            <a:pPr algn="just"/>
            <a:r>
              <a:rPr lang="en-US" sz="3600" b="1">
                <a:solidFill>
                  <a:srgbClr val="C00000"/>
                </a:solidFill>
                <a:latin typeface="+mj-lt"/>
              </a:rPr>
              <a:t> -</a:t>
            </a:r>
            <a:r>
              <a:rPr lang="en-US" sz="3600" b="1">
                <a:solidFill>
                  <a:srgbClr val="0000FF"/>
                </a:solidFill>
                <a:latin typeface="+mj-lt"/>
              </a:rPr>
              <a:t> </a:t>
            </a:r>
            <a:r>
              <a:rPr lang="en-US" sz="3600" b="1">
                <a:solidFill>
                  <a:srgbClr val="C00000"/>
                </a:solidFill>
                <a:latin typeface="+mj-lt"/>
              </a:rPr>
              <a:t>Ôn </a:t>
            </a:r>
            <a:r>
              <a:rPr lang="en-US" sz="3600" b="1" err="1">
                <a:solidFill>
                  <a:srgbClr val="C00000"/>
                </a:solidFill>
                <a:latin typeface="+mj-lt"/>
              </a:rPr>
              <a:t>tập</a:t>
            </a:r>
            <a:r>
              <a:rPr lang="en-US" sz="3600" b="1">
                <a:solidFill>
                  <a:srgbClr val="C00000"/>
                </a:solidFill>
                <a:latin typeface="+mj-lt"/>
              </a:rPr>
              <a:t> bài hát </a:t>
            </a:r>
            <a:r>
              <a:rPr lang="en-US" sz="3600" b="1" i="1">
                <a:solidFill>
                  <a:srgbClr val="C00000"/>
                </a:solidFill>
                <a:latin typeface="+mj-lt"/>
              </a:rPr>
              <a:t>Ước mơ xanh</a:t>
            </a:r>
            <a:endParaRPr lang="en-US" sz="3600" b="1" dirty="0">
              <a:solidFill>
                <a:srgbClr val="C00000"/>
              </a:solidFill>
              <a:latin typeface="+mj-lt"/>
            </a:endParaRPr>
          </a:p>
          <a:p>
            <a:pPr algn="just"/>
            <a:endParaRPr 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344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B3906F9-9306-4228-B460-C2853C7AB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863600"/>
            <a:ext cx="8229600" cy="1117600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</a:rPr>
              <a:t>I. Ôn tập </a:t>
            </a:r>
            <a:r>
              <a:rPr lang="en-US" sz="3200" b="1" i="1">
                <a:solidFill>
                  <a:srgbClr val="0000FF"/>
                </a:solidFill>
              </a:rPr>
              <a:t>Bài đọc nhạc số 7</a:t>
            </a:r>
            <a:endParaRPr lang="en-US" sz="3600" b="1" i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0160BD-25C0-4FE3-8F20-4A5DC9E7C4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286"/>
          <a:stretch/>
        </p:blipFill>
        <p:spPr>
          <a:xfrm>
            <a:off x="685800" y="1905000"/>
            <a:ext cx="10644383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422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am Truc C = G_BQ2">
            <a:hlinkClick r:id="" action="ppaction://media"/>
            <a:extLst>
              <a:ext uri="{FF2B5EF4-FFF2-40B4-BE49-F238E27FC236}">
                <a16:creationId xmlns:a16="http://schemas.microsoft.com/office/drawing/2014/main" id="{DDD5DADE-613E-4123-8AF7-EC2337312C2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00.2666"/>
                </p14:media>
              </p:ext>
            </p:extLst>
          </p:nvPr>
        </p:nvPicPr>
        <p:blipFill rotWithShape="1">
          <a:blip r:embed="rId4"/>
          <a:srcRect l="3390" r="4236"/>
          <a:stretch>
            <a:fillRect/>
          </a:stretch>
        </p:blipFill>
        <p:spPr>
          <a:xfrm>
            <a:off x="800249" y="304800"/>
            <a:ext cx="10591501" cy="602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158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D7 BaiDocNhac so 7 BQ2">
            <a:hlinkClick r:id="" action="ppaction://media"/>
            <a:extLst>
              <a:ext uri="{FF2B5EF4-FFF2-40B4-BE49-F238E27FC236}">
                <a16:creationId xmlns:a16="http://schemas.microsoft.com/office/drawing/2014/main" id="{EDF74C42-FE6B-4013-953E-FB1E48618AE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2412" t="6322" r="2412" b="6322"/>
          <a:stretch/>
        </p:blipFill>
        <p:spPr>
          <a:xfrm>
            <a:off x="57896" y="381000"/>
            <a:ext cx="12134104" cy="623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62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10972800" cy="842656"/>
          </a:xfrm>
        </p:spPr>
        <p:txBody>
          <a:bodyPr/>
          <a:lstStyle/>
          <a:p>
            <a:r>
              <a:rPr lang="en-US" sz="3600" b="1">
                <a:solidFill>
                  <a:srgbClr val="0000FF"/>
                </a:solidFill>
                <a:cs typeface="Times New Roman" panose="02020603050405020304" pitchFamily="18" charset="0"/>
              </a:rPr>
              <a:t>II. </a:t>
            </a:r>
            <a:r>
              <a:rPr lang="en-US" sz="3600" b="1">
                <a:solidFill>
                  <a:srgbClr val="0000FF"/>
                </a:solidFill>
              </a:rPr>
              <a:t>Ôn tập bài hoà tấu và bài tập tiết tấu </a:t>
            </a:r>
            <a:endParaRPr lang="en-US" sz="3600" dirty="0">
              <a:solidFill>
                <a:srgbClr val="0000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F568F-93A9-4BE1-8AF5-F9D4DC264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1828800"/>
            <a:ext cx="6638925" cy="482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03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42656"/>
          </a:xfrm>
        </p:spPr>
        <p:txBody>
          <a:bodyPr/>
          <a:lstStyle/>
          <a:p>
            <a:r>
              <a:rPr lang="en-US" sz="3600" b="1">
                <a:solidFill>
                  <a:srgbClr val="C00000"/>
                </a:solidFill>
                <a:cs typeface="Times New Roman" panose="02020603050405020304" pitchFamily="18" charset="0"/>
              </a:rPr>
              <a:t>1. </a:t>
            </a:r>
            <a:r>
              <a:rPr lang="en-US" sz="3600" b="1">
                <a:solidFill>
                  <a:srgbClr val="C00000"/>
                </a:solidFill>
              </a:rPr>
              <a:t>Ôn tập bài </a:t>
            </a:r>
            <a:r>
              <a:rPr lang="vi-VN" sz="3600" b="1">
                <a:solidFill>
                  <a:srgbClr val="C00000"/>
                </a:solidFill>
              </a:rPr>
              <a:t>hoà tấu</a:t>
            </a:r>
            <a:r>
              <a:rPr lang="en-US" sz="3600" b="1">
                <a:solidFill>
                  <a:srgbClr val="C00000"/>
                </a:solidFill>
              </a:rPr>
              <a:t> 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1366BE-DFE2-4B38-9AD5-36A57FB84C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50" t="32222" r="33750" b="20000"/>
          <a:stretch/>
        </p:blipFill>
        <p:spPr>
          <a:xfrm>
            <a:off x="381000" y="918185"/>
            <a:ext cx="11567160" cy="540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32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14800" y="381000"/>
            <a:ext cx="32004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BÈ KÈN PHÍM 1</a:t>
            </a:r>
            <a:endParaRPr lang="vi-VN" sz="2400" b="1">
              <a:solidFill>
                <a:srgbClr val="0000FF"/>
              </a:solidFill>
            </a:endParaRPr>
          </a:p>
        </p:txBody>
      </p:sp>
      <p:sp>
        <p:nvSpPr>
          <p:cNvPr id="32" name="Left Brace 31"/>
          <p:cNvSpPr/>
          <p:nvPr/>
        </p:nvSpPr>
        <p:spPr bwMode="auto">
          <a:xfrm>
            <a:off x="1522538" y="906799"/>
            <a:ext cx="635143" cy="5524823"/>
          </a:xfrm>
          <a:prstGeom prst="leftBrace">
            <a:avLst>
              <a:gd name="adj1" fmla="val 8333"/>
              <a:gd name="adj2" fmla="val 51297"/>
            </a:avLst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sp>
        <p:nvSpPr>
          <p:cNvPr id="19" name="Oval 18"/>
          <p:cNvSpPr>
            <a:spLocks noChangeAspect="1"/>
          </p:cNvSpPr>
          <p:nvPr/>
        </p:nvSpPr>
        <p:spPr bwMode="auto">
          <a:xfrm>
            <a:off x="2030765" y="1210292"/>
            <a:ext cx="605774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1</a:t>
            </a:r>
            <a:endParaRPr kumimoji="0" lang="vi-V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BF53B79C-3ADA-4B95-B297-FAC513338E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75" t="26667" r="56875" b="64444"/>
          <a:stretch/>
        </p:blipFill>
        <p:spPr>
          <a:xfrm>
            <a:off x="2719733" y="1096221"/>
            <a:ext cx="6172200" cy="9144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0DF331D-353B-4028-B43B-6607A591717D}"/>
              </a:ext>
            </a:extLst>
          </p:cNvPr>
          <p:cNvGrpSpPr/>
          <p:nvPr/>
        </p:nvGrpSpPr>
        <p:grpSpPr>
          <a:xfrm>
            <a:off x="9158556" y="906799"/>
            <a:ext cx="1585644" cy="1089253"/>
            <a:chOff x="10363200" y="906799"/>
            <a:chExt cx="1585644" cy="1089253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201BD68-7D7D-4652-ABCC-5FB2AB073B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480" r="39347" b="50000"/>
            <a:stretch/>
          </p:blipFill>
          <p:spPr>
            <a:xfrm>
              <a:off x="10363200" y="906799"/>
              <a:ext cx="1554822" cy="1089253"/>
            </a:xfrm>
            <a:prstGeom prst="rect">
              <a:avLst/>
            </a:prstGeom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48F91CA-161A-4A2D-AA7C-2C9F53BF4845}"/>
                </a:ext>
              </a:extLst>
            </p:cNvPr>
            <p:cNvGrpSpPr/>
            <p:nvPr/>
          </p:nvGrpSpPr>
          <p:grpSpPr>
            <a:xfrm>
              <a:off x="10979680" y="1524000"/>
              <a:ext cx="969164" cy="428641"/>
              <a:chOff x="11025058" y="1524000"/>
              <a:chExt cx="969164" cy="428641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11677412" y="1524000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4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1240760" y="1525394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2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11025058" y="1535984"/>
                <a:ext cx="277372" cy="416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1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B647658-2282-4005-99C5-7EAB16CC01C2}"/>
                  </a:ext>
                </a:extLst>
              </p:cNvPr>
              <p:cNvSpPr txBox="1"/>
              <p:nvPr/>
            </p:nvSpPr>
            <p:spPr>
              <a:xfrm>
                <a:off x="11457428" y="1524000"/>
                <a:ext cx="27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3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51" name="Oval 50">
            <a:extLst>
              <a:ext uri="{FF2B5EF4-FFF2-40B4-BE49-F238E27FC236}">
                <a16:creationId xmlns:a16="http://schemas.microsoft.com/office/drawing/2014/main" id="{9BE6A3C1-3052-441C-AAB9-F230A46CD329}"/>
              </a:ext>
            </a:extLst>
          </p:cNvPr>
          <p:cNvSpPr>
            <a:spLocks noChangeAspect="1"/>
          </p:cNvSpPr>
          <p:nvPr/>
        </p:nvSpPr>
        <p:spPr bwMode="auto">
          <a:xfrm>
            <a:off x="2030765" y="2656201"/>
            <a:ext cx="605774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>
                <a:solidFill>
                  <a:srgbClr val="FF0000"/>
                </a:solidFill>
              </a:rPr>
              <a:t>2</a:t>
            </a:r>
            <a:endParaRPr kumimoji="0" lang="vi-V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196DA354-50A0-4E8D-9570-9E97BC13A79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375" t="26667" r="56875" b="65555"/>
          <a:stretch/>
        </p:blipFill>
        <p:spPr>
          <a:xfrm>
            <a:off x="2690623" y="2505025"/>
            <a:ext cx="6172200" cy="800123"/>
          </a:xfrm>
          <a:prstGeom prst="rect">
            <a:avLst/>
          </a:prstGeom>
        </p:spPr>
      </p:pic>
      <p:sp>
        <p:nvSpPr>
          <p:cNvPr id="63" name="Oval 62">
            <a:extLst>
              <a:ext uri="{FF2B5EF4-FFF2-40B4-BE49-F238E27FC236}">
                <a16:creationId xmlns:a16="http://schemas.microsoft.com/office/drawing/2014/main" id="{9ACA7F12-27C8-46C0-8AB5-D701F399A17B}"/>
              </a:ext>
            </a:extLst>
          </p:cNvPr>
          <p:cNvSpPr>
            <a:spLocks noChangeAspect="1"/>
          </p:cNvSpPr>
          <p:nvPr/>
        </p:nvSpPr>
        <p:spPr bwMode="auto">
          <a:xfrm>
            <a:off x="2030765" y="4076460"/>
            <a:ext cx="605774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>
                <a:solidFill>
                  <a:srgbClr val="FF0000"/>
                </a:solidFill>
              </a:rPr>
              <a:t>3</a:t>
            </a:r>
            <a:endParaRPr kumimoji="0" lang="vi-V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EC8D30F6-4F20-4CF1-BDBC-685CB1245F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75" t="26667" r="56875" b="64444"/>
          <a:stretch/>
        </p:blipFill>
        <p:spPr>
          <a:xfrm>
            <a:off x="2719733" y="3962389"/>
            <a:ext cx="6172200" cy="91441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8D7130A-C85F-47F0-9C58-36C3E2173147}"/>
              </a:ext>
            </a:extLst>
          </p:cNvPr>
          <p:cNvGrpSpPr/>
          <p:nvPr/>
        </p:nvGrpSpPr>
        <p:grpSpPr>
          <a:xfrm>
            <a:off x="9158556" y="2362200"/>
            <a:ext cx="1585644" cy="1089315"/>
            <a:chOff x="10363200" y="2286000"/>
            <a:chExt cx="1585644" cy="1089315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B842DB7C-CF15-4DD8-8A95-567A9955C9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480" r="39347" b="50000"/>
            <a:stretch/>
          </p:blipFill>
          <p:spPr>
            <a:xfrm>
              <a:off x="10363200" y="2286000"/>
              <a:ext cx="1554822" cy="1089253"/>
            </a:xfrm>
            <a:prstGeom prst="rect">
              <a:avLst/>
            </a:prstGeom>
          </p:spPr>
        </p:pic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01C8F830-F451-4A18-B7F1-80742806668F}"/>
                </a:ext>
              </a:extLst>
            </p:cNvPr>
            <p:cNvSpPr txBox="1"/>
            <p:nvPr/>
          </p:nvSpPr>
          <p:spPr>
            <a:xfrm>
              <a:off x="11632034" y="2956948"/>
              <a:ext cx="31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4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57542DB-8539-452C-91DA-F066EDE599A5}"/>
                </a:ext>
              </a:extLst>
            </p:cNvPr>
            <p:cNvSpPr txBox="1"/>
            <p:nvPr/>
          </p:nvSpPr>
          <p:spPr>
            <a:xfrm>
              <a:off x="10775022" y="2958342"/>
              <a:ext cx="31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2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E0F00118-8873-44AF-8E8F-584C5A940EB7}"/>
                </a:ext>
              </a:extLst>
            </p:cNvPr>
            <p:cNvSpPr txBox="1"/>
            <p:nvPr/>
          </p:nvSpPr>
          <p:spPr>
            <a:xfrm>
              <a:off x="10525874" y="2958658"/>
              <a:ext cx="277372" cy="416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FD5566BE-16A2-45C2-8C19-DF66BB24BD1D}"/>
                </a:ext>
              </a:extLst>
            </p:cNvPr>
            <p:cNvSpPr txBox="1"/>
            <p:nvPr/>
          </p:nvSpPr>
          <p:spPr>
            <a:xfrm>
              <a:off x="11412050" y="2956948"/>
              <a:ext cx="277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1310306-105D-4009-9DD1-2A9AA207762C}"/>
                </a:ext>
              </a:extLst>
            </p:cNvPr>
            <p:cNvSpPr txBox="1"/>
            <p:nvPr/>
          </p:nvSpPr>
          <p:spPr>
            <a:xfrm>
              <a:off x="10954850" y="2951252"/>
              <a:ext cx="277372" cy="416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860AC03-41D1-4BD2-B111-8CE1703B31F4}"/>
                </a:ext>
              </a:extLst>
            </p:cNvPr>
            <p:cNvSpPr txBox="1"/>
            <p:nvPr/>
          </p:nvSpPr>
          <p:spPr>
            <a:xfrm>
              <a:off x="11199664" y="2957244"/>
              <a:ext cx="31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2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sp>
        <p:nvSpPr>
          <p:cNvPr id="81" name="Oval 80">
            <a:extLst>
              <a:ext uri="{FF2B5EF4-FFF2-40B4-BE49-F238E27FC236}">
                <a16:creationId xmlns:a16="http://schemas.microsoft.com/office/drawing/2014/main" id="{29684800-EA19-4C82-8329-2E7BC9780453}"/>
              </a:ext>
            </a:extLst>
          </p:cNvPr>
          <p:cNvSpPr>
            <a:spLocks noChangeAspect="1"/>
          </p:cNvSpPr>
          <p:nvPr/>
        </p:nvSpPr>
        <p:spPr bwMode="auto">
          <a:xfrm>
            <a:off x="2081481" y="5690642"/>
            <a:ext cx="605774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4</a:t>
            </a:r>
            <a:endParaRPr kumimoji="0" lang="vi-V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CDC3D32B-5097-4876-B7F3-7FCA2B20FC0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375" t="25555" r="56250" b="65556"/>
          <a:stretch/>
        </p:blipFill>
        <p:spPr>
          <a:xfrm>
            <a:off x="2729181" y="5410189"/>
            <a:ext cx="6286500" cy="914411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80CC61CF-F9E2-4811-A44B-50833DEBD745}"/>
              </a:ext>
            </a:extLst>
          </p:cNvPr>
          <p:cNvGrpSpPr/>
          <p:nvPr/>
        </p:nvGrpSpPr>
        <p:grpSpPr>
          <a:xfrm>
            <a:off x="9158556" y="3810000"/>
            <a:ext cx="1585644" cy="1089253"/>
            <a:chOff x="10363200" y="906799"/>
            <a:chExt cx="1585644" cy="1089253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1988C87F-4D94-46D4-AF0D-02D26ED1FB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480" r="39347" b="50000"/>
            <a:stretch/>
          </p:blipFill>
          <p:spPr>
            <a:xfrm>
              <a:off x="10363200" y="906799"/>
              <a:ext cx="1554822" cy="1089253"/>
            </a:xfrm>
            <a:prstGeom prst="rect">
              <a:avLst/>
            </a:prstGeom>
          </p:spPr>
        </p:pic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CD6A920E-EDA6-475D-9532-78E894B0C518}"/>
                </a:ext>
              </a:extLst>
            </p:cNvPr>
            <p:cNvGrpSpPr/>
            <p:nvPr/>
          </p:nvGrpSpPr>
          <p:grpSpPr>
            <a:xfrm>
              <a:off x="10979680" y="1524000"/>
              <a:ext cx="969164" cy="428641"/>
              <a:chOff x="11025058" y="1524000"/>
              <a:chExt cx="969164" cy="428641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91DE8A19-8E30-45E2-8862-F75D81995F45}"/>
                  </a:ext>
                </a:extLst>
              </p:cNvPr>
              <p:cNvSpPr txBox="1"/>
              <p:nvPr/>
            </p:nvSpPr>
            <p:spPr>
              <a:xfrm>
                <a:off x="11677412" y="1524000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4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E87CBE4E-DBE5-4462-9726-2FA9D4A19D10}"/>
                  </a:ext>
                </a:extLst>
              </p:cNvPr>
              <p:cNvSpPr txBox="1"/>
              <p:nvPr/>
            </p:nvSpPr>
            <p:spPr>
              <a:xfrm>
                <a:off x="11240760" y="1525394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2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DE217D26-F1A1-4CA9-A4EC-EC4133EEB431}"/>
                  </a:ext>
                </a:extLst>
              </p:cNvPr>
              <p:cNvSpPr txBox="1"/>
              <p:nvPr/>
            </p:nvSpPr>
            <p:spPr>
              <a:xfrm>
                <a:off x="11025058" y="1535984"/>
                <a:ext cx="277372" cy="416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1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8DE2A1EC-5561-4E8C-A26A-CBB5A99EED0D}"/>
                  </a:ext>
                </a:extLst>
              </p:cNvPr>
              <p:cNvSpPr txBox="1"/>
              <p:nvPr/>
            </p:nvSpPr>
            <p:spPr>
              <a:xfrm>
                <a:off x="11457428" y="1524000"/>
                <a:ext cx="27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3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047E5B65-4F38-49B5-9E20-A7134AE9E2B3}"/>
              </a:ext>
            </a:extLst>
          </p:cNvPr>
          <p:cNvGrpSpPr/>
          <p:nvPr/>
        </p:nvGrpSpPr>
        <p:grpSpPr>
          <a:xfrm>
            <a:off x="9158556" y="5334000"/>
            <a:ext cx="1554822" cy="1089253"/>
            <a:chOff x="10363200" y="2339747"/>
            <a:chExt cx="1554822" cy="1089253"/>
          </a:xfrm>
        </p:grpSpPr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D86D2754-45D9-4049-836E-1AD8944108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480" r="39347" b="50000"/>
            <a:stretch/>
          </p:blipFill>
          <p:spPr>
            <a:xfrm>
              <a:off x="10363200" y="2339747"/>
              <a:ext cx="1554822" cy="1089253"/>
            </a:xfrm>
            <a:prstGeom prst="rect">
              <a:avLst/>
            </a:prstGeom>
          </p:spPr>
        </p:pic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B83D73D9-A09F-45CC-86B8-722DBEAD902B}"/>
                </a:ext>
              </a:extLst>
            </p:cNvPr>
            <p:cNvSpPr txBox="1"/>
            <p:nvPr/>
          </p:nvSpPr>
          <p:spPr>
            <a:xfrm>
              <a:off x="10775022" y="2958342"/>
              <a:ext cx="31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2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46454DE-DC9A-4DC1-940C-24960735C4B6}"/>
                </a:ext>
              </a:extLst>
            </p:cNvPr>
            <p:cNvSpPr txBox="1"/>
            <p:nvPr/>
          </p:nvSpPr>
          <p:spPr>
            <a:xfrm>
              <a:off x="10525874" y="2958658"/>
              <a:ext cx="277372" cy="416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85A7BD51-E972-48BD-A520-B212D393D392}"/>
                </a:ext>
              </a:extLst>
            </p:cNvPr>
            <p:cNvSpPr txBox="1"/>
            <p:nvPr/>
          </p:nvSpPr>
          <p:spPr>
            <a:xfrm>
              <a:off x="11412050" y="2956948"/>
              <a:ext cx="277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70E5726-847D-4AD6-A105-A543EF2C9811}"/>
                </a:ext>
              </a:extLst>
            </p:cNvPr>
            <p:cNvSpPr txBox="1"/>
            <p:nvPr/>
          </p:nvSpPr>
          <p:spPr>
            <a:xfrm>
              <a:off x="10954850" y="2951252"/>
              <a:ext cx="277372" cy="416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D8F4FD4D-97A0-4327-B005-47C1BAA87E37}"/>
                </a:ext>
              </a:extLst>
            </p:cNvPr>
            <p:cNvSpPr txBox="1"/>
            <p:nvPr/>
          </p:nvSpPr>
          <p:spPr>
            <a:xfrm>
              <a:off x="11199664" y="2957244"/>
              <a:ext cx="31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2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pic>
        <p:nvPicPr>
          <p:cNvPr id="13" name="Be 1 Ken Phim">
            <a:hlinkClick r:id="" action="ppaction://media"/>
            <a:extLst>
              <a:ext uri="{FF2B5EF4-FFF2-40B4-BE49-F238E27FC236}">
                <a16:creationId xmlns:a16="http://schemas.microsoft.com/office/drawing/2014/main" id="{1BFFEA32-DEF8-4665-94DF-52D7493F9F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0773" y="3556791"/>
            <a:ext cx="406400" cy="406400"/>
          </a:xfrm>
          <a:prstGeom prst="rect">
            <a:avLst/>
          </a:prstGeom>
        </p:spPr>
      </p:pic>
      <p:sp>
        <p:nvSpPr>
          <p:cNvPr id="105" name="Oval 104">
            <a:extLst>
              <a:ext uri="{FF2B5EF4-FFF2-40B4-BE49-F238E27FC236}">
                <a16:creationId xmlns:a16="http://schemas.microsoft.com/office/drawing/2014/main" id="{9593BE0B-1905-4F91-9017-C43207C71153}"/>
              </a:ext>
            </a:extLst>
          </p:cNvPr>
          <p:cNvSpPr/>
          <p:nvPr/>
        </p:nvSpPr>
        <p:spPr bwMode="auto">
          <a:xfrm>
            <a:off x="6606256" y="5547698"/>
            <a:ext cx="1680210" cy="833852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213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2" grpId="0" animBg="1"/>
      <p:bldP spid="10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24400" y="381000"/>
            <a:ext cx="32004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BÈ KÈN PHÍM 2</a:t>
            </a:r>
            <a:endParaRPr lang="vi-VN" sz="2400" b="1">
              <a:solidFill>
                <a:srgbClr val="0000FF"/>
              </a:solidFill>
            </a:endParaRPr>
          </a:p>
        </p:txBody>
      </p:sp>
      <p:sp>
        <p:nvSpPr>
          <p:cNvPr id="32" name="Left Brace 31"/>
          <p:cNvSpPr/>
          <p:nvPr/>
        </p:nvSpPr>
        <p:spPr bwMode="auto">
          <a:xfrm>
            <a:off x="1681679" y="906799"/>
            <a:ext cx="635143" cy="5524823"/>
          </a:xfrm>
          <a:prstGeom prst="leftBrace">
            <a:avLst>
              <a:gd name="adj1" fmla="val 8333"/>
              <a:gd name="adj2" fmla="val 51297"/>
            </a:avLst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sp>
        <p:nvSpPr>
          <p:cNvPr id="19" name="Oval 18"/>
          <p:cNvSpPr>
            <a:spLocks noChangeAspect="1"/>
          </p:cNvSpPr>
          <p:nvPr/>
        </p:nvSpPr>
        <p:spPr bwMode="auto">
          <a:xfrm>
            <a:off x="2189906" y="1210292"/>
            <a:ext cx="605774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1</a:t>
            </a:r>
            <a:endParaRPr kumimoji="0" lang="vi-V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8F11249-B7E8-4731-9F4C-6A6CC483E443}"/>
              </a:ext>
            </a:extLst>
          </p:cNvPr>
          <p:cNvGrpSpPr/>
          <p:nvPr/>
        </p:nvGrpSpPr>
        <p:grpSpPr>
          <a:xfrm>
            <a:off x="8958041" y="906799"/>
            <a:ext cx="1551428" cy="1089253"/>
            <a:chOff x="9888097" y="906799"/>
            <a:chExt cx="1551428" cy="1089253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201BD68-7D7D-4652-ABCC-5FB2AB073B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1" r="39347" b="50000"/>
            <a:stretch/>
          </p:blipFill>
          <p:spPr>
            <a:xfrm>
              <a:off x="9888097" y="906799"/>
              <a:ext cx="1551428" cy="1089253"/>
            </a:xfrm>
            <a:prstGeom prst="rect">
              <a:avLst/>
            </a:prstGeom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48F91CA-161A-4A2D-AA7C-2C9F53BF4845}"/>
                </a:ext>
              </a:extLst>
            </p:cNvPr>
            <p:cNvGrpSpPr/>
            <p:nvPr/>
          </p:nvGrpSpPr>
          <p:grpSpPr>
            <a:xfrm>
              <a:off x="10058300" y="1524000"/>
              <a:ext cx="975395" cy="381316"/>
              <a:chOff x="10582175" y="1524000"/>
              <a:chExt cx="975395" cy="381316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10789140" y="1524000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2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1240760" y="1525394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4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11025058" y="1535984"/>
                <a:ext cx="27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3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B647658-2282-4005-99C5-7EAB16CC01C2}"/>
                  </a:ext>
                </a:extLst>
              </p:cNvPr>
              <p:cNvSpPr txBox="1"/>
              <p:nvPr/>
            </p:nvSpPr>
            <p:spPr>
              <a:xfrm>
                <a:off x="10582175" y="1533625"/>
                <a:ext cx="27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1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51" name="Oval 50">
            <a:extLst>
              <a:ext uri="{FF2B5EF4-FFF2-40B4-BE49-F238E27FC236}">
                <a16:creationId xmlns:a16="http://schemas.microsoft.com/office/drawing/2014/main" id="{9BE6A3C1-3052-441C-AAB9-F230A46CD329}"/>
              </a:ext>
            </a:extLst>
          </p:cNvPr>
          <p:cNvSpPr>
            <a:spLocks noChangeAspect="1"/>
          </p:cNvSpPr>
          <p:nvPr/>
        </p:nvSpPr>
        <p:spPr bwMode="auto">
          <a:xfrm>
            <a:off x="2189906" y="2656201"/>
            <a:ext cx="605774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>
                <a:solidFill>
                  <a:srgbClr val="FF0000"/>
                </a:solidFill>
              </a:rPr>
              <a:t>2</a:t>
            </a:r>
            <a:endParaRPr kumimoji="0" lang="vi-V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ACA7F12-27C8-46C0-8AB5-D701F399A17B}"/>
              </a:ext>
            </a:extLst>
          </p:cNvPr>
          <p:cNvSpPr>
            <a:spLocks noChangeAspect="1"/>
          </p:cNvSpPr>
          <p:nvPr/>
        </p:nvSpPr>
        <p:spPr bwMode="auto">
          <a:xfrm>
            <a:off x="2189906" y="4076460"/>
            <a:ext cx="605774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>
                <a:solidFill>
                  <a:srgbClr val="FF0000"/>
                </a:solidFill>
              </a:rPr>
              <a:t>3</a:t>
            </a:r>
            <a:endParaRPr kumimoji="0" lang="vi-V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905CCD3-B58B-4DF2-B6B9-00D5304BCE48}"/>
              </a:ext>
            </a:extLst>
          </p:cNvPr>
          <p:cNvGrpSpPr/>
          <p:nvPr/>
        </p:nvGrpSpPr>
        <p:grpSpPr>
          <a:xfrm>
            <a:off x="8964172" y="2339747"/>
            <a:ext cx="1499170" cy="1089253"/>
            <a:chOff x="9753600" y="2339747"/>
            <a:chExt cx="1499170" cy="1089253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B842DB7C-CF15-4DD8-8A95-567A9955C9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95" r="49262" b="50000"/>
            <a:stretch/>
          </p:blipFill>
          <p:spPr>
            <a:xfrm>
              <a:off x="9753600" y="2339747"/>
              <a:ext cx="1499170" cy="1089253"/>
            </a:xfrm>
            <a:prstGeom prst="rect">
              <a:avLst/>
            </a:prstGeom>
          </p:spPr>
        </p:pic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57542DB-8539-452C-91DA-F066EDE599A5}"/>
                </a:ext>
              </a:extLst>
            </p:cNvPr>
            <p:cNvSpPr txBox="1"/>
            <p:nvPr/>
          </p:nvSpPr>
          <p:spPr>
            <a:xfrm>
              <a:off x="10338370" y="2914350"/>
              <a:ext cx="31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2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E0F00118-8873-44AF-8E8F-584C5A940EB7}"/>
                </a:ext>
              </a:extLst>
            </p:cNvPr>
            <p:cNvSpPr txBox="1"/>
            <p:nvPr/>
          </p:nvSpPr>
          <p:spPr>
            <a:xfrm>
              <a:off x="10089222" y="2914666"/>
              <a:ext cx="277372" cy="416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FD5566BE-16A2-45C2-8C19-DF66BB24BD1D}"/>
                </a:ext>
              </a:extLst>
            </p:cNvPr>
            <p:cNvSpPr txBox="1"/>
            <p:nvPr/>
          </p:nvSpPr>
          <p:spPr>
            <a:xfrm>
              <a:off x="10975398" y="2912956"/>
              <a:ext cx="277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5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1310306-105D-4009-9DD1-2A9AA207762C}"/>
                </a:ext>
              </a:extLst>
            </p:cNvPr>
            <p:cNvSpPr txBox="1"/>
            <p:nvPr/>
          </p:nvSpPr>
          <p:spPr>
            <a:xfrm>
              <a:off x="10518198" y="2907260"/>
              <a:ext cx="277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860AC03-41D1-4BD2-B111-8CE1703B31F4}"/>
                </a:ext>
              </a:extLst>
            </p:cNvPr>
            <p:cNvSpPr txBox="1"/>
            <p:nvPr/>
          </p:nvSpPr>
          <p:spPr>
            <a:xfrm>
              <a:off x="10763012" y="2913252"/>
              <a:ext cx="31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4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sp>
        <p:nvSpPr>
          <p:cNvPr id="81" name="Oval 80">
            <a:extLst>
              <a:ext uri="{FF2B5EF4-FFF2-40B4-BE49-F238E27FC236}">
                <a16:creationId xmlns:a16="http://schemas.microsoft.com/office/drawing/2014/main" id="{29684800-EA19-4C82-8329-2E7BC9780453}"/>
              </a:ext>
            </a:extLst>
          </p:cNvPr>
          <p:cNvSpPr>
            <a:spLocks noChangeAspect="1"/>
          </p:cNvSpPr>
          <p:nvPr/>
        </p:nvSpPr>
        <p:spPr bwMode="auto">
          <a:xfrm>
            <a:off x="2240622" y="5690642"/>
            <a:ext cx="605774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4</a:t>
            </a:r>
            <a:endParaRPr kumimoji="0" lang="vi-V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D824BC2D-2ECB-4BF6-93B7-8D9A6E6BD4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374" t="47778" r="60001" b="42222"/>
          <a:stretch/>
        </p:blipFill>
        <p:spPr>
          <a:xfrm>
            <a:off x="2950678" y="964547"/>
            <a:ext cx="5600700" cy="10287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B54284F5-7368-40D3-A9DF-DF2044AE5CE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374" t="47778" r="60001" b="42222"/>
          <a:stretch/>
        </p:blipFill>
        <p:spPr>
          <a:xfrm>
            <a:off x="3006261" y="3814963"/>
            <a:ext cx="5600700" cy="10287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0DDA8D5-6705-4F8E-89C0-214563C467C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375" t="48889" r="60000" b="42223"/>
          <a:stretch/>
        </p:blipFill>
        <p:spPr>
          <a:xfrm>
            <a:off x="2985971" y="2501187"/>
            <a:ext cx="5600700" cy="91430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21C6E52-3285-4885-B453-54C94C6DE69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375" t="47778" r="59375" b="42222"/>
          <a:stretch/>
        </p:blipFill>
        <p:spPr>
          <a:xfrm>
            <a:off x="3128561" y="5448300"/>
            <a:ext cx="5715000" cy="1028700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59AF8800-D240-4FD4-9655-C8A08E01EC21}"/>
              </a:ext>
            </a:extLst>
          </p:cNvPr>
          <p:cNvGrpSpPr/>
          <p:nvPr/>
        </p:nvGrpSpPr>
        <p:grpSpPr>
          <a:xfrm>
            <a:off x="8964172" y="3787547"/>
            <a:ext cx="1551428" cy="1089253"/>
            <a:chOff x="9888097" y="906799"/>
            <a:chExt cx="1551428" cy="1089253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06CA2E19-2F11-456A-92D4-AC0722BA7B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1" r="39347" b="50000"/>
            <a:stretch/>
          </p:blipFill>
          <p:spPr>
            <a:xfrm>
              <a:off x="9888097" y="906799"/>
              <a:ext cx="1551428" cy="1089253"/>
            </a:xfrm>
            <a:prstGeom prst="rect">
              <a:avLst/>
            </a:prstGeom>
          </p:spPr>
        </p:pic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6EC0FBD8-D928-4071-A118-5A5668250F5B}"/>
                </a:ext>
              </a:extLst>
            </p:cNvPr>
            <p:cNvGrpSpPr/>
            <p:nvPr/>
          </p:nvGrpSpPr>
          <p:grpSpPr>
            <a:xfrm>
              <a:off x="10058300" y="1524000"/>
              <a:ext cx="975395" cy="381316"/>
              <a:chOff x="10582175" y="1524000"/>
              <a:chExt cx="975395" cy="381316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8E25D283-3F97-426F-AA53-FEC2577777AB}"/>
                  </a:ext>
                </a:extLst>
              </p:cNvPr>
              <p:cNvSpPr txBox="1"/>
              <p:nvPr/>
            </p:nvSpPr>
            <p:spPr>
              <a:xfrm>
                <a:off x="10789140" y="1524000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2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7E4BD9B-027F-42CF-B844-DA69AA130CE8}"/>
                  </a:ext>
                </a:extLst>
              </p:cNvPr>
              <p:cNvSpPr txBox="1"/>
              <p:nvPr/>
            </p:nvSpPr>
            <p:spPr>
              <a:xfrm>
                <a:off x="11240760" y="1525394"/>
                <a:ext cx="3168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4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BF9DE176-6726-4433-BACC-D4126FF040DB}"/>
                  </a:ext>
                </a:extLst>
              </p:cNvPr>
              <p:cNvSpPr txBox="1"/>
              <p:nvPr/>
            </p:nvSpPr>
            <p:spPr>
              <a:xfrm>
                <a:off x="11025058" y="1535984"/>
                <a:ext cx="27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3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8E2861CE-91A7-4ACB-B325-5F50CC7E1261}"/>
                  </a:ext>
                </a:extLst>
              </p:cNvPr>
              <p:cNvSpPr txBox="1"/>
              <p:nvPr/>
            </p:nvSpPr>
            <p:spPr>
              <a:xfrm>
                <a:off x="10582175" y="1533625"/>
                <a:ext cx="27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</a:rPr>
                  <a:t>1</a:t>
                </a:r>
                <a:endParaRPr lang="vi-VN" b="1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2402D5BB-1071-4397-8D57-9E3FCF33BA5D}"/>
              </a:ext>
            </a:extLst>
          </p:cNvPr>
          <p:cNvGrpSpPr/>
          <p:nvPr/>
        </p:nvGrpSpPr>
        <p:grpSpPr>
          <a:xfrm>
            <a:off x="9016430" y="5387747"/>
            <a:ext cx="1499170" cy="1089253"/>
            <a:chOff x="9753600" y="2339747"/>
            <a:chExt cx="1499170" cy="1089253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EF18189B-74F7-4C7D-BF9D-0E46F25E3F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95" r="49262" b="50000"/>
            <a:stretch/>
          </p:blipFill>
          <p:spPr>
            <a:xfrm>
              <a:off x="9753600" y="2339747"/>
              <a:ext cx="1499170" cy="1089253"/>
            </a:xfrm>
            <a:prstGeom prst="rect">
              <a:avLst/>
            </a:prstGeom>
          </p:spPr>
        </p:pic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1E596CE-CFE4-4DFA-8547-F2CD31138B58}"/>
                </a:ext>
              </a:extLst>
            </p:cNvPr>
            <p:cNvSpPr txBox="1"/>
            <p:nvPr/>
          </p:nvSpPr>
          <p:spPr>
            <a:xfrm>
              <a:off x="10338370" y="2914350"/>
              <a:ext cx="31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2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A02F8BB-7A17-439B-A7DE-3ACF732AE4F2}"/>
                </a:ext>
              </a:extLst>
            </p:cNvPr>
            <p:cNvSpPr txBox="1"/>
            <p:nvPr/>
          </p:nvSpPr>
          <p:spPr>
            <a:xfrm>
              <a:off x="10089222" y="2914666"/>
              <a:ext cx="277372" cy="416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B401D30C-3A1D-4239-854A-B7ADD08B2136}"/>
                </a:ext>
              </a:extLst>
            </p:cNvPr>
            <p:cNvSpPr txBox="1"/>
            <p:nvPr/>
          </p:nvSpPr>
          <p:spPr>
            <a:xfrm>
              <a:off x="10975398" y="2912956"/>
              <a:ext cx="277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5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F55AFBE-8562-4FD0-9F42-FCAE86D02F44}"/>
                </a:ext>
              </a:extLst>
            </p:cNvPr>
            <p:cNvSpPr txBox="1"/>
            <p:nvPr/>
          </p:nvSpPr>
          <p:spPr>
            <a:xfrm>
              <a:off x="10518198" y="2907260"/>
              <a:ext cx="277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F40AF6C5-14D6-4313-9D4C-5A6B7C5496CD}"/>
                </a:ext>
              </a:extLst>
            </p:cNvPr>
            <p:cNvSpPr txBox="1"/>
            <p:nvPr/>
          </p:nvSpPr>
          <p:spPr>
            <a:xfrm>
              <a:off x="10763012" y="2913252"/>
              <a:ext cx="31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4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pic>
        <p:nvPicPr>
          <p:cNvPr id="11" name="Be 2 Ken Phim">
            <a:hlinkClick r:id="" action="ppaction://media"/>
            <a:extLst>
              <a:ext uri="{FF2B5EF4-FFF2-40B4-BE49-F238E27FC236}">
                <a16:creationId xmlns:a16="http://schemas.microsoft.com/office/drawing/2014/main" id="{1E966BF5-0510-45B4-B257-5B9098AFBA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96674" y="3584347"/>
            <a:ext cx="406400" cy="406400"/>
          </a:xfrm>
          <a:prstGeom prst="rect">
            <a:avLst/>
          </a:prstGeom>
        </p:spPr>
      </p:pic>
      <p:sp>
        <p:nvSpPr>
          <p:cNvPr id="100" name="Oval 99">
            <a:extLst>
              <a:ext uri="{FF2B5EF4-FFF2-40B4-BE49-F238E27FC236}">
                <a16:creationId xmlns:a16="http://schemas.microsoft.com/office/drawing/2014/main" id="{BC4D4F08-9357-4F54-B94C-9B9733D363F3}"/>
              </a:ext>
            </a:extLst>
          </p:cNvPr>
          <p:cNvSpPr/>
          <p:nvPr/>
        </p:nvSpPr>
        <p:spPr bwMode="auto">
          <a:xfrm>
            <a:off x="6582075" y="5572225"/>
            <a:ext cx="1680210" cy="833852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648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2" grpId="0" animBg="1"/>
      <p:bldP spid="100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6545</TotalTime>
  <Words>167</Words>
  <Application>Microsoft Office PowerPoint</Application>
  <PresentationFormat>Widescreen</PresentationFormat>
  <Paragraphs>73</Paragraphs>
  <Slides>16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Default Design</vt:lpstr>
      <vt:lpstr>PowerPoint Presentation</vt:lpstr>
      <vt:lpstr>Chủ đề 7 HOÀ BÌNH</vt:lpstr>
      <vt:lpstr>I. Ôn tập Bài đọc nhạc số 7</vt:lpstr>
      <vt:lpstr>PowerPoint Presentation</vt:lpstr>
      <vt:lpstr>PowerPoint Presentation</vt:lpstr>
      <vt:lpstr>II. Ôn tập bài hoà tấu và bài tập tiết tấu </vt:lpstr>
      <vt:lpstr>1. Ôn tập bài hoà tấu </vt:lpstr>
      <vt:lpstr>PowerPoint Presentation</vt:lpstr>
      <vt:lpstr>PowerPoint Presentation</vt:lpstr>
      <vt:lpstr>PowerPoint Presentation</vt:lpstr>
      <vt:lpstr>PowerPoint Presentation</vt:lpstr>
      <vt:lpstr>2. Ôn tập bài tập tiết tấu </vt:lpstr>
      <vt:lpstr>PowerPoint Presentation</vt:lpstr>
      <vt:lpstr>III. Ôn tập bài hát Ước mơ xanh</vt:lpstr>
      <vt:lpstr>PowerPoint Presentation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262</cp:revision>
  <dcterms:created xsi:type="dcterms:W3CDTF">2006-11-06T13:45:38Z</dcterms:created>
  <dcterms:modified xsi:type="dcterms:W3CDTF">2022-03-12T02:09:10Z</dcterms:modified>
</cp:coreProperties>
</file>