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sldIdLst>
    <p:sldId id="283" r:id="rId2"/>
    <p:sldId id="285" r:id="rId3"/>
    <p:sldId id="306" r:id="rId4"/>
    <p:sldId id="286" r:id="rId5"/>
    <p:sldId id="287" r:id="rId6"/>
    <p:sldId id="288" r:id="rId7"/>
    <p:sldId id="305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1" r:id="rId19"/>
    <p:sldId id="302" r:id="rId20"/>
  </p:sldIdLst>
  <p:sldSz cx="12192000" cy="6858000"/>
  <p:notesSz cx="6858000" cy="9144000"/>
  <p:embeddedFontLst>
    <p:embeddedFont>
      <p:font typeface="Calibri Light" panose="020F0302020204030204" pitchFamily="34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0000FF"/>
    <a:srgbClr val="FF00FF"/>
    <a:srgbClr val="FF0066"/>
    <a:srgbClr val="CC00FF"/>
    <a:srgbClr val="FF6600"/>
    <a:srgbClr val="00FF00"/>
    <a:srgbClr val="CCFF99"/>
    <a:srgbClr val="FFFFFF"/>
    <a:srgbClr val="8D4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0" autoAdjust="0"/>
    <p:restoredTop sz="94364" autoAdjust="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74036-1B4F-42B3-8863-478CA29760AC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2F05C-3A88-4DA4-B082-AA839A25F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034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Bấm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đường</a:t>
            </a:r>
            <a:r>
              <a:rPr lang="en-US" baseline="0" dirty="0" smtClean="0"/>
              <a:t> </a:t>
            </a:r>
            <a:r>
              <a:rPr lang="en-US" baseline="0" dirty="0" smtClean="0">
                <a:sym typeface="Wingdings" panose="05000000000000000000" pitchFamily="2" charset="2"/>
              </a:rPr>
              <a:t></a:t>
            </a:r>
            <a:r>
              <a:rPr lang="en-US" baseline="0" dirty="0" smtClean="0"/>
              <a:t>2a, </a:t>
            </a:r>
            <a:r>
              <a:rPr lang="en-US" baseline="0" dirty="0" err="1" smtClean="0"/>
              <a:t>bấm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Tuyển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du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smtClean="0">
                <a:sym typeface="Wingdings" panose="05000000000000000000" pitchFamily="2" charset="2"/>
              </a:rPr>
              <a:t>2b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2F05C-3A88-4DA4-B082-AA839A25F9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11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2F05C-3A88-4DA4-B082-AA839A25F95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66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2F05C-3A88-4DA4-B082-AA839A25F95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41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387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14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08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5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35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069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80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80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6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17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74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BD190-56AD-4C55-BBCA-1554B872117B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674BA-2DE0-4D90-8561-25BA31F62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11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3" Type="http://schemas.openxmlformats.org/officeDocument/2006/relationships/image" Target="../media/image19.png"/><Relationship Id="rId21" Type="http://schemas.openxmlformats.org/officeDocument/2006/relationships/image" Target="../media/image29.png"/><Relationship Id="rId7" Type="http://schemas.openxmlformats.org/officeDocument/2006/relationships/slide" Target="slide14.xml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audio" Target="../media/audio1.wav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24" Type="http://schemas.openxmlformats.org/officeDocument/2006/relationships/image" Target="../media/image31.png"/><Relationship Id="rId5" Type="http://schemas.openxmlformats.org/officeDocument/2006/relationships/slide" Target="slide12.xml"/><Relationship Id="rId15" Type="http://schemas.openxmlformats.org/officeDocument/2006/relationships/image" Target="../media/image23.png"/><Relationship Id="rId23" Type="http://schemas.openxmlformats.org/officeDocument/2006/relationships/image" Target="../media/image30.png"/><Relationship Id="rId10" Type="http://schemas.openxmlformats.org/officeDocument/2006/relationships/slide" Target="slide17.xml"/><Relationship Id="rId19" Type="http://schemas.openxmlformats.org/officeDocument/2006/relationships/image" Target="../media/image27.png"/><Relationship Id="rId4" Type="http://schemas.openxmlformats.org/officeDocument/2006/relationships/slide" Target="slide11.xml"/><Relationship Id="rId9" Type="http://schemas.openxmlformats.org/officeDocument/2006/relationships/slide" Target="slide16.xml"/><Relationship Id="rId14" Type="http://schemas.openxmlformats.org/officeDocument/2006/relationships/image" Target="../media/image22.png"/><Relationship Id="rId22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0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4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32.png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8.PNG"/><Relationship Id="rId4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gi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Truy%20c&#7853;p%20trang%20web%20thi&#7871;u%20ni&#234;n,%20nhi%20&#273;&#7891;ng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&#432;&#7899;ng%20d&#7851;n%20nh&#7853;p%20tr&#236;nh%20duy&#7879;t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9745" y="721168"/>
            <a:ext cx="11572406" cy="2584378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400" b="1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400" b="1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4400" b="1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C: </a:t>
            </a:r>
          </a:p>
          <a:p>
            <a:pPr algn="ctr"/>
            <a:r>
              <a:rPr lang="en-US" sz="44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 CHỨC LƯU TRỮ, TÌM KIẾM </a:t>
            </a:r>
          </a:p>
          <a:p>
            <a:pPr algn="ctr"/>
            <a:r>
              <a:rPr lang="en-US" sz="4400" b="1" dirty="0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 TRAO ĐỔI THÔNG TIN</a:t>
            </a:r>
          </a:p>
        </p:txBody>
      </p:sp>
      <p:sp>
        <p:nvSpPr>
          <p:cNvPr id="7" name="Rectangle 6"/>
          <p:cNvSpPr/>
          <p:nvPr/>
        </p:nvSpPr>
        <p:spPr>
          <a:xfrm>
            <a:off x="734519" y="3560377"/>
            <a:ext cx="10882858" cy="278046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pPr algn="ctr"/>
            <a:r>
              <a:rPr lang="en-US" sz="54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THÔNG TIN TRÊN WEB</a:t>
            </a:r>
          </a:p>
        </p:txBody>
      </p:sp>
      <p:pic>
        <p:nvPicPr>
          <p:cNvPr id="8" name="Picture 35" descr="Pictur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168" y="2885274"/>
            <a:ext cx="39624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90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865515" y="196564"/>
            <a:ext cx="1738886" cy="11127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335944" y="143888"/>
            <a:ext cx="1752600" cy="1165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917197" y="490991"/>
            <a:ext cx="902811" cy="58477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CC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CC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0" name="Rectangle 39">
            <a:hlinkClick r:id="rId4" action="ppaction://hlinksldjump"/>
          </p:cNvPr>
          <p:cNvSpPr/>
          <p:nvPr/>
        </p:nvSpPr>
        <p:spPr>
          <a:xfrm>
            <a:off x="3657600" y="4876799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1" name="Rectangle 40">
            <a:hlinkClick r:id="rId5" action="ppaction://hlinksldjump"/>
          </p:cNvPr>
          <p:cNvSpPr/>
          <p:nvPr/>
        </p:nvSpPr>
        <p:spPr>
          <a:xfrm>
            <a:off x="3657600" y="3733800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2" name="Rectangle 41">
            <a:hlinkClick r:id="rId6" action="ppaction://hlinksldjump"/>
          </p:cNvPr>
          <p:cNvSpPr/>
          <p:nvPr/>
        </p:nvSpPr>
        <p:spPr>
          <a:xfrm>
            <a:off x="3657600" y="2667000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3" name="Rectangle 42">
            <a:hlinkClick r:id="rId7" action="ppaction://hlinksldjump"/>
          </p:cNvPr>
          <p:cNvSpPr/>
          <p:nvPr/>
        </p:nvSpPr>
        <p:spPr>
          <a:xfrm>
            <a:off x="3657600" y="1447800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5" name="Rectangle 44">
            <a:hlinkClick r:id="rId8" action="ppaction://hlinksldjump"/>
          </p:cNvPr>
          <p:cNvSpPr/>
          <p:nvPr/>
        </p:nvSpPr>
        <p:spPr>
          <a:xfrm>
            <a:off x="7480448" y="4876800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6" name="Rectangle 45">
            <a:hlinkClick r:id="rId9" action="ppaction://hlinksldjump"/>
          </p:cNvPr>
          <p:cNvSpPr/>
          <p:nvPr/>
        </p:nvSpPr>
        <p:spPr>
          <a:xfrm>
            <a:off x="7480448" y="3733800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47" name="Rectangle 46">
            <a:hlinkClick r:id="rId10" action="ppaction://hlinksldjump"/>
          </p:cNvPr>
          <p:cNvSpPr/>
          <p:nvPr/>
        </p:nvSpPr>
        <p:spPr>
          <a:xfrm>
            <a:off x="7480448" y="2666999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48" name="Rectangle 47">
            <a:hlinkClick r:id="rId11" action="ppaction://hlinksldjump"/>
          </p:cNvPr>
          <p:cNvSpPr/>
          <p:nvPr/>
        </p:nvSpPr>
        <p:spPr>
          <a:xfrm>
            <a:off x="7480448" y="1447799"/>
            <a:ext cx="8253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1585" y="617274"/>
            <a:ext cx="775257" cy="43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12244" y="287258"/>
            <a:ext cx="915026" cy="91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KC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1612" y="4755463"/>
            <a:ext cx="1122708" cy="112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KC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6223" y="3583552"/>
            <a:ext cx="1155511" cy="115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KC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8364" y="2429467"/>
            <a:ext cx="1143972" cy="114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KC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3910" y="1262670"/>
            <a:ext cx="1068426" cy="106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KC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5140" y="4792863"/>
            <a:ext cx="1085309" cy="108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KC6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8839" y="3591267"/>
            <a:ext cx="1164196" cy="11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KC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4571" y="2459078"/>
            <a:ext cx="1125274" cy="112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KC8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090" y="1239315"/>
            <a:ext cx="1047749" cy="104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WINNER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552" y="196563"/>
            <a:ext cx="1067554" cy="990600"/>
          </a:xfrm>
          <a:prstGeom prst="rect">
            <a:avLst/>
          </a:prstGeom>
        </p:spPr>
      </p:pic>
      <p:pic>
        <p:nvPicPr>
          <p:cNvPr id="11" name="con rua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9631" y="5878172"/>
            <a:ext cx="1571671" cy="883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CON THO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7434" y="5643701"/>
            <a:ext cx="1174749" cy="1171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470651" y="486946"/>
            <a:ext cx="80021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6600CC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endParaRPr lang="en-US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6600CC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73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625 L -0.00747 -0.1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-0.15301 L -0.02361 -0.31389 " pathEditMode="relative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32245 L -0.02049 -0.48958 " pathEditMode="relative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47269 L 0.01285 -0.65463 " pathEditMode="relative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39 -0.68634 L 0.16371 -0.80718 " pathEditMode="relative" ptsTypes="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0625 L -0.00747 -0.141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-0.15301 L -0.02361 -0.31389 " pathEditMode="relative" ptsTypes="AA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-0.32245 L -0.02049 -0.48958 " pathEditMode="relative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85 -0.47269 L 0.01285 -0.65463 " pathEditMode="relative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4 -0.68634 L -0.15851 -0.81574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45" y="-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95802" y="3429000"/>
            <a:ext cx="800100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90439" cy="251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81028" y="1293764"/>
            <a:ext cx="96621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r>
              <a:rPr lang="en-US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grpSp>
        <p:nvGrpSpPr>
          <p:cNvPr id="18" name="cau a"/>
          <p:cNvGrpSpPr/>
          <p:nvPr/>
        </p:nvGrpSpPr>
        <p:grpSpPr>
          <a:xfrm>
            <a:off x="808916" y="3660530"/>
            <a:ext cx="10686838" cy="938221"/>
            <a:chOff x="650211" y="3570787"/>
            <a:chExt cx="3616989" cy="10774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3570787"/>
              <a:ext cx="3616989" cy="107741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1135266" y="3802922"/>
              <a:ext cx="2865196" cy="60084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sz="2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http://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hoahoctro.vn/danh-muc/giai-tri</a:t>
              </a: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841988" y="5730921"/>
            <a:ext cx="10433529" cy="1077413"/>
            <a:chOff x="4755813" y="3570786"/>
            <a:chExt cx="3616989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55813" y="3570786"/>
              <a:ext cx="3616989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281972" y="3847882"/>
              <a:ext cx="1404455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https//vnfam.vn</a:t>
              </a: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772954" y="2494092"/>
            <a:ext cx="10745536" cy="1100861"/>
            <a:chOff x="650211" y="4711478"/>
            <a:chExt cx="3616989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4711478"/>
              <a:ext cx="3616989" cy="107741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144721" y="4953309"/>
              <a:ext cx="2710158" cy="5120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vnexpress.net/goc-nhin</a:t>
              </a:r>
            </a:p>
          </p:txBody>
        </p:sp>
      </p:grpSp>
      <p:sp>
        <p:nvSpPr>
          <p:cNvPr id="24" name="Rectangle 23">
            <a:hlinkClick r:id="rId7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  <p:grpSp>
        <p:nvGrpSpPr>
          <p:cNvPr id="22" name="cau a"/>
          <p:cNvGrpSpPr/>
          <p:nvPr/>
        </p:nvGrpSpPr>
        <p:grpSpPr>
          <a:xfrm>
            <a:off x="841988" y="4724400"/>
            <a:ext cx="10676501" cy="1035517"/>
            <a:chOff x="228793" y="3570787"/>
            <a:chExt cx="4600154" cy="107741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228793" y="3570787"/>
              <a:ext cx="4600154" cy="1077413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832043" y="3869901"/>
              <a:ext cx="3946204" cy="544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dirty="0" smtClean="0"/>
                <a:t> 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http//hoahoctro.vn/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danh-muc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doi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-song/hoc-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duong</a:t>
              </a:r>
              <a:endPara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525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5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95802" y="3429000"/>
            <a:ext cx="800100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60637" cy="31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83828" y="1857324"/>
            <a:ext cx="10092980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2: </a:t>
            </a:r>
            <a:r>
              <a:rPr lang="nl-NL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 hoặc nhiều trang web liên quan được tổ chức dưới 1 địa chỉ truy cập chung tạo thành?</a:t>
            </a:r>
            <a:endParaRPr lang="en-US" altLang="en-US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cau a"/>
          <p:cNvGrpSpPr/>
          <p:nvPr/>
        </p:nvGrpSpPr>
        <p:grpSpPr>
          <a:xfrm>
            <a:off x="6455320" y="3355623"/>
            <a:ext cx="5019548" cy="1077413"/>
            <a:chOff x="650211" y="3570787"/>
            <a:chExt cx="3616989" cy="10774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3570787"/>
              <a:ext cx="3616989" cy="107741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1742909" y="3729126"/>
              <a:ext cx="1479165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Website </a:t>
              </a:r>
              <a:endParaRPr lang="en-US" alt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613947" y="4784337"/>
            <a:ext cx="5978005" cy="1077413"/>
            <a:chOff x="4755813" y="3570786"/>
            <a:chExt cx="3616989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55813" y="3570786"/>
              <a:ext cx="3616989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401888" y="3786326"/>
              <a:ext cx="241426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 chỉ </a:t>
              </a:r>
              <a:r>
                <a:rPr lang="nl-NL" altLang="en-US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 chủ</a:t>
              </a:r>
              <a:endParaRPr lang="nl-NL" alt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406359" y="3373815"/>
            <a:ext cx="6381899" cy="1077413"/>
            <a:chOff x="650211" y="4711478"/>
            <a:chExt cx="6939748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4711478"/>
              <a:ext cx="6939748" cy="107741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863804" y="4897518"/>
              <a:ext cx="438934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 chỉ của website</a:t>
              </a:r>
            </a:p>
          </p:txBody>
        </p:sp>
      </p:grpSp>
      <p:grpSp>
        <p:nvGrpSpPr>
          <p:cNvPr id="21" name="cau d"/>
          <p:cNvGrpSpPr/>
          <p:nvPr/>
        </p:nvGrpSpPr>
        <p:grpSpPr>
          <a:xfrm>
            <a:off x="6455320" y="4806914"/>
            <a:ext cx="5222130" cy="1077413"/>
            <a:chOff x="4707116" y="4806539"/>
            <a:chExt cx="3616989" cy="107741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07116" y="4806539"/>
              <a:ext cx="3616989" cy="1077413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5889126" y="4903263"/>
              <a:ext cx="1690340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 chủ</a:t>
              </a:r>
              <a:endPara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21">
            <a:hlinkClick r:id="rId7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250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6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1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8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2572"/>
            <a:ext cx="11962541" cy="595856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15700" y="3429000"/>
            <a:ext cx="1197824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069" y="0"/>
            <a:ext cx="8534399" cy="296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15539" y="1522671"/>
            <a:ext cx="69092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3: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cau a"/>
          <p:cNvGrpSpPr/>
          <p:nvPr/>
        </p:nvGrpSpPr>
        <p:grpSpPr>
          <a:xfrm>
            <a:off x="6156708" y="3565237"/>
            <a:ext cx="5969459" cy="1077413"/>
            <a:chOff x="650211" y="3570787"/>
            <a:chExt cx="5969459" cy="10774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3570787"/>
              <a:ext cx="5953760" cy="107741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96168" y="3614220"/>
              <a:ext cx="59235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https://zingmp3.vn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-147930" y="4860250"/>
            <a:ext cx="6379045" cy="1077413"/>
            <a:chOff x="3774136" y="3570786"/>
            <a:chExt cx="5150461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3774136" y="3570786"/>
              <a:ext cx="5150461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991436" y="3630304"/>
              <a:ext cx="478163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https://thanhnien.vn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-677002" y="3646987"/>
            <a:ext cx="6507627" cy="1077413"/>
            <a:chOff x="290914" y="4711478"/>
            <a:chExt cx="4549643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0" y="4711478"/>
              <a:ext cx="4101455" cy="107741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290914" y="4786746"/>
              <a:ext cx="4549643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https://vnfam.vn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cau d"/>
          <p:cNvGrpSpPr/>
          <p:nvPr/>
        </p:nvGrpSpPr>
        <p:grpSpPr>
          <a:xfrm>
            <a:off x="6231117" y="4806540"/>
            <a:ext cx="5852628" cy="1077413"/>
            <a:chOff x="4707116" y="4806539"/>
            <a:chExt cx="5852628" cy="107741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07116" y="4806539"/>
              <a:ext cx="5852628" cy="1077413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5224677" y="4860249"/>
              <a:ext cx="463954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https://tuoitre.vn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21">
            <a:hlinkClick r:id="rId8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164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5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8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95802" y="3429000"/>
            <a:ext cx="800100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09231" cy="31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64565" y="1798317"/>
            <a:ext cx="958009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4: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siêu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2167917" y="3646987"/>
            <a:ext cx="3616989" cy="1077413"/>
            <a:chOff x="2167917" y="3646987"/>
            <a:chExt cx="3616989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2167917" y="3646987"/>
              <a:ext cx="3616989" cy="1077413"/>
            </a:xfrm>
            <a:prstGeom prst="rect">
              <a:avLst/>
            </a:prstGeom>
          </p:spPr>
        </p:pic>
        <p:pic>
          <p:nvPicPr>
            <p:cNvPr id="1028" name="Picture 4" descr="Computer mouse Pointer Cursor Computer Icons, Computer Mouse, angle,  electronics png | PNGEg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124" y="3829190"/>
              <a:ext cx="1096612" cy="657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6192498" y="4860250"/>
            <a:ext cx="3616989" cy="1077413"/>
            <a:chOff x="6192498" y="4860250"/>
            <a:chExt cx="3616989" cy="10774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192498" y="4860250"/>
              <a:ext cx="3616989" cy="1077413"/>
            </a:xfrm>
            <a:prstGeom prst="rect">
              <a:avLst/>
            </a:prstGeom>
          </p:spPr>
        </p:pic>
        <p:pic>
          <p:nvPicPr>
            <p:cNvPr id="1030" name="Picture 6" descr="Hand Cartoon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1580" y="5018590"/>
              <a:ext cx="1245109" cy="713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2181936" y="4860250"/>
            <a:ext cx="3616989" cy="1077413"/>
            <a:chOff x="2181936" y="4860250"/>
            <a:chExt cx="3616989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2181936" y="4860250"/>
              <a:ext cx="3616989" cy="1077413"/>
            </a:xfrm>
            <a:prstGeom prst="rect">
              <a:avLst/>
            </a:prstGeom>
          </p:spPr>
        </p:pic>
        <p:pic>
          <p:nvPicPr>
            <p:cNvPr id="1032" name="Picture 8" descr="Chuột đen Trắng Mũi Tên Con Trỏ Png Miễn Phí Vật Liệu Lớp Trong Hình ảnh |  Định dạng hình ảnh PNG 727329769| vn.lovepik.com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0" t="53601" r="64453" b="19653"/>
            <a:stretch/>
          </p:blipFill>
          <p:spPr bwMode="auto">
            <a:xfrm>
              <a:off x="3619033" y="5075674"/>
              <a:ext cx="714756" cy="6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6192497" y="3562673"/>
            <a:ext cx="3616989" cy="1077413"/>
            <a:chOff x="6192497" y="3562673"/>
            <a:chExt cx="3616989" cy="107741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192497" y="3562673"/>
              <a:ext cx="3616989" cy="1077413"/>
            </a:xfrm>
            <a:prstGeom prst="rect">
              <a:avLst/>
            </a:prstGeom>
          </p:spPr>
        </p:pic>
        <p:pic>
          <p:nvPicPr>
            <p:cNvPr id="24" name="Picture 8" descr="Chuột đen Trắng Mũi Tên Con Trỏ Png Miễn Phí Vật Liệu Lớp Trong Hình ảnh |  Định dạng hình ảnh PNG 727329769| vn.lovepik.com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025" t="54238" r="10323" b="23474"/>
            <a:stretch/>
          </p:blipFill>
          <p:spPr bwMode="auto">
            <a:xfrm>
              <a:off x="7796697" y="3756781"/>
              <a:ext cx="656476" cy="675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5793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95802" y="3429000"/>
            <a:ext cx="800100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7" y="0"/>
            <a:ext cx="11058060" cy="178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230590" y="932886"/>
            <a:ext cx="91496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5: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18" name="cau a"/>
          <p:cNvGrpSpPr/>
          <p:nvPr/>
        </p:nvGrpSpPr>
        <p:grpSpPr>
          <a:xfrm>
            <a:off x="-128698" y="1747126"/>
            <a:ext cx="12320698" cy="1300223"/>
            <a:chOff x="-1646081" y="3382239"/>
            <a:chExt cx="11703980" cy="130022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-1646081" y="3382239"/>
              <a:ext cx="11703980" cy="130022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-139936" y="3571734"/>
              <a:ext cx="7772806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website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sẽ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truy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cập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website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tin</a:t>
              </a: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-653564" y="4157945"/>
            <a:ext cx="12627104" cy="1206226"/>
            <a:chOff x="4492556" y="3570786"/>
            <a:chExt cx="5648726" cy="120622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55813" y="3570786"/>
              <a:ext cx="5385469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4492556" y="3822905"/>
              <a:ext cx="4775807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dạng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-79778" y="2988259"/>
            <a:ext cx="12191999" cy="1218389"/>
            <a:chOff x="-1635616" y="4494889"/>
            <a:chExt cx="12191999" cy="121838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-1635616" y="4494889"/>
              <a:ext cx="12191999" cy="121838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-181431" y="4618982"/>
              <a:ext cx="9082555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siêu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cùng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web</a:t>
              </a:r>
            </a:p>
          </p:txBody>
        </p:sp>
      </p:grpSp>
      <p:sp>
        <p:nvSpPr>
          <p:cNvPr id="22" name="Rectangle 21">
            <a:hlinkClick r:id="rId7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  <p:grpSp>
        <p:nvGrpSpPr>
          <p:cNvPr id="23" name="cau a"/>
          <p:cNvGrpSpPr/>
          <p:nvPr/>
        </p:nvGrpSpPr>
        <p:grpSpPr>
          <a:xfrm>
            <a:off x="-128698" y="5185510"/>
            <a:ext cx="12102238" cy="1727568"/>
            <a:chOff x="-1526759" y="3382239"/>
            <a:chExt cx="11703980" cy="1727568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-1526759" y="3382239"/>
              <a:ext cx="11703980" cy="1727568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-291064" y="3571734"/>
              <a:ext cx="9001614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siêu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tuần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tuần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thể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tài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này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di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tài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khác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nhờ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siêu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endParaRPr 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417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5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5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1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464" y="0"/>
            <a:ext cx="12708609" cy="31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9417" y="1797890"/>
            <a:ext cx="1039936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6: </a:t>
            </a:r>
            <a:r>
              <a:rPr lang="nl-NL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Mỗi khi truy cập vào 1 website, bao giờ cũng có 1 trang web được mở ra đầu tiên. Trang web đó được gọi là?</a:t>
            </a:r>
            <a:endParaRPr lang="en-US" altLang="en-US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hlinkClick r:id="rId6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  <p:grpSp>
        <p:nvGrpSpPr>
          <p:cNvPr id="23" name="cau a"/>
          <p:cNvGrpSpPr/>
          <p:nvPr/>
        </p:nvGrpSpPr>
        <p:grpSpPr>
          <a:xfrm>
            <a:off x="6455320" y="3355623"/>
            <a:ext cx="5019548" cy="1077413"/>
            <a:chOff x="650211" y="3570787"/>
            <a:chExt cx="3616989" cy="1077413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3570787"/>
              <a:ext cx="3616989" cy="1077413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1694316" y="3763227"/>
              <a:ext cx="1850968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 </a:t>
              </a:r>
              <a:r>
                <a:rPr lang="nl-NL" altLang="en-US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 </a:t>
              </a:r>
              <a:endParaRPr lang="en-US" alt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cau c"/>
          <p:cNvGrpSpPr/>
          <p:nvPr/>
        </p:nvGrpSpPr>
        <p:grpSpPr>
          <a:xfrm>
            <a:off x="613947" y="4784337"/>
            <a:ext cx="5978005" cy="1077413"/>
            <a:chOff x="4755813" y="3570786"/>
            <a:chExt cx="3616989" cy="1077413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55813" y="3570786"/>
              <a:ext cx="3616989" cy="1077413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5401888" y="3786326"/>
              <a:ext cx="2414266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 chỉ </a:t>
              </a:r>
              <a:r>
                <a:rPr lang="nl-NL" altLang="en-US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 chủ</a:t>
              </a:r>
              <a:endParaRPr lang="nl-NL" alt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cau b"/>
          <p:cNvGrpSpPr/>
          <p:nvPr/>
        </p:nvGrpSpPr>
        <p:grpSpPr>
          <a:xfrm>
            <a:off x="406359" y="3373815"/>
            <a:ext cx="6381899" cy="1077413"/>
            <a:chOff x="650211" y="4711478"/>
            <a:chExt cx="6939748" cy="1077413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4711478"/>
              <a:ext cx="6939748" cy="1077413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>
            <a:xfrm>
              <a:off x="1863804" y="4897518"/>
              <a:ext cx="438934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 chỉ của website</a:t>
              </a:r>
            </a:p>
          </p:txBody>
        </p:sp>
      </p:grpSp>
      <p:grpSp>
        <p:nvGrpSpPr>
          <p:cNvPr id="33" name="cau d"/>
          <p:cNvGrpSpPr/>
          <p:nvPr/>
        </p:nvGrpSpPr>
        <p:grpSpPr>
          <a:xfrm>
            <a:off x="6455320" y="4806914"/>
            <a:ext cx="5222130" cy="1077413"/>
            <a:chOff x="4707116" y="4806539"/>
            <a:chExt cx="3616989" cy="1077413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07116" y="4806539"/>
              <a:ext cx="3616989" cy="1077413"/>
            </a:xfrm>
            <a:prstGeom prst="rect">
              <a:avLst/>
            </a:prstGeom>
          </p:spPr>
        </p:pic>
        <p:sp>
          <p:nvSpPr>
            <p:cNvPr id="35" name="Rectangle 34"/>
            <p:cNvSpPr/>
            <p:nvPr/>
          </p:nvSpPr>
          <p:spPr>
            <a:xfrm>
              <a:off x="5778972" y="4947115"/>
              <a:ext cx="133296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nl-NL" altLang="en-US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Website</a:t>
              </a:r>
              <a:endParaRPr 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31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0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1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7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3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95802" y="3429000"/>
            <a:ext cx="800100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03" y="0"/>
            <a:ext cx="1110553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32047" y="1273195"/>
            <a:ext cx="70647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7: </a:t>
            </a:r>
            <a:r>
              <a:rPr lang="nl-NL" alt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Siêu văn bản là gì?</a:t>
            </a:r>
          </a:p>
        </p:txBody>
      </p:sp>
      <p:grpSp>
        <p:nvGrpSpPr>
          <p:cNvPr id="18" name="cau a"/>
          <p:cNvGrpSpPr/>
          <p:nvPr/>
        </p:nvGrpSpPr>
        <p:grpSpPr>
          <a:xfrm>
            <a:off x="-41782" y="5116452"/>
            <a:ext cx="12192000" cy="1354363"/>
            <a:chOff x="187437" y="3570787"/>
            <a:chExt cx="12192000" cy="1653472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187437" y="3570787"/>
              <a:ext cx="12192000" cy="1653472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1134082" y="3825784"/>
              <a:ext cx="10298709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65088" lvl="8" algn="just"/>
              <a:r>
                <a:rPr lang="nl-NL" alt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 văn bản tích hợp nhiều dạng dữ liệu khác nhau như văn bản, hình ảnh, âm thanh... và siêu liên kết </a:t>
              </a:r>
              <a:r>
                <a:rPr lang="nl-NL" altLang="en-US" sz="2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tới </a:t>
              </a:r>
              <a:r>
                <a:rPr lang="nl-NL" alt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siêu văn bản khác</a:t>
              </a:r>
              <a:endParaRPr lang="en-US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4583092" y="2698118"/>
            <a:ext cx="7407348" cy="1130138"/>
            <a:chOff x="4755813" y="3570786"/>
            <a:chExt cx="8165482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55813" y="3570786"/>
              <a:ext cx="8165482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569863" y="3837596"/>
              <a:ext cx="625042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nl-NL" alt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 văn bản tích hợp một dạng dữ liệu</a:t>
              </a: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462774" y="2662765"/>
            <a:ext cx="4556825" cy="1077413"/>
            <a:chOff x="715457" y="4416322"/>
            <a:chExt cx="5531387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715457" y="4416322"/>
              <a:ext cx="5531387" cy="107741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1328740" y="4623984"/>
              <a:ext cx="3648756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nl-NL" alt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 văn bản tích hợp </a:t>
              </a:r>
            </a:p>
          </p:txBody>
        </p:sp>
      </p:grpSp>
      <p:grpSp>
        <p:nvGrpSpPr>
          <p:cNvPr id="21" name="cau d"/>
          <p:cNvGrpSpPr/>
          <p:nvPr/>
        </p:nvGrpSpPr>
        <p:grpSpPr>
          <a:xfrm>
            <a:off x="239839" y="4002320"/>
            <a:ext cx="10163444" cy="940068"/>
            <a:chOff x="4707116" y="4806539"/>
            <a:chExt cx="10163444" cy="107741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07116" y="4806539"/>
              <a:ext cx="10163444" cy="1077413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5639304" y="5023216"/>
              <a:ext cx="829906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nl-NL" altLang="en-US" sz="2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Loại văn bản tích hợp nhiều dạng dữ liệu khác nhau </a:t>
              </a:r>
            </a:p>
          </p:txBody>
        </p:sp>
      </p:grpSp>
      <p:sp>
        <p:nvSpPr>
          <p:cNvPr id="22" name="Rectangle 21">
            <a:hlinkClick r:id="rId6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1649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9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8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198"/>
            <a:ext cx="12192000" cy="591793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15700" y="3429000"/>
            <a:ext cx="11978240" cy="259080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069" y="0"/>
            <a:ext cx="8534399" cy="296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15539" y="1522671"/>
            <a:ext cx="69092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8: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cau a"/>
          <p:cNvGrpSpPr/>
          <p:nvPr/>
        </p:nvGrpSpPr>
        <p:grpSpPr>
          <a:xfrm>
            <a:off x="6156708" y="3565237"/>
            <a:ext cx="5969459" cy="1077413"/>
            <a:chOff x="650211" y="3570787"/>
            <a:chExt cx="5969459" cy="107741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1" y="3570787"/>
              <a:ext cx="5953760" cy="107741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696168" y="3614220"/>
              <a:ext cx="592350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</a:t>
              </a:r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vnfam.vn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cau c"/>
          <p:cNvGrpSpPr/>
          <p:nvPr/>
        </p:nvGrpSpPr>
        <p:grpSpPr>
          <a:xfrm>
            <a:off x="-147930" y="4860250"/>
            <a:ext cx="6379045" cy="1077413"/>
            <a:chOff x="3774136" y="3570786"/>
            <a:chExt cx="5150461" cy="107741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3774136" y="3570786"/>
              <a:ext cx="5150461" cy="107741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991436" y="3630304"/>
              <a:ext cx="478163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https://thanhnien.vn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cau b"/>
          <p:cNvGrpSpPr/>
          <p:nvPr/>
        </p:nvGrpSpPr>
        <p:grpSpPr>
          <a:xfrm>
            <a:off x="-163079" y="3646987"/>
            <a:ext cx="6090327" cy="1077413"/>
            <a:chOff x="650210" y="4711478"/>
            <a:chExt cx="4257898" cy="1077413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650210" y="4711478"/>
              <a:ext cx="4257898" cy="1077413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985368" y="4762411"/>
              <a:ext cx="3587582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https://zingmp3.vn</a:t>
              </a:r>
            </a:p>
          </p:txBody>
        </p:sp>
      </p:grpSp>
      <p:grpSp>
        <p:nvGrpSpPr>
          <p:cNvPr id="21" name="cau d"/>
          <p:cNvGrpSpPr/>
          <p:nvPr/>
        </p:nvGrpSpPr>
        <p:grpSpPr>
          <a:xfrm>
            <a:off x="6231117" y="4806540"/>
            <a:ext cx="5852628" cy="1077413"/>
            <a:chOff x="4707116" y="4806539"/>
            <a:chExt cx="5852628" cy="1077413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3" b="16270"/>
            <a:stretch/>
          </p:blipFill>
          <p:spPr>
            <a:xfrm>
              <a:off x="4707116" y="4806539"/>
              <a:ext cx="5852628" cy="1077413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5224677" y="4860249"/>
              <a:ext cx="4639540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8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https://tuoitre.vn</a:t>
              </a:r>
              <a:endParaRPr 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Rectangle 21">
            <a:hlinkClick r:id="rId8" action="ppaction://hlinksldjump"/>
          </p:cNvPr>
          <p:cNvSpPr/>
          <p:nvPr/>
        </p:nvSpPr>
        <p:spPr>
          <a:xfrm>
            <a:off x="10626218" y="6351134"/>
            <a:ext cx="1524000" cy="457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ĐUA TIẾP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3792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5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8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BACK0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899" y="1507137"/>
            <a:ext cx="914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1133426gsfxbpjp44">
            <a:extLst>
              <a:ext uri="{FF2B5EF4-FFF2-40B4-BE49-F238E27FC236}">
                <a16:creationId xmlns:a16="http://schemas.microsoft.com/office/drawing/2014/main" id="{610E6CF2-ACAB-4585-B1E5-047EE679B6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522" y="2924944"/>
            <a:ext cx="5651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133426gsfxbpjp44">
            <a:extLst>
              <a:ext uri="{FF2B5EF4-FFF2-40B4-BE49-F238E27FC236}">
                <a16:creationId xmlns:a16="http://schemas.microsoft.com/office/drawing/2014/main" id="{9EFF5396-AA59-418E-B34F-30CDCA7290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8" y="230189"/>
            <a:ext cx="566738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2" descr="1707962tj3hg7yh59">
            <a:extLst>
              <a:ext uri="{FF2B5EF4-FFF2-40B4-BE49-F238E27FC236}">
                <a16:creationId xmlns:a16="http://schemas.microsoft.com/office/drawing/2014/main" id="{AE9A3396-C74C-4B98-9A5E-4DB224C370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82390" y="-2818716"/>
            <a:ext cx="1714500" cy="716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8" descr="1181071cimzwdep76">
            <a:extLst>
              <a:ext uri="{FF2B5EF4-FFF2-40B4-BE49-F238E27FC236}">
                <a16:creationId xmlns:a16="http://schemas.microsoft.com/office/drawing/2014/main" id="{4219D9DF-CA71-4C88-8AA1-8EDC8801FB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0" y="36512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8" descr="1181071cimzwdep76">
            <a:extLst>
              <a:ext uri="{FF2B5EF4-FFF2-40B4-BE49-F238E27FC236}">
                <a16:creationId xmlns:a16="http://schemas.microsoft.com/office/drawing/2014/main" id="{66A86C2A-936D-4F20-A2BA-080902E3C1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69" y="2924944"/>
            <a:ext cx="857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0" descr="1228827kvwbhhiily">
            <a:extLst>
              <a:ext uri="{FF2B5EF4-FFF2-40B4-BE49-F238E27FC236}">
                <a16:creationId xmlns:a16="http://schemas.microsoft.com/office/drawing/2014/main" id="{84AF4A43-59E6-42EC-B471-82BF8C5923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65102" y="-3050076"/>
            <a:ext cx="1327833" cy="750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C8756FD-2D2A-423D-AD8F-39CE3C5C674F}"/>
              </a:ext>
            </a:extLst>
          </p:cNvPr>
          <p:cNvSpPr/>
          <p:nvPr/>
        </p:nvSpPr>
        <p:spPr>
          <a:xfrm>
            <a:off x="1973943" y="3489127"/>
            <a:ext cx="8708571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en-US" altLang="vi-VN" sz="40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  <a:cs typeface="Times New Roman" pitchFamily="18" charset="0"/>
              </a:rPr>
              <a:t>CHÚC CÁC THẦY CÔ SỨC KHỎE</a:t>
            </a:r>
          </a:p>
          <a:p>
            <a:pPr algn="ctr">
              <a:defRPr/>
            </a:pPr>
            <a:r>
              <a:rPr lang="en-US" altLang="vi-VN" sz="4000" b="1" dirty="0" smtClean="0">
                <a:ln w="12700">
                  <a:solidFill>
                    <a:srgbClr val="C0504D">
                      <a:lumMod val="75000"/>
                    </a:srgbClr>
                  </a:solidFill>
                  <a:prstDash val="solid"/>
                </a:ln>
                <a:solidFill>
                  <a:srgbClr val="0000EE"/>
                </a:solidFill>
                <a:latin typeface="Times New Roman" panose="02020603050405020304" pitchFamily="18" charset="0"/>
                <a:cs typeface="Times New Roman" pitchFamily="18" charset="0"/>
              </a:rPr>
              <a:t>CHÚC CÁC EM HỌC TỐT.</a:t>
            </a:r>
            <a:endParaRPr lang="en-US" altLang="vi-VN" sz="36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CCEC4684-5998-4D84-AC07-19A94A8E7655}"/>
              </a:ext>
            </a:extLst>
          </p:cNvPr>
          <p:cNvSpPr/>
          <p:nvPr/>
        </p:nvSpPr>
        <p:spPr>
          <a:xfrm>
            <a:off x="4630739" y="5313364"/>
            <a:ext cx="84137" cy="603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3C8756FD-2D2A-423D-AD8F-39CE3C5C674F}"/>
              </a:ext>
            </a:extLst>
          </p:cNvPr>
          <p:cNvSpPr/>
          <p:nvPr/>
        </p:nvSpPr>
        <p:spPr>
          <a:xfrm>
            <a:off x="1980613" y="1618870"/>
            <a:ext cx="87085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Tx/>
              <a:buChar char="-"/>
              <a:defRPr/>
            </a:pP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web</a:t>
            </a:r>
          </a:p>
          <a:p>
            <a:pPr marL="571500" indent="-571500">
              <a:buFontTx/>
              <a:buChar char="-"/>
              <a:defRPr/>
            </a:pP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altLang="vi-VN" sz="3600" b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vi-VN" sz="3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Internet</a:t>
            </a:r>
          </a:p>
        </p:txBody>
      </p:sp>
    </p:spTree>
    <p:extLst>
      <p:ext uri="{BB962C8B-B14F-4D97-AF65-F5344CB8AC3E}">
        <p14:creationId xmlns:p14="http://schemas.microsoft.com/office/powerpoint/2010/main" val="122759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0445" y="0"/>
            <a:ext cx="11612880" cy="2594957"/>
            <a:chOff x="300445" y="0"/>
            <a:chExt cx="11612880" cy="2594957"/>
          </a:xfrm>
        </p:grpSpPr>
        <p:sp>
          <p:nvSpPr>
            <p:cNvPr id="6" name="TextBox 5"/>
            <p:cNvSpPr txBox="1"/>
            <p:nvPr/>
          </p:nvSpPr>
          <p:spPr>
            <a:xfrm>
              <a:off x="470262" y="40412"/>
              <a:ext cx="11443063" cy="255454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		</a:t>
              </a:r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Thảo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hoàn</a:t>
              </a:r>
              <a:r>
                <a:rPr lang="en-US" sz="3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</a:p>
            <a:p>
              <a:pPr algn="just"/>
              <a:r>
                <a:rPr 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1: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Truy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cập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thieunien.vn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 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SGK/32,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sát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chuyển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trượt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phải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ở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dạng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đây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  <a:p>
              <a:r>
                <a:rPr 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2: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Nháy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HỌC 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ĐƯỜNG,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thấy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mới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89821"/>
                      </a14:imgEffect>
                    </a14:imgLayer>
                  </a14:imgProps>
                </a:ext>
              </a:extLst>
            </a:blip>
            <a:srcRect r="84862" b="65180"/>
            <a:stretch/>
          </p:blipFill>
          <p:spPr>
            <a:xfrm>
              <a:off x="300445" y="0"/>
              <a:ext cx="1789612" cy="640080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62" y="2635369"/>
            <a:ext cx="9431383" cy="4092002"/>
          </a:xfrm>
          <a:prstGeom prst="rect">
            <a:avLst/>
          </a:prstGeom>
        </p:spPr>
      </p:pic>
      <p:sp>
        <p:nvSpPr>
          <p:cNvPr id="9" name="Left Arrow Callout 8"/>
          <p:cNvSpPr/>
          <p:nvPr/>
        </p:nvSpPr>
        <p:spPr>
          <a:xfrm>
            <a:off x="9901645" y="3200399"/>
            <a:ext cx="1881052" cy="640080"/>
          </a:xfrm>
          <a:prstGeom prst="leftArrowCallout">
            <a:avLst>
              <a:gd name="adj1" fmla="val 25000"/>
              <a:gd name="adj2" fmla="val 27041"/>
              <a:gd name="adj3" fmla="val 20918"/>
              <a:gd name="adj4" fmla="val 830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trượt</a:t>
            </a:r>
            <a:r>
              <a:rPr 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34632" y="4818126"/>
            <a:ext cx="3578693" cy="147732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</a:t>
            </a:r>
          </a:p>
          <a:p>
            <a:pPr algn="ctr"/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(web pages)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38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5" t="11915" r="129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013371" y="0"/>
            <a:ext cx="3178629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video clip </a:t>
            </a:r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7" y="2547120"/>
            <a:ext cx="10737273" cy="397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1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61165" cy="34355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3" y="3513069"/>
            <a:ext cx="12192000" cy="323958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164" y="77538"/>
            <a:ext cx="6130835" cy="34355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Left-Up Arrow 5"/>
          <p:cNvSpPr/>
          <p:nvPr/>
        </p:nvSpPr>
        <p:spPr>
          <a:xfrm rot="3018455">
            <a:off x="4644304" y="858362"/>
            <a:ext cx="3094979" cy="3351548"/>
          </a:xfrm>
          <a:prstGeom prst="leftUpArrow">
            <a:avLst>
              <a:gd name="adj1" fmla="val 11737"/>
              <a:gd name="adj2" fmla="val 20151"/>
              <a:gd name="adj3" fmla="val 13895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120564" y="4543865"/>
            <a:ext cx="219983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algn="ctr"/>
            <a:r>
              <a:rPr lang="en-US" sz="3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03718" y="195569"/>
            <a:ext cx="56430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2a </a:t>
            </a:r>
            <a:r>
              <a:rPr lang="en-US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6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80166" y="199474"/>
            <a:ext cx="9076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2b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30630" y="1"/>
            <a:ext cx="2534194" cy="2327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14400" y="3653135"/>
            <a:ext cx="1358535" cy="2134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4" name="Oval 13"/>
          <p:cNvSpPr/>
          <p:nvPr/>
        </p:nvSpPr>
        <p:spPr>
          <a:xfrm>
            <a:off x="6836344" y="-4468"/>
            <a:ext cx="5355656" cy="3902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291795" y="4543865"/>
            <a:ext cx="886310" cy="2512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flipV="1">
            <a:off x="1730326" y="1223775"/>
            <a:ext cx="1097280" cy="2673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-Right-Up Arrow 16"/>
          <p:cNvSpPr/>
          <p:nvPr/>
        </p:nvSpPr>
        <p:spPr>
          <a:xfrm rot="19273426">
            <a:off x="852308" y="-270688"/>
            <a:ext cx="5866808" cy="2776844"/>
          </a:xfrm>
          <a:prstGeom prst="leftRightUpArrow">
            <a:avLst>
              <a:gd name="adj1" fmla="val 0"/>
              <a:gd name="adj2" fmla="val 5226"/>
              <a:gd name="adj3" fmla="val 25000"/>
            </a:avLst>
          </a:prstGeom>
          <a:solidFill>
            <a:srgbClr val="CC00FF"/>
          </a:solidFill>
          <a:ln w="28575"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30581" y="1357474"/>
            <a:ext cx="3333993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website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28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7" grpId="1"/>
      <p:bldP spid="8" grpId="0"/>
      <p:bldP spid="8" grpId="1"/>
      <p:bldP spid="11" grpId="0"/>
      <p:bldP spid="11" grpId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</a:schemeClr>
            </a:gs>
            <a:gs pos="6000">
              <a:schemeClr val="accent1">
                <a:lumMod val="45000"/>
                <a:lumOff val="55000"/>
              </a:schemeClr>
            </a:gs>
            <a:gs pos="9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623" y="1654355"/>
            <a:ext cx="10882858" cy="394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Khám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website:</a:t>
            </a:r>
          </a:p>
          <a:p>
            <a:pPr marL="571500" indent="-571500"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@"/>
            </a:pPr>
            <a:r>
              <a:rPr lang="vi-VN" sz="3600" b="1" dirty="0" smtClean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Website</a:t>
            </a:r>
            <a:r>
              <a:rPr lang="vi-VN" sz="3600" b="1" dirty="0">
                <a:solidFill>
                  <a:srgbClr val="0000FF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vi-VN" sz="3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tập hợp các trang web (web </a:t>
            </a:r>
            <a:r>
              <a:rPr lang="vi-VN" sz="3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pa</a:t>
            </a:r>
            <a:r>
              <a:rPr lang="en-US" sz="3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ges</a:t>
            </a:r>
            <a:r>
              <a:rPr lang="vi-VN" sz="3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vi-VN" sz="3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 liên quan đến nhau và được gắn cùng một địa chỉ</a:t>
            </a:r>
            <a:r>
              <a:rPr lang="vi-VN" sz="3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600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@"/>
            </a:pPr>
            <a:endParaRPr lang="en-US" sz="36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3600" b="1" dirty="0">
                <a:solidFill>
                  <a:srgbClr val="0000FF"/>
                </a:solidFill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</a:t>
            </a:r>
            <a:r>
              <a:rPr lang="vi-VN" sz="3600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website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dòng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chữ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http://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https://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cập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tới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website.</a:t>
            </a:r>
            <a:endParaRPr lang="en-US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4571" y="196948"/>
            <a:ext cx="10882858" cy="122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1" dirty="0" err="1">
                <a:ln w="9525">
                  <a:solidFill>
                    <a:sysClr val="windowText" lastClr="000000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ln w="9525">
                  <a:solidFill>
                    <a:sysClr val="windowText" lastClr="000000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pPr algn="ctr"/>
            <a:r>
              <a:rPr lang="en-US" sz="54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THÔNG TIN TRÊN WEB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274276" y="3615783"/>
            <a:ext cx="9263153" cy="1694807"/>
            <a:chOff x="457623" y="3370613"/>
            <a:chExt cx="8601971" cy="169480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701"/>
            <a:stretch/>
          </p:blipFill>
          <p:spPr>
            <a:xfrm>
              <a:off x="457623" y="3370613"/>
              <a:ext cx="8601971" cy="169480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666038" y="3986173"/>
              <a:ext cx="42330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Website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48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9608" y="5310590"/>
            <a:ext cx="10960139" cy="1485156"/>
            <a:chOff x="209609" y="5310590"/>
            <a:chExt cx="10666638" cy="148515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02" b="8174"/>
            <a:stretch/>
          </p:blipFill>
          <p:spPr>
            <a:xfrm>
              <a:off x="209609" y="5310590"/>
              <a:ext cx="10666638" cy="148515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578051" y="5680980"/>
              <a:ext cx="58339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website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48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01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81089"/>
            <a:ext cx="11787010" cy="2695222"/>
            <a:chOff x="182586" y="181089"/>
            <a:chExt cx="11787010" cy="2695222"/>
          </a:xfrm>
        </p:grpSpPr>
        <p:sp>
          <p:nvSpPr>
            <p:cNvPr id="3" name="TextBox 2"/>
            <p:cNvSpPr txBox="1"/>
            <p:nvPr/>
          </p:nvSpPr>
          <p:spPr>
            <a:xfrm>
              <a:off x="526533" y="321766"/>
              <a:ext cx="11443063" cy="255454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		</a:t>
              </a:r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Thảo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luận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nhóm</a:t>
              </a:r>
              <a:r>
                <a:rPr lang="en-US" sz="3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endPara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truy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cập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hữu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ích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tùy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sát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trỏ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chuột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vào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dòng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đề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tin,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hoặc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video.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Nếu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trỏ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chuột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xuất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tay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nháy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chuột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quay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trở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trang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web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tiên</a:t>
              </a:r>
              <a:r>
                <a:rPr 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73585" l="0" r="76166"/>
                      </a14:imgEffect>
                    </a14:imgLayer>
                  </a14:imgProps>
                </a:ext>
              </a:extLst>
            </a:blip>
            <a:srcRect r="78378" b="32932"/>
            <a:stretch/>
          </p:blipFill>
          <p:spPr>
            <a:xfrm>
              <a:off x="182586" y="181089"/>
              <a:ext cx="1927567" cy="844062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r="14020" b="13448"/>
          <a:stretch/>
        </p:blipFill>
        <p:spPr>
          <a:xfrm>
            <a:off x="1772531" y="3016988"/>
            <a:ext cx="8398412" cy="36229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26" name="Picture 2" descr="Làm quen với chuột và bàn phím máy tính – Top Phần Mề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52" t="26833" r="14269" b="28677"/>
          <a:stretch/>
        </p:blipFill>
        <p:spPr bwMode="auto">
          <a:xfrm>
            <a:off x="6775556" y="3530992"/>
            <a:ext cx="377867" cy="40796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772530" y="3002919"/>
            <a:ext cx="555965" cy="379830"/>
            <a:chOff x="1772530" y="3002919"/>
            <a:chExt cx="555965" cy="379830"/>
          </a:xfrm>
        </p:grpSpPr>
        <p:sp>
          <p:nvSpPr>
            <p:cNvPr id="8" name="Curved Left Arrow 7"/>
            <p:cNvSpPr/>
            <p:nvPr/>
          </p:nvSpPr>
          <p:spPr>
            <a:xfrm>
              <a:off x="2033073" y="3002919"/>
              <a:ext cx="295422" cy="365761"/>
            </a:xfrm>
            <a:prstGeom prst="curvedLeftArrow">
              <a:avLst>
                <a:gd name="adj1" fmla="val 8728"/>
                <a:gd name="adj2" fmla="val 50000"/>
                <a:gd name="adj3" fmla="val 250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772530" y="3185800"/>
              <a:ext cx="429209" cy="19694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79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507 0.07987 C -0.2694 0.15024 -0.28737 0.25139 -0.26757 0.26505 C -0.23919 0.28635 -0.15989 -0.03773 -0.12643 -0.01273 C -0.09557 0.00926 -0.18007 0.28125 -0.15065 0.30186 C -0.12083 0.32454 -0.08776 0.10718 -0.05507 0.13102 C -0.02617 0.15348 -0.07513 0.27963 -0.04921 0.29931 C -0.02448 0.31806 -0.0125 0.20301 0.00964 0.21991 C 0.02305 0.2294 0.01706 0.2588 0.01316 0.28149 " pathEditMode="relative" rAng="1380000" ptsTypes="AAAAAA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1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5" t="11915" r="129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013371" y="0"/>
            <a:ext cx="3178629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video clip </a:t>
            </a:r>
            <a:r>
              <a:rPr lang="en-US" sz="5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66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en-US" sz="36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66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47" y="2452255"/>
            <a:ext cx="10742036" cy="3948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81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5000"/>
                <a:lumOff val="95000"/>
              </a:schemeClr>
            </a:gs>
            <a:gs pos="6000">
              <a:schemeClr val="accent1">
                <a:lumMod val="45000"/>
                <a:lumOff val="55000"/>
              </a:schemeClr>
            </a:gs>
            <a:gs pos="9000">
              <a:schemeClr val="accent1">
                <a:lumMod val="45000"/>
                <a:lumOff val="55000"/>
              </a:schemeClr>
            </a:gs>
            <a:gs pos="94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0505" y="1682491"/>
            <a:ext cx="10819976" cy="411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Siêu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siêu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liên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571500" indent="-571500" algn="just">
              <a:buFont typeface="Wingdings" panose="05000000000000000000" pitchFamily="2" charset="2"/>
              <a:buChar char="@"/>
            </a:pPr>
            <a:r>
              <a:rPr 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Siêu</a:t>
            </a:r>
            <a:r>
              <a:rPr 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video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,...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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Siêu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4571" y="196948"/>
            <a:ext cx="10882858" cy="122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1" dirty="0" err="1">
                <a:ln w="9525">
                  <a:solidFill>
                    <a:sysClr val="windowText" lastClr="000000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ln w="9525">
                  <a:solidFill>
                    <a:sysClr val="windowText" lastClr="000000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pPr algn="ctr"/>
            <a:r>
              <a:rPr lang="en-US" sz="5400" b="1" dirty="0">
                <a:ln w="95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THÔNG TIN TRÊN WEB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0048" y="4180746"/>
            <a:ext cx="11091952" cy="1694807"/>
            <a:chOff x="457623" y="3370613"/>
            <a:chExt cx="11091952" cy="169480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701"/>
            <a:stretch/>
          </p:blipFill>
          <p:spPr>
            <a:xfrm>
              <a:off x="457623" y="3370613"/>
              <a:ext cx="11091952" cy="169480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666038" y="3986173"/>
              <a:ext cx="58883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Siêu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48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55616" y="5655212"/>
            <a:ext cx="11036384" cy="1202788"/>
            <a:chOff x="209609" y="5310590"/>
            <a:chExt cx="10666638" cy="148515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02" b="8174"/>
            <a:stretch/>
          </p:blipFill>
          <p:spPr>
            <a:xfrm>
              <a:off x="209609" y="5310590"/>
              <a:ext cx="10666638" cy="148515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578051" y="5680980"/>
              <a:ext cx="58339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Siêu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kết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4800" b="1" dirty="0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sz="4800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625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907" y="-1"/>
            <a:ext cx="10010775" cy="38027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06" y="3802742"/>
            <a:ext cx="2365521" cy="30552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428" y="3802742"/>
            <a:ext cx="2496457" cy="302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41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Microsoft Office PowerPoint</Application>
  <PresentationFormat>Widescreen</PresentationFormat>
  <Paragraphs>98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Times New Roman</vt:lpstr>
      <vt:lpstr>Arial</vt:lpstr>
      <vt:lpstr>Calibri Light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2021-08-01T15:29:39Z</dcterms:created>
  <dcterms:modified xsi:type="dcterms:W3CDTF">2025-11-12T01:10:23Z</dcterms:modified>
</cp:coreProperties>
</file>