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31" r:id="rId2"/>
    <p:sldId id="328" r:id="rId3"/>
    <p:sldId id="330" r:id="rId4"/>
    <p:sldId id="355" r:id="rId5"/>
    <p:sldId id="356" r:id="rId6"/>
    <p:sldId id="297" r:id="rId7"/>
    <p:sldId id="300" r:id="rId8"/>
    <p:sldId id="309" r:id="rId9"/>
    <p:sldId id="299" r:id="rId10"/>
    <p:sldId id="352" r:id="rId11"/>
    <p:sldId id="302" r:id="rId12"/>
    <p:sldId id="349" r:id="rId13"/>
    <p:sldId id="350" r:id="rId14"/>
    <p:sldId id="335" r:id="rId15"/>
    <p:sldId id="336" r:id="rId16"/>
    <p:sldId id="338" r:id="rId17"/>
    <p:sldId id="339" r:id="rId18"/>
    <p:sldId id="341" r:id="rId19"/>
    <p:sldId id="342" r:id="rId20"/>
    <p:sldId id="343" r:id="rId21"/>
    <p:sldId id="351" r:id="rId22"/>
    <p:sldId id="344" r:id="rId23"/>
    <p:sldId id="34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E8E8E8"/>
    <a:srgbClr val="CCFFFF"/>
    <a:srgbClr val="FFD5FA"/>
    <a:srgbClr val="FFFFFF"/>
    <a:srgbClr val="FFCCFF"/>
    <a:srgbClr val="4C32B8"/>
    <a:srgbClr val="F2F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E82FD-8173-447B-A69F-7F7EF6340C98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A9945-3924-4F6B-BC31-29E5AD85E7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4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80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65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89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432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01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7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7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2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99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80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38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BC12D-16F4-4232-87A1-EC412559CEAA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D736E-B2B1-4F44-BC76-CF7E250984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3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Documents/Zalo%20Received%20Files/CD_Chu%20de%20C_Bai%202/CD_Chu%20de%20C_Bai%202/H&#432;&#7899;ng%20d&#7851;n%20nh&#7853;p%20tr&#236;nh%20duy&#7879;t.mp4" TargetMode="External"/><Relationship Id="rId2" Type="http://schemas.openxmlformats.org/officeDocument/2006/relationships/hyperlink" Target="https://dantri.com.vn/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nchmf.gov.vn/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microsoft.com/office/2007/relationships/hdphoto" Target="../media/hdphoto4.wdp"/><Relationship Id="rId5" Type="http://schemas.openxmlformats.org/officeDocument/2006/relationships/audio" Target="../media/audio1.wav"/><Relationship Id="rId10" Type="http://schemas.openxmlformats.org/officeDocument/2006/relationships/image" Target="../media/image34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2.mp3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microsoft.com/office/2007/relationships/hdphoto" Target="../media/hdphoto4.wdp"/><Relationship Id="rId5" Type="http://schemas.openxmlformats.org/officeDocument/2006/relationships/audio" Target="../media/audio1.wav"/><Relationship Id="rId10" Type="http://schemas.openxmlformats.org/officeDocument/2006/relationships/image" Target="../media/image34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microsoft.com/office/2007/relationships/hdphoto" Target="../media/hdphoto4.wdp"/><Relationship Id="rId5" Type="http://schemas.openxmlformats.org/officeDocument/2006/relationships/audio" Target="../media/audio1.wav"/><Relationship Id="rId10" Type="http://schemas.openxmlformats.org/officeDocument/2006/relationships/image" Target="../media/image34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gif"/><Relationship Id="rId3" Type="http://schemas.microsoft.com/office/2007/relationships/media" Target="../media/media3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3.gif"/><Relationship Id="rId2" Type="http://schemas.openxmlformats.org/officeDocument/2006/relationships/audio" Target="../media/media1.mp3"/><Relationship Id="rId16" Type="http://schemas.openxmlformats.org/officeDocument/2006/relationships/image" Target="../media/image6.png"/><Relationship Id="rId1" Type="http://schemas.microsoft.com/office/2007/relationships/media" Target="../media/media1.mp3"/><Relationship Id="rId6" Type="http://schemas.openxmlformats.org/officeDocument/2006/relationships/audio" Target="../media/media2.mp3"/><Relationship Id="rId11" Type="http://schemas.openxmlformats.org/officeDocument/2006/relationships/image" Target="../media/image4.gif"/><Relationship Id="rId5" Type="http://schemas.microsoft.com/office/2007/relationships/media" Target="../media/media2.mp3"/><Relationship Id="rId1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audio" Target="../media/media3.mp3"/><Relationship Id="rId9" Type="http://schemas.openxmlformats.org/officeDocument/2006/relationships/image" Target="../media/image11.png"/><Relationship Id="rId1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-19050"/>
            <a:ext cx="12268200" cy="689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0901" y="9337"/>
            <a:ext cx="12357099" cy="691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072" y="5695392"/>
            <a:ext cx="1643784" cy="7044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41" y="4866969"/>
            <a:ext cx="2639007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689600" y="7010397"/>
            <a:ext cx="8128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757" y="4326391"/>
            <a:ext cx="1698899" cy="621846"/>
          </a:xfrm>
          <a:prstGeom prst="rect">
            <a:avLst/>
          </a:prstGeom>
        </p:spPr>
      </p:pic>
      <p:pic>
        <p:nvPicPr>
          <p:cNvPr id="6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7213593" y="7010398"/>
            <a:ext cx="812800" cy="609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37180" y="-28570"/>
            <a:ext cx="10535708" cy="392907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</a:t>
            </a: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05767" y="3797138"/>
            <a:ext cx="3638021" cy="124635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63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0.01366 L -0.75105 0.01644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83" y="1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0.00024 L -1.01562 0.0081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417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729430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6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TRUY CẬP THÔNG TIN TRÊN INTERNET 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4" y="726596"/>
            <a:ext cx="4246221" cy="6586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nl-NL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World Wide Web.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8584" y="1463002"/>
            <a:ext cx="7343775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Câu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hỏi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1: </a:t>
            </a:r>
            <a:r>
              <a:rPr kumimoji="0" lang="nl-NL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Từ một trang web người đọc có thể di chuyển đến website khác được không?</a:t>
            </a:r>
            <a:endParaRPr kumimoji="0" lang="vi-V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8239431" y="638115"/>
            <a:ext cx="3952569" cy="2719448"/>
          </a:xfrm>
          <a:prstGeom prst="cloudCallout">
            <a:avLst>
              <a:gd name="adj1" fmla="val -62402"/>
              <a:gd name="adj2" fmla="val 5140"/>
            </a:avLst>
          </a:prstGeom>
          <a:solidFill>
            <a:srgbClr val="FFFF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Bef>
                <a:spcPts val="1200"/>
              </a:spcBef>
            </a:pPr>
            <a:r>
              <a:rPr lang="nl-NL" sz="2800" dirty="0" smtClean="0">
                <a:solidFill>
                  <a:srgbClr val="4C32B8"/>
                </a:solidFill>
                <a:latin typeface="Times New Roman" pitchFamily="18" charset="0"/>
                <a:cs typeface="Times New Roman" pitchFamily="18" charset="0"/>
              </a:rPr>
              <a:t>Được. Việc di chuyển này là nhờ liên kết giữa các website</a:t>
            </a:r>
          </a:p>
          <a:p>
            <a:pPr algn="ctr"/>
            <a:endParaRPr lang="vi-VN" sz="1600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4814118" y="3495181"/>
            <a:ext cx="7306442" cy="3096616"/>
          </a:xfrm>
          <a:prstGeom prst="wedgeRoundRectCallout">
            <a:avLst>
              <a:gd name="adj1" fmla="val -64063"/>
              <a:gd name="adj2" fmla="val -4134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1200"/>
              </a:spcBef>
              <a:spcAft>
                <a:spcPts val="400"/>
              </a:spcAft>
            </a:pPr>
            <a:endParaRPr lang="nl-NL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1200"/>
              </a:spcBef>
              <a:spcAft>
                <a:spcPts val="400"/>
              </a:spcAft>
            </a:pPr>
            <a:r>
              <a:rPr lang="nl-NL" sz="3200" dirty="0" smtClean="0">
                <a:latin typeface="Times New Roman" pitchFamily="18" charset="0"/>
                <a:cs typeface="Times New Roman" pitchFamily="18" charset="0"/>
              </a:rPr>
              <a:t>- www là mạng lưới các website trên internet và được liên kết với nhau.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400"/>
              </a:spcBef>
              <a:spcAft>
                <a:spcPts val="400"/>
              </a:spcAft>
            </a:pP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nl-NL" sz="3200" dirty="0" smtClean="0">
                <a:latin typeface="Times New Roman" pitchFamily="18" charset="0"/>
                <a:cs typeface="Times New Roman" pitchFamily="18" charset="0"/>
              </a:rPr>
              <a:t>www giúp tìm kiếm và thu thập thông tin. Chia sẻ suy nghĩ và khám phá của mình với mọi người. 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vi-VN" sz="2000" dirty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25937" y="4972050"/>
            <a:ext cx="4146022" cy="11798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nl-NL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Câu hỏi 2: WWW là gì?</a:t>
            </a:r>
          </a:p>
          <a:p>
            <a:pPr marL="0" marR="0" lvl="0" indent="0" algn="just" defTabSz="914400" rtl="0" eaLnBrk="0" fontAlgn="base" latinLnBrk="0" hangingPunct="0"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nl-NL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có lợi ích gì?</a:t>
            </a:r>
            <a:endParaRPr kumimoji="0" lang="nl-NL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…: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TRUY CẬP THÔNG TIN TRÊN INTERNET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0" y="997529"/>
            <a:ext cx="4246221" cy="6586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nl-NL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World Wide Web.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75732" y="1930415"/>
            <a:ext cx="11006667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nl-NL" sz="3200" dirty="0" smtClean="0">
                <a:latin typeface="Times New Roman" pitchFamily="18" charset="0"/>
                <a:cs typeface="Times New Roman" pitchFamily="18" charset="0"/>
              </a:rPr>
              <a:t>World Wide Web (gọi tắt là Web, viết tắt là WWW) là mạng lưới các website trên internet và được liên kết với nhau.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6" name="AutoShape 6" descr="Tổng hợp 5000 ảnh động tuyển chọn cực đẹp cho Powerpoint | CTU - Cộng đồng  Sinh viên Đại học Cần Thơ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20488" name="AutoShape 8" descr="https://lh3.googleusercontent.com/-myzuBQYzdNY/WsHEwG81ulI/AAAAAAAABHs/jqYtA6G5fy4nkhWRm_1ucMihbvJShBY1gCHMYCw/1-mau_slide_powerpoint_dep_ctu.vn_(11)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10" name="Picture 9" descr="anh 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880" y="677332"/>
            <a:ext cx="1111250" cy="84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40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Internet  </a:t>
            </a: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4" y="786346"/>
            <a:ext cx="4246221" cy="6586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duyệt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web.</a:t>
            </a:r>
            <a:endParaRPr lang="vi-VN" sz="3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86145" y="1785933"/>
            <a:ext cx="7143748" cy="107721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(10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57184" y="1384172"/>
          <a:ext cx="11812589" cy="5459540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75000"/>
                  </a:schemeClr>
                </a:solidFill>
                <a:tableStyleId>{5C22544A-7EE6-4342-B048-85BDC9FD1C3A}</a:tableStyleId>
              </a:tblPr>
              <a:tblGrid>
                <a:gridCol w="5668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3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1252">
                <a:tc gridSpan="2">
                  <a:txBody>
                    <a:bodyPr/>
                    <a:lstStyle/>
                    <a:p>
                      <a:pPr algn="ctr"/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PHIẾU</a:t>
                      </a:r>
                      <a:r>
                        <a:rPr lang="en-US" sz="3100" baseline="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HỌC TẬP</a:t>
                      </a:r>
                      <a:endParaRPr lang="vi-VN" sz="31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99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Em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cần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hay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phần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mềm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nào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truy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cập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thông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tin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trên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31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website?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31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30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Em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đã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biết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hoặc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từng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sử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duyệt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web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nào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310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31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53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duyệt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web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lợi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ích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gì</a:t>
                      </a:r>
                      <a:r>
                        <a:rPr lang="en-US" sz="31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310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31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943600" y="2257429"/>
            <a:ext cx="602932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Internet,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web </a:t>
            </a:r>
            <a:endParaRPr lang="vi-VN" sz="3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86463" y="4872048"/>
            <a:ext cx="600075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web,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web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3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957881" y="3629026"/>
            <a:ext cx="5786437" cy="1178594"/>
            <a:chOff x="5957881" y="3629026"/>
            <a:chExt cx="5786437" cy="1178594"/>
          </a:xfrm>
        </p:grpSpPr>
        <p:sp>
          <p:nvSpPr>
            <p:cNvPr id="16" name="TextBox 15"/>
            <p:cNvSpPr txBox="1"/>
            <p:nvPr/>
          </p:nvSpPr>
          <p:spPr>
            <a:xfrm>
              <a:off x="5957881" y="3671891"/>
              <a:ext cx="5786437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1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Google</a:t>
              </a:r>
              <a:r>
                <a:rPr lang="en-US" sz="3100" dirty="0" smtClean="0">
                  <a:latin typeface="Times New Roman" pitchFamily="18" charset="0"/>
                  <a:cs typeface="Times New Roman" pitchFamily="18" charset="0"/>
                </a:rPr>
                <a:t> Chrome ,         . Mozilla </a:t>
              </a:r>
              <a:r>
                <a:rPr lang="en-US" sz="3100" dirty="0" err="1" smtClean="0">
                  <a:latin typeface="Times New Roman" pitchFamily="18" charset="0"/>
                  <a:cs typeface="Times New Roman" pitchFamily="18" charset="0"/>
                </a:rPr>
                <a:t>FireFox</a:t>
              </a:r>
              <a:r>
                <a:rPr lang="en-US" sz="3100" dirty="0" smtClean="0">
                  <a:latin typeface="Times New Roman" pitchFamily="18" charset="0"/>
                  <a:cs typeface="Times New Roman" pitchFamily="18" charset="0"/>
                </a:rPr>
                <a:t>                , </a:t>
              </a:r>
              <a:r>
                <a:rPr lang="en-US" sz="3100" dirty="0" err="1" smtClean="0">
                  <a:latin typeface="Times New Roman" pitchFamily="18" charset="0"/>
                  <a:cs typeface="Times New Roman" pitchFamily="18" charset="0"/>
                </a:rPr>
                <a:t>Cốc</a:t>
              </a:r>
              <a:r>
                <a:rPr lang="en-US" sz="31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100" dirty="0" err="1" smtClean="0">
                  <a:latin typeface="Times New Roman" pitchFamily="18" charset="0"/>
                  <a:cs typeface="Times New Roman" pitchFamily="18" charset="0"/>
                </a:rPr>
                <a:t>Cốc</a:t>
              </a:r>
              <a:r>
                <a:rPr lang="en-US" sz="31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vi-VN" sz="3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505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682039" y="3629026"/>
              <a:ext cx="704850" cy="654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05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81913" y="4081463"/>
              <a:ext cx="790575" cy="726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060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572746" y="4171947"/>
              <a:ext cx="542925" cy="51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…: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TRUY CẬP THÔNG TIN TRÊN INTERNET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0" y="997529"/>
            <a:ext cx="4246221" cy="6586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nl-NL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World Wide Web.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61456" y="3959241"/>
            <a:ext cx="11006667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website 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6" name="AutoShape 6" descr="Tổng hợp 5000 ảnh động tuyển chọn cực đẹp cho Powerpoint | CTU - Cộng đồng  Sinh viên Đại học Cần Thơ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20488" name="AutoShape 8" descr="https://lh3.googleusercontent.com/-myzuBQYzdNY/WsHEwG81ulI/AAAAAAAABHs/jqYtA6G5fy4nkhWRm_1ucMihbvJShBY1gCHMYCw/1-mau_slide_powerpoint_dep_ctu.vn_(11)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10" name="Picture 9" descr="anh 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880" y="677332"/>
            <a:ext cx="1111250" cy="846667"/>
          </a:xfrm>
          <a:prstGeom prst="rect">
            <a:avLst/>
          </a:prstGeom>
        </p:spPr>
      </p:pic>
      <p:sp>
        <p:nvSpPr>
          <p:cNvPr id="9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171451" y="3226380"/>
            <a:ext cx="4171950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nl-NL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duyệt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web.</a:t>
            </a:r>
            <a:endParaRPr lang="vi-VN" sz="32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75732" y="1930415"/>
            <a:ext cx="11006667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nl-NL" sz="3200" dirty="0" smtClean="0">
                <a:latin typeface="Times New Roman" pitchFamily="18" charset="0"/>
                <a:cs typeface="Times New Roman" pitchFamily="18" charset="0"/>
              </a:rPr>
              <a:t>World Wide Web (gọi tắt là Web, viết tắt là WWW) là mạng lưới các website trên internet và được liên kết với nhau.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800219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…: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4000" b="1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Internet  </a:t>
            </a: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4" y="672042"/>
            <a:ext cx="4246221" cy="6586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duyệt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web.</a:t>
            </a:r>
            <a:endParaRPr lang="vi-VN" sz="3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uble Wave 4"/>
          <p:cNvSpPr/>
          <p:nvPr/>
        </p:nvSpPr>
        <p:spPr>
          <a:xfrm>
            <a:off x="391983" y="3583463"/>
            <a:ext cx="10934108" cy="2050473"/>
          </a:xfrm>
          <a:prstGeom prst="doubleWave">
            <a:avLst/>
          </a:prstGeom>
          <a:solidFill>
            <a:srgbClr val="00B0F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u="sng" dirty="0">
                <a:hlinkClick r:id="rId2"/>
              </a:rPr>
              <a:t>https://dantri.com.vn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29488" y="1789775"/>
            <a:ext cx="324990" cy="6338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92256" y="1677716"/>
            <a:ext cx="10607487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truy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cập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web, ta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gõ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web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ô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cửa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sổ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duyệt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rồi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nhấn</a:t>
            </a:r>
            <a:r>
              <a:rPr lang="en-US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Enter.</a:t>
            </a:r>
            <a:endParaRPr lang="en-US" sz="24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5-Point Star 6">
            <a:hlinkClick r:id="rId3" action="ppaction://hlinkfile"/>
          </p:cNvPr>
          <p:cNvSpPr/>
          <p:nvPr/>
        </p:nvSpPr>
        <p:spPr>
          <a:xfrm>
            <a:off x="9092046" y="2167330"/>
            <a:ext cx="771056" cy="65659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1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" y="546563"/>
            <a:ext cx="9761220" cy="5985162"/>
          </a:xfrm>
          <a:prstGeom prst="rect">
            <a:avLst/>
          </a:prstGeom>
          <a:ln cap="rnd">
            <a:solidFill>
              <a:srgbClr val="FF0000">
                <a:alpha val="0"/>
              </a:srgbClr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 flipV="1">
            <a:off x="2468880" y="377190"/>
            <a:ext cx="777240" cy="525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3246120" y="171450"/>
            <a:ext cx="3383280" cy="375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dirty="0" smtClean="0">
                <a:solidFill>
                  <a:schemeClr val="tx1"/>
                </a:solidFill>
                <a:latin typeface="+mj-lt"/>
              </a:rPr>
              <a:t>Ô gõ địa chỉ tìm kiếm 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04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ình nền Powerpoint học tập - Tìm đáp án, giải bài tập, để học tố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6839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545" y="2482101"/>
            <a:ext cx="10868891" cy="1297420"/>
          </a:xfrm>
        </p:spPr>
        <p:txBody>
          <a:bodyPr numCol="1"/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80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(SGK)</a:t>
            </a: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sz="80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40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vi-VN" sz="4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Truy cập thông tin trên Internet</a:t>
            </a: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loud Callout 19"/>
          <p:cNvSpPr/>
          <p:nvPr/>
        </p:nvSpPr>
        <p:spPr>
          <a:xfrm>
            <a:off x="409055" y="1883243"/>
            <a:ext cx="3351416" cy="3808897"/>
          </a:xfrm>
          <a:prstGeom prst="cloudCallout">
            <a:avLst>
              <a:gd name="adj1" fmla="val 43722"/>
              <a:gd name="adj2" fmla="val 68318"/>
            </a:avLst>
          </a:prstGeom>
          <a:solidFill>
            <a:srgbClr val="00B0F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algn="just"/>
            <a:r>
              <a:rPr lang="en-US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https://www.nchmf.gov.vn</a:t>
            </a:r>
            <a:endParaRPr lang="en-US" sz="20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080" y="1286934"/>
            <a:ext cx="8122920" cy="543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3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290" y="-604905"/>
            <a:ext cx="3221183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53081" y="1084387"/>
            <a:ext cx="416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Câu b và c</a:t>
            </a:r>
            <a:endParaRPr lang="en-US" sz="4800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9" y="2597415"/>
            <a:ext cx="10425544" cy="459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46696" y="3525315"/>
            <a:ext cx="7889009" cy="2595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Website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000" b="1" dirty="0">
                <a:latin typeface="Times New Roman" pitchFamily="18" charset="0"/>
                <a:cs typeface="Times New Roman" pitchFamily="18" charset="0"/>
              </a:rPr>
              <a:t>bằng Tiếng anh 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nl-NL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https://dantri.com.vn</a:t>
            </a:r>
            <a:endParaRPr lang="vi-VN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https://dictionary.cambridge.org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https://languages.oup.com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8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191" y="22861"/>
            <a:ext cx="33655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55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985" y="-604905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04288" y="1084387"/>
            <a:ext cx="41656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a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" action="ppaction://hlinkshowjump?jump=previousslide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9385"/>
            <a:ext cx="11918372" cy="516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66449" y="3302573"/>
            <a:ext cx="8741064" cy="2718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 là </a:t>
            </a:r>
            <a:r>
              <a:rPr lang="fr-FR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lưới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website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vi-VN" sz="2400" b="1" i="1" dirty="0">
                <a:latin typeface="Times New Roman" pitchFamily="18" charset="0"/>
                <a:cs typeface="Times New Roman" pitchFamily="18" charset="0"/>
              </a:rPr>
              <a:t>Cần phải khởi động tất cả các trình duyệt mới truy cập được thông tin trên WWW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vi-VN" sz="2400" b="1" i="1" dirty="0">
                <a:latin typeface="Times New Roman" pitchFamily="18" charset="0"/>
                <a:cs typeface="Times New Roman" pitchFamily="18" charset="0"/>
              </a:rPr>
              <a:t>Chỉ cần khởi động trình duyệt web là lập tức truy cập được trang web tin tức 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464" y="-1114"/>
            <a:ext cx="2740160" cy="315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0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200" y="28575"/>
            <a:ext cx="13817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1200" y="0"/>
            <a:ext cx="1376680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661" y="5638460"/>
            <a:ext cx="993787" cy="745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41" y="4866969"/>
            <a:ext cx="2639007" cy="1425063"/>
          </a:xfrm>
          <a:prstGeom prst="rect">
            <a:avLst/>
          </a:prstGeom>
        </p:spPr>
      </p:pic>
      <p:pic>
        <p:nvPicPr>
          <p:cNvPr id="8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689600" y="7010399"/>
            <a:ext cx="8128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757" y="4326391"/>
            <a:ext cx="1698899" cy="621846"/>
          </a:xfrm>
          <a:prstGeom prst="rect">
            <a:avLst/>
          </a:prstGeom>
        </p:spPr>
      </p:pic>
      <p:pic>
        <p:nvPicPr>
          <p:cNvPr id="9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7082965" y="6977740"/>
            <a:ext cx="8128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078036" y="64099"/>
            <a:ext cx="8351839" cy="283626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</a:t>
            </a: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400"/>
              </a:spcBef>
              <a:spcAft>
                <a:spcPts val="400"/>
              </a:spcAft>
              <a:buAutoNum type="alphaU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14826" y="2945448"/>
            <a:ext cx="3357562" cy="121222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37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-1.125 0.01805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0" y="90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00278 L -0.99375 -0.00139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3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45" y="-604905"/>
            <a:ext cx="439044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04288" y="1084387"/>
            <a:ext cx="41656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a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" action="ppaction://hlinkshowjump?jump=previousslide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3116101"/>
            <a:ext cx="10030690" cy="459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950499" y="4079940"/>
            <a:ext cx="6996074" cy="2164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WWW là viết tắt của từ nào sau đây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85783" indent="-685783">
              <a:buAutoNum type="alphaLcPeriod"/>
              <a:defRPr/>
            </a:pPr>
            <a:r>
              <a:rPr lang="vi-VN" sz="2800" b="1" i="1" dirty="0">
                <a:latin typeface="Times New Roman" pitchFamily="18" charset="0"/>
                <a:cs typeface="Times New Roman" pitchFamily="18" charset="0"/>
              </a:rPr>
              <a:t>World Wide Web</a:t>
            </a:r>
          </a:p>
          <a:p>
            <a:pPr marL="685783" indent="-685783">
              <a:buAutoNum type="alphaLcPeriod"/>
              <a:defRPr/>
            </a:pPr>
            <a:r>
              <a:rPr lang="vi-VN" sz="2800" b="1" i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orld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endParaRPr lang="vi-VN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783" indent="-685783">
              <a:buAutoNum type="alphaLcPeriod"/>
              <a:defRPr/>
            </a:pP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esite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orld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endParaRPr lang="vi-VN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8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1174" y="3143829"/>
            <a:ext cx="2711807" cy="333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15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45" y="-604905"/>
            <a:ext cx="439044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04288" y="1084387"/>
            <a:ext cx="41656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" action="ppaction://hlinkshowjump?jump=previousslide">
              <a:snd r:embed="rId5" name="chimes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3116101"/>
            <a:ext cx="10030690" cy="459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950499" y="4079940"/>
            <a:ext cx="699607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marL="685783" indent="-685783">
              <a:buAutoNum type="alphaLcPeriod"/>
              <a:defRPr/>
            </a:pP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web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web</a:t>
            </a:r>
            <a:endParaRPr lang="vi-VN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685783" indent="-685783">
              <a:buAutoNum type="alphaLcPeriod"/>
              <a:defRPr/>
            </a:pP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web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website</a:t>
            </a:r>
          </a:p>
          <a:p>
            <a:pPr marL="685783" indent="-685783">
              <a:buAutoNum type="alphaLcPeriod"/>
              <a:defRPr/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Internet.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1174" y="3143829"/>
            <a:ext cx="2711807" cy="333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45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1528" y="559783"/>
            <a:ext cx="6747163" cy="406572"/>
          </a:xfrm>
        </p:spPr>
        <p:txBody>
          <a:bodyPr numCol="1">
            <a:noAutofit/>
          </a:bodyPr>
          <a:lstStyle/>
          <a:p>
            <a:pPr algn="ctr"/>
            <a:r>
              <a:rPr lang="en-US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TÓM TẮT BÀI HỌC </a:t>
            </a:r>
            <a:endParaRPr lang="en-US" sz="3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768927" y="2743200"/>
            <a:ext cx="633846" cy="40524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732995"/>
              </p:ext>
            </p:extLst>
          </p:nvPr>
        </p:nvGraphicFramePr>
        <p:xfrm>
          <a:off x="1619481" y="1648687"/>
          <a:ext cx="9228628" cy="243230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228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235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3200" b="0" i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website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mạng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lưới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website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gọi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WWW. WWW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sẻ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Internet .</a:t>
                      </a:r>
                      <a:endParaRPr lang="en-US" sz="32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Chevron 5"/>
          <p:cNvSpPr/>
          <p:nvPr/>
        </p:nvSpPr>
        <p:spPr>
          <a:xfrm>
            <a:off x="768927" y="4738285"/>
            <a:ext cx="633846" cy="41979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95772"/>
              </p:ext>
            </p:extLst>
          </p:nvPr>
        </p:nvGraphicFramePr>
        <p:xfrm>
          <a:off x="1634836" y="4322634"/>
          <a:ext cx="9227128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7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9709">
                <a:tc>
                  <a:txBody>
                    <a:bodyPr/>
                    <a:lstStyle/>
                    <a:p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mềm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truy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cập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3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website .</a:t>
                      </a:r>
                      <a:endParaRPr lang="en-US" sz="32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89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1108364"/>
            <a:ext cx="6331528" cy="606136"/>
          </a:xfrm>
        </p:spPr>
        <p:txBody>
          <a:bodyPr numCol="1">
            <a:no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768927" y="2743200"/>
            <a:ext cx="633846" cy="40524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057331"/>
              </p:ext>
            </p:extLst>
          </p:nvPr>
        </p:nvGraphicFramePr>
        <p:xfrm>
          <a:off x="1619481" y="2531340"/>
          <a:ext cx="9491864" cy="579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491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b="0" i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Ôn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</a:t>
                      </a:r>
                      <a:endParaRPr lang="en-US" sz="32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Chevron 5"/>
          <p:cNvSpPr/>
          <p:nvPr/>
        </p:nvSpPr>
        <p:spPr>
          <a:xfrm>
            <a:off x="768927" y="3505190"/>
            <a:ext cx="633846" cy="41979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309978"/>
              </p:ext>
            </p:extLst>
          </p:nvPr>
        </p:nvGraphicFramePr>
        <p:xfrm>
          <a:off x="1635412" y="3366640"/>
          <a:ext cx="10237933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7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b="0" i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“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Giới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thiệu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i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kiếm</a:t>
                      </a:r>
                      <a:r>
                        <a:rPr lang="en-US" sz="3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 </a:t>
                      </a:r>
                      <a:endParaRPr lang="en-US" sz="32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102" name="AutoShape 6" descr="200 Hình Nền PowerPoint Thuyết Trình Đẹp - Đề án 2020 - Tổng Hợp Chia Sẻ Hình  ảnh, Tranh Vẽ, Biểu Mẫu Trong Lĩnh Vực Giáo Dụ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4104" name="AutoShape 8" descr="200 Hình Nền PowerPoint Thuyết Trình Đẹp - Đề án 2020 - Tổng Hợp Chia Sẻ Hình  ảnh, Tranh Vẽ, Biểu Mẫu Trong Lĩnh Vực Giáo Dụ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4106" name="AutoShape 10" descr="Hình nền slide thuyết trình đẹp - quyển sách trên đầ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998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3900" y="-9525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694" y="5579500"/>
            <a:ext cx="1231227" cy="8505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41" y="4866969"/>
            <a:ext cx="2639007" cy="14250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94422" y="5013261"/>
            <a:ext cx="836633" cy="7775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886" y="5440873"/>
            <a:ext cx="861025" cy="1103841"/>
          </a:xfrm>
          <a:prstGeom prst="rect">
            <a:avLst/>
          </a:prstGeom>
        </p:spPr>
      </p:pic>
      <p:sp>
        <p:nvSpPr>
          <p:cNvPr id="14" name="Wave 13"/>
          <p:cNvSpPr/>
          <p:nvPr/>
        </p:nvSpPr>
        <p:spPr>
          <a:xfrm>
            <a:off x="1398496" y="2767012"/>
            <a:ext cx="5109881" cy="812169"/>
          </a:xfrm>
          <a:prstGeom prst="wave">
            <a:avLst>
              <a:gd name="adj1" fmla="val 6529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r>
              <a:rPr lang="en-US" sz="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CHÀO MỪNG TÍ XÌ TRUM VỀ NHÀ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2569" y="4714569"/>
            <a:ext cx="1102504" cy="826878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5689600" y="7173685"/>
            <a:ext cx="812800" cy="609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757" y="4326391"/>
            <a:ext cx="1698899" cy="621846"/>
          </a:xfrm>
          <a:prstGeom prst="rect">
            <a:avLst/>
          </a:prstGeom>
        </p:spPr>
      </p:pic>
      <p:pic>
        <p:nvPicPr>
          <p:cNvPr id="8" name="Skip To My Lo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6684127" y="7212951"/>
            <a:ext cx="812800" cy="609600"/>
          </a:xfrm>
          <a:prstGeom prst="rect">
            <a:avLst/>
          </a:prstGeom>
        </p:spPr>
      </p:pic>
      <p:pic>
        <p:nvPicPr>
          <p:cNvPr id="9" name="Car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4608859" y="7212951"/>
            <a:ext cx="812800" cy="6096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649413" y="128586"/>
            <a:ext cx="10052050" cy="1600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Đ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ể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web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lvl="0" indent="-514350" algn="ctr">
              <a:buAutoNum type="alphaUcPeriod"/>
            </a:pPr>
            <a:r>
              <a:rPr lang="fr-FR" sz="3200" dirty="0" err="1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Tìm</a:t>
            </a:r>
            <a:r>
              <a:rPr lang="fr-FR" sz="3200" dirty="0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kiếm</a:t>
            </a:r>
            <a:r>
              <a:rPr lang="fr-FR" sz="3200" dirty="0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		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fr-FR" sz="3200" dirty="0" err="1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Cốc</a:t>
            </a:r>
            <a:r>
              <a:rPr lang="fr-FR" sz="3200" dirty="0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lang="fr-FR" sz="3200" dirty="0" err="1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cốc</a:t>
            </a:r>
            <a:endParaRPr lang="fr-FR" sz="3200" dirty="0" smtClean="0">
              <a:solidFill>
                <a:srgbClr val="000000"/>
              </a:solidFill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  <a:p>
            <a:pPr marL="514350" lvl="0" indent="-514350">
              <a:tabLst>
                <a:tab pos="2243138" algn="l"/>
                <a:tab pos="5915025" algn="l"/>
              </a:tabLst>
            </a:pP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3200" dirty="0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Word 	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fr-FR" sz="3200" dirty="0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Excel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en-US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fr-FR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14878" y="2143124"/>
            <a:ext cx="3643313" cy="138588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B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49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7813 0.00694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06" y="34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1 0.00972 L -0.99688 0.00139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469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88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28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" grpId="0" animBg="1"/>
      <p:bldP spid="17" grpId="0" animBg="1"/>
      <p:bldP spid="17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00" y="-168033"/>
            <a:ext cx="12496800" cy="7026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61992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524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905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00" y="-148983"/>
            <a:ext cx="6092899" cy="342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9350" y="-238192"/>
            <a:ext cx="6343650" cy="356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3333750"/>
            <a:ext cx="62674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68393" y="3333750"/>
            <a:ext cx="6304608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3074" name="Picture 2" descr="C:\Users\Os\Desktop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780934"/>
          </a:xfrm>
          <a:prstGeom prst="rect">
            <a:avLst/>
          </a:prstGeom>
          <a:noFill/>
        </p:spPr>
      </p:pic>
      <p:sp>
        <p:nvSpPr>
          <p:cNvPr id="5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2053589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TRUY CẬP THÔNG TIN TRÊN INTERNET 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Os\Desktop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066"/>
            <a:ext cx="12192000" cy="6780934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6250" y="2244436"/>
            <a:ext cx="7905750" cy="31700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-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Trình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bày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được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sơ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lược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về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khái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niệm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www,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trình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duyệt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.</a:t>
            </a:r>
            <a:endParaRPr kumimoji="0" lang="vi-V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-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Khai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thác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được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thông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tin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trên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một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số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trang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web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thông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dụng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như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tra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từ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điển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xem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thời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tiết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thời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sự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,...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TRUY CẬP THÔNG TIN TRÊN INTERNET 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663861"/>
            <a:ext cx="414250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Mục</a:t>
            </a:r>
            <a:r>
              <a:rPr kumimoji="0" lang="en-US" sz="40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normalizeH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tiêu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bài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học</a:t>
            </a:r>
            <a:endParaRPr kumimoji="0" lang="en-US" sz="4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Os\Desktop\aedcec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642045"/>
            <a:ext cx="2025421" cy="1544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3074" name="Picture 2" descr="C:\Users\Os\Desktop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12192000" cy="6780934"/>
          </a:xfrm>
          <a:prstGeom prst="rect">
            <a:avLst/>
          </a:prstGeom>
          <a:noFill/>
        </p:spPr>
      </p:pic>
      <p:sp>
        <p:nvSpPr>
          <p:cNvPr id="5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-304810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TRUY CẬP THÔNG TIN TRÊN INTERNET 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5040083" y="1634408"/>
            <a:ext cx="4225925" cy="1257300"/>
          </a:xfrm>
          <a:custGeom>
            <a:avLst/>
            <a:gdLst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9900 w 1739900"/>
              <a:gd name="connsiteY2" fmla="*/ 1257301 h 1257301"/>
              <a:gd name="connsiteX3" fmla="*/ 0 w 1739900"/>
              <a:gd name="connsiteY3" fmla="*/ 1257301 h 1257301"/>
              <a:gd name="connsiteX4" fmla="*/ 0 w 1739900"/>
              <a:gd name="connsiteY4" fmla="*/ 0 h 1257301"/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3550 w 1739900"/>
              <a:gd name="connsiteY2" fmla="*/ 628651 h 1257301"/>
              <a:gd name="connsiteX3" fmla="*/ 1739900 w 1739900"/>
              <a:gd name="connsiteY3" fmla="*/ 1257301 h 1257301"/>
              <a:gd name="connsiteX4" fmla="*/ 0 w 1739900"/>
              <a:gd name="connsiteY4" fmla="*/ 1257301 h 1257301"/>
              <a:gd name="connsiteX5" fmla="*/ 0 w 1739900"/>
              <a:gd name="connsiteY5" fmla="*/ 0 h 1257301"/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3550 w 1739900"/>
              <a:gd name="connsiteY2" fmla="*/ 628651 h 1257301"/>
              <a:gd name="connsiteX3" fmla="*/ 1739900 w 1739900"/>
              <a:gd name="connsiteY3" fmla="*/ 1257301 h 1257301"/>
              <a:gd name="connsiteX4" fmla="*/ 0 w 1739900"/>
              <a:gd name="connsiteY4" fmla="*/ 1257301 h 1257301"/>
              <a:gd name="connsiteX5" fmla="*/ 0 w 1739900"/>
              <a:gd name="connsiteY5" fmla="*/ 0 h 1257301"/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3550 w 1739900"/>
              <a:gd name="connsiteY2" fmla="*/ 628651 h 1257301"/>
              <a:gd name="connsiteX3" fmla="*/ 1739900 w 1739900"/>
              <a:gd name="connsiteY3" fmla="*/ 1257301 h 1257301"/>
              <a:gd name="connsiteX4" fmla="*/ 0 w 1739900"/>
              <a:gd name="connsiteY4" fmla="*/ 1257301 h 1257301"/>
              <a:gd name="connsiteX5" fmla="*/ 0 w 1739900"/>
              <a:gd name="connsiteY5" fmla="*/ 0 h 1257301"/>
              <a:gd name="connsiteX0" fmla="*/ 0 w 2343162"/>
              <a:gd name="connsiteY0" fmla="*/ 0 h 1257301"/>
              <a:gd name="connsiteX1" fmla="*/ 1739900 w 2343162"/>
              <a:gd name="connsiteY1" fmla="*/ 0 h 1257301"/>
              <a:gd name="connsiteX2" fmla="*/ 2343150 w 2343162"/>
              <a:gd name="connsiteY2" fmla="*/ 622301 h 1257301"/>
              <a:gd name="connsiteX3" fmla="*/ 1739900 w 2343162"/>
              <a:gd name="connsiteY3" fmla="*/ 1257301 h 1257301"/>
              <a:gd name="connsiteX4" fmla="*/ 0 w 2343162"/>
              <a:gd name="connsiteY4" fmla="*/ 1257301 h 1257301"/>
              <a:gd name="connsiteX5" fmla="*/ 0 w 2343162"/>
              <a:gd name="connsiteY5" fmla="*/ 0 h 1257301"/>
              <a:gd name="connsiteX0" fmla="*/ 0 w 2343155"/>
              <a:gd name="connsiteY0" fmla="*/ 0 h 1257301"/>
              <a:gd name="connsiteX1" fmla="*/ 1739900 w 2343155"/>
              <a:gd name="connsiteY1" fmla="*/ 0 h 1257301"/>
              <a:gd name="connsiteX2" fmla="*/ 2343150 w 2343155"/>
              <a:gd name="connsiteY2" fmla="*/ 622301 h 1257301"/>
              <a:gd name="connsiteX3" fmla="*/ 1739900 w 2343155"/>
              <a:gd name="connsiteY3" fmla="*/ 1257301 h 1257301"/>
              <a:gd name="connsiteX4" fmla="*/ 0 w 2343155"/>
              <a:gd name="connsiteY4" fmla="*/ 1257301 h 1257301"/>
              <a:gd name="connsiteX5" fmla="*/ 0 w 2343155"/>
              <a:gd name="connsiteY5" fmla="*/ 0 h 1257301"/>
              <a:gd name="connsiteX0" fmla="*/ 0 w 2343155"/>
              <a:gd name="connsiteY0" fmla="*/ 0 h 1257301"/>
              <a:gd name="connsiteX1" fmla="*/ 1739900 w 2343155"/>
              <a:gd name="connsiteY1" fmla="*/ 0 h 1257301"/>
              <a:gd name="connsiteX2" fmla="*/ 2343150 w 2343155"/>
              <a:gd name="connsiteY2" fmla="*/ 622301 h 1257301"/>
              <a:gd name="connsiteX3" fmla="*/ 1739900 w 2343155"/>
              <a:gd name="connsiteY3" fmla="*/ 1257301 h 1257301"/>
              <a:gd name="connsiteX4" fmla="*/ 0 w 2343155"/>
              <a:gd name="connsiteY4" fmla="*/ 1257301 h 1257301"/>
              <a:gd name="connsiteX5" fmla="*/ 0 w 2343155"/>
              <a:gd name="connsiteY5" fmla="*/ 0 h 1257301"/>
              <a:gd name="connsiteX0" fmla="*/ 0 w 2343150"/>
              <a:gd name="connsiteY0" fmla="*/ 0 h 1257301"/>
              <a:gd name="connsiteX1" fmla="*/ 1739900 w 2343150"/>
              <a:gd name="connsiteY1" fmla="*/ 0 h 1257301"/>
              <a:gd name="connsiteX2" fmla="*/ 2343150 w 2343150"/>
              <a:gd name="connsiteY2" fmla="*/ 622301 h 1257301"/>
              <a:gd name="connsiteX3" fmla="*/ 1739900 w 2343150"/>
              <a:gd name="connsiteY3" fmla="*/ 1257301 h 1257301"/>
              <a:gd name="connsiteX4" fmla="*/ 0 w 2343150"/>
              <a:gd name="connsiteY4" fmla="*/ 1257301 h 1257301"/>
              <a:gd name="connsiteX5" fmla="*/ 0 w 2343150"/>
              <a:gd name="connsiteY5" fmla="*/ 0 h 1257301"/>
              <a:gd name="connsiteX0" fmla="*/ 0 w 2362200"/>
              <a:gd name="connsiteY0" fmla="*/ 0 h 1257301"/>
              <a:gd name="connsiteX1" fmla="*/ 1739900 w 2362200"/>
              <a:gd name="connsiteY1" fmla="*/ 0 h 1257301"/>
              <a:gd name="connsiteX2" fmla="*/ 2362200 w 2362200"/>
              <a:gd name="connsiteY2" fmla="*/ 635001 h 1257301"/>
              <a:gd name="connsiteX3" fmla="*/ 1739900 w 2362200"/>
              <a:gd name="connsiteY3" fmla="*/ 1257301 h 1257301"/>
              <a:gd name="connsiteX4" fmla="*/ 0 w 2362200"/>
              <a:gd name="connsiteY4" fmla="*/ 1257301 h 1257301"/>
              <a:gd name="connsiteX5" fmla="*/ 0 w 2362200"/>
              <a:gd name="connsiteY5" fmla="*/ 0 h 1257301"/>
              <a:gd name="connsiteX0" fmla="*/ 0 w 2362200"/>
              <a:gd name="connsiteY0" fmla="*/ 0 h 1257301"/>
              <a:gd name="connsiteX1" fmla="*/ 1739900 w 2362200"/>
              <a:gd name="connsiteY1" fmla="*/ 0 h 1257301"/>
              <a:gd name="connsiteX2" fmla="*/ 2362200 w 2362200"/>
              <a:gd name="connsiteY2" fmla="*/ 635001 h 1257301"/>
              <a:gd name="connsiteX3" fmla="*/ 1739900 w 2362200"/>
              <a:gd name="connsiteY3" fmla="*/ 1257301 h 1257301"/>
              <a:gd name="connsiteX4" fmla="*/ 0 w 2362200"/>
              <a:gd name="connsiteY4" fmla="*/ 1257301 h 1257301"/>
              <a:gd name="connsiteX5" fmla="*/ 0 w 2362200"/>
              <a:gd name="connsiteY5" fmla="*/ 0 h 1257301"/>
              <a:gd name="connsiteX0" fmla="*/ 0 w 2362200"/>
              <a:gd name="connsiteY0" fmla="*/ 0 h 1257301"/>
              <a:gd name="connsiteX1" fmla="*/ 1739900 w 2362200"/>
              <a:gd name="connsiteY1" fmla="*/ 0 h 1257301"/>
              <a:gd name="connsiteX2" fmla="*/ 2362200 w 2362200"/>
              <a:gd name="connsiteY2" fmla="*/ 635001 h 1257301"/>
              <a:gd name="connsiteX3" fmla="*/ 1739900 w 2362200"/>
              <a:gd name="connsiteY3" fmla="*/ 1257301 h 1257301"/>
              <a:gd name="connsiteX4" fmla="*/ 0 w 2362200"/>
              <a:gd name="connsiteY4" fmla="*/ 1257301 h 1257301"/>
              <a:gd name="connsiteX5" fmla="*/ 0 w 2362200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9349" h="1257301">
                <a:moveTo>
                  <a:pt x="0" y="0"/>
                </a:moveTo>
                <a:lnTo>
                  <a:pt x="1739900" y="0"/>
                </a:lnTo>
                <a:cubicBezTo>
                  <a:pt x="2097919" y="736600"/>
                  <a:pt x="1710758" y="-66675"/>
                  <a:pt x="2049349" y="635001"/>
                </a:cubicBezTo>
                <a:cubicBezTo>
                  <a:pt x="1687248" y="1352551"/>
                  <a:pt x="2110278" y="514351"/>
                  <a:pt x="1739900" y="1257301"/>
                </a:cubicBezTo>
                <a:lnTo>
                  <a:pt x="0" y="1257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World Wide Web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4984663" y="3272708"/>
            <a:ext cx="4225925" cy="1257300"/>
          </a:xfrm>
          <a:custGeom>
            <a:avLst/>
            <a:gdLst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9900 w 1739900"/>
              <a:gd name="connsiteY2" fmla="*/ 1257301 h 1257301"/>
              <a:gd name="connsiteX3" fmla="*/ 0 w 1739900"/>
              <a:gd name="connsiteY3" fmla="*/ 1257301 h 1257301"/>
              <a:gd name="connsiteX4" fmla="*/ 0 w 1739900"/>
              <a:gd name="connsiteY4" fmla="*/ 0 h 1257301"/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3550 w 1739900"/>
              <a:gd name="connsiteY2" fmla="*/ 628651 h 1257301"/>
              <a:gd name="connsiteX3" fmla="*/ 1739900 w 1739900"/>
              <a:gd name="connsiteY3" fmla="*/ 1257301 h 1257301"/>
              <a:gd name="connsiteX4" fmla="*/ 0 w 1739900"/>
              <a:gd name="connsiteY4" fmla="*/ 1257301 h 1257301"/>
              <a:gd name="connsiteX5" fmla="*/ 0 w 1739900"/>
              <a:gd name="connsiteY5" fmla="*/ 0 h 1257301"/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3550 w 1739900"/>
              <a:gd name="connsiteY2" fmla="*/ 628651 h 1257301"/>
              <a:gd name="connsiteX3" fmla="*/ 1739900 w 1739900"/>
              <a:gd name="connsiteY3" fmla="*/ 1257301 h 1257301"/>
              <a:gd name="connsiteX4" fmla="*/ 0 w 1739900"/>
              <a:gd name="connsiteY4" fmla="*/ 1257301 h 1257301"/>
              <a:gd name="connsiteX5" fmla="*/ 0 w 1739900"/>
              <a:gd name="connsiteY5" fmla="*/ 0 h 1257301"/>
              <a:gd name="connsiteX0" fmla="*/ 0 w 1739900"/>
              <a:gd name="connsiteY0" fmla="*/ 0 h 1257301"/>
              <a:gd name="connsiteX1" fmla="*/ 1739900 w 1739900"/>
              <a:gd name="connsiteY1" fmla="*/ 0 h 1257301"/>
              <a:gd name="connsiteX2" fmla="*/ 1733550 w 1739900"/>
              <a:gd name="connsiteY2" fmla="*/ 628651 h 1257301"/>
              <a:gd name="connsiteX3" fmla="*/ 1739900 w 1739900"/>
              <a:gd name="connsiteY3" fmla="*/ 1257301 h 1257301"/>
              <a:gd name="connsiteX4" fmla="*/ 0 w 1739900"/>
              <a:gd name="connsiteY4" fmla="*/ 1257301 h 1257301"/>
              <a:gd name="connsiteX5" fmla="*/ 0 w 1739900"/>
              <a:gd name="connsiteY5" fmla="*/ 0 h 1257301"/>
              <a:gd name="connsiteX0" fmla="*/ 0 w 2343162"/>
              <a:gd name="connsiteY0" fmla="*/ 0 h 1257301"/>
              <a:gd name="connsiteX1" fmla="*/ 1739900 w 2343162"/>
              <a:gd name="connsiteY1" fmla="*/ 0 h 1257301"/>
              <a:gd name="connsiteX2" fmla="*/ 2343150 w 2343162"/>
              <a:gd name="connsiteY2" fmla="*/ 622301 h 1257301"/>
              <a:gd name="connsiteX3" fmla="*/ 1739900 w 2343162"/>
              <a:gd name="connsiteY3" fmla="*/ 1257301 h 1257301"/>
              <a:gd name="connsiteX4" fmla="*/ 0 w 2343162"/>
              <a:gd name="connsiteY4" fmla="*/ 1257301 h 1257301"/>
              <a:gd name="connsiteX5" fmla="*/ 0 w 2343162"/>
              <a:gd name="connsiteY5" fmla="*/ 0 h 1257301"/>
              <a:gd name="connsiteX0" fmla="*/ 0 w 2343155"/>
              <a:gd name="connsiteY0" fmla="*/ 0 h 1257301"/>
              <a:gd name="connsiteX1" fmla="*/ 1739900 w 2343155"/>
              <a:gd name="connsiteY1" fmla="*/ 0 h 1257301"/>
              <a:gd name="connsiteX2" fmla="*/ 2343150 w 2343155"/>
              <a:gd name="connsiteY2" fmla="*/ 622301 h 1257301"/>
              <a:gd name="connsiteX3" fmla="*/ 1739900 w 2343155"/>
              <a:gd name="connsiteY3" fmla="*/ 1257301 h 1257301"/>
              <a:gd name="connsiteX4" fmla="*/ 0 w 2343155"/>
              <a:gd name="connsiteY4" fmla="*/ 1257301 h 1257301"/>
              <a:gd name="connsiteX5" fmla="*/ 0 w 2343155"/>
              <a:gd name="connsiteY5" fmla="*/ 0 h 1257301"/>
              <a:gd name="connsiteX0" fmla="*/ 0 w 2343155"/>
              <a:gd name="connsiteY0" fmla="*/ 0 h 1257301"/>
              <a:gd name="connsiteX1" fmla="*/ 1739900 w 2343155"/>
              <a:gd name="connsiteY1" fmla="*/ 0 h 1257301"/>
              <a:gd name="connsiteX2" fmla="*/ 2343150 w 2343155"/>
              <a:gd name="connsiteY2" fmla="*/ 622301 h 1257301"/>
              <a:gd name="connsiteX3" fmla="*/ 1739900 w 2343155"/>
              <a:gd name="connsiteY3" fmla="*/ 1257301 h 1257301"/>
              <a:gd name="connsiteX4" fmla="*/ 0 w 2343155"/>
              <a:gd name="connsiteY4" fmla="*/ 1257301 h 1257301"/>
              <a:gd name="connsiteX5" fmla="*/ 0 w 2343155"/>
              <a:gd name="connsiteY5" fmla="*/ 0 h 1257301"/>
              <a:gd name="connsiteX0" fmla="*/ 0 w 2343150"/>
              <a:gd name="connsiteY0" fmla="*/ 0 h 1257301"/>
              <a:gd name="connsiteX1" fmla="*/ 1739900 w 2343150"/>
              <a:gd name="connsiteY1" fmla="*/ 0 h 1257301"/>
              <a:gd name="connsiteX2" fmla="*/ 2343150 w 2343150"/>
              <a:gd name="connsiteY2" fmla="*/ 622301 h 1257301"/>
              <a:gd name="connsiteX3" fmla="*/ 1739900 w 2343150"/>
              <a:gd name="connsiteY3" fmla="*/ 1257301 h 1257301"/>
              <a:gd name="connsiteX4" fmla="*/ 0 w 2343150"/>
              <a:gd name="connsiteY4" fmla="*/ 1257301 h 1257301"/>
              <a:gd name="connsiteX5" fmla="*/ 0 w 2343150"/>
              <a:gd name="connsiteY5" fmla="*/ 0 h 1257301"/>
              <a:gd name="connsiteX0" fmla="*/ 0 w 2362200"/>
              <a:gd name="connsiteY0" fmla="*/ 0 h 1257301"/>
              <a:gd name="connsiteX1" fmla="*/ 1739900 w 2362200"/>
              <a:gd name="connsiteY1" fmla="*/ 0 h 1257301"/>
              <a:gd name="connsiteX2" fmla="*/ 2362200 w 2362200"/>
              <a:gd name="connsiteY2" fmla="*/ 635001 h 1257301"/>
              <a:gd name="connsiteX3" fmla="*/ 1739900 w 2362200"/>
              <a:gd name="connsiteY3" fmla="*/ 1257301 h 1257301"/>
              <a:gd name="connsiteX4" fmla="*/ 0 w 2362200"/>
              <a:gd name="connsiteY4" fmla="*/ 1257301 h 1257301"/>
              <a:gd name="connsiteX5" fmla="*/ 0 w 2362200"/>
              <a:gd name="connsiteY5" fmla="*/ 0 h 1257301"/>
              <a:gd name="connsiteX0" fmla="*/ 0 w 2362200"/>
              <a:gd name="connsiteY0" fmla="*/ 0 h 1257301"/>
              <a:gd name="connsiteX1" fmla="*/ 1739900 w 2362200"/>
              <a:gd name="connsiteY1" fmla="*/ 0 h 1257301"/>
              <a:gd name="connsiteX2" fmla="*/ 2362200 w 2362200"/>
              <a:gd name="connsiteY2" fmla="*/ 635001 h 1257301"/>
              <a:gd name="connsiteX3" fmla="*/ 1739900 w 2362200"/>
              <a:gd name="connsiteY3" fmla="*/ 1257301 h 1257301"/>
              <a:gd name="connsiteX4" fmla="*/ 0 w 2362200"/>
              <a:gd name="connsiteY4" fmla="*/ 1257301 h 1257301"/>
              <a:gd name="connsiteX5" fmla="*/ 0 w 2362200"/>
              <a:gd name="connsiteY5" fmla="*/ 0 h 1257301"/>
              <a:gd name="connsiteX0" fmla="*/ 0 w 2362200"/>
              <a:gd name="connsiteY0" fmla="*/ 0 h 1257301"/>
              <a:gd name="connsiteX1" fmla="*/ 1739900 w 2362200"/>
              <a:gd name="connsiteY1" fmla="*/ 0 h 1257301"/>
              <a:gd name="connsiteX2" fmla="*/ 2362200 w 2362200"/>
              <a:gd name="connsiteY2" fmla="*/ 635001 h 1257301"/>
              <a:gd name="connsiteX3" fmla="*/ 1739900 w 2362200"/>
              <a:gd name="connsiteY3" fmla="*/ 1257301 h 1257301"/>
              <a:gd name="connsiteX4" fmla="*/ 0 w 2362200"/>
              <a:gd name="connsiteY4" fmla="*/ 1257301 h 1257301"/>
              <a:gd name="connsiteX5" fmla="*/ 0 w 2362200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  <a:gd name="connsiteX0" fmla="*/ 0 w 2049349"/>
              <a:gd name="connsiteY0" fmla="*/ 0 h 1257301"/>
              <a:gd name="connsiteX1" fmla="*/ 1739900 w 2049349"/>
              <a:gd name="connsiteY1" fmla="*/ 0 h 1257301"/>
              <a:gd name="connsiteX2" fmla="*/ 2049349 w 2049349"/>
              <a:gd name="connsiteY2" fmla="*/ 635001 h 1257301"/>
              <a:gd name="connsiteX3" fmla="*/ 1739900 w 2049349"/>
              <a:gd name="connsiteY3" fmla="*/ 1257301 h 1257301"/>
              <a:gd name="connsiteX4" fmla="*/ 0 w 2049349"/>
              <a:gd name="connsiteY4" fmla="*/ 1257301 h 1257301"/>
              <a:gd name="connsiteX5" fmla="*/ 0 w 2049349"/>
              <a:gd name="connsiteY5" fmla="*/ 0 h 12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9349" h="1257301">
                <a:moveTo>
                  <a:pt x="0" y="0"/>
                </a:moveTo>
                <a:lnTo>
                  <a:pt x="1739900" y="0"/>
                </a:lnTo>
                <a:cubicBezTo>
                  <a:pt x="2097919" y="736600"/>
                  <a:pt x="1710758" y="-66675"/>
                  <a:pt x="2049349" y="635001"/>
                </a:cubicBezTo>
                <a:cubicBezTo>
                  <a:pt x="1687248" y="1352551"/>
                  <a:pt x="2110278" y="514351"/>
                  <a:pt x="1739900" y="1257301"/>
                </a:cubicBezTo>
                <a:lnTo>
                  <a:pt x="0" y="1257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duyệt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</a:t>
            </a:r>
            <a:endParaRPr lang="en-US" sz="3200" dirty="0">
              <a:solidFill>
                <a:srgbClr val="0070C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574963" y="3272708"/>
            <a:ext cx="2038350" cy="1257300"/>
            <a:chOff x="3574963" y="3272708"/>
            <a:chExt cx="2038350" cy="1257300"/>
          </a:xfrm>
        </p:grpSpPr>
        <p:sp>
          <p:nvSpPr>
            <p:cNvPr id="10" name="Round Same Side Corner Rectangle 1"/>
            <p:cNvSpPr/>
            <p:nvPr/>
          </p:nvSpPr>
          <p:spPr>
            <a:xfrm rot="16200000">
              <a:off x="3965488" y="2882183"/>
              <a:ext cx="1257300" cy="2038350"/>
            </a:xfrm>
            <a:custGeom>
              <a:avLst/>
              <a:gdLst>
                <a:gd name="connsiteX0" fmla="*/ 330205 w 1257300"/>
                <a:gd name="connsiteY0" fmla="*/ 0 h 1416050"/>
                <a:gd name="connsiteX1" fmla="*/ 927095 w 1257300"/>
                <a:gd name="connsiteY1" fmla="*/ 0 h 1416050"/>
                <a:gd name="connsiteX2" fmla="*/ 1257300 w 1257300"/>
                <a:gd name="connsiteY2" fmla="*/ 330205 h 1416050"/>
                <a:gd name="connsiteX3" fmla="*/ 1257300 w 1257300"/>
                <a:gd name="connsiteY3" fmla="*/ 1416050 h 1416050"/>
                <a:gd name="connsiteX4" fmla="*/ 1257300 w 1257300"/>
                <a:gd name="connsiteY4" fmla="*/ 1416050 h 1416050"/>
                <a:gd name="connsiteX5" fmla="*/ 0 w 1257300"/>
                <a:gd name="connsiteY5" fmla="*/ 1416050 h 1416050"/>
                <a:gd name="connsiteX6" fmla="*/ 0 w 1257300"/>
                <a:gd name="connsiteY6" fmla="*/ 1416050 h 1416050"/>
                <a:gd name="connsiteX7" fmla="*/ 0 w 1257300"/>
                <a:gd name="connsiteY7" fmla="*/ 330205 h 1416050"/>
                <a:gd name="connsiteX8" fmla="*/ 330205 w 1257300"/>
                <a:gd name="connsiteY8" fmla="*/ 0 h 1416050"/>
                <a:gd name="connsiteX0" fmla="*/ 330205 w 1257300"/>
                <a:gd name="connsiteY0" fmla="*/ 0 h 1416050"/>
                <a:gd name="connsiteX1" fmla="*/ 927095 w 1257300"/>
                <a:gd name="connsiteY1" fmla="*/ 0 h 1416050"/>
                <a:gd name="connsiteX2" fmla="*/ 1257300 w 1257300"/>
                <a:gd name="connsiteY2" fmla="*/ 330205 h 1416050"/>
                <a:gd name="connsiteX3" fmla="*/ 1257300 w 1257300"/>
                <a:gd name="connsiteY3" fmla="*/ 1416050 h 1416050"/>
                <a:gd name="connsiteX4" fmla="*/ 1257300 w 1257300"/>
                <a:gd name="connsiteY4" fmla="*/ 1416050 h 1416050"/>
                <a:gd name="connsiteX5" fmla="*/ 590550 w 1257300"/>
                <a:gd name="connsiteY5" fmla="*/ 1416050 h 1416050"/>
                <a:gd name="connsiteX6" fmla="*/ 0 w 1257300"/>
                <a:gd name="connsiteY6" fmla="*/ 1416050 h 1416050"/>
                <a:gd name="connsiteX7" fmla="*/ 0 w 1257300"/>
                <a:gd name="connsiteY7" fmla="*/ 1416050 h 1416050"/>
                <a:gd name="connsiteX8" fmla="*/ 0 w 1257300"/>
                <a:gd name="connsiteY8" fmla="*/ 330205 h 1416050"/>
                <a:gd name="connsiteX9" fmla="*/ 330205 w 1257300"/>
                <a:gd name="connsiteY9" fmla="*/ 0 h 1416050"/>
                <a:gd name="connsiteX0" fmla="*/ 330205 w 1257300"/>
                <a:gd name="connsiteY0" fmla="*/ 0 h 2038350"/>
                <a:gd name="connsiteX1" fmla="*/ 927095 w 1257300"/>
                <a:gd name="connsiteY1" fmla="*/ 0 h 2038350"/>
                <a:gd name="connsiteX2" fmla="*/ 1257300 w 1257300"/>
                <a:gd name="connsiteY2" fmla="*/ 330205 h 2038350"/>
                <a:gd name="connsiteX3" fmla="*/ 1257300 w 1257300"/>
                <a:gd name="connsiteY3" fmla="*/ 1416050 h 2038350"/>
                <a:gd name="connsiteX4" fmla="*/ 1257300 w 1257300"/>
                <a:gd name="connsiteY4" fmla="*/ 1416050 h 2038350"/>
                <a:gd name="connsiteX5" fmla="*/ 628650 w 1257300"/>
                <a:gd name="connsiteY5" fmla="*/ 2038350 h 2038350"/>
                <a:gd name="connsiteX6" fmla="*/ 0 w 1257300"/>
                <a:gd name="connsiteY6" fmla="*/ 1416050 h 2038350"/>
                <a:gd name="connsiteX7" fmla="*/ 0 w 1257300"/>
                <a:gd name="connsiteY7" fmla="*/ 1416050 h 2038350"/>
                <a:gd name="connsiteX8" fmla="*/ 0 w 1257300"/>
                <a:gd name="connsiteY8" fmla="*/ 330205 h 2038350"/>
                <a:gd name="connsiteX9" fmla="*/ 330205 w 1257300"/>
                <a:gd name="connsiteY9" fmla="*/ 0 h 20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7300" h="2038350">
                  <a:moveTo>
                    <a:pt x="330205" y="0"/>
                  </a:moveTo>
                  <a:lnTo>
                    <a:pt x="927095" y="0"/>
                  </a:lnTo>
                  <a:cubicBezTo>
                    <a:pt x="1109462" y="0"/>
                    <a:pt x="1257300" y="147838"/>
                    <a:pt x="1257300" y="330205"/>
                  </a:cubicBezTo>
                  <a:lnTo>
                    <a:pt x="1257300" y="1416050"/>
                  </a:lnTo>
                  <a:lnTo>
                    <a:pt x="1257300" y="1416050"/>
                  </a:lnTo>
                  <a:lnTo>
                    <a:pt x="628650" y="2038350"/>
                  </a:lnTo>
                  <a:lnTo>
                    <a:pt x="0" y="1416050"/>
                  </a:lnTo>
                  <a:lnTo>
                    <a:pt x="0" y="1416050"/>
                  </a:lnTo>
                  <a:lnTo>
                    <a:pt x="0" y="330205"/>
                  </a:lnTo>
                  <a:cubicBezTo>
                    <a:pt x="0" y="147838"/>
                    <a:pt x="147838" y="0"/>
                    <a:pt x="330205" y="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TextBox 43"/>
            <p:cNvSpPr txBox="1">
              <a:spLocks noChangeArrowheads="1"/>
            </p:cNvSpPr>
            <p:nvPr/>
          </p:nvSpPr>
          <p:spPr bwMode="auto">
            <a:xfrm>
              <a:off x="3609898" y="3678427"/>
              <a:ext cx="17716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Arial" charset="0"/>
                </a:rPr>
                <a:t>Nội</a:t>
              </a:r>
              <a:r>
                <a:rPr lang="en-US" sz="2400" b="1" dirty="0">
                  <a:solidFill>
                    <a:schemeClr val="bg1"/>
                  </a:solidFill>
                  <a:latin typeface="Arial" charset="0"/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  <a:latin typeface="Arial" charset="0"/>
                </a:rPr>
                <a:t>dung 2</a:t>
              </a:r>
              <a:endParaRPr lang="en-US" sz="2400" b="1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74963" y="1634408"/>
            <a:ext cx="2038350" cy="1257300"/>
            <a:chOff x="3574963" y="1634408"/>
            <a:chExt cx="2038350" cy="1257300"/>
          </a:xfrm>
        </p:grpSpPr>
        <p:sp>
          <p:nvSpPr>
            <p:cNvPr id="8" name="Round Same Side Corner Rectangle 1"/>
            <p:cNvSpPr/>
            <p:nvPr/>
          </p:nvSpPr>
          <p:spPr>
            <a:xfrm rot="16200000">
              <a:off x="3965488" y="1243883"/>
              <a:ext cx="1257300" cy="2038350"/>
            </a:xfrm>
            <a:custGeom>
              <a:avLst/>
              <a:gdLst>
                <a:gd name="connsiteX0" fmla="*/ 330205 w 1257300"/>
                <a:gd name="connsiteY0" fmla="*/ 0 h 1416050"/>
                <a:gd name="connsiteX1" fmla="*/ 927095 w 1257300"/>
                <a:gd name="connsiteY1" fmla="*/ 0 h 1416050"/>
                <a:gd name="connsiteX2" fmla="*/ 1257300 w 1257300"/>
                <a:gd name="connsiteY2" fmla="*/ 330205 h 1416050"/>
                <a:gd name="connsiteX3" fmla="*/ 1257300 w 1257300"/>
                <a:gd name="connsiteY3" fmla="*/ 1416050 h 1416050"/>
                <a:gd name="connsiteX4" fmla="*/ 1257300 w 1257300"/>
                <a:gd name="connsiteY4" fmla="*/ 1416050 h 1416050"/>
                <a:gd name="connsiteX5" fmla="*/ 0 w 1257300"/>
                <a:gd name="connsiteY5" fmla="*/ 1416050 h 1416050"/>
                <a:gd name="connsiteX6" fmla="*/ 0 w 1257300"/>
                <a:gd name="connsiteY6" fmla="*/ 1416050 h 1416050"/>
                <a:gd name="connsiteX7" fmla="*/ 0 w 1257300"/>
                <a:gd name="connsiteY7" fmla="*/ 330205 h 1416050"/>
                <a:gd name="connsiteX8" fmla="*/ 330205 w 1257300"/>
                <a:gd name="connsiteY8" fmla="*/ 0 h 1416050"/>
                <a:gd name="connsiteX0" fmla="*/ 330205 w 1257300"/>
                <a:gd name="connsiteY0" fmla="*/ 0 h 1416050"/>
                <a:gd name="connsiteX1" fmla="*/ 927095 w 1257300"/>
                <a:gd name="connsiteY1" fmla="*/ 0 h 1416050"/>
                <a:gd name="connsiteX2" fmla="*/ 1257300 w 1257300"/>
                <a:gd name="connsiteY2" fmla="*/ 330205 h 1416050"/>
                <a:gd name="connsiteX3" fmla="*/ 1257300 w 1257300"/>
                <a:gd name="connsiteY3" fmla="*/ 1416050 h 1416050"/>
                <a:gd name="connsiteX4" fmla="*/ 1257300 w 1257300"/>
                <a:gd name="connsiteY4" fmla="*/ 1416050 h 1416050"/>
                <a:gd name="connsiteX5" fmla="*/ 590550 w 1257300"/>
                <a:gd name="connsiteY5" fmla="*/ 1416050 h 1416050"/>
                <a:gd name="connsiteX6" fmla="*/ 0 w 1257300"/>
                <a:gd name="connsiteY6" fmla="*/ 1416050 h 1416050"/>
                <a:gd name="connsiteX7" fmla="*/ 0 w 1257300"/>
                <a:gd name="connsiteY7" fmla="*/ 1416050 h 1416050"/>
                <a:gd name="connsiteX8" fmla="*/ 0 w 1257300"/>
                <a:gd name="connsiteY8" fmla="*/ 330205 h 1416050"/>
                <a:gd name="connsiteX9" fmla="*/ 330205 w 1257300"/>
                <a:gd name="connsiteY9" fmla="*/ 0 h 1416050"/>
                <a:gd name="connsiteX0" fmla="*/ 330205 w 1257300"/>
                <a:gd name="connsiteY0" fmla="*/ 0 h 2038350"/>
                <a:gd name="connsiteX1" fmla="*/ 927095 w 1257300"/>
                <a:gd name="connsiteY1" fmla="*/ 0 h 2038350"/>
                <a:gd name="connsiteX2" fmla="*/ 1257300 w 1257300"/>
                <a:gd name="connsiteY2" fmla="*/ 330205 h 2038350"/>
                <a:gd name="connsiteX3" fmla="*/ 1257300 w 1257300"/>
                <a:gd name="connsiteY3" fmla="*/ 1416050 h 2038350"/>
                <a:gd name="connsiteX4" fmla="*/ 1257300 w 1257300"/>
                <a:gd name="connsiteY4" fmla="*/ 1416050 h 2038350"/>
                <a:gd name="connsiteX5" fmla="*/ 628650 w 1257300"/>
                <a:gd name="connsiteY5" fmla="*/ 2038350 h 2038350"/>
                <a:gd name="connsiteX6" fmla="*/ 0 w 1257300"/>
                <a:gd name="connsiteY6" fmla="*/ 1416050 h 2038350"/>
                <a:gd name="connsiteX7" fmla="*/ 0 w 1257300"/>
                <a:gd name="connsiteY7" fmla="*/ 1416050 h 2038350"/>
                <a:gd name="connsiteX8" fmla="*/ 0 w 1257300"/>
                <a:gd name="connsiteY8" fmla="*/ 330205 h 2038350"/>
                <a:gd name="connsiteX9" fmla="*/ 330205 w 1257300"/>
                <a:gd name="connsiteY9" fmla="*/ 0 h 20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7300" h="2038350">
                  <a:moveTo>
                    <a:pt x="330205" y="0"/>
                  </a:moveTo>
                  <a:lnTo>
                    <a:pt x="927095" y="0"/>
                  </a:lnTo>
                  <a:cubicBezTo>
                    <a:pt x="1109462" y="0"/>
                    <a:pt x="1257300" y="147838"/>
                    <a:pt x="1257300" y="330205"/>
                  </a:cubicBezTo>
                  <a:lnTo>
                    <a:pt x="1257300" y="1416050"/>
                  </a:lnTo>
                  <a:lnTo>
                    <a:pt x="1257300" y="1416050"/>
                  </a:lnTo>
                  <a:lnTo>
                    <a:pt x="628650" y="2038350"/>
                  </a:lnTo>
                  <a:lnTo>
                    <a:pt x="0" y="1416050"/>
                  </a:lnTo>
                  <a:lnTo>
                    <a:pt x="0" y="1416050"/>
                  </a:lnTo>
                  <a:lnTo>
                    <a:pt x="0" y="330205"/>
                  </a:lnTo>
                  <a:cubicBezTo>
                    <a:pt x="0" y="147838"/>
                    <a:pt x="147838" y="0"/>
                    <a:pt x="33020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TextBox 43"/>
            <p:cNvSpPr txBox="1">
              <a:spLocks noChangeArrowheads="1"/>
            </p:cNvSpPr>
            <p:nvPr/>
          </p:nvSpPr>
          <p:spPr bwMode="auto">
            <a:xfrm>
              <a:off x="3582183" y="2029740"/>
              <a:ext cx="17716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chemeClr val="bg1"/>
                  </a:solidFill>
                  <a:latin typeface="Arial" charset="0"/>
                </a:rPr>
                <a:t>Nội</a:t>
              </a:r>
              <a:r>
                <a:rPr lang="en-US" sz="2400" b="1" dirty="0" smtClean="0">
                  <a:solidFill>
                    <a:schemeClr val="bg1"/>
                  </a:solidFill>
                  <a:latin typeface="Arial" charset="0"/>
                </a:rPr>
                <a:t> dung 1</a:t>
              </a:r>
              <a:endParaRPr lang="en-US" sz="2400" b="1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6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r>
              <a:rPr lang="en-US" sz="11200" b="1" dirty="0" smtClean="0">
                <a:solidFill>
                  <a:srgbClr val="0000FF"/>
                </a:solidFill>
              </a:rPr>
              <a:t> </a:t>
            </a:r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0" y="1693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TRUY CẬP THÔNG TIN TRÊN INTERNET  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4" y="726596"/>
            <a:ext cx="4246221" cy="6586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nl-NL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World Wide Web.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3142"/>
            <a:ext cx="12192000" cy="321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5470" y="4949146"/>
            <a:ext cx="11853333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Câu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hỏi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1: </a:t>
            </a:r>
            <a:r>
              <a:rPr kumimoji="0" lang="nl-NL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Từ một trang web người đọc có thể di chuyển đến website</a:t>
            </a: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3200" dirty="0" smtClean="0">
                <a:solidFill>
                  <a:srgbClr val="00000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		</a:t>
            </a:r>
            <a:r>
              <a:rPr kumimoji="0" lang="nl-NL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khác được không?</a:t>
            </a:r>
            <a:endParaRPr kumimoji="0" lang="vi-V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Câu hỏi 2: WWW là gì? có lợi ích gì?</a:t>
            </a:r>
            <a:endParaRPr kumimoji="0" lang="nl-NL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6372225" y="1250484"/>
            <a:ext cx="5819776" cy="6586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493509" y="1885951"/>
            <a:ext cx="5569528" cy="26323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80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  <p:bldP spid="7" grpId="0" animBg="1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1058</TotalTime>
  <Words>999</Words>
  <Application>Microsoft Office PowerPoint</Application>
  <PresentationFormat>Widescreen</PresentationFormat>
  <Paragraphs>887</Paragraphs>
  <Slides>23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Chu Van 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TÓM TẮT BÀI HỌC </vt:lpstr>
      <vt:lpstr>HƯỚNG DẪN VỀ NHÀ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 Folio 9480m</dc:creator>
  <cp:lastModifiedBy>Windows 11</cp:lastModifiedBy>
  <cp:revision>119</cp:revision>
  <dcterms:created xsi:type="dcterms:W3CDTF">2021-07-29T05:55:26Z</dcterms:created>
  <dcterms:modified xsi:type="dcterms:W3CDTF">2025-11-18T08:41:45Z</dcterms:modified>
</cp:coreProperties>
</file>